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</p:sldMasterIdLst>
  <p:notesMasterIdLst>
    <p:notesMasterId r:id="rId5"/>
  </p:notesMasterIdLst>
  <p:sldIdLst>
    <p:sldId id="257" r:id="rId4"/>
  </p:sldIdLst>
  <p:sldSz cx="43891200" cy="32918400"/>
  <p:notesSz cx="9144000" cy="6858000"/>
  <p:defaultTextStyle>
    <a:defPPr>
      <a:defRPr lang="en-US"/>
    </a:defPPr>
    <a:lvl1pPr marL="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5054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0109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5163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02184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5273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0327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5382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0436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2E0957"/>
    <a:srgbClr val="FFC9C9"/>
    <a:srgbClr val="DEC8EE"/>
    <a:srgbClr val="9ED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>
      <p:cViewPr varScale="1">
        <p:scale>
          <a:sx n="21" d="100"/>
          <a:sy n="21" d="100"/>
        </p:scale>
        <p:origin x="1016" y="264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C1D69-C7D1-4618-AA29-971EFAFDC763}" type="datetimeFigureOut">
              <a:rPr lang="en-US" smtClean="0"/>
              <a:t>4/16/23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5B531-8D74-4D64-A305-85F7369A8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6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48 x 34 design/ permitting 15% cost estimate, delete “cost of”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5B531-8D74-4D64-A305-85F7369A85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9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3"/>
            <a:ext cx="37307520" cy="11460480"/>
          </a:xfrm>
        </p:spPr>
        <p:txBody>
          <a:bodyPr anchor="b"/>
          <a:lstStyle>
            <a:lvl1pPr algn="ctr"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11800"/>
            </a:lvl1pPr>
            <a:lvl2pPr marL="2240152" indent="0" algn="ctr">
              <a:buNone/>
              <a:defRPr sz="9800"/>
            </a:lvl2pPr>
            <a:lvl3pPr marL="4480304" indent="0" algn="ctr">
              <a:buNone/>
              <a:defRPr sz="8800"/>
            </a:lvl3pPr>
            <a:lvl4pPr marL="6720456" indent="0" algn="ctr">
              <a:buNone/>
              <a:defRPr sz="7800"/>
            </a:lvl4pPr>
            <a:lvl5pPr marL="8960608" indent="0" algn="ctr">
              <a:buNone/>
              <a:defRPr sz="7800"/>
            </a:lvl5pPr>
            <a:lvl6pPr marL="11200760" indent="0" algn="ctr">
              <a:buNone/>
              <a:defRPr sz="7800"/>
            </a:lvl6pPr>
            <a:lvl7pPr marL="13440912" indent="0" algn="ctr">
              <a:buNone/>
              <a:defRPr sz="7800"/>
            </a:lvl7pPr>
            <a:lvl8pPr marL="15681064" indent="0" algn="ctr">
              <a:buNone/>
              <a:defRPr sz="7800"/>
            </a:lvl8pPr>
            <a:lvl9pPr marL="17921216" indent="0" algn="ctr">
              <a:buNone/>
              <a:defRPr sz="7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4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51"/>
            <a:ext cx="37856160" cy="13693137"/>
          </a:xfrm>
        </p:spPr>
        <p:txBody>
          <a:bodyPr anchor="b"/>
          <a:lstStyle>
            <a:lvl1pPr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31"/>
            <a:ext cx="37856160" cy="7200897"/>
          </a:xfrm>
        </p:spPr>
        <p:txBody>
          <a:bodyPr/>
          <a:lstStyle>
            <a:lvl1pPr marL="0" indent="0">
              <a:buNone/>
              <a:defRPr sz="11800">
                <a:solidFill>
                  <a:schemeClr val="tx1"/>
                </a:solidFill>
              </a:defRPr>
            </a:lvl1pPr>
            <a:lvl2pPr marL="2240152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2pPr>
            <a:lvl3pPr marL="448030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672045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8960608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12007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3440912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5681064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1792121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4"/>
            <a:ext cx="18568032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4"/>
            <a:ext cx="18659477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5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8"/>
            <a:ext cx="22219920" cy="23393400"/>
          </a:xfrm>
        </p:spPr>
        <p:txBody>
          <a:bodyPr/>
          <a:lstStyle>
            <a:lvl1pPr>
              <a:defRPr sz="15700"/>
            </a:lvl1pPr>
            <a:lvl2pPr>
              <a:defRPr sz="13700"/>
            </a:lvl2pPr>
            <a:lvl3pPr>
              <a:defRPr sz="11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1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8"/>
            <a:ext cx="22219920" cy="23393400"/>
          </a:xfrm>
        </p:spPr>
        <p:txBody>
          <a:bodyPr anchor="t"/>
          <a:lstStyle>
            <a:lvl1pPr marL="0" indent="0">
              <a:buNone/>
              <a:defRPr sz="15700"/>
            </a:lvl1pPr>
            <a:lvl2pPr marL="2240152" indent="0">
              <a:buNone/>
              <a:defRPr sz="13700"/>
            </a:lvl2pPr>
            <a:lvl3pPr marL="4480304" indent="0">
              <a:buNone/>
              <a:defRPr sz="11800"/>
            </a:lvl3pPr>
            <a:lvl4pPr marL="6720456" indent="0">
              <a:buNone/>
              <a:defRPr sz="9800"/>
            </a:lvl4pPr>
            <a:lvl5pPr marL="8960608" indent="0">
              <a:buNone/>
              <a:defRPr sz="9800"/>
            </a:lvl5pPr>
            <a:lvl6pPr marL="11200760" indent="0">
              <a:buNone/>
              <a:defRPr sz="9800"/>
            </a:lvl6pPr>
            <a:lvl7pPr marL="13440912" indent="0">
              <a:buNone/>
              <a:defRPr sz="9800"/>
            </a:lvl7pPr>
            <a:lvl8pPr marL="15681064" indent="0">
              <a:buNone/>
              <a:defRPr sz="9800"/>
            </a:lvl8pPr>
            <a:lvl9pPr marL="17921216" indent="0">
              <a:buNone/>
              <a:defRPr sz="9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3"/>
          </a:xfrm>
          <a:prstGeom prst="rect">
            <a:avLst/>
          </a:prstGeom>
        </p:spPr>
        <p:txBody>
          <a:bodyPr vert="horz" lIns="106674" tIns="53337" rIns="106674" bIns="533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3"/>
          </a:xfrm>
          <a:prstGeom prst="rect">
            <a:avLst/>
          </a:prstGeom>
        </p:spPr>
        <p:txBody>
          <a:bodyPr vert="horz" lIns="106674" tIns="53337" rIns="106674" bIns="533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l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1BC7-D5A5-445F-BF4D-797F02B50EB4}" type="datetimeFigureOut">
              <a:rPr lang="en-US" smtClean="0"/>
              <a:t>4/16/23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8"/>
            <a:ext cx="1481328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ct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80304" rtl="0" eaLnBrk="1" latinLnBrk="0" hangingPunct="1">
        <a:lnSpc>
          <a:spcPct val="90000"/>
        </a:lnSpc>
        <a:spcBef>
          <a:spcPct val="0"/>
        </a:spcBef>
        <a:buNone/>
        <a:defRPr sz="2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0076" indent="-1120076" algn="l" defTabSz="4480304" rtl="0" eaLnBrk="1" latinLnBrk="0" hangingPunct="1">
        <a:lnSpc>
          <a:spcPct val="90000"/>
        </a:lnSpc>
        <a:spcBef>
          <a:spcPts val="4900"/>
        </a:spcBef>
        <a:buFont typeface="Arial" panose="020B0604020202020204" pitchFamily="34" charset="0"/>
        <a:buChar char="•"/>
        <a:defRPr sz="13700" kern="1200">
          <a:solidFill>
            <a:schemeClr val="tx1"/>
          </a:solidFill>
          <a:latin typeface="+mn-lt"/>
          <a:ea typeface="+mn-ea"/>
          <a:cs typeface="+mn-cs"/>
        </a:defRPr>
      </a:lvl1pPr>
      <a:lvl2pPr marL="336022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0038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784053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684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2320836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456098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680114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904129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24015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30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45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0608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76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4091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68106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121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2052257-D626-6E64-7B6C-2624FDCB5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0" t="-179" r="10678" b="179"/>
          <a:stretch/>
        </p:blipFill>
        <p:spPr>
          <a:xfrm>
            <a:off x="12300593" y="5883340"/>
            <a:ext cx="19700147" cy="16379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597" y="522514"/>
            <a:ext cx="43136594" cy="3947886"/>
          </a:xfrm>
          <a:solidFill>
            <a:srgbClr val="002060"/>
          </a:solidFill>
          <a:ln w="1016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840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Twin State Railroad Rails-to-Trails Project</a:t>
            </a:r>
            <a:br>
              <a:rPr lang="en-US" sz="840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5600" u="sng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Maggie </a:t>
            </a:r>
            <a:r>
              <a:rPr lang="en-US" sz="5600" u="sng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Danehy</a:t>
            </a:r>
            <a:r>
              <a:rPr lang="en-US" sz="5600" u="sng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Nick </a:t>
            </a:r>
            <a:r>
              <a:rPr lang="en-US" sz="5600" u="sng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Querrazzi</a:t>
            </a:r>
            <a:r>
              <a:rPr lang="en-US" sz="5600" u="sng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Jeremy Larkin, Evan Proulx &amp; Patrick Gunter </a:t>
            </a:r>
            <a:br>
              <a:rPr lang="en-US" sz="560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5600" i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Civil &amp; Environmental Engineering, University of New Hampshire, Durham, NH 03824</a:t>
            </a:r>
            <a:endParaRPr lang="en-US" sz="9300" i="1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01671" y="6221459"/>
            <a:ext cx="6497202" cy="71849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440"/>
              </a:lnSpc>
            </a:pPr>
            <a:r>
              <a:rPr lang="en-US" sz="3700" u="sng">
                <a:latin typeface="Cambria" panose="02040503050406030204" pitchFamily="18" charset="0"/>
              </a:rPr>
              <a:t>Overview: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>
                <a:latin typeface="Cambria" panose="02040503050406030204" pitchFamily="18" charset="0"/>
              </a:rPr>
              <a:t>Located in Dalton &amp; Whitefield in Northern NH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>
                <a:latin typeface="Cambria" panose="02040503050406030204" pitchFamily="18" charset="0"/>
              </a:rPr>
              <a:t>Out of service since 1999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>
                <a:latin typeface="Cambria"/>
                <a:ea typeface="Cambria"/>
              </a:rPr>
              <a:t>The railway is in disrepair after years of neglect</a:t>
            </a:r>
            <a:endParaRPr lang="en-US" sz="3700" u="sng">
              <a:latin typeface="Cambria"/>
              <a:ea typeface="Cambria"/>
            </a:endParaRPr>
          </a:p>
          <a:p>
            <a:pPr marL="571500" indent="-571500" algn="l">
              <a:lnSpc>
                <a:spcPts val="444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>
                <a:latin typeface="Cambria"/>
                <a:ea typeface="Cambria"/>
              </a:rPr>
              <a:t>5.6-mile section of the Twin State Railroad into a  4-season recreational trail</a:t>
            </a:r>
          </a:p>
          <a:p>
            <a:pPr marL="571500" indent="-571500" algn="l">
              <a:lnSpc>
                <a:spcPts val="444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>
                <a:latin typeface="Cambria"/>
                <a:ea typeface="Cambria"/>
              </a:rPr>
              <a:t>Construct 10 ft wide stone dust path on former railway</a:t>
            </a:r>
            <a:endParaRPr lang="en-US">
              <a:latin typeface="Cambria"/>
              <a:ea typeface="Cambria"/>
            </a:endParaRPr>
          </a:p>
          <a:p>
            <a:endParaRPr lang="en-US" sz="37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700">
              <a:latin typeface="Cambria" panose="02040503050406030204" pitchFamily="18" charset="0"/>
            </a:endParaRPr>
          </a:p>
          <a:p>
            <a:endParaRPr lang="en-US" sz="3700">
              <a:latin typeface="Cambria" panose="02040503050406030204" pitchFamily="18" charset="0"/>
            </a:endParaRPr>
          </a:p>
          <a:p>
            <a:endParaRPr lang="en-US" sz="3700">
              <a:latin typeface="Cambria" panose="02040503050406030204" pitchFamily="18" charset="0"/>
            </a:endParaRPr>
          </a:p>
          <a:p>
            <a:endParaRPr lang="en-US" sz="3700">
              <a:latin typeface="Cambria" panose="020405030504060302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69597" y="13777877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300">
                <a:solidFill>
                  <a:schemeClr val="bg1"/>
                </a:solidFill>
                <a:latin typeface="Cambria"/>
                <a:ea typeface="Cambria"/>
              </a:rPr>
              <a:t> Trailhead </a:t>
            </a:r>
            <a:r>
              <a:rPr lang="en-US" sz="5800">
                <a:solidFill>
                  <a:schemeClr val="bg1"/>
                </a:solidFill>
                <a:latin typeface="Cambria"/>
                <a:ea typeface="Cambria"/>
              </a:rPr>
              <a:t>Parking Lot Design</a:t>
            </a:r>
            <a:endParaRPr lang="en-US" sz="58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69597" y="23688043"/>
            <a:ext cx="10914743" cy="843283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>
                <a:latin typeface="Cambria" panose="02040503050406030204" pitchFamily="18" charset="0"/>
              </a:rPr>
              <a:t>Caused by beavers clogging the culverts running beneath the rail bed and from riverbank erosion by the Johns River</a:t>
            </a:r>
          </a:p>
          <a:p>
            <a:pPr marL="571500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>
                <a:latin typeface="Cambria" panose="02040503050406030204" pitchFamily="18" charset="0"/>
              </a:rPr>
              <a:t>Remove existing culverts Install new culverts with beaver deceivers</a:t>
            </a:r>
          </a:p>
          <a:p>
            <a:pPr marL="571500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>
                <a:latin typeface="Cambria" panose="02040503050406030204" pitchFamily="18" charset="0"/>
              </a:rPr>
              <a:t>Reinforce riverbank with riprap and a geotextile layer</a:t>
            </a:r>
            <a:endParaRPr lang="en-US" sz="290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314092" y="4966210"/>
            <a:ext cx="19641782" cy="7008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fontScale="92500"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 panose="02040503050406030204" pitchFamily="18" charset="0"/>
              </a:rPr>
              <a:t>Project Location 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69597" y="4927623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Abstract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591449" y="4927623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Typical Road Crossing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2300593" y="5883341"/>
            <a:ext cx="19700147" cy="1634641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>
              <a:latin typeface="Cambria" panose="020405030504060302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2552334" y="13777877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Project Cost Estimate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2548836" y="28582751"/>
            <a:ext cx="10914743" cy="63362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fontScale="92500"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700">
                <a:solidFill>
                  <a:schemeClr val="bg1"/>
                </a:solidFill>
                <a:latin typeface="Cambria" panose="02040503050406030204" pitchFamily="18" charset="0"/>
              </a:rPr>
              <a:t>Acknowledgements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2572096" y="6141488"/>
            <a:ext cx="10914743" cy="704154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700">
                <a:latin typeface="Cambria" panose="02040503050406030204" pitchFamily="18" charset="0"/>
              </a:rPr>
              <a:t> </a:t>
            </a:r>
          </a:p>
          <a:p>
            <a:pPr marL="571500" indent="-571500" algn="l">
              <a:spcBef>
                <a:spcPts val="0"/>
              </a:spcBef>
              <a:buFontTx/>
              <a:buChar char="-"/>
            </a:pPr>
            <a:endParaRPr lang="en-US" sz="3700">
              <a:latin typeface="Cambria" panose="02040503050406030204" pitchFamily="18" charset="0"/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12287297" y="22563439"/>
            <a:ext cx="19641782" cy="7008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fontScale="92500"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 panose="02040503050406030204" pitchFamily="18" charset="0"/>
              </a:rPr>
              <a:t>sTAMD Simulations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2314092" y="23716340"/>
            <a:ext cx="19641782" cy="844515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>
              <a:latin typeface="Cambria" panose="02040503050406030204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21780692" y="6704871"/>
            <a:ext cx="40081" cy="44892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1946330" y="24594277"/>
            <a:ext cx="0" cy="66162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9" name="Subtitle 2"/>
          <p:cNvSpPr txBox="1">
            <a:spLocks/>
          </p:cNvSpPr>
          <p:nvPr/>
        </p:nvSpPr>
        <p:spPr>
          <a:xfrm>
            <a:off x="12333504" y="22612188"/>
            <a:ext cx="19641782" cy="7008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fontScale="92500"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>
                <a:solidFill>
                  <a:schemeClr val="bg1"/>
                </a:solidFill>
                <a:latin typeface="Cambria" panose="02040503050406030204" pitchFamily="18" charset="0"/>
              </a:rPr>
              <a:t>Existing and Proposed Trail</a:t>
            </a:r>
          </a:p>
        </p:txBody>
      </p:sp>
      <p:cxnSp>
        <p:nvCxnSpPr>
          <p:cNvPr id="159" name="Straight Connector 158"/>
          <p:cNvCxnSpPr/>
          <p:nvPr/>
        </p:nvCxnSpPr>
        <p:spPr>
          <a:xfrm flipH="1">
            <a:off x="21859498" y="14421561"/>
            <a:ext cx="6959" cy="722756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39" y="1168998"/>
            <a:ext cx="2298576" cy="30422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84920" y="12216858"/>
            <a:ext cx="5657401" cy="553992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endParaRPr lang="en-US" sz="2900">
              <a:latin typeface="Cambria" panose="02040503050406030204" pitchFamily="18" charset="0"/>
            </a:endParaRPr>
          </a:p>
        </p:txBody>
      </p:sp>
      <p:sp>
        <p:nvSpPr>
          <p:cNvPr id="98" name="Subtitle 2"/>
          <p:cNvSpPr txBox="1">
            <a:spLocks/>
          </p:cNvSpPr>
          <p:nvPr/>
        </p:nvSpPr>
        <p:spPr>
          <a:xfrm>
            <a:off x="369597" y="22457303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30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Washouts </a:t>
            </a: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369597" y="14937627"/>
            <a:ext cx="10914743" cy="726454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en-US" sz="3700">
              <a:latin typeface="Cambria" panose="02040503050406030204" pitchFamily="18" charset="0"/>
              <a:ea typeface="Cambria"/>
            </a:endParaRPr>
          </a:p>
          <a:p>
            <a:pPr marL="399415" indent="-399415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99415" indent="-399415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99415" indent="-399415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marL="399415" indent="-399415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marL="399415" indent="-399415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99415" indent="-399415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3165501" y="29002625"/>
            <a:ext cx="8413068" cy="269303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ambria" panose="02040503050406030204" pitchFamily="18" charset="0"/>
              </a:rPr>
              <a:t>Culverts will be located at washout 1,2,&amp;3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ambria" panose="02040503050406030204" pitchFamily="18" charset="0"/>
              </a:rPr>
              <a:t>Riprap will be installed on trail bank where necessary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ambria" panose="02040503050406030204" pitchFamily="18" charset="0"/>
              </a:rPr>
              <a:t>Fences will be put up along steep banks and riprap 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ambria" panose="02040503050406030204" pitchFamily="18" charset="0"/>
              </a:rPr>
              <a:t>10’ wide trail base made up of crushed stone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ambria" panose="02040503050406030204" pitchFamily="18" charset="0"/>
              </a:rPr>
              <a:t>2:1 side slopes are optimal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Cambria" panose="020405030504060302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2964448" y="29038303"/>
            <a:ext cx="8491021" cy="338548"/>
          </a:xfrm>
          <a:prstGeom prst="rect">
            <a:avLst/>
          </a:prstGeom>
          <a:noFill/>
        </p:spPr>
        <p:txBody>
          <a:bodyPr wrap="square" lIns="106674" tIns="53337" rIns="106674" bIns="53337" rtlCol="0" anchor="t">
            <a:spAutoFit/>
          </a:bodyPr>
          <a:lstStyle/>
          <a:p>
            <a:endParaRPr lang="en-US" sz="1500">
              <a:cs typeface="Calibri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4045608" y="24024564"/>
            <a:ext cx="6652854" cy="72326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</a:rPr>
              <a:t>Proposed Trail Cross Section</a:t>
            </a: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32577361" y="29347668"/>
            <a:ext cx="10914743" cy="276936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700">
                <a:latin typeface="Cambria" panose="02040503050406030204" pitchFamily="18" charset="0"/>
              </a:rPr>
              <a:t>Project Sponsors – Rob </a:t>
            </a:r>
            <a:r>
              <a:rPr lang="en-US" sz="3700" err="1">
                <a:latin typeface="Cambria" panose="02040503050406030204" pitchFamily="18" charset="0"/>
              </a:rPr>
              <a:t>McConaghy</a:t>
            </a:r>
            <a:r>
              <a:rPr lang="en-US" sz="3700">
                <a:latin typeface="Cambria" panose="02040503050406030204" pitchFamily="18" charset="0"/>
              </a:rPr>
              <a:t>, Marianne Borowski &amp; Twin State Railroad Working Group </a:t>
            </a:r>
          </a:p>
          <a:p>
            <a:pPr algn="l">
              <a:spcBef>
                <a:spcPts val="0"/>
              </a:spcBef>
            </a:pPr>
            <a:r>
              <a:rPr lang="en-US" sz="3700">
                <a:latin typeface="Cambria" panose="02040503050406030204" pitchFamily="18" charset="0"/>
              </a:rPr>
              <a:t>Dalton Ridge Runners – Wayne St. Hilaire, Gary Greenwood, and Allen Rexford</a:t>
            </a:r>
          </a:p>
          <a:p>
            <a:pPr algn="l">
              <a:spcBef>
                <a:spcPts val="0"/>
              </a:spcBef>
            </a:pPr>
            <a:r>
              <a:rPr lang="en-US" sz="3700">
                <a:latin typeface="Cambria" panose="02040503050406030204" pitchFamily="18" charset="0"/>
              </a:rPr>
              <a:t>Project Advisors – Tony Puntin P.E. &amp; Matt Low P.E.</a:t>
            </a:r>
          </a:p>
          <a:p>
            <a:pPr algn="l"/>
            <a:endParaRPr lang="en-US" sz="370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8B880E-1CAE-3602-5079-7DF85E847504}"/>
              </a:ext>
            </a:extLst>
          </p:cNvPr>
          <p:cNvSpPr txBox="1"/>
          <p:nvPr/>
        </p:nvSpPr>
        <p:spPr>
          <a:xfrm>
            <a:off x="32591449" y="12032969"/>
            <a:ext cx="10868298" cy="1215711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</a:rPr>
              <a:t>The trail will cross the road at a 90-degree angle to increase safety for trail users by decreasing the crossing length and providing advanced signing and pavement markings. 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602EC760-6954-6D8B-6366-F092BCFA9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176" y="6298004"/>
            <a:ext cx="3993847" cy="717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AA17B6-585A-B25A-F41D-7C62B86C0329}"/>
              </a:ext>
            </a:extLst>
          </p:cNvPr>
          <p:cNvSpPr txBox="1"/>
          <p:nvPr/>
        </p:nvSpPr>
        <p:spPr>
          <a:xfrm>
            <a:off x="14653342" y="23991715"/>
            <a:ext cx="5843793" cy="72326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r>
              <a:rPr lang="en-US" sz="4000">
                <a:latin typeface="Cambria" panose="02040503050406030204" pitchFamily="18" charset="0"/>
              </a:rPr>
              <a:t>Existing Trail Conditions</a:t>
            </a:r>
          </a:p>
        </p:txBody>
      </p:sp>
      <p:pic>
        <p:nvPicPr>
          <p:cNvPr id="21" name="Picture 22" descr="A picture containing map&#10;&#10;Description automatically generated">
            <a:extLst>
              <a:ext uri="{FF2B5EF4-FFF2-40B4-BE49-F238E27FC236}">
                <a16:creationId xmlns:a16="http://schemas.microsoft.com/office/drawing/2014/main" id="{C52255D9-4481-963E-8CFD-2D7E370E0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81" y="15062512"/>
            <a:ext cx="10575042" cy="68721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E75D3D-B479-96E9-E7B3-BE54440AFE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456" y="27181338"/>
            <a:ext cx="6724650" cy="43910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EAC221-5ABA-E81C-E3E5-565D1E9044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08188" y="24973839"/>
            <a:ext cx="9392904" cy="392572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30D7B49-DCCB-6747-B3CC-8B69E167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2121" y="23716339"/>
            <a:ext cx="3278283" cy="437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58A39C6-63C0-E596-1A12-DA2E20DE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6122" y="23716339"/>
            <a:ext cx="3278283" cy="437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ubtitle 2">
            <a:extLst>
              <a:ext uri="{FF2B5EF4-FFF2-40B4-BE49-F238E27FC236}">
                <a16:creationId xmlns:a16="http://schemas.microsoft.com/office/drawing/2014/main" id="{020AF98A-B26D-335D-6083-DBD50CDE99A1}"/>
              </a:ext>
            </a:extLst>
          </p:cNvPr>
          <p:cNvSpPr txBox="1">
            <a:spLocks/>
          </p:cNvSpPr>
          <p:nvPr/>
        </p:nvSpPr>
        <p:spPr>
          <a:xfrm>
            <a:off x="32548835" y="22597069"/>
            <a:ext cx="10914743" cy="63362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fontScale="92500"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700">
                <a:solidFill>
                  <a:schemeClr val="bg1"/>
                </a:solidFill>
                <a:latin typeface="Cambria" panose="02040503050406030204" pitchFamily="18" charset="0"/>
              </a:rPr>
              <a:t>Site Visit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EE1F0BF-D743-AFF9-B1D8-DD928902D15E}"/>
              </a:ext>
            </a:extLst>
          </p:cNvPr>
          <p:cNvSpPr txBox="1">
            <a:spLocks/>
          </p:cNvSpPr>
          <p:nvPr/>
        </p:nvSpPr>
        <p:spPr>
          <a:xfrm>
            <a:off x="32618541" y="23474836"/>
            <a:ext cx="10845035" cy="494696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>
              <a:latin typeface="Cambria" panose="02040503050406030204" pitchFamily="18" charset="0"/>
            </a:endParaRPr>
          </a:p>
        </p:txBody>
      </p:sp>
      <p:pic>
        <p:nvPicPr>
          <p:cNvPr id="42" name="Picture 41" descr="Diagram&#10;&#10;Description automatically generated">
            <a:extLst>
              <a:ext uri="{FF2B5EF4-FFF2-40B4-BE49-F238E27FC236}">
                <a16:creationId xmlns:a16="http://schemas.microsoft.com/office/drawing/2014/main" id="{B0062C61-27CF-7DDB-9D1C-38907A12D5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97" y="16579594"/>
            <a:ext cx="7128153" cy="5714428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DF7461BA-9AEA-CB8F-EF79-17EB3E243B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39432911" y="24313118"/>
            <a:ext cx="4367774" cy="3136136"/>
          </a:xfrm>
          <a:prstGeom prst="rect">
            <a:avLst/>
          </a:prstGeom>
        </p:spPr>
      </p:pic>
      <p:pic>
        <p:nvPicPr>
          <p:cNvPr id="10" name="Picture 13" descr="A picture containing sky, track&#10;&#10;Description automatically generated">
            <a:extLst>
              <a:ext uri="{FF2B5EF4-FFF2-40B4-BE49-F238E27FC236}">
                <a16:creationId xmlns:a16="http://schemas.microsoft.com/office/drawing/2014/main" id="{DD3E8065-F352-2187-EBF0-D161518812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25941034" y="6630701"/>
            <a:ext cx="6809336" cy="5303881"/>
          </a:xfrm>
          <a:prstGeom prst="rect">
            <a:avLst/>
          </a:prstGeom>
        </p:spPr>
      </p:pic>
      <p:pic>
        <p:nvPicPr>
          <p:cNvPr id="24" name="Picture 23" descr="Table&#10;&#10;Description automatically generated">
            <a:extLst>
              <a:ext uri="{FF2B5EF4-FFF2-40B4-BE49-F238E27FC236}">
                <a16:creationId xmlns:a16="http://schemas.microsoft.com/office/drawing/2014/main" id="{243F8924-D04E-0C4B-9EA0-FCF7355C5BD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307"/>
          <a:stretch/>
        </p:blipFill>
        <p:spPr>
          <a:xfrm>
            <a:off x="32807564" y="14851987"/>
            <a:ext cx="10377302" cy="74587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5A1E55-EFBA-4A5D-0FC3-12D4F39DE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3342" y="24714984"/>
            <a:ext cx="5301971" cy="706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8ED491-8F03-203F-6122-C52C915A34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58682" y="6170074"/>
            <a:ext cx="7733161" cy="588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30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1966D790-D06C-4361-94B8-8BED25FA40AD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E8B49EBC-8012-49EB-A634-9AC004CF8E8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285</Words>
  <Application>Microsoft Macintosh PowerPoint</Application>
  <PresentationFormat>Custom</PresentationFormat>
  <Paragraphs>75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Cambria</vt:lpstr>
      <vt:lpstr>Office Theme</vt:lpstr>
      <vt:lpstr>Twin State Railroad Rails-to-Trails Project Maggie Danehy, Nick Querrazzi, Jeremy Larkin, Evan Proulx &amp; Patrick Gunter  Civil &amp; Environmental Engineering, University of New Hampshire, Durham, NH 03824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Jacobs</dc:creator>
  <cp:lastModifiedBy>Margaret Danehy</cp:lastModifiedBy>
  <cp:revision>2</cp:revision>
  <dcterms:created xsi:type="dcterms:W3CDTF">2016-03-05T16:55:12Z</dcterms:created>
  <dcterms:modified xsi:type="dcterms:W3CDTF">2023-04-16T17:51:45Z</dcterms:modified>
</cp:coreProperties>
</file>