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7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7"/>
  </p:normalViewPr>
  <p:slideViewPr>
    <p:cSldViewPr snapToGrid="0">
      <p:cViewPr varScale="1">
        <p:scale>
          <a:sx n="21" d="100"/>
          <a:sy n="21" d="100"/>
        </p:scale>
        <p:origin x="1016" y="26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C1D69-C7D1-4618-AA29-971EFAFDC763}" type="datetimeFigureOut">
              <a:rPr lang="en-US" smtClean="0"/>
              <a:t>4/16/23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5B531-8D74-4D64-A305-85F7369A8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61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48 x 34 design/ permitting 15% cost estimate, delete “cost of”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5B531-8D74-4D64-A305-85F7369A85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97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2052257-D626-6E64-7B6C-2624FDCB51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0" t="-179" r="10678" b="179"/>
          <a:stretch/>
        </p:blipFill>
        <p:spPr>
          <a:xfrm>
            <a:off x="12300593" y="5883340"/>
            <a:ext cx="19700147" cy="163793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Twin State Railroad Rails-to-Trails Project</a:t>
            </a:r>
            <a:b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Maggie </a:t>
            </a:r>
            <a:r>
              <a:rPr lang="en-US" sz="5600" u="sng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Danehy</a:t>
            </a: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Nick </a:t>
            </a:r>
            <a:r>
              <a:rPr lang="en-US" sz="5600" u="sng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Querrazzi</a:t>
            </a: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Jeremy Larkin, Evan Proulx &amp; Patrick Gunter </a:t>
            </a:r>
            <a:br>
              <a:rPr lang="en-US" sz="56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&amp; Environmental Engineering, University of New Hampshire, Durham, NH 03824</a:t>
            </a:r>
            <a:endParaRPr lang="en-US" sz="9300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01671" y="6221459"/>
            <a:ext cx="6497202" cy="718494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440"/>
              </a:lnSpc>
            </a:pPr>
            <a:r>
              <a:rPr lang="en-US" sz="3700" u="sng">
                <a:latin typeface="Cambria" panose="02040503050406030204" pitchFamily="18" charset="0"/>
              </a:rPr>
              <a:t>Overview: 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Located in Dalton &amp; Whitefield in Northern NH 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Out of service since 1999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The railway is in disrepair after years of neglect</a:t>
            </a:r>
            <a:endParaRPr lang="en-US" sz="3700" u="sng">
              <a:latin typeface="Cambria"/>
              <a:ea typeface="Cambria"/>
            </a:endParaRPr>
          </a:p>
          <a:p>
            <a:pPr marL="571500" indent="-571500" algn="l">
              <a:lnSpc>
                <a:spcPts val="444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5.6-mile section of the Twin State Railroad into a  4-season recreational trail</a:t>
            </a:r>
          </a:p>
          <a:p>
            <a:pPr marL="571500" indent="-571500" algn="l">
              <a:lnSpc>
                <a:spcPts val="444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Construct 10 ft wide stone dust path on former railway</a:t>
            </a:r>
            <a:endParaRPr lang="en-US">
              <a:latin typeface="Cambria"/>
              <a:ea typeface="Cambria"/>
            </a:endParaRPr>
          </a:p>
          <a:p>
            <a:endParaRPr lang="en-US" sz="37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/>
                <a:ea typeface="Cambria"/>
              </a:rPr>
              <a:t> Trailhead </a:t>
            </a:r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Parking Lot Design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23688043"/>
            <a:ext cx="10914743" cy="843283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Caused by beavers clogging the culverts running beneath the rail bed and from riverbank erosion by the Johns River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Remove existing culverts Install new culverts with beaver deceivers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Reinforce riverbank with riprap and a geotextile layer</a:t>
            </a: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314092" y="4966210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Project Location 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Abstract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Typical Road Crossing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300593" y="5883341"/>
            <a:ext cx="19700147" cy="1634641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52334" y="1377787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Project Cost Estimate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48836" y="28582751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141488"/>
            <a:ext cx="10914743" cy="704154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 </a:t>
            </a:r>
          </a:p>
          <a:p>
            <a:pPr marL="571500" indent="-571500" algn="l">
              <a:spcBef>
                <a:spcPts val="0"/>
              </a:spcBef>
              <a:buFontTx/>
              <a:buChar char="-"/>
            </a:pP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2287297" y="22563439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sTAMD Simulations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2314092" y="23716340"/>
            <a:ext cx="19641782" cy="8445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21780692" y="6704871"/>
            <a:ext cx="40081" cy="448921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21946330" y="24594277"/>
            <a:ext cx="0" cy="661626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2333504" y="22612188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Existing and Proposed Trail</a:t>
            </a:r>
          </a:p>
        </p:txBody>
      </p:sp>
      <p:cxnSp>
        <p:nvCxnSpPr>
          <p:cNvPr id="159" name="Straight Connector 158"/>
          <p:cNvCxnSpPr/>
          <p:nvPr/>
        </p:nvCxnSpPr>
        <p:spPr>
          <a:xfrm flipH="1">
            <a:off x="21859498" y="14421561"/>
            <a:ext cx="6959" cy="72275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1" name="Picture 1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9597" y="2245730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Washouts 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4937627"/>
            <a:ext cx="10914743" cy="726454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>
              <a:latin typeface="Cambria" panose="02040503050406030204" pitchFamily="18" charset="0"/>
              <a:ea typeface="Cambria"/>
            </a:endParaRPr>
          </a:p>
          <a:p>
            <a:pPr marL="399415" indent="-3994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99415" indent="-3994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99415" indent="-3994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399415" indent="-3994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399415" indent="-3994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99415" indent="-39941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165501" y="29002625"/>
            <a:ext cx="8413068" cy="269303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</a:rPr>
              <a:t>Culverts will be located at washout 1,2,&amp;3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</a:rPr>
              <a:t>Riprap will be installed on trail bank where necessary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</a:rPr>
              <a:t>Fences will be put up along steep banks and riprap installation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</a:rPr>
              <a:t>10’ wide trail base made up of crushed stone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</a:rPr>
              <a:t>2:1 side slopes are optimal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Cambria" panose="02040503050406030204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2964448" y="29038303"/>
            <a:ext cx="8491021" cy="338548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endParaRPr lang="en-US" sz="1500">
              <a:cs typeface="Calibri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24045608" y="24024564"/>
            <a:ext cx="6652854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>
                <a:latin typeface="Cambria" panose="02040503050406030204" pitchFamily="18" charset="0"/>
              </a:rPr>
              <a:t>Proposed Trail Cross Section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577361" y="29347668"/>
            <a:ext cx="10914743" cy="27693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Project Sponsors – Rob </a:t>
            </a:r>
            <a:r>
              <a:rPr lang="en-US" sz="3700" err="1">
                <a:latin typeface="Cambria" panose="02040503050406030204" pitchFamily="18" charset="0"/>
              </a:rPr>
              <a:t>McConaghy</a:t>
            </a:r>
            <a:r>
              <a:rPr lang="en-US" sz="3700">
                <a:latin typeface="Cambria" panose="02040503050406030204" pitchFamily="18" charset="0"/>
              </a:rPr>
              <a:t>, Marianne Borowski &amp; Twin State Railroad Working Group 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Dalton Ridge Runners – Wayne St. Hilaire, Gary Greenwood, and Allen Rexford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Project Advisors – Tony Puntin P.E. &amp; Matt Low P.E.</a:t>
            </a:r>
          </a:p>
          <a:p>
            <a:pPr algn="l"/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8B880E-1CAE-3602-5079-7DF85E847504}"/>
              </a:ext>
            </a:extLst>
          </p:cNvPr>
          <p:cNvSpPr txBox="1"/>
          <p:nvPr/>
        </p:nvSpPr>
        <p:spPr>
          <a:xfrm>
            <a:off x="32591449" y="12032969"/>
            <a:ext cx="10868298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>
                <a:latin typeface="Cambria" panose="02040503050406030204" pitchFamily="18" charset="0"/>
              </a:rPr>
              <a:t>The trail will cross the road at a 90-degree angle to increase safety for trail users by decreasing the crossing length and providing advanced signing and pavement markings. </a:t>
            </a:r>
          </a:p>
        </p:txBody>
      </p:sp>
      <p:pic>
        <p:nvPicPr>
          <p:cNvPr id="43" name="Picture 2">
            <a:extLst>
              <a:ext uri="{FF2B5EF4-FFF2-40B4-BE49-F238E27FC236}">
                <a16:creationId xmlns:a16="http://schemas.microsoft.com/office/drawing/2014/main" id="{602EC760-6954-6D8B-6366-F092BCFA9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176" y="6298004"/>
            <a:ext cx="3993847" cy="717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EAA17B6-585A-B25A-F41D-7C62B86C0329}"/>
              </a:ext>
            </a:extLst>
          </p:cNvPr>
          <p:cNvSpPr txBox="1"/>
          <p:nvPr/>
        </p:nvSpPr>
        <p:spPr>
          <a:xfrm>
            <a:off x="14653342" y="23991715"/>
            <a:ext cx="584379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>
                <a:latin typeface="Cambria" panose="02040503050406030204" pitchFamily="18" charset="0"/>
              </a:rPr>
              <a:t>Existing Trail Conditions</a:t>
            </a:r>
          </a:p>
        </p:txBody>
      </p:sp>
      <p:pic>
        <p:nvPicPr>
          <p:cNvPr id="21" name="Picture 22" descr="A picture containing map&#10;&#10;Description automatically generated">
            <a:extLst>
              <a:ext uri="{FF2B5EF4-FFF2-40B4-BE49-F238E27FC236}">
                <a16:creationId xmlns:a16="http://schemas.microsoft.com/office/drawing/2014/main" id="{C52255D9-4481-963E-8CFD-2D7E370E0B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981" y="15062512"/>
            <a:ext cx="10575042" cy="68721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FE75D3D-B479-96E9-E7B3-BE54440AFE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6456" y="27181338"/>
            <a:ext cx="6724650" cy="43910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BEAC221-5ABA-E81C-E3E5-565D1E9044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08188" y="24973839"/>
            <a:ext cx="9392904" cy="3925724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30D7B49-DCCB-6747-B3CC-8B69E167B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2121" y="23716339"/>
            <a:ext cx="3278283" cy="437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58A39C6-63C0-E596-1A12-DA2E20DE9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6122" y="23716339"/>
            <a:ext cx="3278283" cy="437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Subtitle 2">
            <a:extLst>
              <a:ext uri="{FF2B5EF4-FFF2-40B4-BE49-F238E27FC236}">
                <a16:creationId xmlns:a16="http://schemas.microsoft.com/office/drawing/2014/main" id="{020AF98A-B26D-335D-6083-DBD50CDE99A1}"/>
              </a:ext>
            </a:extLst>
          </p:cNvPr>
          <p:cNvSpPr txBox="1">
            <a:spLocks/>
          </p:cNvSpPr>
          <p:nvPr/>
        </p:nvSpPr>
        <p:spPr>
          <a:xfrm>
            <a:off x="32548835" y="22597069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>
                <a:solidFill>
                  <a:schemeClr val="bg1"/>
                </a:solidFill>
                <a:latin typeface="Cambria" panose="02040503050406030204" pitchFamily="18" charset="0"/>
              </a:rPr>
              <a:t>Site Visit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EE1F0BF-D743-AFF9-B1D8-DD928902D15E}"/>
              </a:ext>
            </a:extLst>
          </p:cNvPr>
          <p:cNvSpPr txBox="1">
            <a:spLocks/>
          </p:cNvSpPr>
          <p:nvPr/>
        </p:nvSpPr>
        <p:spPr>
          <a:xfrm>
            <a:off x="32618541" y="23474836"/>
            <a:ext cx="10845035" cy="494696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pic>
        <p:nvPicPr>
          <p:cNvPr id="42" name="Picture 41" descr="Diagram&#10;&#10;Description automatically generated">
            <a:extLst>
              <a:ext uri="{FF2B5EF4-FFF2-40B4-BE49-F238E27FC236}">
                <a16:creationId xmlns:a16="http://schemas.microsoft.com/office/drawing/2014/main" id="{B0062C61-27CF-7DDB-9D1C-38907A12D5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97" y="16579594"/>
            <a:ext cx="7128153" cy="5714428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DF7461BA-9AEA-CB8F-EF79-17EB3E243B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39432911" y="24313118"/>
            <a:ext cx="4367774" cy="3136136"/>
          </a:xfrm>
          <a:prstGeom prst="rect">
            <a:avLst/>
          </a:prstGeom>
        </p:spPr>
      </p:pic>
      <p:pic>
        <p:nvPicPr>
          <p:cNvPr id="10" name="Picture 13" descr="A picture containing sky, track&#10;&#10;Description automatically generated">
            <a:extLst>
              <a:ext uri="{FF2B5EF4-FFF2-40B4-BE49-F238E27FC236}">
                <a16:creationId xmlns:a16="http://schemas.microsoft.com/office/drawing/2014/main" id="{DD3E8065-F352-2187-EBF0-D161518812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25941034" y="6630701"/>
            <a:ext cx="6809336" cy="5303881"/>
          </a:xfrm>
          <a:prstGeom prst="rect">
            <a:avLst/>
          </a:prstGeom>
        </p:spPr>
      </p:pic>
      <p:pic>
        <p:nvPicPr>
          <p:cNvPr id="24" name="Picture 23" descr="Table&#10;&#10;Description automatically generated">
            <a:extLst>
              <a:ext uri="{FF2B5EF4-FFF2-40B4-BE49-F238E27FC236}">
                <a16:creationId xmlns:a16="http://schemas.microsoft.com/office/drawing/2014/main" id="{243F8924-D04E-0C4B-9EA0-FCF7355C5BD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" t="307"/>
          <a:stretch/>
        </p:blipFill>
        <p:spPr>
          <a:xfrm>
            <a:off x="32807564" y="14851987"/>
            <a:ext cx="10377302" cy="745873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15A1E55-EFBA-4A5D-0FC3-12D4F39DE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3342" y="24714984"/>
            <a:ext cx="5301971" cy="706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88ED491-8F03-203F-6122-C52C915A34F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258682" y="6170074"/>
            <a:ext cx="7733161" cy="588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30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285</Words>
  <Application>Microsoft Macintosh PowerPoint</Application>
  <PresentationFormat>Custom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Twin State Railroad Rails-to-Trails Project Maggie Danehy, Nick Querrazzi, Jeremy Larkin, Evan Proulx &amp; Patrick Gunter  Civil &amp; Environmental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Margaret Danehy</cp:lastModifiedBy>
  <cp:revision>2</cp:revision>
  <dcterms:created xsi:type="dcterms:W3CDTF">2016-03-05T16:55:12Z</dcterms:created>
  <dcterms:modified xsi:type="dcterms:W3CDTF">2023-04-16T17:51:45Z</dcterms:modified>
</cp:coreProperties>
</file>