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927DD-1945-47CA-BE95-48AA67D798C4}" v="63" dt="2023-04-15T21:47:05.831"/>
    <p1510:client id="{1B23D248-FFF3-46F2-A3F7-7A9CD768D8DB}" v="2" dt="2023-04-15T21:57:20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2" autoAdjust="0"/>
    <p:restoredTop sz="94434" autoAdjust="0"/>
  </p:normalViewPr>
  <p:slideViewPr>
    <p:cSldViewPr snapToGrid="0">
      <p:cViewPr varScale="1">
        <p:scale>
          <a:sx n="23" d="100"/>
          <a:sy n="23" d="100"/>
        </p:scale>
        <p:origin x="2106" y="12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7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Development of In-Plane Torsion Testing Fixture and Experiment for Sheet Metal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Matthew Eaton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Mechanical Engineering, University of New Hampshire, Durham, NH 03824</a:t>
            </a:r>
            <a:b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Advisor: Dr. Jinjin Ha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6318587"/>
            <a:ext cx="10914743" cy="428600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Design a fixture and specimen for measuring shear stress-strain curve in sheet metal loaded in torsion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Should be capable of testing materials of varying strength and thickness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Perform finite element (FE) simulations to predict the elasto-plastic deformation and compare with physical testing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1063250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Background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138937" y="4937912"/>
            <a:ext cx="19816937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Design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52336" y="12384267"/>
            <a:ext cx="10934504" cy="116545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Analysis shows that fixture can test material up to 3 mm thick and 1500 MPa ultimate strength within machine constraints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Fixture designed to withstand highest possible torque. High stress parts to be heat treated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All methods of calculating stress-strain curve produce similar curves, direct simulation strain data produces closest curve to material model, comparable to strain measured via DIC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Difference due to strain occurring outside gauge area, nonuniform strain through gauge due to thickness variation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Tool angle and groove displacement estimations show higher stress due to assumption that all stress occurs within groove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Strain concentrates in groove as expected, mostly consistent at varying strain levels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Experimental data expected be comparable with simulation results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Compliance of the frame will need to be considered when analyzing experiments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Objective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Future Studies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150375" y="6318586"/>
            <a:ext cx="19792000" cy="117506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572096" y="11213310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52335" y="24426566"/>
            <a:ext cx="10953857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6" y="6141488"/>
            <a:ext cx="10914743" cy="46254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Complete fabrication and assembly of fixture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Initial testing to validate fixture using mild steel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Testing 1.2 mm SS316L and CP-</a:t>
            </a:r>
            <a:r>
              <a:rPr lang="en-US" sz="3600" dirty="0" err="1">
                <a:latin typeface="Cambria" panose="02040503050406030204" pitchFamily="18" charset="0"/>
              </a:rPr>
              <a:t>Ti</a:t>
            </a:r>
            <a:r>
              <a:rPr lang="en-US" sz="3600" dirty="0">
                <a:latin typeface="Cambria" panose="02040503050406030204" pitchFamily="18" charset="0"/>
              </a:rPr>
              <a:t>. Results to be compared to simulations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Monotonic loading to various strains and failure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Cyclic loading: forward-reverse-forward to failure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Additional simulations of various loading conditions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138937" y="18456965"/>
            <a:ext cx="19803437" cy="8860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Results</a:t>
            </a: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0572337" y="6496050"/>
            <a:ext cx="0" cy="112966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12138938" y="19699261"/>
            <a:ext cx="19816936" cy="123923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>
            <a:cxnSpLocks/>
          </p:cNvCxnSpPr>
          <p:nvPr/>
        </p:nvCxnSpPr>
        <p:spPr>
          <a:xfrm>
            <a:off x="21886554" y="21467210"/>
            <a:ext cx="0" cy="103452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2552335" y="28834261"/>
            <a:ext cx="10934504" cy="32573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atin typeface="Cambria" panose="02040503050406030204" pitchFamily="18" charset="0"/>
              </a:rPr>
              <a:t>[1] </a:t>
            </a:r>
            <a:r>
              <a:rPr lang="en-US" sz="2400" dirty="0" err="1">
                <a:latin typeface="Cambria" panose="02040503050406030204" pitchFamily="18" charset="0"/>
              </a:rPr>
              <a:t>Grolleau</a:t>
            </a:r>
            <a:r>
              <a:rPr lang="en-US" sz="2400" dirty="0">
                <a:latin typeface="Cambria" panose="02040503050406030204" pitchFamily="18" charset="0"/>
              </a:rPr>
              <a:t>, V., Roth, C.C., &amp; Mohr, D. (2022). Design of in-plane torsion experiment to characterize anisotropic plasticity and fracture under simple shear. </a:t>
            </a:r>
            <a:r>
              <a:rPr lang="en-US" sz="2400" i="1" dirty="0">
                <a:latin typeface="Cambria" panose="02040503050406030204" pitchFamily="18" charset="0"/>
              </a:rPr>
              <a:t>International Journal of Solids and Structures, 236-237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</a:p>
          <a:p>
            <a:pPr algn="l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 Peng, W.,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Becker, A. (2019). Double-Sided Incremental Forming: A Review.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 Manuf. Sci. Eng., 141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(5). 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https://asmedigitalcollection.asme.org/manufacturingscience/article/141/5/050802/727269/Double-Sided-Incremental-Forming-A-Review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52335" y="27938957"/>
            <a:ext cx="10953857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7" y="12435068"/>
            <a:ext cx="10914743" cy="196981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Double-sided incremental forming (DSIF) is a flexible manufacturing process in which sheet metal is formed by two tools located each side of sheet with a preprogrammed tool path</a:t>
            </a: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552335" y="25292691"/>
            <a:ext cx="10953856" cy="21999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NSF Award # 1757371 – NH </a:t>
            </a:r>
            <a:r>
              <a:rPr lang="en-US" sz="3600" dirty="0" err="1">
                <a:latin typeface="Cambria" panose="02040503050406030204" pitchFamily="18" charset="0"/>
              </a:rPr>
              <a:t>BioMade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Scott Campbell – Manufacturing of fixture parts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Kelly Danforth – Ordering and administration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Dr. Brad Kinsey – Additional advising</a:t>
            </a:r>
          </a:p>
        </p:txBody>
      </p:sp>
      <p:pic>
        <p:nvPicPr>
          <p:cNvPr id="21" name="Picture 20" descr="Timelapse Video of NH BioMade Double Sided Incremental Forming Machine  (DSIF) - UNH Media">
            <a:extLst>
              <a:ext uri="{FF2B5EF4-FFF2-40B4-BE49-F238E27FC236}">
                <a16:creationId xmlns:a16="http://schemas.microsoft.com/office/drawing/2014/main" id="{E8EA87BB-8B37-0F28-E525-75792F306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76" y="15175429"/>
            <a:ext cx="5387664" cy="404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999516-AC4F-8018-0BD9-FB50296F97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6"/>
          <a:stretch/>
        </p:blipFill>
        <p:spPr>
          <a:xfrm>
            <a:off x="38464521" y="1546352"/>
            <a:ext cx="4634203" cy="186609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3549F77-5B36-AF7B-0B22-E890136F75CF}"/>
              </a:ext>
            </a:extLst>
          </p:cNvPr>
          <p:cNvSpPr txBox="1"/>
          <p:nvPr/>
        </p:nvSpPr>
        <p:spPr>
          <a:xfrm>
            <a:off x="12152942" y="19712884"/>
            <a:ext cx="1974639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Abaqus FE simulation using von Mises yield function and Hockett-Sherby hardening for SS316L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1.2 mm thick specimen, 0.6 mm deep groove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Rigid tool clamped to mimic shaft and washer, Rotation applied</a:t>
            </a:r>
          </a:p>
        </p:txBody>
      </p:sp>
      <p:pic>
        <p:nvPicPr>
          <p:cNvPr id="47" name="Picture 46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96416E39-6D1E-410B-87D6-350BF19CC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085" y="19949928"/>
            <a:ext cx="5387664" cy="431752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D28BD49-BFA0-62B3-36A4-76CE6B8C4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8485" y="11245240"/>
            <a:ext cx="3217906" cy="638749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850559-537C-9A47-C5C1-C7CEE5260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4373" y="12381609"/>
            <a:ext cx="2501720" cy="397331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7FA9E75-CF68-3447-DBD4-C117DD35CFB0}"/>
              </a:ext>
            </a:extLst>
          </p:cNvPr>
          <p:cNvSpPr txBox="1"/>
          <p:nvPr/>
        </p:nvSpPr>
        <p:spPr>
          <a:xfrm>
            <a:off x="359189" y="15254856"/>
            <a:ext cx="539671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Used for prototyping in automotive industry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Desire to use for producing custom trauma hardware (e.g. cranial implant)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Produces high concentrated stress in parts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Desire to better understand material properties when programming machine path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Test needed to measure shear deformation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9" name="Picture 5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8D60DF-64AC-DCE7-73FD-4767F9F01E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44"/>
          <a:stretch/>
        </p:blipFill>
        <p:spPr>
          <a:xfrm>
            <a:off x="1470421" y="27574735"/>
            <a:ext cx="8873328" cy="36962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C0FFFD6-C5D1-1B97-17E5-061D35AAF450}"/>
              </a:ext>
            </a:extLst>
          </p:cNvPr>
          <p:cNvSpPr txBox="1"/>
          <p:nvPr/>
        </p:nvSpPr>
        <p:spPr>
          <a:xfrm>
            <a:off x="385007" y="24819818"/>
            <a:ext cx="108993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Similar tests developed using disc type specimen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Inner clamping twisted with respect to outer clamping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Groove mid-radius to concentrate stress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572D2E-3B94-8407-DD14-6B23F46686DC}"/>
              </a:ext>
            </a:extLst>
          </p:cNvPr>
          <p:cNvSpPr txBox="1"/>
          <p:nvPr/>
        </p:nvSpPr>
        <p:spPr>
          <a:xfrm>
            <a:off x="12152943" y="6315489"/>
            <a:ext cx="8234564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Specimen and fixture designed to test material up to 3 mm thick and 1500 MPa ultimate strength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MTS 809 used for testing has maximum torque of 2200 Nm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2D-digital image correlation (DIC) used to measure the strain field, Camera must be able to view groove head-on for 2D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B21A3A-9262-A608-59F7-4ED885C8DB81}"/>
                  </a:ext>
                </a:extLst>
              </p:cNvPr>
              <p:cNvSpPr txBox="1"/>
              <p:nvPr/>
            </p:nvSpPr>
            <p:spPr>
              <a:xfrm>
                <a:off x="20574000" y="6341371"/>
                <a:ext cx="11333747" cy="5371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Equation used to determine specimen dimensions: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36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,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torque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gauge radius,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gauge thickness,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ultimate strength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Abaqus FE simulations performed to find optimal central clamping mechanism: clamping force provided by 16 mm nut, with hex feature to provide additional resistance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Inner and outer clamping leave small exposed area around groove for stress to concentrate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B21A3A-9262-A608-59F7-4ED885C8D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6341371"/>
                <a:ext cx="11333747" cy="5371983"/>
              </a:xfrm>
              <a:prstGeom prst="rect">
                <a:avLst/>
              </a:prstGeom>
              <a:blipFill>
                <a:blip r:embed="rId9"/>
                <a:stretch>
                  <a:fillRect l="-1452" t="-1703" r="-2313" b="-3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31DFEDE-E817-9E61-30E3-6E9DF1E74173}"/>
              </a:ext>
            </a:extLst>
          </p:cNvPr>
          <p:cNvCxnSpPr>
            <a:cxnSpLocks/>
          </p:cNvCxnSpPr>
          <p:nvPr/>
        </p:nvCxnSpPr>
        <p:spPr>
          <a:xfrm flipV="1">
            <a:off x="16615437" y="12021620"/>
            <a:ext cx="1675485" cy="1518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8447CAEA-545B-EEA0-E2B2-C90A99D3C0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4" t="684" r="650"/>
          <a:stretch/>
        </p:blipFill>
        <p:spPr>
          <a:xfrm>
            <a:off x="26931257" y="24587275"/>
            <a:ext cx="4953001" cy="30929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761827-8A75-EE62-9FC7-F7A13874A9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70"/>
          <a:stretch/>
        </p:blipFill>
        <p:spPr>
          <a:xfrm>
            <a:off x="21927004" y="24624685"/>
            <a:ext cx="4953682" cy="31045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91956E-C12F-FB86-5F18-0344EBEA6F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31"/>
          <a:stretch/>
        </p:blipFill>
        <p:spPr>
          <a:xfrm>
            <a:off x="26983506" y="28481027"/>
            <a:ext cx="4897919" cy="30695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1E876D-0AFD-8240-3E2A-37BE717B0AE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34" t="880"/>
          <a:stretch/>
        </p:blipFill>
        <p:spPr>
          <a:xfrm>
            <a:off x="21937890" y="28481027"/>
            <a:ext cx="4953682" cy="306954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198600F-E390-8523-B4D4-03C088B00D32}"/>
              </a:ext>
            </a:extLst>
          </p:cNvPr>
          <p:cNvSpPr txBox="1"/>
          <p:nvPr/>
        </p:nvSpPr>
        <p:spPr>
          <a:xfrm>
            <a:off x="5763126" y="19139550"/>
            <a:ext cx="555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DSIF Machine at UNH Olson Center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7A9DC4-38D4-B280-FEAB-280534640C8F}"/>
              </a:ext>
            </a:extLst>
          </p:cNvPr>
          <p:cNvSpPr txBox="1"/>
          <p:nvPr/>
        </p:nvSpPr>
        <p:spPr>
          <a:xfrm>
            <a:off x="6210853" y="24252072"/>
            <a:ext cx="498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Cranial Implant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CFA4CE-DC87-72D5-5D5C-07F9CC2C22B6}"/>
              </a:ext>
            </a:extLst>
          </p:cNvPr>
          <p:cNvSpPr txBox="1"/>
          <p:nvPr/>
        </p:nvSpPr>
        <p:spPr>
          <a:xfrm>
            <a:off x="3232260" y="31197351"/>
            <a:ext cx="4988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Specimen Examples [1]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0000B-39FD-47BF-2C59-0F68C39046C4}"/>
              </a:ext>
            </a:extLst>
          </p:cNvPr>
          <p:cNvSpPr txBox="1"/>
          <p:nvPr/>
        </p:nvSpPr>
        <p:spPr>
          <a:xfrm>
            <a:off x="15150590" y="13549414"/>
            <a:ext cx="2679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Wedges fit in MTS grips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9CEECBB-DDF7-5206-5429-EB973E708FDB}"/>
              </a:ext>
            </a:extLst>
          </p:cNvPr>
          <p:cNvCxnSpPr>
            <a:cxnSpLocks/>
          </p:cNvCxnSpPr>
          <p:nvPr/>
        </p:nvCxnSpPr>
        <p:spPr>
          <a:xfrm>
            <a:off x="16422231" y="14446761"/>
            <a:ext cx="1831011" cy="29202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476D14B-3617-3C7C-B67A-F9B53348436E}"/>
              </a:ext>
            </a:extLst>
          </p:cNvPr>
          <p:cNvSpPr txBox="1"/>
          <p:nvPr/>
        </p:nvSpPr>
        <p:spPr>
          <a:xfrm>
            <a:off x="15241055" y="16547425"/>
            <a:ext cx="267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DIC Camera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69D98C8-292E-95DA-6718-7A39D8FBC5E6}"/>
              </a:ext>
            </a:extLst>
          </p:cNvPr>
          <p:cNvCxnSpPr>
            <a:cxnSpLocks/>
          </p:cNvCxnSpPr>
          <p:nvPr/>
        </p:nvCxnSpPr>
        <p:spPr>
          <a:xfrm flipV="1">
            <a:off x="17120499" y="14480899"/>
            <a:ext cx="1550222" cy="21409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64BF974-2F9D-ACAF-20F7-2C6610A4B56F}"/>
              </a:ext>
            </a:extLst>
          </p:cNvPr>
          <p:cNvSpPr txBox="1"/>
          <p:nvPr/>
        </p:nvSpPr>
        <p:spPr>
          <a:xfrm>
            <a:off x="15199066" y="11893213"/>
            <a:ext cx="267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Specimen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D3A048-7DA7-F57D-BEF8-26E91483C5AB}"/>
              </a:ext>
            </a:extLst>
          </p:cNvPr>
          <p:cNvCxnSpPr>
            <a:cxnSpLocks/>
          </p:cNvCxnSpPr>
          <p:nvPr/>
        </p:nvCxnSpPr>
        <p:spPr>
          <a:xfrm>
            <a:off x="16815330" y="12214434"/>
            <a:ext cx="1475592" cy="799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76CDDAC-FA3D-ED0C-3E7F-BEDCF82B9462}"/>
              </a:ext>
            </a:extLst>
          </p:cNvPr>
          <p:cNvSpPr txBox="1"/>
          <p:nvPr/>
        </p:nvSpPr>
        <p:spPr>
          <a:xfrm>
            <a:off x="17471296" y="17515762"/>
            <a:ext cx="271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Test Fixture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9CFFC6-CE14-F1B1-5097-C5AF10993095}"/>
              </a:ext>
            </a:extLst>
          </p:cNvPr>
          <p:cNvSpPr txBox="1"/>
          <p:nvPr/>
        </p:nvSpPr>
        <p:spPr>
          <a:xfrm>
            <a:off x="12185308" y="16351707"/>
            <a:ext cx="2711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Fixture Central Clamping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0FB1334-29EB-A3B1-9EF1-B5133E2BA64D}"/>
              </a:ext>
            </a:extLst>
          </p:cNvPr>
          <p:cNvCxnSpPr>
            <a:cxnSpLocks/>
          </p:cNvCxnSpPr>
          <p:nvPr/>
        </p:nvCxnSpPr>
        <p:spPr>
          <a:xfrm flipH="1">
            <a:off x="14209469" y="12479920"/>
            <a:ext cx="1413238" cy="3139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156">
            <a:extLst>
              <a:ext uri="{FF2B5EF4-FFF2-40B4-BE49-F238E27FC236}">
                <a16:creationId xmlns:a16="http://schemas.microsoft.com/office/drawing/2014/main" id="{2451EC54-36B2-2D37-D37C-91FB96809F7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7953"/>
          <a:stretch/>
        </p:blipFill>
        <p:spPr>
          <a:xfrm>
            <a:off x="27643003" y="11141456"/>
            <a:ext cx="4357475" cy="6345840"/>
          </a:xfrm>
          <a:prstGeom prst="rect">
            <a:avLst/>
          </a:prstGeom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7C38C4EA-BDBF-C24C-0F86-6B73181EB8D8}"/>
              </a:ext>
            </a:extLst>
          </p:cNvPr>
          <p:cNvSpPr txBox="1"/>
          <p:nvPr/>
        </p:nvSpPr>
        <p:spPr>
          <a:xfrm>
            <a:off x="20570675" y="11619205"/>
            <a:ext cx="7022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Shaft with hex feature and mating washers clamp in center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Shaft and washers to be heat treated and knurl on washer face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Outside clamped to top of “birdcage” base with room for DIC camera and lighting inside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Torque applied through base to outer area of specimen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8C940B6-4923-6D84-84FB-220E268802A2}"/>
              </a:ext>
            </a:extLst>
          </p:cNvPr>
          <p:cNvSpPr txBox="1"/>
          <p:nvPr/>
        </p:nvSpPr>
        <p:spPr>
          <a:xfrm>
            <a:off x="27772617" y="17498770"/>
            <a:ext cx="400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Dimensioned Specimen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65D01EAF-3865-0234-CF0B-E9065B452B5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927"/>
          <a:stretch/>
        </p:blipFill>
        <p:spPr>
          <a:xfrm>
            <a:off x="15806337" y="28335792"/>
            <a:ext cx="5875033" cy="3575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DE8C8B9-15BC-C032-E96B-8798E17493FB}"/>
                  </a:ext>
                </a:extLst>
              </p:cNvPr>
              <p:cNvSpPr txBox="1"/>
              <p:nvPr/>
            </p:nvSpPr>
            <p:spPr>
              <a:xfrm>
                <a:off x="12150375" y="21397471"/>
                <a:ext cx="10094895" cy="7249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Stress-strain curve for center of groove compared using multiple methods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Shear stress calculated from tool reaction moment: 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/(2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𝑟𝑡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Cylindrical coordinate system created and shear strain extracted from simulation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Strain calculated from tool angle assuming uniform strain across groove: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Avg displacement of nodes at groove center measured, used to calculate strain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Methods compared with material model converted to shear</a:t>
                </a: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CDE8C8B9-15BC-C032-E96B-8798E1749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0375" y="21397471"/>
                <a:ext cx="10094895" cy="7249036"/>
              </a:xfrm>
              <a:prstGeom prst="rect">
                <a:avLst/>
              </a:prstGeom>
              <a:blipFill>
                <a:blip r:embed="rId16"/>
                <a:stretch>
                  <a:fillRect l="-1630" t="-1262" b="-2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>
            <a:extLst>
              <a:ext uri="{FF2B5EF4-FFF2-40B4-BE49-F238E27FC236}">
                <a16:creationId xmlns:a16="http://schemas.microsoft.com/office/drawing/2014/main" id="{FAD83B90-BC1E-9A02-3BD6-43DBB6B1A929}"/>
              </a:ext>
            </a:extLst>
          </p:cNvPr>
          <p:cNvSpPr txBox="1"/>
          <p:nvPr/>
        </p:nvSpPr>
        <p:spPr>
          <a:xfrm>
            <a:off x="23459195" y="27657054"/>
            <a:ext cx="579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Shear Stress (MPa) and Strain ~22%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8C90A2-080A-4459-755E-C295E4AC49DF}"/>
              </a:ext>
            </a:extLst>
          </p:cNvPr>
          <p:cNvSpPr txBox="1"/>
          <p:nvPr/>
        </p:nvSpPr>
        <p:spPr>
          <a:xfrm>
            <a:off x="23188392" y="31546215"/>
            <a:ext cx="633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Shear Stress (MPa) and Strain ~52%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93570ED-8D9E-099C-A27B-ABD9205CA04A}"/>
              </a:ext>
            </a:extLst>
          </p:cNvPr>
          <p:cNvSpPr txBox="1"/>
          <p:nvPr/>
        </p:nvSpPr>
        <p:spPr>
          <a:xfrm>
            <a:off x="21927004" y="21558384"/>
            <a:ext cx="99723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Plots of shear stress and shear strain shown for two distinct strain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Stress and strain concentrate in groove, consistent pattern regardless of strain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Maximum strain at center of groove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505B2-57D4-D64A-0A5D-E2B1D73123A5}"/>
              </a:ext>
            </a:extLst>
          </p:cNvPr>
          <p:cNvSpPr txBox="1"/>
          <p:nvPr/>
        </p:nvSpPr>
        <p:spPr>
          <a:xfrm>
            <a:off x="15089918" y="15249651"/>
            <a:ext cx="215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Shaft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4EB35F-8980-55E4-84AA-823DB5476BFF}"/>
              </a:ext>
            </a:extLst>
          </p:cNvPr>
          <p:cNvCxnSpPr>
            <a:cxnSpLocks/>
          </p:cNvCxnSpPr>
          <p:nvPr/>
        </p:nvCxnSpPr>
        <p:spPr>
          <a:xfrm flipH="1" flipV="1">
            <a:off x="13836353" y="15236070"/>
            <a:ext cx="1271692" cy="2000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92D56E-77DB-CAA9-33C7-D7ED098CD1D9}"/>
                  </a:ext>
                </a:extLst>
              </p:cNvPr>
              <p:cNvSpPr txBox="1"/>
              <p:nvPr/>
            </p:nvSpPr>
            <p:spPr>
              <a:xfrm>
                <a:off x="12766738" y="28574151"/>
                <a:ext cx="381016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shear stress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shear strain</a:t>
                </a:r>
              </a:p>
              <a:p>
                <a:r>
                  <a:rPr lang="en-US" sz="28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tool moment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gauge radius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gauge thickness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gauge width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tool angle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disp. along circ.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92D56E-77DB-CAA9-33C7-D7ED098CD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6738" y="28574151"/>
                <a:ext cx="3810162" cy="3539430"/>
              </a:xfrm>
              <a:prstGeom prst="rect">
                <a:avLst/>
              </a:prstGeom>
              <a:blipFill>
                <a:blip r:embed="rId17"/>
                <a:stretch>
                  <a:fillRect l="-3200" t="-1721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3676</TotalTime>
  <Words>884</Words>
  <Application>Microsoft Office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Development of In-Plane Torsion Testing Fixture and Experiment for Sheet Metal Matthew Eaton Department of Mechanical Engineering, University of New Hampshire, Durham, NH 03824 Advisor: Dr. Jinjin 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Matt Eaton</cp:lastModifiedBy>
  <cp:revision>153</cp:revision>
  <dcterms:created xsi:type="dcterms:W3CDTF">2016-03-05T16:55:12Z</dcterms:created>
  <dcterms:modified xsi:type="dcterms:W3CDTF">2023-04-15T23:56:59Z</dcterms:modified>
</cp:coreProperties>
</file>