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56" r:id="rId5"/>
    <p:sldId id="257" r:id="rId6"/>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84511B-CFB0-4615-8173-3F13C52E97CA}" v="7" dt="2023-04-14T18:34:08.896"/>
    <p1510:client id="{8328E252-CBFE-93E1-ED8D-662F82F95C0A}" v="1" dt="2023-04-13T23:08:51.107"/>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2" autoAdjust="0"/>
  </p:normalViewPr>
  <p:slideViewPr>
    <p:cSldViewPr snapToGrid="0">
      <p:cViewPr>
        <p:scale>
          <a:sx n="25" d="100"/>
          <a:sy n="25" d="100"/>
        </p:scale>
        <p:origin x="12" y="-1080"/>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01" d="100"/>
          <a:sy n="101" d="100"/>
        </p:scale>
        <p:origin x="-35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4/14/2023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4/14/2023</a:t>
            </a:fld>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dirty="0"/>
          </a:p>
        </p:txBody>
      </p:sp>
    </p:spTree>
    <p:extLst>
      <p:ext uri="{BB962C8B-B14F-4D97-AF65-F5344CB8AC3E}">
        <p14:creationId xmlns:p14="http://schemas.microsoft.com/office/powerpoint/2010/main" val="289246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 name="Title 1"/>
          <p:cNvSpPr>
            <a:spLocks noGrp="1"/>
          </p:cNvSpPr>
          <p:nvPr>
            <p:ph type="title"/>
          </p:nvPr>
        </p:nvSpPr>
        <p:spPr>
          <a:xfrm>
            <a:off x="6400800" y="990600"/>
            <a:ext cx="31089600" cy="2514540"/>
          </a:xfrm>
        </p:spPr>
        <p:txBody>
          <a:bodyPr/>
          <a:lstStyle/>
          <a:p>
            <a:r>
              <a:rPr lang="en-US"/>
              <a:t>Click to edit Master title style</a:t>
            </a:r>
          </a:p>
        </p:txBody>
      </p:sp>
      <p:sp>
        <p:nvSpPr>
          <p:cNvPr id="31" name="Text Placeholder 6"/>
          <p:cNvSpPr>
            <a:spLocks noGrp="1"/>
          </p:cNvSpPr>
          <p:nvPr>
            <p:ph type="body" sz="quarter" idx="36"/>
          </p:nvPr>
        </p:nvSpPr>
        <p:spPr bwMode="auto">
          <a:xfrm>
            <a:off x="6400800" y="3588603"/>
            <a:ext cx="31089600" cy="830997"/>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3" name="Date Placeholder 2"/>
          <p:cNvSpPr>
            <a:spLocks noGrp="1"/>
          </p:cNvSpPr>
          <p:nvPr>
            <p:ph type="dt" sz="half" idx="10"/>
          </p:nvPr>
        </p:nvSpPr>
        <p:spPr/>
        <p:txBody>
          <a:bodyPr/>
          <a:lstStyle/>
          <a:p>
            <a:fld id="{ECAA57DF-1C19-4726-AB84-014692BAD8F5}" type="datetimeFigureOut">
              <a:rPr lang="en-US" smtClean="0"/>
              <a:t>4/14/2023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dirty="0"/>
          </a:p>
        </p:txBody>
      </p:sp>
      <p:sp>
        <p:nvSpPr>
          <p:cNvPr id="7" name="Text Placeholder 6"/>
          <p:cNvSpPr>
            <a:spLocks noGrp="1"/>
          </p:cNvSpPr>
          <p:nvPr>
            <p:ph type="body" sz="quarter" idx="13" hasCustomPrompt="1"/>
          </p:nvPr>
        </p:nvSpPr>
        <p:spPr>
          <a:xfrm>
            <a:off x="1143000" y="5852160"/>
            <a:ext cx="12801600" cy="1219200"/>
          </a:xfrm>
          <a:prstGeom prst="round1Rect">
            <a:avLst/>
          </a:prstGeom>
          <a:solidFill>
            <a:schemeClr val="accent2"/>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19" name="Content Placeholder 17"/>
          <p:cNvSpPr>
            <a:spLocks noGrp="1"/>
          </p:cNvSpPr>
          <p:nvPr>
            <p:ph sz="quarter" idx="24" hasCustomPrompt="1"/>
          </p:nvPr>
        </p:nvSpPr>
        <p:spPr>
          <a:xfrm>
            <a:off x="1143000" y="7071360"/>
            <a:ext cx="12801600" cy="6858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Text Placeholder 6"/>
          <p:cNvSpPr>
            <a:spLocks noGrp="1"/>
          </p:cNvSpPr>
          <p:nvPr>
            <p:ph type="body" sz="quarter" idx="17" hasCustomPrompt="1"/>
          </p:nvPr>
        </p:nvSpPr>
        <p:spPr>
          <a:xfrm>
            <a:off x="1143000" y="15032736"/>
            <a:ext cx="12801600" cy="1219200"/>
          </a:xfrm>
          <a:prstGeom prst="round1Rect">
            <a:avLst/>
          </a:prstGeom>
          <a:solidFill>
            <a:schemeClr val="accent3"/>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1143000" y="16251936"/>
            <a:ext cx="12801600" cy="9088165"/>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1143000" y="25831800"/>
            <a:ext cx="12801600" cy="1219200"/>
          </a:xfrm>
          <a:prstGeom prst="round1Rect">
            <a:avLst/>
          </a:prstGeom>
          <a:solidFill>
            <a:schemeClr val="accent4"/>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11430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5544800" y="5852160"/>
            <a:ext cx="12801600" cy="1219200"/>
          </a:xfrm>
          <a:prstGeom prst="round1Rect">
            <a:avLst/>
          </a:prstGeom>
          <a:solidFill>
            <a:schemeClr val="accent5"/>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5544800" y="7071360"/>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Content Placeholder 17"/>
          <p:cNvSpPr>
            <a:spLocks noGrp="1"/>
          </p:cNvSpPr>
          <p:nvPr>
            <p:ph sz="quarter" idx="23" hasCustomPrompt="1"/>
          </p:nvPr>
        </p:nvSpPr>
        <p:spPr>
          <a:xfrm>
            <a:off x="15544800" y="11948160"/>
            <a:ext cx="12801600" cy="6172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3" name="Content Placeholder 17"/>
          <p:cNvSpPr>
            <a:spLocks noGrp="1"/>
          </p:cNvSpPr>
          <p:nvPr>
            <p:ph sz="quarter" idx="28" hasCustomPrompt="1"/>
          </p:nvPr>
        </p:nvSpPr>
        <p:spPr>
          <a:xfrm>
            <a:off x="15544800" y="23469600"/>
            <a:ext cx="12801600" cy="1752600"/>
          </a:xfrm>
        </p:spPr>
        <p:txBody>
          <a:bodyPr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p:txBody>
      </p:sp>
      <p:sp>
        <p:nvSpPr>
          <p:cNvPr id="24" name="Text Placeholder 6"/>
          <p:cNvSpPr>
            <a:spLocks noGrp="1"/>
          </p:cNvSpPr>
          <p:nvPr>
            <p:ph type="body" sz="quarter" idx="29" hasCustomPrompt="1"/>
          </p:nvPr>
        </p:nvSpPr>
        <p:spPr>
          <a:xfrm>
            <a:off x="15544800" y="2583180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55448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9900880" y="585216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9900880" y="7071360"/>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9900880" y="15837408"/>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Text Placeholder 6"/>
          <p:cNvSpPr>
            <a:spLocks noGrp="1"/>
          </p:cNvSpPr>
          <p:nvPr>
            <p:ph type="body" sz="quarter" idx="34" hasCustomPrompt="1"/>
          </p:nvPr>
        </p:nvSpPr>
        <p:spPr>
          <a:xfrm>
            <a:off x="29900880" y="25831800"/>
            <a:ext cx="12801600" cy="1219200"/>
          </a:xfrm>
          <a:prstGeom prst="round1Rect">
            <a:avLst/>
          </a:prstGeom>
          <a:solidFill>
            <a:schemeClr val="accent1"/>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990088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invGray">
          <a:xfrm>
            <a:off x="0" y="0"/>
            <a:ext cx="43891200" cy="5029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bwMode="auto">
          <a:xfrm>
            <a:off x="6400800" y="990600"/>
            <a:ext cx="31089600" cy="25145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400800" y="6019800"/>
            <a:ext cx="31089600" cy="2362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698"/>
            <a:ext cx="9875520" cy="457200"/>
          </a:xfrm>
          <a:prstGeom prst="rect">
            <a:avLst/>
          </a:prstGeom>
        </p:spPr>
        <p:txBody>
          <a:bodyPr vert="horz" lIns="91440" tIns="45720" rIns="91440" bIns="45720" rtlCol="0" anchor="ctr"/>
          <a:lstStyle>
            <a:lvl1pPr algn="l">
              <a:defRPr sz="1600">
                <a:solidFill>
                  <a:schemeClr val="tx1">
                    <a:tint val="75000"/>
                  </a:schemeClr>
                </a:solidFill>
              </a:defRPr>
            </a:lvl1pPr>
          </a:lstStyle>
          <a:p>
            <a:fld id="{ECAA57DF-1C19-4726-AB84-014692BAD8F5}" type="datetimeFigureOut">
              <a:rPr lang="en-US" smtClean="0"/>
              <a:pPr/>
              <a:t>4/14/2023</a:t>
            </a:fld>
            <a:endParaRPr lang="en-US" dirty="0"/>
          </a:p>
        </p:txBody>
      </p:sp>
      <p:sp>
        <p:nvSpPr>
          <p:cNvPr id="5" name="Footer Placeholder 4"/>
          <p:cNvSpPr>
            <a:spLocks noGrp="1"/>
          </p:cNvSpPr>
          <p:nvPr>
            <p:ph type="ftr" sz="quarter" idx="3"/>
          </p:nvPr>
        </p:nvSpPr>
        <p:spPr>
          <a:xfrm>
            <a:off x="11018520" y="32114698"/>
            <a:ext cx="21854160" cy="4572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698"/>
            <a:ext cx="9875520" cy="457200"/>
          </a:xfrm>
          <a:prstGeom prst="rect">
            <a:avLst/>
          </a:prstGeom>
        </p:spPr>
        <p:txBody>
          <a:bodyPr vert="horz" lIns="91440" tIns="45720" rIns="91440" bIns="45720" rtlCol="0" anchor="ctr"/>
          <a:lstStyle>
            <a:lvl1pPr algn="r">
              <a:defRPr sz="1600">
                <a:solidFill>
                  <a:schemeClr val="tx1">
                    <a:tint val="75000"/>
                  </a:schemeClr>
                </a:solidFill>
              </a:defRPr>
            </a:lvl1pPr>
          </a:lstStyle>
          <a:p>
            <a:fld id="{91B4C631-C489-4C11-812F-2172FBEAE82B}" type="slidenum">
              <a:rPr lang="en-US" smtClean="0"/>
              <a:pPr/>
              <a:t>‹#›</a:t>
            </a:fld>
            <a:endParaRPr lang="en-US" dirty="0"/>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9120" rtl="0" eaLnBrk="1" latinLnBrk="0" hangingPunct="1">
        <a:lnSpc>
          <a:spcPct val="90000"/>
        </a:lnSpc>
        <a:spcBef>
          <a:spcPct val="0"/>
        </a:spcBef>
        <a:buNone/>
        <a:defRPr sz="8800" b="1" kern="1200">
          <a:solidFill>
            <a:schemeClr val="bg1"/>
          </a:solidFill>
          <a:latin typeface="+mj-lt"/>
          <a:ea typeface="+mj-ea"/>
          <a:cs typeface="+mj-cs"/>
        </a:defRPr>
      </a:lvl1pPr>
    </p:titleStyle>
    <p:body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posters.unh.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goo.gl/1E7TJ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416379" y="357808"/>
            <a:ext cx="31089600" cy="2514540"/>
          </a:xfrm>
        </p:spPr>
        <p:txBody>
          <a:bodyPr>
            <a:normAutofit/>
          </a:bodyPr>
          <a:lstStyle/>
          <a:p>
            <a:pPr algn="ctr"/>
            <a:r>
              <a:rPr lang="en-US" sz="9600"/>
              <a:t>Ultrasonic Levitation </a:t>
            </a:r>
            <a:endParaRPr lang="en-US"/>
          </a:p>
        </p:txBody>
      </p:sp>
      <p:sp>
        <p:nvSpPr>
          <p:cNvPr id="7" name="Text Placeholder 6"/>
          <p:cNvSpPr>
            <a:spLocks noGrp="1"/>
          </p:cNvSpPr>
          <p:nvPr>
            <p:ph type="body" sz="quarter" idx="17"/>
          </p:nvPr>
        </p:nvSpPr>
        <p:spPr>
          <a:xfrm>
            <a:off x="1252701" y="5436281"/>
            <a:ext cx="12801600" cy="1219200"/>
          </a:xfrm>
        </p:spPr>
        <p:txBody>
          <a:bodyPr/>
          <a:lstStyle/>
          <a:p>
            <a:r>
              <a:rPr lang="en-US" dirty="0"/>
              <a:t>background</a:t>
            </a:r>
          </a:p>
        </p:txBody>
      </p:sp>
      <p:sp>
        <p:nvSpPr>
          <p:cNvPr id="8" name="Text Placeholder 7"/>
          <p:cNvSpPr>
            <a:spLocks noGrp="1"/>
          </p:cNvSpPr>
          <p:nvPr>
            <p:ph type="body" sz="quarter" idx="19"/>
          </p:nvPr>
        </p:nvSpPr>
        <p:spPr>
          <a:xfrm>
            <a:off x="1013041" y="17988623"/>
            <a:ext cx="12801600" cy="1219200"/>
          </a:xfrm>
        </p:spPr>
        <p:txBody>
          <a:bodyPr/>
          <a:lstStyle/>
          <a:p>
            <a:r>
              <a:rPr lang="en-US" dirty="0"/>
              <a:t>Methods</a:t>
            </a:r>
          </a:p>
        </p:txBody>
      </p:sp>
      <p:sp>
        <p:nvSpPr>
          <p:cNvPr id="13" name="Content Placeholder 12"/>
          <p:cNvSpPr>
            <a:spLocks noGrp="1"/>
          </p:cNvSpPr>
          <p:nvPr>
            <p:ph sz="quarter" idx="26"/>
          </p:nvPr>
        </p:nvSpPr>
        <p:spPr>
          <a:xfrm>
            <a:off x="1013041" y="19310585"/>
            <a:ext cx="11957425" cy="13417296"/>
          </a:xfrm>
        </p:spPr>
        <p:txBody>
          <a:bodyPr vert="horz" lIns="365760" tIns="182880" rIns="91440" bIns="45720" rtlCol="0" anchor="t">
            <a:normAutofit/>
          </a:bodyPr>
          <a:lstStyle/>
          <a:p>
            <a:r>
              <a:rPr lang="en-US" sz="4000" dirty="0"/>
              <a:t>We began by setting out to design a stand that would allow us to easily hold different arrangements of speakers and easily adjust the height between the speakers. </a:t>
            </a:r>
            <a:endParaRPr lang="en-US" sz="4000" dirty="0">
              <a:cs typeface="Calibri"/>
            </a:endParaRPr>
          </a:p>
          <a:p>
            <a:r>
              <a:rPr lang="en-US" sz="4000" dirty="0">
                <a:cs typeface="Calibri"/>
              </a:rPr>
              <a:t>We 3d printed a modular design for the stand that allows us to easily design and implement new arrangements and orientations of speakers.</a:t>
            </a:r>
          </a:p>
          <a:p>
            <a:r>
              <a:rPr lang="en-US" sz="4000" dirty="0">
                <a:cs typeface="Calibri"/>
              </a:rPr>
              <a:t>To easily adjust the distance between the speakers we implemented a design that was inspired by a 3d printer’s z axis control which uses a threaded rod and two supporting rods to allow for ease of movement in the z axis. </a:t>
            </a:r>
          </a:p>
          <a:p>
            <a:r>
              <a:rPr lang="en-US" sz="4000" dirty="0">
                <a:cs typeface="Calibri"/>
              </a:rPr>
              <a:t>For controlling and outputting sine waves on a speaker, we used an Arduino connected to a stepper motor driver which allows us easily control the frequency and power output to the speakers. </a:t>
            </a:r>
          </a:p>
          <a:p>
            <a:r>
              <a:rPr lang="en-US" sz="4000" dirty="0">
                <a:cs typeface="Calibri"/>
              </a:rPr>
              <a:t>The frequency used to levitate was</a:t>
            </a:r>
            <a:r>
              <a:rPr lang="en-US" sz="4000" b="1" dirty="0">
                <a:cs typeface="Calibri"/>
              </a:rPr>
              <a:t> 40 kHz. </a:t>
            </a:r>
            <a:r>
              <a:rPr lang="en-US" sz="4000" dirty="0">
                <a:cs typeface="Calibri"/>
              </a:rPr>
              <a:t>This was deemed to be an optimal value for our transducers, but other frequencies can also work.</a:t>
            </a:r>
            <a:endParaRPr lang="en-US" sz="4000" b="1" dirty="0">
              <a:cs typeface="Calibri"/>
            </a:endParaRPr>
          </a:p>
          <a:p>
            <a:endParaRPr lang="en-US" sz="4800" dirty="0">
              <a:cs typeface="Calibri"/>
            </a:endParaRPr>
          </a:p>
          <a:p>
            <a:endParaRPr lang="en-US" sz="4800" dirty="0">
              <a:cs typeface="Calibri"/>
            </a:endParaRPr>
          </a:p>
          <a:p>
            <a:pPr marL="0" indent="0">
              <a:buNone/>
            </a:pPr>
            <a:endParaRPr lang="en-US" sz="4800" dirty="0">
              <a:cs typeface="Calibri"/>
            </a:endParaRPr>
          </a:p>
          <a:p>
            <a:pPr marL="0" indent="0">
              <a:buNone/>
            </a:pPr>
            <a:endParaRPr lang="en-US" sz="4800" dirty="0">
              <a:cs typeface="Calibri"/>
            </a:endParaRPr>
          </a:p>
          <a:p>
            <a:pPr marL="0" indent="0">
              <a:buNone/>
            </a:pPr>
            <a:endParaRPr lang="en-US" sz="4800" dirty="0">
              <a:cs typeface="Calibri"/>
            </a:endParaRPr>
          </a:p>
        </p:txBody>
      </p:sp>
      <p:sp>
        <p:nvSpPr>
          <p:cNvPr id="9" name="Text Placeholder 8"/>
          <p:cNvSpPr>
            <a:spLocks noGrp="1"/>
          </p:cNvSpPr>
          <p:nvPr>
            <p:ph type="body" sz="quarter" idx="21"/>
          </p:nvPr>
        </p:nvSpPr>
        <p:spPr>
          <a:xfrm>
            <a:off x="15995165" y="5244337"/>
            <a:ext cx="12801600" cy="1219200"/>
          </a:xfrm>
        </p:spPr>
        <p:txBody>
          <a:bodyPr/>
          <a:lstStyle/>
          <a:p>
            <a:r>
              <a:rPr lang="en-US" dirty="0"/>
              <a:t>Design</a:t>
            </a:r>
          </a:p>
        </p:txBody>
      </p:sp>
      <p:sp>
        <p:nvSpPr>
          <p:cNvPr id="14" name="Content Placeholder 13"/>
          <p:cNvSpPr>
            <a:spLocks noGrp="1"/>
          </p:cNvSpPr>
          <p:nvPr>
            <p:ph sz="quarter" idx="27"/>
          </p:nvPr>
        </p:nvSpPr>
        <p:spPr>
          <a:xfrm>
            <a:off x="15610557" y="7183782"/>
            <a:ext cx="12801600" cy="4698813"/>
          </a:xfrm>
        </p:spPr>
        <p:txBody>
          <a:bodyPr vert="horz" lIns="365760" tIns="182880" rIns="91440" bIns="45720" rtlCol="0" anchor="t">
            <a:normAutofit/>
          </a:bodyPr>
          <a:lstStyle/>
          <a:p>
            <a:endParaRPr lang="en-US" sz="4800" dirty="0">
              <a:cs typeface="Calibri"/>
            </a:endParaRPr>
          </a:p>
          <a:p>
            <a:pPr marL="0" indent="0">
              <a:buNone/>
            </a:pPr>
            <a:endParaRPr lang="en-US" sz="4800" dirty="0">
              <a:cs typeface="Calibri"/>
            </a:endParaRPr>
          </a:p>
        </p:txBody>
      </p:sp>
      <p:sp>
        <p:nvSpPr>
          <p:cNvPr id="17" name="Content Placeholder 16"/>
          <p:cNvSpPr>
            <a:spLocks noGrp="1"/>
          </p:cNvSpPr>
          <p:nvPr>
            <p:ph sz="quarter" idx="30"/>
          </p:nvPr>
        </p:nvSpPr>
        <p:spPr>
          <a:xfrm>
            <a:off x="15610557" y="17432819"/>
            <a:ext cx="12801600" cy="9650838"/>
          </a:xfrm>
        </p:spPr>
        <p:txBody>
          <a:bodyPr vert="horz" lIns="365760" tIns="182880" rIns="91440" bIns="45720" rtlCol="0" anchor="t">
            <a:normAutofit/>
          </a:bodyPr>
          <a:lstStyle/>
          <a:p>
            <a:pPr marL="0" indent="0">
              <a:buNone/>
            </a:pPr>
            <a:endParaRPr lang="en-US" sz="4000" dirty="0">
              <a:cs typeface="Calibri" panose="020F0502020204030204"/>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a:p>
            <a:endParaRPr lang="en-US" dirty="0"/>
          </a:p>
          <a:p>
            <a:endParaRPr lang="en-US" dirty="0"/>
          </a:p>
        </p:txBody>
      </p:sp>
      <p:sp>
        <p:nvSpPr>
          <p:cNvPr id="18" name="Text Placeholder 17"/>
          <p:cNvSpPr>
            <a:spLocks noGrp="1"/>
          </p:cNvSpPr>
          <p:nvPr>
            <p:ph type="body" sz="quarter" idx="31"/>
          </p:nvPr>
        </p:nvSpPr>
        <p:spPr>
          <a:xfrm>
            <a:off x="30320891" y="5698788"/>
            <a:ext cx="12801600" cy="1219200"/>
          </a:xfrm>
        </p:spPr>
        <p:txBody>
          <a:bodyPr/>
          <a:lstStyle/>
          <a:p>
            <a:r>
              <a:rPr lang="en-US" dirty="0"/>
              <a:t>APPLICATIONS</a:t>
            </a:r>
          </a:p>
        </p:txBody>
      </p:sp>
      <p:sp>
        <p:nvSpPr>
          <p:cNvPr id="21" name="Text Placeholder 20"/>
          <p:cNvSpPr>
            <a:spLocks noGrp="1"/>
          </p:cNvSpPr>
          <p:nvPr>
            <p:ph type="body" sz="quarter" idx="34"/>
          </p:nvPr>
        </p:nvSpPr>
        <p:spPr>
          <a:xfrm>
            <a:off x="30294185" y="18143911"/>
            <a:ext cx="12801600" cy="1219200"/>
          </a:xfrm>
        </p:spPr>
        <p:txBody>
          <a:bodyPr/>
          <a:lstStyle/>
          <a:p>
            <a:r>
              <a:rPr lang="en-US" dirty="0"/>
              <a:t>Conclusions</a:t>
            </a:r>
          </a:p>
        </p:txBody>
      </p:sp>
      <p:sp>
        <p:nvSpPr>
          <p:cNvPr id="22" name="Content Placeholder 21"/>
          <p:cNvSpPr>
            <a:spLocks noGrp="1"/>
          </p:cNvSpPr>
          <p:nvPr>
            <p:ph sz="quarter" idx="35"/>
          </p:nvPr>
        </p:nvSpPr>
        <p:spPr>
          <a:xfrm>
            <a:off x="30072700" y="19660959"/>
            <a:ext cx="12801600" cy="6893306"/>
          </a:xfrm>
        </p:spPr>
        <p:txBody>
          <a:bodyPr vert="horz" lIns="365760" tIns="182880" rIns="91440" bIns="45720" rtlCol="0" anchor="t">
            <a:noAutofit/>
          </a:bodyPr>
          <a:lstStyle/>
          <a:p>
            <a:pPr marL="0" indent="0">
              <a:buNone/>
            </a:pPr>
            <a:r>
              <a:rPr lang="en-US" sz="4000" dirty="0">
                <a:cs typeface="Calibri"/>
              </a:rPr>
              <a:t>Ultrasonic levitation has limitations on size and weight of objects limiting its uses to small lightweight items. It has possible uses in the fields of microprocessor manufacturing and the biomedical field. Data collection is difficult because of the many factors that change the levitation properties (temperature, pressure, etc.) this makes isolating variables difficult. Future research would require more precise measuring equipment and controlled environments. With continuing this research, we would explore how changing variables such as wavelength, frequency, temperature, pressure, and medium effect the weight one can lift with ultrasonic levitation, along with other properties.</a:t>
            </a:r>
          </a:p>
        </p:txBody>
      </p:sp>
      <p:sp>
        <p:nvSpPr>
          <p:cNvPr id="30" name="Text Placeholder 1"/>
          <p:cNvSpPr>
            <a:spLocks noGrp="1"/>
          </p:cNvSpPr>
          <p:nvPr>
            <p:ph sz="quarter" idx="25"/>
          </p:nvPr>
        </p:nvSpPr>
        <p:spPr>
          <a:xfrm>
            <a:off x="1248534" y="6927269"/>
            <a:ext cx="12942804" cy="5135544"/>
          </a:xfrm>
        </p:spPr>
        <p:txBody>
          <a:bodyPr vert="horz" lIns="365760" tIns="182880" rIns="91440" bIns="45720" rtlCol="0" anchor="t">
            <a:normAutofit/>
          </a:bodyPr>
          <a:lstStyle/>
          <a:p>
            <a:pPr marL="0" indent="0">
              <a:buNone/>
            </a:pPr>
            <a:r>
              <a:rPr lang="en-US" sz="4000" dirty="0">
                <a:cs typeface="Calibri" panose="020F0502020204030204"/>
              </a:rPr>
              <a:t>Ultrasonic levitation is a way to suspend objects using high frequency (</a:t>
            </a:r>
            <a:r>
              <a:rPr lang="en-US" sz="4000" dirty="0">
                <a:ea typeface="+mn-lt"/>
                <a:cs typeface="+mn-lt"/>
              </a:rPr>
              <a:t>≈</a:t>
            </a:r>
            <a:r>
              <a:rPr lang="en-US" sz="4000" dirty="0">
                <a:ea typeface="+mn-lt"/>
                <a:cs typeface="Calibri" panose="020F0502020204030204"/>
              </a:rPr>
              <a:t>&gt;25</a:t>
            </a:r>
            <a:r>
              <a:rPr lang="en-US" sz="4000" dirty="0">
                <a:cs typeface="Calibri" panose="020F0502020204030204"/>
              </a:rPr>
              <a:t>kHz) sound waves.</a:t>
            </a:r>
            <a:r>
              <a:rPr lang="en-US" sz="4000" dirty="0">
                <a:ea typeface="+mn-lt"/>
                <a:cs typeface="+mn-lt"/>
              </a:rPr>
              <a:t> The technique is based on the principle that sound waves can create pressure nodes and anti-nodes in a medium, allowing small objects to be trapped at a pressure node. This is achieved using a transducer made of piezoelectric materials, which undergo a physical deformation when an electrical signal is applied. </a:t>
            </a:r>
            <a:endParaRPr lang="en-US" sz="4000" dirty="0">
              <a:cs typeface="Calibri" panose="020F0502020204030204"/>
            </a:endParaRPr>
          </a:p>
        </p:txBody>
      </p:sp>
      <p:sp>
        <p:nvSpPr>
          <p:cNvPr id="20" name="Text Placeholder 19"/>
          <p:cNvSpPr>
            <a:spLocks noGrp="1"/>
          </p:cNvSpPr>
          <p:nvPr>
            <p:ph type="body" sz="quarter" idx="29"/>
          </p:nvPr>
        </p:nvSpPr>
        <p:spPr>
          <a:xfrm>
            <a:off x="15707249" y="11844562"/>
            <a:ext cx="12801600" cy="1219200"/>
          </a:xfrm>
        </p:spPr>
        <p:txBody>
          <a:bodyPr/>
          <a:lstStyle/>
          <a:p>
            <a:r>
              <a:rPr lang="en-US" dirty="0"/>
              <a:t>Results</a:t>
            </a:r>
          </a:p>
        </p:txBody>
      </p:sp>
      <p:sp>
        <p:nvSpPr>
          <p:cNvPr id="43" name="TextBox 42"/>
          <p:cNvSpPr txBox="1"/>
          <p:nvPr/>
        </p:nvSpPr>
        <p:spPr>
          <a:xfrm>
            <a:off x="29952396" y="7380454"/>
            <a:ext cx="12801600" cy="9941183"/>
          </a:xfrm>
          <a:prstGeom prst="rect">
            <a:avLst/>
          </a:prstGeom>
          <a:noFill/>
        </p:spPr>
        <p:txBody>
          <a:bodyPr wrap="square" lIns="91440" tIns="45720" rIns="91440" bIns="45720" rtlCol="0" anchor="t">
            <a:spAutoFit/>
          </a:bodyPr>
          <a:lstStyle/>
          <a:p>
            <a:pPr marL="685800" indent="-685800">
              <a:buFont typeface="Arial"/>
              <a:buChar char="•"/>
            </a:pPr>
            <a:r>
              <a:rPr lang="en-US" sz="4000" dirty="0">
                <a:ea typeface="+mn-lt"/>
                <a:cs typeface="+mn-lt"/>
              </a:rPr>
              <a:t>So far, ultrasonic levitation only works on objects a few millimeters in size. </a:t>
            </a:r>
          </a:p>
          <a:p>
            <a:pPr marL="685800" indent="-685800">
              <a:buFont typeface="Arial"/>
              <a:buChar char="•"/>
            </a:pPr>
            <a:r>
              <a:rPr lang="en-US" sz="4000" dirty="0">
                <a:ea typeface="+mn-lt"/>
                <a:cs typeface="+mn-lt"/>
              </a:rPr>
              <a:t>Insects and other small creatures can be held in place, which allow us to carefully study them under a microscope without touching them. </a:t>
            </a:r>
          </a:p>
          <a:p>
            <a:pPr marL="685800" indent="-685800">
              <a:buFont typeface="Arial"/>
              <a:buChar char="•"/>
            </a:pPr>
            <a:r>
              <a:rPr lang="en-US" sz="4000" dirty="0">
                <a:ea typeface="+mn-lt"/>
                <a:cs typeface="+mn-lt"/>
              </a:rPr>
              <a:t>Another example is levitating the small components used to build modern electronics. Using the levitation device to hold the components where even slight physical touch could cause damage.</a:t>
            </a:r>
          </a:p>
          <a:p>
            <a:pPr marL="685800" indent="-685800">
              <a:buFont typeface="Arial"/>
              <a:buChar char="•"/>
            </a:pPr>
            <a:r>
              <a:rPr lang="en-US" sz="4000" dirty="0">
                <a:ea typeface="+mn-lt"/>
                <a:cs typeface="+mn-lt"/>
              </a:rPr>
              <a:t>In addition, Ultrasonic levitation can be used to manipulate even smaller things, such as living cells. </a:t>
            </a:r>
          </a:p>
          <a:p>
            <a:pPr marL="685800" indent="-685800">
              <a:buFont typeface="Arial"/>
              <a:buChar char="•"/>
            </a:pPr>
            <a:r>
              <a:rPr lang="en-US" sz="4000" dirty="0">
                <a:ea typeface="+mn-lt"/>
                <a:cs typeface="+mn-lt"/>
              </a:rPr>
              <a:t>One particularly exciting application is in tissue engineering, in which scientists are trying to find ways of recreating skin or muscle. </a:t>
            </a:r>
          </a:p>
          <a:p>
            <a:pPr marL="685800" indent="-685800">
              <a:buFont typeface="Arial"/>
              <a:buChar char="•"/>
            </a:pPr>
            <a:r>
              <a:rPr lang="en-US" sz="4000" dirty="0">
                <a:cs typeface="Calibri" panose="020F0502020204030204"/>
              </a:rPr>
              <a:t>Because of weight constraints use in a microgravity environment is more plausible. </a:t>
            </a:r>
          </a:p>
        </p:txBody>
      </p:sp>
      <p:sp>
        <p:nvSpPr>
          <p:cNvPr id="45" name="TextBox 44"/>
          <p:cNvSpPr txBox="1"/>
          <p:nvPr/>
        </p:nvSpPr>
        <p:spPr>
          <a:xfrm>
            <a:off x="6505716" y="3136412"/>
            <a:ext cx="31089600" cy="1938992"/>
          </a:xfrm>
          <a:prstGeom prst="rect">
            <a:avLst/>
          </a:prstGeom>
          <a:noFill/>
        </p:spPr>
        <p:txBody>
          <a:bodyPr wrap="square" lIns="91440" tIns="45720" rIns="91440" bIns="45720" rtlCol="0" anchor="t">
            <a:spAutoFit/>
          </a:bodyPr>
          <a:lstStyle/>
          <a:p>
            <a:pPr algn="ctr"/>
            <a:r>
              <a:rPr lang="en-US" sz="6000" dirty="0">
                <a:solidFill>
                  <a:schemeClr val="bg1"/>
                </a:solidFill>
              </a:rPr>
              <a:t>Pedro Doukas, Geo de Clermont, Connor Barnard, Mekan </a:t>
            </a:r>
            <a:r>
              <a:rPr lang="en-US" sz="6000" dirty="0" err="1">
                <a:solidFill>
                  <a:schemeClr val="bg1"/>
                </a:solidFill>
              </a:rPr>
              <a:t>Annayev</a:t>
            </a:r>
            <a:r>
              <a:rPr lang="en-US" sz="6000" dirty="0">
                <a:solidFill>
                  <a:schemeClr val="bg1"/>
                </a:solidFill>
              </a:rPr>
              <a:t>, Innovation Scholars, University of New Hampshire</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1397" y="1144645"/>
            <a:ext cx="2478029" cy="2983998"/>
          </a:xfrm>
          <a:prstGeom prst="rect">
            <a:avLst/>
          </a:prstGeom>
        </p:spPr>
      </p:pic>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224451" y="1048392"/>
            <a:ext cx="2478029" cy="2983998"/>
          </a:xfrm>
          <a:prstGeom prst="rect">
            <a:avLst/>
          </a:prstGeom>
        </p:spPr>
      </p:pic>
      <p:pic>
        <p:nvPicPr>
          <p:cNvPr id="5" name="Picture 4">
            <a:extLst>
              <a:ext uri="{FF2B5EF4-FFF2-40B4-BE49-F238E27FC236}">
                <a16:creationId xmlns:a16="http://schemas.microsoft.com/office/drawing/2014/main" id="{7F548B82-96CD-92D9-37C7-321F003AC599}"/>
              </a:ext>
            </a:extLst>
          </p:cNvPr>
          <p:cNvPicPr>
            <a:picLocks noChangeAspect="1"/>
          </p:cNvPicPr>
          <p:nvPr/>
        </p:nvPicPr>
        <p:blipFill rotWithShape="1">
          <a:blip r:embed="rId4">
            <a:extLst>
              <a:ext uri="{28A0092B-C50C-407E-A947-70E740481C1C}">
                <a14:useLocalDpi xmlns:a14="http://schemas.microsoft.com/office/drawing/2010/main" val="0"/>
              </a:ext>
            </a:extLst>
          </a:blip>
          <a:srcRect l="22321" r="20536" b="-346"/>
          <a:stretch/>
        </p:blipFill>
        <p:spPr>
          <a:xfrm>
            <a:off x="15999968" y="6653640"/>
            <a:ext cx="5954961" cy="4915343"/>
          </a:xfrm>
          <a:prstGeom prst="rect">
            <a:avLst/>
          </a:prstGeom>
        </p:spPr>
      </p:pic>
      <p:pic>
        <p:nvPicPr>
          <p:cNvPr id="6" name="Picture 5">
            <a:extLst>
              <a:ext uri="{FF2B5EF4-FFF2-40B4-BE49-F238E27FC236}">
                <a16:creationId xmlns:a16="http://schemas.microsoft.com/office/drawing/2014/main" id="{AE38B9AA-7BBC-8C53-45ED-417595FD3948}"/>
              </a:ext>
            </a:extLst>
          </p:cNvPr>
          <p:cNvPicPr>
            <a:picLocks noChangeAspect="1"/>
          </p:cNvPicPr>
          <p:nvPr/>
        </p:nvPicPr>
        <p:blipFill>
          <a:blip r:embed="rId5"/>
          <a:stretch>
            <a:fillRect/>
          </a:stretch>
        </p:blipFill>
        <p:spPr>
          <a:xfrm>
            <a:off x="23140918" y="6664972"/>
            <a:ext cx="4864200" cy="4929708"/>
          </a:xfrm>
          <a:prstGeom prst="rect">
            <a:avLst/>
          </a:prstGeom>
        </p:spPr>
      </p:pic>
      <p:sp>
        <p:nvSpPr>
          <p:cNvPr id="16" name="TextBox 15">
            <a:extLst>
              <a:ext uri="{FF2B5EF4-FFF2-40B4-BE49-F238E27FC236}">
                <a16:creationId xmlns:a16="http://schemas.microsoft.com/office/drawing/2014/main" id="{6611EE73-45EE-2085-DC44-2F30A0CA966B}"/>
              </a:ext>
            </a:extLst>
          </p:cNvPr>
          <p:cNvSpPr txBox="1"/>
          <p:nvPr/>
        </p:nvSpPr>
        <p:spPr>
          <a:xfrm>
            <a:off x="15537557" y="13095753"/>
            <a:ext cx="13275939" cy="5632311"/>
          </a:xfrm>
          <a:prstGeom prst="rect">
            <a:avLst/>
          </a:prstGeom>
          <a:noFill/>
        </p:spPr>
        <p:txBody>
          <a:bodyPr wrap="square" lIns="91440" tIns="45720" rIns="91440" bIns="45720" rtlCol="0" anchor="t">
            <a:spAutoFit/>
          </a:bodyPr>
          <a:lstStyle/>
          <a:p>
            <a:r>
              <a:rPr lang="en-US" sz="4400" b="1" u="sng" dirty="0"/>
              <a:t>Observational Results:</a:t>
            </a:r>
          </a:p>
          <a:p>
            <a:pPr marL="571500" indent="-571500">
              <a:buFont typeface="Arial" panose="020B0604020202020204" pitchFamily="34" charset="0"/>
              <a:buChar char="•"/>
            </a:pPr>
            <a:r>
              <a:rPr lang="en-US" sz="4000" dirty="0"/>
              <a:t>The distance between the speakers and which node the object was in greatly affected the stability of the objects. Most notably the objects in the node directly in the middle between the speakers was always the most stable.</a:t>
            </a:r>
            <a:endParaRPr lang="en-US" sz="4000" dirty="0">
              <a:cs typeface="Calibri"/>
            </a:endParaRPr>
          </a:p>
          <a:p>
            <a:pPr marL="571500" indent="-571500">
              <a:buFont typeface="Arial" panose="020B0604020202020204" pitchFamily="34" charset="0"/>
              <a:buChar char="•"/>
            </a:pPr>
            <a:r>
              <a:rPr lang="en-US" sz="4000" dirty="0"/>
              <a:t>More speakers in the correct orientation increases the stability of the objects in the nodes. </a:t>
            </a:r>
            <a:endParaRPr lang="en-US" sz="4000" dirty="0">
              <a:cs typeface="Calibri"/>
            </a:endParaRPr>
          </a:p>
          <a:p>
            <a:r>
              <a:rPr lang="en-US" sz="4400" b="1" u="sng" dirty="0"/>
              <a:t>Experimental Results:</a:t>
            </a:r>
          </a:p>
          <a:p>
            <a:pPr marL="457200" indent="-457200">
              <a:buFont typeface="Arial" panose="020B0604020202020204" pitchFamily="34" charset="0"/>
              <a:buChar char="•"/>
            </a:pPr>
            <a:endParaRPr lang="en-US" sz="3200" dirty="0"/>
          </a:p>
        </p:txBody>
      </p:sp>
      <p:sp>
        <p:nvSpPr>
          <p:cNvPr id="28" name="TextBox 27">
            <a:extLst>
              <a:ext uri="{FF2B5EF4-FFF2-40B4-BE49-F238E27FC236}">
                <a16:creationId xmlns:a16="http://schemas.microsoft.com/office/drawing/2014/main" id="{4FE8630A-23CA-5597-1D8C-677034D2E2DE}"/>
              </a:ext>
            </a:extLst>
          </p:cNvPr>
          <p:cNvSpPr txBox="1"/>
          <p:nvPr/>
        </p:nvSpPr>
        <p:spPr>
          <a:xfrm>
            <a:off x="14924213" y="24505471"/>
            <a:ext cx="14624769" cy="8094524"/>
          </a:xfrm>
          <a:prstGeom prst="rect">
            <a:avLst/>
          </a:prstGeom>
          <a:noFill/>
        </p:spPr>
        <p:txBody>
          <a:bodyPr wrap="square" lIns="91440" tIns="45720" rIns="91440" bIns="45720" rtlCol="0" anchor="t">
            <a:spAutoFit/>
          </a:bodyPr>
          <a:lstStyle/>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r>
              <a:rPr lang="en-US" sz="4000" dirty="0">
                <a:cs typeface="Calibri" panose="020F0502020204030204"/>
              </a:rPr>
              <a:t>Figure 1 shows how many objects were able to float inside a given node. Node 1 is the topmost node and Node 7 is the bottommost. Data was taken at the distance with the most usable nodes.</a:t>
            </a:r>
          </a:p>
          <a:p>
            <a:pPr marL="571500" indent="-571500">
              <a:buFont typeface="Arial" panose="020B0604020202020204" pitchFamily="34" charset="0"/>
              <a:buChar char="•"/>
            </a:pPr>
            <a:r>
              <a:rPr lang="en-US" sz="4000" dirty="0">
                <a:cs typeface="Calibri" panose="020F0502020204030204"/>
              </a:rPr>
              <a:t>Figure 2 relates the distance between the speakers to the number of nodes that were able to levitate a Styrofoam ball. The data shows that there is a large range of distances viable for levitation.</a:t>
            </a:r>
            <a:endParaRPr lang="en-US" sz="4000" dirty="0"/>
          </a:p>
          <a:p>
            <a:pPr marL="571500" indent="-571500">
              <a:buFont typeface="Arial" panose="020B0604020202020204" pitchFamily="34" charset="0"/>
              <a:buChar char="•"/>
            </a:pPr>
            <a:r>
              <a:rPr lang="en-US" sz="4000" dirty="0"/>
              <a:t>The number of Styrofoam balls that can be levitated in a single node gives insight to how large of an object can be levitated in each node simultaneously. It also gives insight into how much weight each node can levitate at a time. </a:t>
            </a:r>
            <a:endParaRPr lang="en-US" sz="4000">
              <a:cs typeface="Calibri"/>
            </a:endParaRPr>
          </a:p>
          <a:p>
            <a:pPr marL="571500" indent="-571500">
              <a:buFont typeface="Arial" panose="020B0604020202020204" pitchFamily="34" charset="0"/>
              <a:buChar char="•"/>
            </a:pPr>
            <a:r>
              <a:rPr lang="en-US" sz="4000" dirty="0">
                <a:cs typeface="Calibri"/>
              </a:rPr>
              <a:t>Each ball weighed an average of 28 micrograms. A max of four balls means that the levitation can support 112 micrograms.</a:t>
            </a:r>
            <a:r>
              <a:rPr lang="en-US" sz="3600" dirty="0">
                <a:cs typeface="Calibri"/>
              </a:rPr>
              <a:t> </a:t>
            </a:r>
          </a:p>
        </p:txBody>
      </p:sp>
      <p:cxnSp>
        <p:nvCxnSpPr>
          <p:cNvPr id="31" name="Straight Connector 30">
            <a:extLst>
              <a:ext uri="{FF2B5EF4-FFF2-40B4-BE49-F238E27FC236}">
                <a16:creationId xmlns:a16="http://schemas.microsoft.com/office/drawing/2014/main" id="{2D586666-10A0-2491-27A7-C0D160F3891B}"/>
              </a:ext>
            </a:extLst>
          </p:cNvPr>
          <p:cNvCxnSpPr>
            <a:cxnSpLocks/>
          </p:cNvCxnSpPr>
          <p:nvPr/>
        </p:nvCxnSpPr>
        <p:spPr>
          <a:xfrm>
            <a:off x="14783958" y="4793252"/>
            <a:ext cx="0" cy="28647662"/>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FDCC5FA-0BEB-FAA0-FB50-554E048ECA7E}"/>
              </a:ext>
            </a:extLst>
          </p:cNvPr>
          <p:cNvCxnSpPr>
            <a:cxnSpLocks/>
          </p:cNvCxnSpPr>
          <p:nvPr/>
        </p:nvCxnSpPr>
        <p:spPr>
          <a:xfrm>
            <a:off x="29721126" y="3787823"/>
            <a:ext cx="0" cy="28647662"/>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8" name="Text Placeholder 20">
            <a:extLst>
              <a:ext uri="{FF2B5EF4-FFF2-40B4-BE49-F238E27FC236}">
                <a16:creationId xmlns:a16="http://schemas.microsoft.com/office/drawing/2014/main" id="{D275FF8D-C0D6-D6E6-82EF-CEA0F0558C12}"/>
              </a:ext>
            </a:extLst>
          </p:cNvPr>
          <p:cNvSpPr txBox="1">
            <a:spLocks/>
          </p:cNvSpPr>
          <p:nvPr/>
        </p:nvSpPr>
        <p:spPr>
          <a:xfrm>
            <a:off x="30279005" y="27962502"/>
            <a:ext cx="12801600" cy="1219200"/>
          </a:xfrm>
          <a:prstGeom prst="round1Rect">
            <a:avLst/>
          </a:prstGeom>
          <a:solidFill>
            <a:schemeClr val="bg2">
              <a:lumMod val="25000"/>
            </a:schemeClr>
          </a:solidFill>
        </p:spPr>
        <p:txBody>
          <a:bodyPr vert="horz" lIns="365760" tIns="45720" rIns="91440" bIns="45720" rtlCol="0" anchor="ctr">
            <a:noAutofit/>
          </a:bodyPr>
          <a:lstStyle>
            <a:lvl1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t>References</a:t>
            </a:r>
          </a:p>
        </p:txBody>
      </p:sp>
      <p:sp>
        <p:nvSpPr>
          <p:cNvPr id="40" name="TextBox 39">
            <a:extLst>
              <a:ext uri="{FF2B5EF4-FFF2-40B4-BE49-F238E27FC236}">
                <a16:creationId xmlns:a16="http://schemas.microsoft.com/office/drawing/2014/main" id="{5160AC4C-FA07-355F-D4F5-7287E0108B09}"/>
              </a:ext>
            </a:extLst>
          </p:cNvPr>
          <p:cNvSpPr txBox="1"/>
          <p:nvPr/>
        </p:nvSpPr>
        <p:spPr>
          <a:xfrm>
            <a:off x="30434807" y="29420990"/>
            <a:ext cx="12205347" cy="3885679"/>
          </a:xfrm>
          <a:prstGeom prst="rect">
            <a:avLst/>
          </a:prstGeom>
          <a:noFill/>
        </p:spPr>
        <p:txBody>
          <a:bodyPr wrap="square" lIns="91440" tIns="45720" rIns="91440" bIns="45720" rtlCol="0" anchor="t">
            <a:spAutoFit/>
          </a:bodyPr>
          <a:lstStyle/>
          <a:p>
            <a:pPr marL="285750" indent="-285750">
              <a:spcAft>
                <a:spcPts val="500"/>
              </a:spcAft>
              <a:buFont typeface="Arial"/>
              <a:buChar char="•"/>
            </a:pPr>
            <a:r>
              <a:rPr lang="en-US" sz="2200" dirty="0">
                <a:latin typeface="Calibri"/>
                <a:ea typeface="+mn-lt"/>
                <a:cs typeface="+mn-lt"/>
              </a:rPr>
              <a:t>Boullosa, R. R., et al. “An Ultrasonic Levitator.” Journal of Applied Research and Technology, Elsevier, 4 Mar. 2015, https://www.sciencedirect.com/science/article/pii/S166564231371592X#fig0040. </a:t>
            </a:r>
            <a:endParaRPr lang="en-US" sz="2200" dirty="0">
              <a:solidFill>
                <a:srgbClr val="222222"/>
              </a:solidFill>
              <a:latin typeface="Calibri"/>
              <a:cs typeface="Calibri"/>
            </a:endParaRPr>
          </a:p>
          <a:p>
            <a:pPr marL="285750" indent="-285750">
              <a:spcAft>
                <a:spcPts val="500"/>
              </a:spcAft>
              <a:buFont typeface="Arial" panose="020B0604020202020204" pitchFamily="34" charset="0"/>
              <a:buChar char="•"/>
            </a:pPr>
            <a:r>
              <a:rPr lang="en-US" sz="2200" b="0" i="0" dirty="0">
                <a:solidFill>
                  <a:srgbClr val="222222"/>
                </a:solidFill>
                <a:effectLst/>
                <a:latin typeface="Calibri"/>
                <a:cs typeface="Calibri"/>
              </a:rPr>
              <a:t>“Contactless Building Construction Could Happen With This New Levitation Device.” </a:t>
            </a:r>
            <a:r>
              <a:rPr lang="en-US" sz="2200" b="0" i="1" dirty="0">
                <a:solidFill>
                  <a:srgbClr val="222222"/>
                </a:solidFill>
                <a:effectLst/>
                <a:latin typeface="Calibri"/>
                <a:cs typeface="Calibri"/>
              </a:rPr>
              <a:t>CNET</a:t>
            </a:r>
            <a:r>
              <a:rPr lang="en-US" sz="2200" b="0" i="0" dirty="0">
                <a:solidFill>
                  <a:srgbClr val="222222"/>
                </a:solidFill>
                <a:effectLst/>
                <a:latin typeface="Calibri"/>
                <a:cs typeface="Calibri"/>
              </a:rPr>
              <a:t>, https://www.cnet.com/science/contactless-building-construction-could-happen-with-this-new-levitation-device/. Accessed 11 Apr. 2023.</a:t>
            </a:r>
            <a:endParaRPr lang="en-US" sz="2200" dirty="0">
              <a:latin typeface="Calibri"/>
              <a:cs typeface="Calibri"/>
            </a:endParaRPr>
          </a:p>
          <a:p>
            <a:pPr marL="285750" indent="-285750">
              <a:spcAft>
                <a:spcPts val="500"/>
              </a:spcAft>
              <a:buFont typeface="Arial" panose="020B0604020202020204" pitchFamily="34" charset="0"/>
              <a:buChar char="•"/>
            </a:pPr>
            <a:r>
              <a:rPr lang="en-US" sz="2200" dirty="0">
                <a:ea typeface="+mn-lt"/>
                <a:cs typeface="+mn-lt"/>
              </a:rPr>
              <a:t>Yang, Yuanyuan &amp; Shen, </a:t>
            </a:r>
            <a:r>
              <a:rPr lang="en-US" sz="2200" dirty="0" err="1">
                <a:ea typeface="+mn-lt"/>
                <a:cs typeface="+mn-lt"/>
              </a:rPr>
              <a:t>Shihui</a:t>
            </a:r>
            <a:r>
              <a:rPr lang="en-US" sz="2200" dirty="0">
                <a:ea typeface="+mn-lt"/>
                <a:cs typeface="+mn-lt"/>
              </a:rPr>
              <a:t> &amp; Lui, </a:t>
            </a:r>
            <a:r>
              <a:rPr lang="en-US" sz="2200" dirty="0" err="1">
                <a:ea typeface="+mn-lt"/>
                <a:cs typeface="+mn-lt"/>
              </a:rPr>
              <a:t>Kating</a:t>
            </a:r>
            <a:r>
              <a:rPr lang="en-US" sz="2200" dirty="0">
                <a:ea typeface="+mn-lt"/>
                <a:cs typeface="+mn-lt"/>
              </a:rPr>
              <a:t> &amp; Lee, </a:t>
            </a:r>
            <a:r>
              <a:rPr lang="en-US" sz="2200" dirty="0" err="1">
                <a:ea typeface="+mn-lt"/>
                <a:cs typeface="+mn-lt"/>
              </a:rPr>
              <a:t>Kwanhoi</a:t>
            </a:r>
            <a:r>
              <a:rPr lang="en-US" sz="2200" dirty="0">
                <a:ea typeface="+mn-lt"/>
                <a:cs typeface="+mn-lt"/>
              </a:rPr>
              <a:t> &amp; Chen, </a:t>
            </a:r>
            <a:r>
              <a:rPr lang="en-US" sz="2200" dirty="0" err="1">
                <a:ea typeface="+mn-lt"/>
                <a:cs typeface="+mn-lt"/>
              </a:rPr>
              <a:t>Junduo</a:t>
            </a:r>
            <a:r>
              <a:rPr lang="en-US" sz="2200" dirty="0">
                <a:ea typeface="+mn-lt"/>
                <a:cs typeface="+mn-lt"/>
              </a:rPr>
              <a:t> &amp; Ding, Hao &amp; Liu, </a:t>
            </a:r>
            <a:r>
              <a:rPr lang="en-US" sz="2200" dirty="0" err="1">
                <a:ea typeface="+mn-lt"/>
                <a:cs typeface="+mn-lt"/>
              </a:rPr>
              <a:t>Linquan</a:t>
            </a:r>
            <a:r>
              <a:rPr lang="en-US" sz="2200" dirty="0">
                <a:ea typeface="+mn-lt"/>
                <a:cs typeface="+mn-lt"/>
              </a:rPr>
              <a:t> &amp; Lu, </a:t>
            </a:r>
            <a:r>
              <a:rPr lang="en-US" sz="2200" dirty="0" err="1">
                <a:ea typeface="+mn-lt"/>
                <a:cs typeface="+mn-lt"/>
              </a:rPr>
              <a:t>Haojian</a:t>
            </a:r>
            <a:r>
              <a:rPr lang="en-US" sz="2200" dirty="0">
                <a:ea typeface="+mn-lt"/>
                <a:cs typeface="+mn-lt"/>
              </a:rPr>
              <a:t> &amp; Duan, Lihong &amp; Wang, </a:t>
            </a:r>
            <a:r>
              <a:rPr lang="en-US" sz="2200" dirty="0" err="1">
                <a:ea typeface="+mn-lt"/>
                <a:cs typeface="+mn-lt"/>
              </a:rPr>
              <a:t>Chunbao</a:t>
            </a:r>
            <a:r>
              <a:rPr lang="en-US" sz="2200" dirty="0">
                <a:ea typeface="+mn-lt"/>
                <a:cs typeface="+mn-lt"/>
              </a:rPr>
              <a:t> &amp; Shen, </a:t>
            </a:r>
            <a:r>
              <a:rPr lang="en-US" sz="2200" dirty="0" err="1">
                <a:ea typeface="+mn-lt"/>
                <a:cs typeface="+mn-lt"/>
              </a:rPr>
              <a:t>Yajing</a:t>
            </a:r>
            <a:r>
              <a:rPr lang="en-US" sz="2200" dirty="0">
                <a:ea typeface="+mn-lt"/>
                <a:cs typeface="+mn-lt"/>
              </a:rPr>
              <a:t>. (2017). Ultrasonic robotic system for noncontact small object manipulation based on Kinect gesture control. International Journal of Advanced Robotic Systems. 14. 172988141773873. 10.1177/1729881417738739. </a:t>
            </a:r>
            <a:endParaRPr lang="en-US" sz="2200" dirty="0">
              <a:solidFill>
                <a:srgbClr val="222222"/>
              </a:solidFill>
              <a:latin typeface="Calibri"/>
              <a:cs typeface="Calibri"/>
            </a:endParaRPr>
          </a:p>
          <a:p>
            <a:pPr marL="285750" indent="-285750">
              <a:buFont typeface="Arial" panose="020B0604020202020204" pitchFamily="34" charset="0"/>
              <a:buChar char="•"/>
            </a:pPr>
            <a:endParaRPr lang="en-US" sz="1800" dirty="0">
              <a:solidFill>
                <a:srgbClr val="222222"/>
              </a:solidFill>
              <a:latin typeface="AvenirNextLTPro"/>
              <a:cs typeface="Calibri" panose="020F0502020204030204"/>
            </a:endParaRPr>
          </a:p>
          <a:p>
            <a:pPr marL="285750" indent="-285750">
              <a:buFont typeface="Arial" panose="020B0604020202020204" pitchFamily="34" charset="0"/>
              <a:buChar char="•"/>
            </a:pPr>
            <a:endParaRPr lang="en-US" sz="1800" dirty="0">
              <a:cs typeface="Calibri" panose="020F0502020204030204"/>
            </a:endParaRPr>
          </a:p>
        </p:txBody>
      </p:sp>
      <p:pic>
        <p:nvPicPr>
          <p:cNvPr id="2" name="Picture 2" descr="Diagram&#10;&#10;Description automatically generated">
            <a:extLst>
              <a:ext uri="{FF2B5EF4-FFF2-40B4-BE49-F238E27FC236}">
                <a16:creationId xmlns:a16="http://schemas.microsoft.com/office/drawing/2014/main" id="{D6CD186F-B2E5-62DE-95F1-A0131E10FEE1}"/>
              </a:ext>
            </a:extLst>
          </p:cNvPr>
          <p:cNvPicPr>
            <a:picLocks noChangeAspect="1"/>
          </p:cNvPicPr>
          <p:nvPr/>
        </p:nvPicPr>
        <p:blipFill>
          <a:blip r:embed="rId6"/>
          <a:stretch>
            <a:fillRect/>
          </a:stretch>
        </p:blipFill>
        <p:spPr>
          <a:xfrm>
            <a:off x="6526477" y="11527974"/>
            <a:ext cx="8140956" cy="5771757"/>
          </a:xfrm>
          <a:prstGeom prst="rect">
            <a:avLst/>
          </a:prstGeom>
        </p:spPr>
      </p:pic>
      <p:sp>
        <p:nvSpPr>
          <p:cNvPr id="3" name="TextBox 2">
            <a:extLst>
              <a:ext uri="{FF2B5EF4-FFF2-40B4-BE49-F238E27FC236}">
                <a16:creationId xmlns:a16="http://schemas.microsoft.com/office/drawing/2014/main" id="{39A0421B-3433-44E4-1012-884A1CB764C1}"/>
              </a:ext>
            </a:extLst>
          </p:cNvPr>
          <p:cNvSpPr txBox="1"/>
          <p:nvPr/>
        </p:nvSpPr>
        <p:spPr>
          <a:xfrm>
            <a:off x="1257077" y="11920935"/>
            <a:ext cx="5255656"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a:ea typeface="+mn-lt"/>
                <a:cs typeface="+mn-lt"/>
              </a:rPr>
              <a:t>A standing wave pattern is created when two identical waves interact with each other causing the low-pressure nodes and high-pressure anti-nodes to remain stationary. </a:t>
            </a:r>
            <a:endParaRPr lang="en-US" sz="4000">
              <a:cs typeface="Calibri"/>
            </a:endParaRPr>
          </a:p>
        </p:txBody>
      </p:sp>
      <p:pic>
        <p:nvPicPr>
          <p:cNvPr id="19" name="Picture 24" descr="Chart, bar chart&#10;&#10;Description automatically generated">
            <a:extLst>
              <a:ext uri="{FF2B5EF4-FFF2-40B4-BE49-F238E27FC236}">
                <a16:creationId xmlns:a16="http://schemas.microsoft.com/office/drawing/2014/main" id="{45E7E9AD-182C-2F47-2C1B-B8A0823339C3}"/>
              </a:ext>
            </a:extLst>
          </p:cNvPr>
          <p:cNvPicPr>
            <a:picLocks noChangeAspect="1"/>
          </p:cNvPicPr>
          <p:nvPr/>
        </p:nvPicPr>
        <p:blipFill>
          <a:blip r:embed="rId7"/>
          <a:stretch>
            <a:fillRect/>
          </a:stretch>
        </p:blipFill>
        <p:spPr>
          <a:xfrm>
            <a:off x="14938610" y="18287405"/>
            <a:ext cx="7238851" cy="5016725"/>
          </a:xfrm>
          <a:prstGeom prst="rect">
            <a:avLst/>
          </a:prstGeom>
        </p:spPr>
      </p:pic>
      <p:pic>
        <p:nvPicPr>
          <p:cNvPr id="29" name="Picture 31" descr="Chart, line chart&#10;&#10;Description automatically generated">
            <a:extLst>
              <a:ext uri="{FF2B5EF4-FFF2-40B4-BE49-F238E27FC236}">
                <a16:creationId xmlns:a16="http://schemas.microsoft.com/office/drawing/2014/main" id="{F4A0AE87-F3FE-B659-88CF-C9994380BD92}"/>
              </a:ext>
            </a:extLst>
          </p:cNvPr>
          <p:cNvPicPr>
            <a:picLocks noChangeAspect="1"/>
          </p:cNvPicPr>
          <p:nvPr/>
        </p:nvPicPr>
        <p:blipFill>
          <a:blip r:embed="rId8"/>
          <a:stretch>
            <a:fillRect/>
          </a:stretch>
        </p:blipFill>
        <p:spPr>
          <a:xfrm>
            <a:off x="22417036" y="18317155"/>
            <a:ext cx="7142817" cy="4967787"/>
          </a:xfrm>
          <a:prstGeom prst="rect">
            <a:avLst/>
          </a:prstGeom>
        </p:spPr>
      </p:pic>
      <p:sp>
        <p:nvSpPr>
          <p:cNvPr id="32" name="TextBox 31">
            <a:extLst>
              <a:ext uri="{FF2B5EF4-FFF2-40B4-BE49-F238E27FC236}">
                <a16:creationId xmlns:a16="http://schemas.microsoft.com/office/drawing/2014/main" id="{DDF1B590-14F3-CD03-B6F8-7B12F73355AF}"/>
              </a:ext>
            </a:extLst>
          </p:cNvPr>
          <p:cNvSpPr txBox="1"/>
          <p:nvPr/>
        </p:nvSpPr>
        <p:spPr>
          <a:xfrm>
            <a:off x="17792126" y="23498796"/>
            <a:ext cx="1520994" cy="584775"/>
          </a:xfrm>
          <a:prstGeom prst="rect">
            <a:avLst/>
          </a:prstGeom>
          <a:noFill/>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r>
              <a:rPr lang="en-US" sz="3200" dirty="0">
                <a:cs typeface="Calibri"/>
              </a:rPr>
              <a:t>Figure 1</a:t>
            </a:r>
            <a:endParaRPr lang="en-US" sz="6000" dirty="0" err="1"/>
          </a:p>
        </p:txBody>
      </p:sp>
      <p:sp>
        <p:nvSpPr>
          <p:cNvPr id="33" name="TextBox 32">
            <a:extLst>
              <a:ext uri="{FF2B5EF4-FFF2-40B4-BE49-F238E27FC236}">
                <a16:creationId xmlns:a16="http://schemas.microsoft.com/office/drawing/2014/main" id="{F2EEDE42-D2A3-8392-9243-355FF0E60DEF}"/>
              </a:ext>
            </a:extLst>
          </p:cNvPr>
          <p:cNvSpPr txBox="1"/>
          <p:nvPr/>
        </p:nvSpPr>
        <p:spPr>
          <a:xfrm>
            <a:off x="25233378" y="23496968"/>
            <a:ext cx="1520994" cy="584775"/>
          </a:xfrm>
          <a:prstGeom prst="rect">
            <a:avLst/>
          </a:prstGeom>
          <a:noFill/>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r>
              <a:rPr lang="en-US" sz="3200" dirty="0">
                <a:cs typeface="Calibri"/>
              </a:rPr>
              <a:t>Figure 2</a:t>
            </a:r>
            <a:endParaRPr lang="en-US" sz="6000" dirty="0" err="1"/>
          </a:p>
        </p:txBody>
      </p:sp>
    </p:spTree>
    <p:extLst>
      <p:ext uri="{BB962C8B-B14F-4D97-AF65-F5344CB8AC3E}">
        <p14:creationId xmlns:p14="http://schemas.microsoft.com/office/powerpoint/2010/main" val="931198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36"/>
          </p:nvPr>
        </p:nvSpPr>
        <p:spPr/>
        <p:txBody>
          <a:bodyPr/>
          <a:lstStyle/>
          <a:p>
            <a:endParaRPr lang="en-US"/>
          </a:p>
        </p:txBody>
      </p:sp>
      <p:sp>
        <p:nvSpPr>
          <p:cNvPr id="4" name="Text Placeholder 3"/>
          <p:cNvSpPr>
            <a:spLocks noGrp="1"/>
          </p:cNvSpPr>
          <p:nvPr>
            <p:ph type="body" sz="quarter" idx="13"/>
          </p:nvPr>
        </p:nvSpPr>
        <p:spPr/>
        <p:txBody>
          <a:bodyPr/>
          <a:lstStyle/>
          <a:p>
            <a:endParaRPr lang="en-US"/>
          </a:p>
        </p:txBody>
      </p:sp>
      <p:sp>
        <p:nvSpPr>
          <p:cNvPr id="5" name="Content Placeholder 4"/>
          <p:cNvSpPr>
            <a:spLocks noGrp="1"/>
          </p:cNvSpPr>
          <p:nvPr>
            <p:ph sz="quarter" idx="24"/>
          </p:nvPr>
        </p:nvSpPr>
        <p:spPr/>
        <p:txBody>
          <a:bodyPr/>
          <a:lstStyle/>
          <a:p>
            <a:endParaRPr lang="en-US"/>
          </a:p>
        </p:txBody>
      </p:sp>
      <p:sp>
        <p:nvSpPr>
          <p:cNvPr id="6" name="Text Placeholder 5"/>
          <p:cNvSpPr>
            <a:spLocks noGrp="1"/>
          </p:cNvSpPr>
          <p:nvPr>
            <p:ph type="body" sz="quarter" idx="17"/>
          </p:nvPr>
        </p:nvSpPr>
        <p:spPr/>
        <p:txBody>
          <a:bodyPr/>
          <a:lstStyle/>
          <a:p>
            <a:endParaRPr lang="en-US"/>
          </a:p>
        </p:txBody>
      </p:sp>
      <p:sp>
        <p:nvSpPr>
          <p:cNvPr id="7" name="Content Placeholder 6"/>
          <p:cNvSpPr>
            <a:spLocks noGrp="1"/>
          </p:cNvSpPr>
          <p:nvPr>
            <p:ph sz="quarter" idx="25"/>
          </p:nvPr>
        </p:nvSpPr>
        <p:spPr/>
        <p:txBody>
          <a:bodyPr/>
          <a:lstStyle/>
          <a:p>
            <a:endParaRPr lang="en-US"/>
          </a:p>
        </p:txBody>
      </p:sp>
      <p:sp>
        <p:nvSpPr>
          <p:cNvPr id="8" name="Text Placeholder 7"/>
          <p:cNvSpPr>
            <a:spLocks noGrp="1"/>
          </p:cNvSpPr>
          <p:nvPr>
            <p:ph type="body" sz="quarter" idx="19"/>
          </p:nvPr>
        </p:nvSpPr>
        <p:spPr/>
        <p:txBody>
          <a:bodyPr/>
          <a:lstStyle/>
          <a:p>
            <a:endParaRPr lang="en-US"/>
          </a:p>
        </p:txBody>
      </p:sp>
      <p:sp>
        <p:nvSpPr>
          <p:cNvPr id="9" name="Content Placeholder 8"/>
          <p:cNvSpPr>
            <a:spLocks noGrp="1"/>
          </p:cNvSpPr>
          <p:nvPr>
            <p:ph sz="quarter" idx="26"/>
          </p:nvPr>
        </p:nvSpPr>
        <p:spPr/>
        <p:txBody>
          <a:bodyPr/>
          <a:lstStyle/>
          <a:p>
            <a:endParaRPr lang="en-US"/>
          </a:p>
        </p:txBody>
      </p:sp>
      <p:sp>
        <p:nvSpPr>
          <p:cNvPr id="10" name="Text Placeholder 9"/>
          <p:cNvSpPr>
            <a:spLocks noGrp="1"/>
          </p:cNvSpPr>
          <p:nvPr>
            <p:ph type="body" sz="quarter" idx="21"/>
          </p:nvPr>
        </p:nvSpPr>
        <p:spPr/>
        <p:txBody>
          <a:bodyPr/>
          <a:lstStyle/>
          <a:p>
            <a:endParaRPr lang="en-US"/>
          </a:p>
        </p:txBody>
      </p:sp>
      <p:sp>
        <p:nvSpPr>
          <p:cNvPr id="11" name="Content Placeholder 10"/>
          <p:cNvSpPr>
            <a:spLocks noGrp="1"/>
          </p:cNvSpPr>
          <p:nvPr>
            <p:ph sz="quarter" idx="27"/>
          </p:nvPr>
        </p:nvSpPr>
        <p:spPr/>
        <p:txBody>
          <a:bodyPr/>
          <a:lstStyle/>
          <a:p>
            <a:endParaRPr lang="en-US"/>
          </a:p>
        </p:txBody>
      </p:sp>
      <p:sp>
        <p:nvSpPr>
          <p:cNvPr id="12" name="Content Placeholder 11"/>
          <p:cNvSpPr>
            <a:spLocks noGrp="1"/>
          </p:cNvSpPr>
          <p:nvPr>
            <p:ph sz="quarter" idx="23"/>
          </p:nvPr>
        </p:nvSpPr>
        <p:spPr/>
        <p:txBody>
          <a:bodyPr/>
          <a:lstStyle/>
          <a:p>
            <a:endParaRPr lang="en-US"/>
          </a:p>
        </p:txBody>
      </p:sp>
      <p:sp>
        <p:nvSpPr>
          <p:cNvPr id="13" name="Content Placeholder 12"/>
          <p:cNvSpPr>
            <a:spLocks noGrp="1"/>
          </p:cNvSpPr>
          <p:nvPr>
            <p:ph sz="quarter" idx="28"/>
          </p:nvPr>
        </p:nvSpPr>
        <p:spPr/>
        <p:txBody>
          <a:bodyPr/>
          <a:lstStyle/>
          <a:p>
            <a:endParaRPr lang="en-US"/>
          </a:p>
        </p:txBody>
      </p:sp>
      <p:sp>
        <p:nvSpPr>
          <p:cNvPr id="14" name="Text Placeholder 13"/>
          <p:cNvSpPr>
            <a:spLocks noGrp="1"/>
          </p:cNvSpPr>
          <p:nvPr>
            <p:ph type="body" sz="quarter" idx="29"/>
          </p:nvPr>
        </p:nvSpPr>
        <p:spPr/>
        <p:txBody>
          <a:bodyPr/>
          <a:lstStyle/>
          <a:p>
            <a:endParaRPr lang="en-US"/>
          </a:p>
        </p:txBody>
      </p:sp>
      <p:sp>
        <p:nvSpPr>
          <p:cNvPr id="15" name="Content Placeholder 14"/>
          <p:cNvSpPr>
            <a:spLocks noGrp="1"/>
          </p:cNvSpPr>
          <p:nvPr>
            <p:ph sz="quarter" idx="30"/>
          </p:nvPr>
        </p:nvSpPr>
        <p:spPr/>
        <p:txBody>
          <a:bodyPr/>
          <a:lstStyle/>
          <a:p>
            <a:endParaRPr lang="en-US"/>
          </a:p>
        </p:txBody>
      </p:sp>
      <p:sp>
        <p:nvSpPr>
          <p:cNvPr id="16" name="Text Placeholder 15"/>
          <p:cNvSpPr>
            <a:spLocks noGrp="1"/>
          </p:cNvSpPr>
          <p:nvPr>
            <p:ph type="body" sz="quarter" idx="31"/>
          </p:nvPr>
        </p:nvSpPr>
        <p:spPr/>
        <p:txBody>
          <a:bodyPr/>
          <a:lstStyle/>
          <a:p>
            <a:endParaRPr lang="en-US"/>
          </a:p>
        </p:txBody>
      </p:sp>
      <p:sp>
        <p:nvSpPr>
          <p:cNvPr id="17" name="Content Placeholder 16"/>
          <p:cNvSpPr>
            <a:spLocks noGrp="1"/>
          </p:cNvSpPr>
          <p:nvPr>
            <p:ph sz="quarter" idx="32"/>
          </p:nvPr>
        </p:nvSpPr>
        <p:spPr/>
        <p:txBody>
          <a:bodyPr/>
          <a:lstStyle/>
          <a:p>
            <a:endParaRPr lang="en-US"/>
          </a:p>
        </p:txBody>
      </p:sp>
      <p:sp>
        <p:nvSpPr>
          <p:cNvPr id="18" name="Content Placeholder 17"/>
          <p:cNvSpPr>
            <a:spLocks noGrp="1"/>
          </p:cNvSpPr>
          <p:nvPr>
            <p:ph sz="quarter" idx="33"/>
          </p:nvPr>
        </p:nvSpPr>
        <p:spPr/>
        <p:txBody>
          <a:bodyPr/>
          <a:lstStyle/>
          <a:p>
            <a:endParaRPr lang="en-US"/>
          </a:p>
        </p:txBody>
      </p:sp>
      <p:sp>
        <p:nvSpPr>
          <p:cNvPr id="19" name="Text Placeholder 18"/>
          <p:cNvSpPr>
            <a:spLocks noGrp="1"/>
          </p:cNvSpPr>
          <p:nvPr>
            <p:ph type="body" sz="quarter" idx="34"/>
          </p:nvPr>
        </p:nvSpPr>
        <p:spPr/>
        <p:txBody>
          <a:bodyPr/>
          <a:lstStyle/>
          <a:p>
            <a:endParaRPr lang="en-US"/>
          </a:p>
        </p:txBody>
      </p:sp>
      <p:sp>
        <p:nvSpPr>
          <p:cNvPr id="20" name="Content Placeholder 19"/>
          <p:cNvSpPr>
            <a:spLocks noGrp="1"/>
          </p:cNvSpPr>
          <p:nvPr>
            <p:ph sz="quarter" idx="35"/>
          </p:nvPr>
        </p:nvSpPr>
        <p:spPr/>
        <p:txBody>
          <a:bodyPr/>
          <a:lstStyle/>
          <a:p>
            <a:endParaRPr lang="en-US"/>
          </a:p>
        </p:txBody>
      </p:sp>
      <p:sp>
        <p:nvSpPr>
          <p:cNvPr id="21" name="Rectangle 20"/>
          <p:cNvSpPr/>
          <p:nvPr/>
        </p:nvSpPr>
        <p:spPr>
          <a:xfrm>
            <a:off x="0" y="-14288"/>
            <a:ext cx="43891200" cy="3293268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22" name="TextBox 21"/>
          <p:cNvSpPr txBox="1"/>
          <p:nvPr/>
        </p:nvSpPr>
        <p:spPr>
          <a:xfrm>
            <a:off x="4103406" y="2350455"/>
            <a:ext cx="33951842" cy="12187946"/>
          </a:xfrm>
          <a:prstGeom prst="rect">
            <a:avLst/>
          </a:prstGeom>
          <a:noFill/>
        </p:spPr>
        <p:txBody>
          <a:bodyPr wrap="square" lIns="106674" tIns="53337" rIns="106674" bIns="53337" rtlCol="0">
            <a:spAutoFit/>
          </a:bodyPr>
          <a:lstStyle/>
          <a:p>
            <a:pPr algn="ctr"/>
            <a:r>
              <a:rPr lang="en-US" sz="14000" b="1" dirty="0">
                <a:solidFill>
                  <a:srgbClr val="002060"/>
                </a:solidFill>
              </a:rPr>
              <a:t>This poster template provided courtesy of </a:t>
            </a:r>
          </a:p>
          <a:p>
            <a:pPr algn="ctr"/>
            <a:r>
              <a:rPr lang="en-US" sz="14000" b="1" dirty="0">
                <a:solidFill>
                  <a:srgbClr val="002060"/>
                </a:solidFill>
              </a:rPr>
              <a:t>UNH ESRC Poster Printing Services</a:t>
            </a:r>
          </a:p>
          <a:p>
            <a:pPr algn="ctr"/>
            <a:endParaRPr lang="en-US" sz="14000" dirty="0">
              <a:solidFill>
                <a:schemeClr val="tx2"/>
              </a:solidFill>
            </a:endParaRPr>
          </a:p>
          <a:p>
            <a:pPr algn="ctr"/>
            <a:endParaRPr lang="en-US" sz="14000" dirty="0">
              <a:solidFill>
                <a:schemeClr val="tx2"/>
              </a:solidFill>
            </a:endParaRPr>
          </a:p>
          <a:p>
            <a:pPr algn="ctr"/>
            <a:r>
              <a:rPr lang="en-US" sz="14000" dirty="0">
                <a:solidFill>
                  <a:srgbClr val="002060"/>
                </a:solidFill>
              </a:rPr>
              <a:t>Trust us to make your poster look </a:t>
            </a:r>
            <a:r>
              <a:rPr lang="en-US" sz="14000" b="1" dirty="0">
                <a:solidFill>
                  <a:srgbClr val="002060"/>
                </a:solidFill>
              </a:rPr>
              <a:t>GREAT!</a:t>
            </a:r>
          </a:p>
          <a:p>
            <a:pPr algn="ctr"/>
            <a:endParaRPr lang="en-US" sz="8500" dirty="0">
              <a:solidFill>
                <a:schemeClr val="accent5">
                  <a:lumMod val="75000"/>
                </a:schemeClr>
              </a:solidFill>
            </a:endParaRPr>
          </a:p>
        </p:txBody>
      </p:sp>
      <p:pic>
        <p:nvPicPr>
          <p:cNvPr id="23" name="Picture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0000" y="27649842"/>
            <a:ext cx="3642785" cy="4271884"/>
          </a:xfrm>
          <a:prstGeom prst="rect">
            <a:avLst/>
          </a:prstGeom>
        </p:spPr>
      </p:pic>
      <p:sp>
        <p:nvSpPr>
          <p:cNvPr id="24" name="TextBox 23"/>
          <p:cNvSpPr txBox="1"/>
          <p:nvPr/>
        </p:nvSpPr>
        <p:spPr>
          <a:xfrm>
            <a:off x="10439279" y="17086254"/>
            <a:ext cx="26753879" cy="4755142"/>
          </a:xfrm>
          <a:prstGeom prst="rect">
            <a:avLst/>
          </a:prstGeom>
          <a:noFill/>
        </p:spPr>
        <p:txBody>
          <a:bodyPr wrap="square" lIns="106674" tIns="53337" rIns="106674" bIns="53337" rtlCol="0" anchor="ctr">
            <a:spAutoFit/>
          </a:bodyPr>
          <a:lstStyle/>
          <a:p>
            <a:r>
              <a:rPr lang="en-US" sz="11200" b="1" dirty="0">
                <a:solidFill>
                  <a:srgbClr val="002060"/>
                </a:solidFill>
              </a:rPr>
              <a:t>Website: </a:t>
            </a:r>
            <a:r>
              <a:rPr lang="en-US" sz="11200" dirty="0">
                <a:solidFill>
                  <a:srgbClr val="002060"/>
                </a:solidFill>
                <a:hlinkClick r:id="rId3"/>
              </a:rPr>
              <a:t>http://posters.unh.edu</a:t>
            </a:r>
            <a:endParaRPr lang="en-US" sz="11200" dirty="0">
              <a:solidFill>
                <a:srgbClr val="002060"/>
              </a:solidFill>
            </a:endParaRPr>
          </a:p>
          <a:p>
            <a:r>
              <a:rPr lang="en-US" sz="11200" b="1" dirty="0">
                <a:solidFill>
                  <a:srgbClr val="002060"/>
                </a:solidFill>
              </a:rPr>
              <a:t>Poster Guide: </a:t>
            </a:r>
            <a:r>
              <a:rPr lang="en-US" sz="11200" dirty="0">
                <a:solidFill>
                  <a:srgbClr val="002060"/>
                </a:solidFill>
                <a:hlinkClick r:id="rId4"/>
              </a:rPr>
              <a:t>http://goo.gl/1E7TJY</a:t>
            </a:r>
            <a:endParaRPr lang="en-US" sz="11200" dirty="0">
              <a:solidFill>
                <a:srgbClr val="002060"/>
              </a:solidFill>
            </a:endParaRPr>
          </a:p>
          <a:p>
            <a:endParaRPr lang="en-US" sz="7800" dirty="0"/>
          </a:p>
        </p:txBody>
      </p:sp>
      <p:sp>
        <p:nvSpPr>
          <p:cNvPr id="25" name="TextBox 24"/>
          <p:cNvSpPr txBox="1"/>
          <p:nvPr/>
        </p:nvSpPr>
        <p:spPr>
          <a:xfrm>
            <a:off x="10463116" y="28902850"/>
            <a:ext cx="30713760" cy="2262152"/>
          </a:xfrm>
          <a:prstGeom prst="rect">
            <a:avLst/>
          </a:prstGeom>
          <a:noFill/>
        </p:spPr>
        <p:txBody>
          <a:bodyPr wrap="square" lIns="106674" tIns="53337" rIns="106674" bIns="53337" rtlCol="0">
            <a:spAutoFit/>
          </a:bodyPr>
          <a:lstStyle/>
          <a:p>
            <a:r>
              <a:rPr lang="en-US" sz="14000" dirty="0">
                <a:solidFill>
                  <a:schemeClr val="accent4"/>
                </a:solidFill>
                <a:effectLst>
                  <a:outerShdw blurRad="38100" dist="38100" dir="2700000" algn="tl">
                    <a:srgbClr val="000000">
                      <a:alpha val="43137"/>
                    </a:srgbClr>
                  </a:outerShdw>
                </a:effectLst>
              </a:rPr>
              <a:t>DELETE THIS SLIDE BEFORE PRINTING</a:t>
            </a:r>
          </a:p>
        </p:txBody>
      </p:sp>
    </p:spTree>
    <p:extLst>
      <p:ext uri="{BB962C8B-B14F-4D97-AF65-F5344CB8AC3E}">
        <p14:creationId xmlns:p14="http://schemas.microsoft.com/office/powerpoint/2010/main" val="1167759772"/>
      </p:ext>
    </p:extLst>
  </p:cSld>
  <p:clrMapOvr>
    <a:masterClrMapping/>
  </p:clrMapOvr>
</p:sld>
</file>

<file path=ppt/theme/theme1.xml><?xml version="1.0" encoding="utf-8"?>
<a:theme xmlns:a="http://schemas.openxmlformats.org/drawingml/2006/main" name="Medical Poster">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167c130-bfcf-4861-b1b0-0b0cab068bd3">
      <Terms xmlns="http://schemas.microsoft.com/office/infopath/2007/PartnerControls"/>
    </lcf76f155ced4ddcb4097134ff3c332f>
    <TaxCatchAll xmlns="0ce35e8b-30dd-4653-a367-262f5f42594e" xsi:nil="true"/>
    <SharedWithUsers xmlns="0ce35e8b-30dd-4653-a367-262f5f42594e">
      <UserInfo>
        <DisplayName>Geo de Clermont</DisplayName>
        <AccountId>35</AccountId>
        <AccountType/>
      </UserInfo>
      <UserInfo>
        <DisplayName>Pedro Doukas</DisplayName>
        <AccountId>36</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D19F4D38E6564F84D95A7E1171F7EA" ma:contentTypeVersion="10" ma:contentTypeDescription="Create a new document." ma:contentTypeScope="" ma:versionID="bd6c99a61090e234e5e8a249580e8066">
  <xsd:schema xmlns:xsd="http://www.w3.org/2001/XMLSchema" xmlns:xs="http://www.w3.org/2001/XMLSchema" xmlns:p="http://schemas.microsoft.com/office/2006/metadata/properties" xmlns:ns2="0ce35e8b-30dd-4653-a367-262f5f42594e" xmlns:ns3="5167c130-bfcf-4861-b1b0-0b0cab068bd3" targetNamespace="http://schemas.microsoft.com/office/2006/metadata/properties" ma:root="true" ma:fieldsID="981b413cebaa441141378a0d7d7b0e7e" ns2:_="" ns3:_="">
    <xsd:import namespace="0ce35e8b-30dd-4653-a367-262f5f42594e"/>
    <xsd:import namespace="5167c130-bfcf-4861-b1b0-0b0cab068bd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e35e8b-30dd-4653-a367-262f5f42594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627d39b2-06bc-4e5c-935b-4f9c38530d7f}" ma:internalName="TaxCatchAll" ma:showField="CatchAllData" ma:web="0ce35e8b-30dd-4653-a367-262f5f42594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67c130-bfcf-4861-b1b0-0b0cab068bd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792480-CB84-4239-868F-A3ACF8C7C447}">
  <ds:schemaRefs>
    <ds:schemaRef ds:uri="http://schemas.microsoft.com/sharepoint/v3/contenttype/forms"/>
  </ds:schemaRefs>
</ds:datastoreItem>
</file>

<file path=customXml/itemProps2.xml><?xml version="1.0" encoding="utf-8"?>
<ds:datastoreItem xmlns:ds="http://schemas.openxmlformats.org/officeDocument/2006/customXml" ds:itemID="{77DCE1DD-E7C4-475B-868C-D6FD39E916DE}">
  <ds:schemaRefs>
    <ds:schemaRef ds:uri="http://purl.org/dc/dcmitype/"/>
    <ds:schemaRef ds:uri="5167c130-bfcf-4861-b1b0-0b0cab068bd3"/>
    <ds:schemaRef ds:uri="http://purl.org/dc/term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0ce35e8b-30dd-4653-a367-262f5f42594e"/>
  </ds:schemaRefs>
</ds:datastoreItem>
</file>

<file path=customXml/itemProps3.xml><?xml version="1.0" encoding="utf-8"?>
<ds:datastoreItem xmlns:ds="http://schemas.openxmlformats.org/officeDocument/2006/customXml" ds:itemID="{8A63D666-F708-472B-8034-FB71CAB4D1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e35e8b-30dd-4653-a367-262f5f42594e"/>
    <ds:schemaRef ds:uri="5167c130-bfcf-4861-b1b0-0b0cab068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Poster (blue and brown design)</Template>
  <TotalTime>0</TotalTime>
  <Words>927</Words>
  <Application>Microsoft Office PowerPoint</Application>
  <PresentationFormat>Custom</PresentationFormat>
  <Paragraphs>57</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Medical Poster</vt:lpstr>
      <vt:lpstr>Ultrasonic Levitation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Poster Goes Here</dc:title>
  <dc:creator/>
  <cp:lastModifiedBy/>
  <cp:revision>1009</cp:revision>
  <dcterms:created xsi:type="dcterms:W3CDTF">2015-04-29T17:08:18Z</dcterms:created>
  <dcterms:modified xsi:type="dcterms:W3CDTF">2023-04-14T21:19:51Z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y fmtid="{D5CDD505-2E9C-101B-9397-08002B2CF9AE}" pid="3" name="ContentTypeId">
    <vt:lpwstr>0x01010066D19F4D38E6564F84D95A7E1171F7EA</vt:lpwstr>
  </property>
  <property fmtid="{D5CDD505-2E9C-101B-9397-08002B2CF9AE}" pid="4" name="MediaServiceImageTags">
    <vt:lpwstr/>
  </property>
</Properties>
</file>