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3"/>
  </p:sldMasterIdLst>
  <p:notesMasterIdLst>
    <p:notesMasterId r:id="rId5"/>
  </p:notesMasterIdLst>
  <p:sldIdLst>
    <p:sldId id="451"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6B557-2678-618E-6B32-971662FC97D5}" name="Hannah Arnholt" initials="HA" userId="S::hra1011@usnh.edu::4a78a6ff-55e1-4f0c-b7ed-e3ffc00baf1f" providerId="AD"/>
  <p188:author id="{44ADF762-10FD-66EC-986D-A819CFFB75E4}" name="Colby Tuttle" initials="CT" userId="S::cat1050@usnh.edu::0187ebf4-5501-47e3-be76-a8ab446f2214" providerId="AD"/>
  <p188:author id="{896C2DBA-D6A9-4543-F45D-4F0038C15204}" name="Annie Duong" initials="AD" userId="S::atd1029@usnh.edu::9d0589fd-2f2b-427d-8932-1a424f209518" providerId="AD"/>
  <p188:author id="{F2D233BE-35F4-2594-E57E-40A090777BC9}" name="Ian Lindberg" initials="IL" userId="S::il1023@usnh.edu::78967b7b-bfc7-417a-b28f-9e1f65828a3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5CC49-A3B5-4664-C8A7-C5377E06769B}" v="9" dt="2023-04-13T18:14:06.432"/>
    <p1510:client id="{16D17C48-2242-BA77-AE5C-3AD36CF53D59}" v="11" dt="2023-04-13T16:28:53.046"/>
    <p1510:client id="{223D36DF-CDD8-9B88-1287-A5034116C0A5}" v="38" dt="2023-04-13T14:01:53.062"/>
    <p1510:client id="{33C37BE5-47D4-A647-8FE0-9FC238534FB2}" v="31" dt="2023-04-13T22:31:59.382"/>
    <p1510:client id="{4F450EC9-9F81-47A4-E1C4-D4E3586ECE44}" v="18" dt="2023-04-13T17:56:39.324"/>
    <p1510:client id="{531233F5-462D-A824-B1F8-33E527CDB49C}" v="4" dt="2023-04-12T23:40:17.338"/>
    <p1510:client id="{6182BCA5-FFF4-4EBB-7C7F-BE9B94935F7E}" v="22" dt="2023-04-13T15:58:59.720"/>
    <p1510:client id="{67590BFF-4EAF-5C4E-9F5A-956BDE128A41}" v="955" dt="2023-04-13T16:30:32.372"/>
    <p1510:client id="{78B5D189-3682-4172-B38C-A2560EC60CF1}" v="12" dt="2023-04-12T23:53:55.679"/>
    <p1510:client id="{7CA40586-4BFD-B3C6-F189-B2CCE2A1D59B}" v="6" dt="2023-04-13T17:39:44.866"/>
    <p1510:client id="{7FED4642-CFED-EC74-A062-B7C4222C75BD}" v="41" dt="2023-04-13T21:42:16.052"/>
    <p1510:client id="{84E50606-413E-6F52-C76D-08F38220DE5D}" v="25" dt="2023-04-13T17:44:13.009"/>
    <p1510:client id="{863FD53B-3DCA-F821-E497-A56EB1532224}" v="6" dt="2023-04-13T14:13:25.240"/>
    <p1510:client id="{905ABAD2-E7DF-E93F-50AE-C6801B79A975}" v="25" dt="2023-04-13T16:16:06.919"/>
    <p1510:client id="{9C7627A2-F520-5048-8E86-DD6CEBE53C65}" v="40" dt="2023-04-13T13:42:05.375"/>
    <p1510:client id="{A075D20B-33AC-455B-BB01-841AE6677B5F}" v="942" dt="2023-04-13T16:09:17.421"/>
    <p1510:client id="{BBF74D18-4AE8-AC91-530C-D969F2CCB9E5}" v="7" dt="2023-04-13T15:39:39.166"/>
    <p1510:client id="{BD31FE1F-1AE8-82EC-DD53-FA12A9734A18}" v="4" dt="2023-04-13T14:01:59.646"/>
    <p1510:client id="{C25E8E96-BFB0-46F6-8DE1-05DCCFB9ED3F}" v="1020" dt="2023-04-13T01:04:23.654"/>
    <p1510:client id="{C602EC55-2B58-7305-B5C8-268F57A658E4}" v="212" dt="2023-04-13T14:08:48.641"/>
    <p1510:client id="{D6655A92-BB99-4415-E472-8F77D8A01727}" v="1" dt="2023-04-13T14:10:13.261"/>
    <p1510:client id="{E3C53686-4E45-B6A4-6F75-E88B618DABE1}" v="4" dt="2023-04-13T13:25:31.238"/>
    <p1510:client id="{E95A5EB9-9211-FA4F-8736-350EDEBCA455}" v="1" dt="2023-04-12T23:37:29.325"/>
    <p1510:client id="{F925F954-DC57-B24D-C94A-B350865B7C21}" v="8" dt="2023-04-13T13:43:56.919"/>
    <p1510:client id="{F93FF3B6-4AB0-74E5-48A1-E8A59360C9E3}" v="3" dt="2023-04-13T16:21:56.620"/>
    <p1510:client id="{FC37410A-1FB4-4739-BD39-8627DFA58347}" v="1930" dt="2023-04-13T22:28:39.562"/>
    <p1510:client id="{FD2CC307-AE7C-4327-8748-E38727A09476}" v="1523" dt="2023-04-13T13:39:46.291"/>
    <p1510:client id="{FEA1AD3B-652B-4675-BECB-99257AB79CBE}" v="797" dt="2023-04-13T18:27:17.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20" d="100"/>
          <a:sy n="20" d="100"/>
        </p:scale>
        <p:origin x="2056" y="296"/>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53CA7F50-D1CB-4A7E-8A1D-B3A3EB6D9F20}" type="datetimeFigureOut">
              <a:rPr lang="en-US" smtClean="0"/>
              <a:t>4/13/23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5DD3D220-BE74-4427-A493-1DD13826B8C2}" type="slidenum">
              <a:rPr lang="en-US" smtClean="0"/>
              <a:t>‹#›</a:t>
            </a:fld>
            <a:endParaRPr lang="en-US"/>
          </a:p>
        </p:txBody>
      </p:sp>
    </p:spTree>
    <p:extLst>
      <p:ext uri="{BB962C8B-B14F-4D97-AF65-F5344CB8AC3E}">
        <p14:creationId xmlns:p14="http://schemas.microsoft.com/office/powerpoint/2010/main" val="3601666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EC">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1600"/>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80667B58-9DDB-4B8D-B607-6E01D35E8C8B}" type="datetime1">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71361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F49FD4C1-5425-46CC-B319-0572785A6BEF}" type="datetime1">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484679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4"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4"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2247B07-720B-4589-A83A-80155E56BD06}" type="datetime1">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266346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90B99975-D675-48BE-822F-40B8903336D3}" type="datetime1">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64909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4" y="8206754"/>
            <a:ext cx="37856160" cy="13693138"/>
          </a:xfrm>
        </p:spPr>
        <p:txBody>
          <a:bodyPr anchor="b"/>
          <a:lstStyle>
            <a:lvl1pPr>
              <a:defRPr sz="21600"/>
            </a:lvl1pPr>
          </a:lstStyle>
          <a:p>
            <a:r>
              <a:rPr lang="en-US"/>
              <a:t>Click to edit Master title style</a:t>
            </a:r>
          </a:p>
        </p:txBody>
      </p:sp>
      <p:sp>
        <p:nvSpPr>
          <p:cNvPr id="3" name="Text Placeholder 2"/>
          <p:cNvSpPr>
            <a:spLocks noGrp="1"/>
          </p:cNvSpPr>
          <p:nvPr>
            <p:ph type="body" idx="1"/>
          </p:nvPr>
        </p:nvSpPr>
        <p:spPr>
          <a:xfrm>
            <a:off x="2994664" y="22029434"/>
            <a:ext cx="37856160" cy="7200898"/>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92"/>
            <a:ext cx="9875520" cy="1752600"/>
          </a:xfrm>
          <a:prstGeom prst="rect">
            <a:avLst/>
          </a:prstGeom>
        </p:spPr>
        <p:txBody>
          <a:bodyPr/>
          <a:lstStyle/>
          <a:p>
            <a:fld id="{6BD2BA3D-C002-411A-9EF0-07A3A9FB4AA7}" type="datetime1">
              <a:rPr lang="en-US" smtClean="0"/>
              <a:t>4/13/23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183894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A55B0D06-CC05-42A6-85EB-425932BBBC56}" type="datetime1">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39750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12"/>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42" y="8069582"/>
            <a:ext cx="18568033"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4" name="Content Placeholder 3"/>
          <p:cNvSpPr>
            <a:spLocks noGrp="1"/>
          </p:cNvSpPr>
          <p:nvPr>
            <p:ph sz="half" idx="2"/>
          </p:nvPr>
        </p:nvSpPr>
        <p:spPr>
          <a:xfrm>
            <a:off x="3023242"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4" y="8069582"/>
            <a:ext cx="18659477" cy="3954778"/>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Click to edit Master text styles</a:t>
            </a:r>
          </a:p>
        </p:txBody>
      </p:sp>
      <p:sp>
        <p:nvSpPr>
          <p:cNvPr id="6" name="Content Placeholder 5"/>
          <p:cNvSpPr>
            <a:spLocks noGrp="1"/>
          </p:cNvSpPr>
          <p:nvPr>
            <p:ph sz="quarter" idx="4"/>
          </p:nvPr>
        </p:nvSpPr>
        <p:spPr>
          <a:xfrm>
            <a:off x="22219924"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492"/>
            <a:ext cx="9875520" cy="1752600"/>
          </a:xfrm>
          <a:prstGeom prst="rect">
            <a:avLst/>
          </a:prstGeom>
        </p:spPr>
        <p:txBody>
          <a:bodyPr/>
          <a:lstStyle/>
          <a:p>
            <a:fld id="{2A822E07-89FE-4F81-AED0-32E24A7710EC}" type="datetime1">
              <a:rPr lang="en-US" smtClean="0"/>
              <a:t>4/13/23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1254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17520" y="30510492"/>
            <a:ext cx="9875520" cy="1752600"/>
          </a:xfrm>
          <a:prstGeom prst="rect">
            <a:avLst/>
          </a:prstGeom>
        </p:spPr>
        <p:txBody>
          <a:bodyPr/>
          <a:lstStyle/>
          <a:p>
            <a:fld id="{62D754BB-2696-468B-A53A-D8A33581497C}" type="datetime1">
              <a:rPr lang="en-US" smtClean="0"/>
              <a:t>4/13/23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51810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92"/>
            <a:ext cx="9875520" cy="1752600"/>
          </a:xfrm>
          <a:prstGeom prst="rect">
            <a:avLst/>
          </a:prstGeom>
        </p:spPr>
        <p:txBody>
          <a:bodyPr/>
          <a:lstStyle/>
          <a:p>
            <a:fld id="{A7377B82-7223-4840-B47A-7D1537CC9BD5}" type="datetime1">
              <a:rPr lang="en-US" smtClean="0"/>
              <a:t>4/13/23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983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Content Placeholder 2"/>
          <p:cNvSpPr>
            <a:spLocks noGrp="1"/>
          </p:cNvSpPr>
          <p:nvPr>
            <p:ph idx="1"/>
          </p:nvPr>
        </p:nvSpPr>
        <p:spPr>
          <a:xfrm>
            <a:off x="18659477" y="4739652"/>
            <a:ext cx="22219920" cy="233934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7FCD55E0-18D6-45E8-A9F1-1143A4C0131F}" type="datetime1">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09522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9" y="2194560"/>
            <a:ext cx="14156053" cy="7680960"/>
          </a:xfrm>
        </p:spPr>
        <p:txBody>
          <a:bodyPr anchor="b"/>
          <a:lstStyle>
            <a:lvl1pPr>
              <a:defRPr sz="11520"/>
            </a:lvl1pPr>
          </a:lstStyle>
          <a:p>
            <a:r>
              <a:rPr lang="en-US"/>
              <a:t>Click to edit Master title style</a:t>
            </a:r>
          </a:p>
        </p:txBody>
      </p:sp>
      <p:sp>
        <p:nvSpPr>
          <p:cNvPr id="3" name="Picture Placeholder 2"/>
          <p:cNvSpPr>
            <a:spLocks noGrp="1" noChangeAspect="1"/>
          </p:cNvSpPr>
          <p:nvPr>
            <p:ph type="pic" idx="1"/>
          </p:nvPr>
        </p:nvSpPr>
        <p:spPr>
          <a:xfrm>
            <a:off x="18659477" y="4739652"/>
            <a:ext cx="22219920" cy="233934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p>
        </p:txBody>
      </p:sp>
      <p:sp>
        <p:nvSpPr>
          <p:cNvPr id="4" name="Text Placeholder 3"/>
          <p:cNvSpPr>
            <a:spLocks noGrp="1"/>
          </p:cNvSpPr>
          <p:nvPr>
            <p:ph type="body" sz="half" idx="2"/>
          </p:nvPr>
        </p:nvSpPr>
        <p:spPr>
          <a:xfrm>
            <a:off x="3023239" y="9875520"/>
            <a:ext cx="14156053" cy="18295622"/>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Click to edit Master text styles</a:t>
            </a:r>
          </a:p>
        </p:txBody>
      </p:sp>
      <p:sp>
        <p:nvSpPr>
          <p:cNvPr id="5" name="Date Placeholder 4"/>
          <p:cNvSpPr>
            <a:spLocks noGrp="1"/>
          </p:cNvSpPr>
          <p:nvPr>
            <p:ph type="dt" sz="half" idx="10"/>
          </p:nvPr>
        </p:nvSpPr>
        <p:spPr>
          <a:xfrm>
            <a:off x="3017520" y="30510492"/>
            <a:ext cx="9875520" cy="1752600"/>
          </a:xfrm>
          <a:prstGeom prst="rect">
            <a:avLst/>
          </a:prstGeom>
        </p:spPr>
        <p:txBody>
          <a:bodyPr/>
          <a:lstStyle/>
          <a:p>
            <a:fld id="{1455C668-7ACA-4D6B-9EC9-AD0169008A1A}" type="datetime1">
              <a:rPr lang="en-US" smtClean="0"/>
              <a:t>4/13/23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714067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6F8FC"/>
            </a:gs>
            <a:gs pos="90000">
              <a:schemeClr val="bg1"/>
            </a:gs>
            <a:gs pos="100000">
              <a:schemeClr val="bg1">
                <a:lumMod val="49000"/>
                <a:lumOff val="51000"/>
              </a:schemeClr>
            </a:gs>
            <a:gs pos="0">
              <a:schemeClr val="accent1">
                <a:lumMod val="45000"/>
                <a:lumOff val="55000"/>
              </a:schemeClr>
            </a:gs>
            <a:gs pos="68000">
              <a:srgbClr val="F5F7FC"/>
            </a:gs>
            <a:gs pos="60000">
              <a:srgbClr val="F4F6FC"/>
            </a:gs>
            <a:gs pos="53000">
              <a:srgbClr val="F1F4FB"/>
            </a:gs>
            <a:gs pos="39000">
              <a:srgbClr val="EBF0F9"/>
            </a:gs>
            <a:gs pos="27000">
              <a:srgbClr val="DFE7F5"/>
            </a:gs>
            <a:gs pos="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12"/>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538960" y="30510492"/>
            <a:ext cx="14813280" cy="17526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008956" y="30020849"/>
            <a:ext cx="9875520" cy="1752600"/>
          </a:xfrm>
          <a:prstGeom prst="rect">
            <a:avLst/>
          </a:prstGeom>
        </p:spPr>
        <p:txBody>
          <a:bodyPr vert="horz" lIns="91440" tIns="45720" rIns="91440" bIns="45720" rtlCol="0" anchor="ctr"/>
          <a:lstStyle>
            <a:lvl1pPr algn="r">
              <a:defRPr sz="4320">
                <a:solidFill>
                  <a:schemeClr val="tx1">
                    <a:tint val="75000"/>
                  </a:schemeClr>
                </a:solidFill>
              </a:defRPr>
            </a:lvl1pPr>
          </a:lstStyle>
          <a:p>
            <a:fld id="{E9C6A470-7F3C-47AA-A72C-D97056DEC5FD}" type="slidenum">
              <a:rPr lang="en-US" smtClean="0"/>
              <a:t>‹#›</a:t>
            </a:fld>
            <a:endParaRPr lang="en-US"/>
          </a:p>
        </p:txBody>
      </p:sp>
    </p:spTree>
    <p:extLst>
      <p:ext uri="{BB962C8B-B14F-4D97-AF65-F5344CB8AC3E}">
        <p14:creationId xmlns:p14="http://schemas.microsoft.com/office/powerpoint/2010/main" val="344969849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3291840" rtl="0" eaLnBrk="1" latinLnBrk="0" hangingPunct="1">
        <a:lnSpc>
          <a:spcPct val="90000"/>
        </a:lnSpc>
        <a:spcBef>
          <a:spcPct val="0"/>
        </a:spcBef>
        <a:buNone/>
        <a:defRPr sz="15840" kern="1200">
          <a:solidFill>
            <a:schemeClr val="tx1"/>
          </a:solidFill>
          <a:latin typeface="Segoe UI" panose="020B0502040204020203" pitchFamily="34" charset="0"/>
          <a:ea typeface="+mj-ea"/>
          <a:cs typeface="Segoe UI" panose="020B0502040204020203" pitchFamily="34" charset="0"/>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Segoe UI" panose="020B0502040204020203" pitchFamily="34" charset="0"/>
          <a:ea typeface="+mn-ea"/>
          <a:cs typeface="Segoe UI" panose="020B0502040204020203" pitchFamily="34" charset="0"/>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Segoe UI" panose="020B0502040204020203" pitchFamily="34" charset="0"/>
          <a:ea typeface="+mn-ea"/>
          <a:cs typeface="Segoe UI" panose="020B0502040204020203" pitchFamily="34" charset="0"/>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Segoe UI" panose="020B0502040204020203" pitchFamily="34" charset="0"/>
          <a:ea typeface="+mn-ea"/>
          <a:cs typeface="Segoe UI" panose="020B0502040204020203" pitchFamily="34" charset="0"/>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Segoe UI" panose="020B0502040204020203" pitchFamily="34" charset="0"/>
          <a:ea typeface="+mn-ea"/>
          <a:cs typeface="Segoe UI" panose="020B0502040204020203" pitchFamily="34" charset="0"/>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4.png"/><Relationship Id="rId3" Type="http://schemas.openxmlformats.org/officeDocument/2006/relationships/image" Target="../media/image2.png"/><Relationship Id="rId21" Type="http://schemas.openxmlformats.org/officeDocument/2006/relationships/image" Target="../media/image17.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3.png"/><Relationship Id="rId2" Type="http://schemas.openxmlformats.org/officeDocument/2006/relationships/image" Target="../media/image1.png"/><Relationship Id="rId16" Type="http://schemas.microsoft.com/office/2007/relationships/hdphoto" Target="../media/hdphoto3.wdp"/><Relationship Id="rId20"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wdp"/><Relationship Id="rId24" Type="http://schemas.openxmlformats.org/officeDocument/2006/relationships/image" Target="../media/image20.jpe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image" Target="../media/image19.png"/><Relationship Id="rId10" Type="http://schemas.openxmlformats.org/officeDocument/2006/relationships/image" Target="../media/image9.png"/><Relationship Id="rId19" Type="http://schemas.openxmlformats.org/officeDocument/2006/relationships/image" Target="../media/image15.jpeg"/><Relationship Id="rId4" Type="http://schemas.openxmlformats.org/officeDocument/2006/relationships/image" Target="../media/image3.jpeg"/><Relationship Id="rId9" Type="http://schemas.openxmlformats.org/officeDocument/2006/relationships/image" Target="../media/image8.png"/><Relationship Id="rId14" Type="http://schemas.microsoft.com/office/2007/relationships/hdphoto" Target="../media/hdphoto2.wdp"/><Relationship Id="rId22"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8E00754D-019B-4286-6F48-75B5CE741E09}"/>
              </a:ext>
            </a:extLst>
          </p:cNvPr>
          <p:cNvSpPr txBox="1">
            <a:spLocks/>
          </p:cNvSpPr>
          <p:nvPr/>
        </p:nvSpPr>
        <p:spPr>
          <a:xfrm>
            <a:off x="369597" y="522514"/>
            <a:ext cx="43136594" cy="3947886"/>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lIns="91440" tIns="45720" rIns="91440" bIns="45720" anchor="ctr">
            <a:normAutofit/>
          </a:bodyPr>
          <a:lstStyle>
            <a:lvl1pPr algn="l" defTabSz="3291840" rtl="0" eaLnBrk="1" latinLnBrk="0" hangingPunct="1">
              <a:lnSpc>
                <a:spcPct val="90000"/>
              </a:lnSpc>
              <a:spcBef>
                <a:spcPct val="0"/>
              </a:spcBef>
              <a:buNone/>
              <a:defRPr sz="1584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5600" b="1">
                <a:solidFill>
                  <a:schemeClr val="bg1"/>
                </a:solidFill>
                <a:latin typeface="Cambria"/>
                <a:ea typeface="Cambria"/>
                <a:cs typeface="Arial"/>
              </a:rPr>
              <a:t>Marine and Naval Technological Advancements for Robotic </a:t>
            </a:r>
            <a:r>
              <a:rPr lang="en-US" sz="5600" b="1" err="1">
                <a:solidFill>
                  <a:schemeClr val="bg1"/>
                </a:solidFill>
                <a:latin typeface="Cambria"/>
                <a:ea typeface="Cambria"/>
                <a:cs typeface="Arial"/>
              </a:rPr>
              <a:t>AutonomY</a:t>
            </a:r>
            <a:r>
              <a:rPr lang="en-US" sz="5600" b="1">
                <a:solidFill>
                  <a:schemeClr val="bg1"/>
                </a:solidFill>
                <a:latin typeface="Cambria"/>
                <a:ea typeface="Cambria"/>
                <a:cs typeface="Arial"/>
              </a:rPr>
              <a:t> (MANTA RAY)</a:t>
            </a:r>
            <a:endParaRPr lang="en-US" sz="5600" b="1" i="1">
              <a:solidFill>
                <a:schemeClr val="bg1"/>
              </a:solidFill>
              <a:latin typeface="Cambria"/>
              <a:ea typeface="Cambria"/>
              <a:cs typeface="Arial"/>
            </a:endParaRPr>
          </a:p>
          <a:p>
            <a:pPr algn="ctr"/>
            <a:r>
              <a:rPr lang="en-US" sz="5600" b="1">
                <a:solidFill>
                  <a:schemeClr val="bg1"/>
                </a:solidFill>
                <a:latin typeface="Cambria"/>
                <a:ea typeface="Cambria"/>
                <a:cs typeface="Arial"/>
              </a:rPr>
              <a:t>KRILL</a:t>
            </a:r>
            <a:endParaRPr lang="en-US" sz="5600" b="1" i="1">
              <a:solidFill>
                <a:schemeClr val="bg1"/>
              </a:solidFill>
              <a:latin typeface="Cambria"/>
              <a:ea typeface="Cambria"/>
              <a:cs typeface="Arial"/>
            </a:endParaRPr>
          </a:p>
          <a:p>
            <a:pPr algn="ctr"/>
            <a:r>
              <a:rPr lang="en-US" sz="3600">
                <a:solidFill>
                  <a:schemeClr val="bg1"/>
                </a:solidFill>
                <a:latin typeface="Cambria"/>
                <a:ea typeface="Cambria"/>
                <a:cs typeface="Arial"/>
              </a:rPr>
              <a:t>Project Advisors: Dr. May-Win Thein, Dr. Yuri </a:t>
            </a:r>
            <a:r>
              <a:rPr lang="en-US" sz="3600" err="1">
                <a:solidFill>
                  <a:schemeClr val="bg1"/>
                </a:solidFill>
                <a:latin typeface="Cambria"/>
                <a:ea typeface="Cambria"/>
                <a:cs typeface="Arial"/>
              </a:rPr>
              <a:t>Rzhanov</a:t>
            </a:r>
            <a:r>
              <a:rPr lang="en-US" sz="3600">
                <a:solidFill>
                  <a:schemeClr val="bg1"/>
                </a:solidFill>
                <a:latin typeface="Cambria"/>
                <a:ea typeface="Cambria"/>
                <a:cs typeface="Arial"/>
              </a:rPr>
              <a:t>, Dr. Elizabeth Fairchild </a:t>
            </a:r>
            <a:endParaRPr lang="en-US" sz="3600">
              <a:solidFill>
                <a:schemeClr val="bg1"/>
              </a:solidFill>
              <a:ea typeface="+mn-lt"/>
              <a:cs typeface="Arial"/>
            </a:endParaRPr>
          </a:p>
          <a:p>
            <a:pPr algn="ctr"/>
            <a:r>
              <a:rPr lang="en-US" sz="3600">
                <a:solidFill>
                  <a:schemeClr val="bg1"/>
                </a:solidFill>
                <a:latin typeface="Cambria"/>
                <a:ea typeface="Cambria"/>
                <a:cs typeface="Arial"/>
              </a:rPr>
              <a:t>Graduate Advisors: Ozzy </a:t>
            </a:r>
            <a:r>
              <a:rPr lang="en-US" sz="3600" err="1">
                <a:solidFill>
                  <a:schemeClr val="bg1"/>
                </a:solidFill>
                <a:latin typeface="Cambria"/>
                <a:ea typeface="Cambria"/>
                <a:cs typeface="Arial"/>
              </a:rPr>
              <a:t>Oruc</a:t>
            </a:r>
            <a:r>
              <a:rPr lang="en-US" sz="3600">
                <a:solidFill>
                  <a:schemeClr val="bg1"/>
                </a:solidFill>
                <a:latin typeface="Cambria"/>
                <a:ea typeface="Cambria"/>
                <a:cs typeface="Arial"/>
              </a:rPr>
              <a:t>, Hannah Arnholt, Nick Custer, Igor Vladimirov, Rich Randall, Chris Van Valkenburgh, Alex Cook </a:t>
            </a:r>
            <a:br>
              <a:rPr lang="en-US" sz="4000" b="1">
                <a:latin typeface="Cambria"/>
                <a:ea typeface="Cambria"/>
                <a:cs typeface="Arial" panose="020B0604020202020204" pitchFamily="34" charset="0"/>
              </a:rPr>
            </a:br>
            <a:r>
              <a:rPr lang="en-US" sz="4400" b="1">
                <a:solidFill>
                  <a:schemeClr val="bg1"/>
                </a:solidFill>
                <a:latin typeface="Cambria"/>
                <a:ea typeface="Cambria"/>
                <a:cs typeface="Arial"/>
              </a:rPr>
              <a:t>Team Members: Kendall Boniecki, Annie Duong , Ian Lindberg, Colby Tuttle</a:t>
            </a:r>
            <a:br>
              <a:rPr lang="en-US" sz="4400" b="1">
                <a:latin typeface="Cambria" panose="02040503050406030204" pitchFamily="18" charset="0"/>
                <a:ea typeface="Cambria"/>
                <a:cs typeface="Arial" panose="020B0604020202020204" pitchFamily="34" charset="0"/>
              </a:rPr>
            </a:br>
            <a:r>
              <a:rPr lang="en-US" sz="4200" b="1" i="1">
                <a:solidFill>
                  <a:schemeClr val="bg1"/>
                </a:solidFill>
                <a:latin typeface="Cambria"/>
                <a:ea typeface="Cambria"/>
                <a:cs typeface="Arial"/>
              </a:rPr>
              <a:t>Department of Mechanical Engineering and Center for Ocean Engineering, University of New Hampshire, Durham, NH 03824</a:t>
            </a:r>
            <a:endParaRPr lang="en-US" sz="4200">
              <a:solidFill>
                <a:schemeClr val="bg1"/>
              </a:solidFill>
              <a:latin typeface="Calibri" panose="020F0502020204030204"/>
              <a:ea typeface="Cambria"/>
              <a:cs typeface="Arial"/>
            </a:endParaRPr>
          </a:p>
        </p:txBody>
      </p:sp>
      <p:pic>
        <p:nvPicPr>
          <p:cNvPr id="26" name="Picture 25">
            <a:extLst>
              <a:ext uri="{FF2B5EF4-FFF2-40B4-BE49-F238E27FC236}">
                <a16:creationId xmlns:a16="http://schemas.microsoft.com/office/drawing/2014/main" id="{1E334C47-A9F3-8F23-B11A-51C333357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1098" y="1072056"/>
            <a:ext cx="2361231" cy="3125158"/>
          </a:xfrm>
          <a:prstGeom prst="rect">
            <a:avLst/>
          </a:prstGeom>
        </p:spPr>
      </p:pic>
      <p:pic>
        <p:nvPicPr>
          <p:cNvPr id="49" name="Picture 3" descr="Logo, company name&#10;&#10;Description automatically generated">
            <a:extLst>
              <a:ext uri="{FF2B5EF4-FFF2-40B4-BE49-F238E27FC236}">
                <a16:creationId xmlns:a16="http://schemas.microsoft.com/office/drawing/2014/main" id="{04B310C3-9A07-3802-0B55-87DECC82748F}"/>
              </a:ext>
            </a:extLst>
          </p:cNvPr>
          <p:cNvPicPr>
            <a:picLocks noChangeAspect="1"/>
          </p:cNvPicPr>
          <p:nvPr/>
        </p:nvPicPr>
        <p:blipFill>
          <a:blip r:embed="rId3"/>
          <a:stretch>
            <a:fillRect/>
          </a:stretch>
        </p:blipFill>
        <p:spPr>
          <a:xfrm>
            <a:off x="4309390" y="2589968"/>
            <a:ext cx="2507542" cy="1429022"/>
          </a:xfrm>
          <a:prstGeom prst="rect">
            <a:avLst/>
          </a:prstGeom>
        </p:spPr>
      </p:pic>
      <p:pic>
        <p:nvPicPr>
          <p:cNvPr id="53" name="Picture 5" descr="A picture containing text, clipart&#10;&#10;Description automatically generated">
            <a:extLst>
              <a:ext uri="{FF2B5EF4-FFF2-40B4-BE49-F238E27FC236}">
                <a16:creationId xmlns:a16="http://schemas.microsoft.com/office/drawing/2014/main" id="{760C2BC3-9AFA-CB47-7008-F8814097344D}"/>
              </a:ext>
            </a:extLst>
          </p:cNvPr>
          <p:cNvPicPr>
            <a:picLocks noChangeAspect="1"/>
          </p:cNvPicPr>
          <p:nvPr/>
        </p:nvPicPr>
        <p:blipFill>
          <a:blip r:embed="rId4"/>
          <a:stretch>
            <a:fillRect/>
          </a:stretch>
        </p:blipFill>
        <p:spPr>
          <a:xfrm>
            <a:off x="39908058" y="2733867"/>
            <a:ext cx="3071072" cy="1475554"/>
          </a:xfrm>
          <a:prstGeom prst="rect">
            <a:avLst/>
          </a:prstGeom>
        </p:spPr>
      </p:pic>
      <p:pic>
        <p:nvPicPr>
          <p:cNvPr id="54" name="Picture 6" descr="Logo&#10;&#10;Description automatically generated">
            <a:extLst>
              <a:ext uri="{FF2B5EF4-FFF2-40B4-BE49-F238E27FC236}">
                <a16:creationId xmlns:a16="http://schemas.microsoft.com/office/drawing/2014/main" id="{C188C3CE-9E5E-3674-B010-191B7965CCEC}"/>
              </a:ext>
            </a:extLst>
          </p:cNvPr>
          <p:cNvPicPr>
            <a:picLocks noChangeAspect="1"/>
          </p:cNvPicPr>
          <p:nvPr/>
        </p:nvPicPr>
        <p:blipFill>
          <a:blip r:embed="rId5"/>
          <a:stretch>
            <a:fillRect/>
          </a:stretch>
        </p:blipFill>
        <p:spPr>
          <a:xfrm>
            <a:off x="40061027" y="1117957"/>
            <a:ext cx="2765133" cy="1441150"/>
          </a:xfrm>
          <a:prstGeom prst="rect">
            <a:avLst/>
          </a:prstGeom>
        </p:spPr>
      </p:pic>
      <p:pic>
        <p:nvPicPr>
          <p:cNvPr id="55" name="Picture 7" descr="Logo, company name&#10;&#10;Description automatically generated">
            <a:extLst>
              <a:ext uri="{FF2B5EF4-FFF2-40B4-BE49-F238E27FC236}">
                <a16:creationId xmlns:a16="http://schemas.microsoft.com/office/drawing/2014/main" id="{6D2F8923-AD9C-4B89-1B12-3F81742C49CD}"/>
              </a:ext>
            </a:extLst>
          </p:cNvPr>
          <p:cNvPicPr>
            <a:picLocks noChangeAspect="1"/>
          </p:cNvPicPr>
          <p:nvPr/>
        </p:nvPicPr>
        <p:blipFill>
          <a:blip r:embed="rId6"/>
          <a:stretch>
            <a:fillRect/>
          </a:stretch>
        </p:blipFill>
        <p:spPr>
          <a:xfrm>
            <a:off x="36956071" y="2758395"/>
            <a:ext cx="2555869" cy="1475553"/>
          </a:xfrm>
          <a:prstGeom prst="rect">
            <a:avLst/>
          </a:prstGeom>
        </p:spPr>
      </p:pic>
      <p:sp>
        <p:nvSpPr>
          <p:cNvPr id="2" name="Subtitle 2">
            <a:extLst>
              <a:ext uri="{FF2B5EF4-FFF2-40B4-BE49-F238E27FC236}">
                <a16:creationId xmlns:a16="http://schemas.microsoft.com/office/drawing/2014/main" id="{C0B9BFFA-6CFB-AD98-E276-1F4EB05B575A}"/>
              </a:ext>
            </a:extLst>
          </p:cNvPr>
          <p:cNvSpPr txBox="1">
            <a:spLocks/>
          </p:cNvSpPr>
          <p:nvPr/>
        </p:nvSpPr>
        <p:spPr>
          <a:xfrm>
            <a:off x="409690" y="5829834"/>
            <a:ext cx="10914743" cy="9350168"/>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r>
              <a:rPr lang="en-US" sz="3200">
                <a:solidFill>
                  <a:schemeClr val="bg2">
                    <a:lumMod val="10000"/>
                  </a:schemeClr>
                </a:solidFill>
                <a:latin typeface="Times New Roman"/>
                <a:ea typeface="+mn-lt"/>
                <a:cs typeface="+mn-lt"/>
              </a:rPr>
              <a:t>Team MANTA RAY is an interdisciplinary project dedicated to creating, maintaining, and expanding a network of marine robots for seafloor mapping and underwater perception. The network began as just the autonomous surface vehicle (ASV) and unpiloted underwater vehicle (UUV) but has expanded to include a prototype of the ASV, known as TUPPS, and two kinds of remotely operated vehicles, known as Ghost Unpiloted Performance Platform Submersible (GUPPS) and KRILL. With these systems, students work to improve communication between vehicles, develop autonomous behaviors and algorithms, and upgrade existing mechanical systems to improve precision and performance.</a:t>
            </a:r>
          </a:p>
          <a:p>
            <a:endParaRPr lang="en-US" sz="3700">
              <a:solidFill>
                <a:srgbClr val="000000"/>
              </a:solidFill>
              <a:latin typeface="Cambria" panose="02040503050406030204" pitchFamily="18" charset="0"/>
              <a:ea typeface="Cambria" panose="02040503050406030204" pitchFamily="18" charset="0"/>
              <a:cs typeface="Times New Roman"/>
            </a:endParaRPr>
          </a:p>
          <a:p>
            <a:endParaRPr lang="en-US" sz="3700">
              <a:solidFill>
                <a:srgbClr val="000000"/>
              </a:solidFill>
              <a:latin typeface="Cambria" panose="02040503050406030204" pitchFamily="18" charset="0"/>
              <a:ea typeface="Cambria" panose="02040503050406030204" pitchFamily="18" charset="0"/>
              <a:cs typeface="Times New Roman"/>
            </a:endParaRPr>
          </a:p>
          <a:p>
            <a:endParaRPr lang="en-US" sz="3700">
              <a:latin typeface="Cambria" panose="02040503050406030204" pitchFamily="18" charset="0"/>
            </a:endParaRPr>
          </a:p>
          <a:p>
            <a:endParaRPr lang="en-US" sz="3700">
              <a:latin typeface="Cambria" panose="02040503050406030204" pitchFamily="18" charset="0"/>
            </a:endParaRPr>
          </a:p>
          <a:p>
            <a:endParaRPr lang="en-US" sz="3700">
              <a:latin typeface="Cambria" panose="02040503050406030204" pitchFamily="18" charset="0"/>
            </a:endParaRPr>
          </a:p>
          <a:p>
            <a:endParaRPr lang="en-US" sz="3700">
              <a:latin typeface="Cambria" panose="02040503050406030204" pitchFamily="18" charset="0"/>
            </a:endParaRPr>
          </a:p>
        </p:txBody>
      </p:sp>
      <p:sp>
        <p:nvSpPr>
          <p:cNvPr id="6" name="Subtitle 2">
            <a:extLst>
              <a:ext uri="{FF2B5EF4-FFF2-40B4-BE49-F238E27FC236}">
                <a16:creationId xmlns:a16="http://schemas.microsoft.com/office/drawing/2014/main" id="{D63565E5-1E41-82E8-F396-537F8E3D5B84}"/>
              </a:ext>
            </a:extLst>
          </p:cNvPr>
          <p:cNvSpPr txBox="1">
            <a:spLocks/>
          </p:cNvSpPr>
          <p:nvPr/>
        </p:nvSpPr>
        <p:spPr>
          <a:xfrm>
            <a:off x="369597" y="15585406"/>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KRILL Mission and Goals</a:t>
            </a:r>
            <a:endParaRPr lang="en-US"/>
          </a:p>
        </p:txBody>
      </p:sp>
      <p:sp>
        <p:nvSpPr>
          <p:cNvPr id="8" name="Subtitle 2">
            <a:extLst>
              <a:ext uri="{FF2B5EF4-FFF2-40B4-BE49-F238E27FC236}">
                <a16:creationId xmlns:a16="http://schemas.microsoft.com/office/drawing/2014/main" id="{63C1C3FB-1AE9-0FA9-18D5-6A77504F0A2C}"/>
              </a:ext>
            </a:extLst>
          </p:cNvPr>
          <p:cNvSpPr txBox="1">
            <a:spLocks/>
          </p:cNvSpPr>
          <p:nvPr/>
        </p:nvSpPr>
        <p:spPr>
          <a:xfrm>
            <a:off x="380171" y="23936959"/>
            <a:ext cx="11053843" cy="8869145"/>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399415" indent="-399415" algn="just">
              <a:spcBef>
                <a:spcPts val="0"/>
              </a:spcBef>
              <a:buChar char="•"/>
            </a:pPr>
            <a:r>
              <a:rPr lang="en-US" sz="3000">
                <a:latin typeface="Times New Roman"/>
                <a:ea typeface="Cambria"/>
                <a:cs typeface="Times New Roman"/>
              </a:rPr>
              <a:t>Water was leaking into the hull through the domes during preliminary submersion testing</a:t>
            </a:r>
          </a:p>
          <a:p>
            <a:pPr marL="399415" indent="-399415" algn="just">
              <a:spcBef>
                <a:spcPts val="0"/>
              </a:spcBef>
              <a:buChar char="•"/>
            </a:pPr>
            <a:r>
              <a:rPr lang="en-US" sz="3000">
                <a:latin typeface="Times New Roman"/>
                <a:ea typeface="Cambria"/>
                <a:cs typeface="Times New Roman"/>
              </a:rPr>
              <a:t>Humidity sensor temporarily incorporated to detect leaking</a:t>
            </a:r>
          </a:p>
          <a:p>
            <a:pPr marL="399415" indent="-399415" algn="just">
              <a:spcBef>
                <a:spcPts val="0"/>
              </a:spcBef>
              <a:buChar char="•"/>
            </a:pPr>
            <a:r>
              <a:rPr lang="en-US" sz="3000">
                <a:latin typeface="Times New Roman"/>
                <a:ea typeface="Cambria"/>
                <a:cs typeface="Times New Roman"/>
              </a:rPr>
              <a:t>New gaskets were designed and laser-cut</a:t>
            </a:r>
          </a:p>
          <a:p>
            <a:pPr marL="399415" indent="-399415" algn="just">
              <a:spcBef>
                <a:spcPts val="0"/>
              </a:spcBef>
              <a:buChar char="•"/>
            </a:pPr>
            <a:r>
              <a:rPr lang="en-US" sz="3000">
                <a:latin typeface="Times New Roman"/>
                <a:ea typeface="Cambria"/>
                <a:cs typeface="Times New Roman"/>
              </a:rPr>
              <a:t>Acrylic domes were replaced with waterjet cut flat plates</a:t>
            </a:r>
          </a:p>
          <a:p>
            <a:pPr marL="399415" indent="-399415" algn="just">
              <a:spcBef>
                <a:spcPts val="0"/>
              </a:spcBef>
              <a:buChar char="•"/>
            </a:pPr>
            <a:r>
              <a:rPr lang="en-US" sz="3000">
                <a:latin typeface="Times New Roman"/>
                <a:ea typeface="Cambria"/>
                <a:cs typeface="Times New Roman"/>
              </a:rPr>
              <a:t>Several successful submersion tests were performed after changes were implemented</a:t>
            </a:r>
          </a:p>
          <a:p>
            <a:pPr marL="399415" indent="-399415" algn="just">
              <a:spcBef>
                <a:spcPts val="0"/>
              </a:spcBef>
              <a:buChar char="•"/>
            </a:pPr>
            <a:endParaRPr lang="en-US" sz="3700">
              <a:latin typeface="Times New Roman"/>
              <a:ea typeface="Cambria" panose="02040503050406030204" pitchFamily="18" charset="0"/>
              <a:cs typeface="Times New Roman"/>
            </a:endParaRPr>
          </a:p>
          <a:p>
            <a:pPr marL="399415" indent="-399415" algn="just">
              <a:spcBef>
                <a:spcPts val="0"/>
              </a:spcBef>
              <a:buChar char="•"/>
            </a:pPr>
            <a:endParaRPr lang="en-US" sz="3700">
              <a:latin typeface="Times New Roman"/>
              <a:ea typeface="Cambria" panose="02040503050406030204" pitchFamily="18" charset="0"/>
              <a:cs typeface="Times New Roman"/>
            </a:endParaRPr>
          </a:p>
          <a:p>
            <a:pPr marL="399415" indent="-399415" algn="just">
              <a:spcBef>
                <a:spcPts val="0"/>
              </a:spcBef>
              <a:buChar char="•"/>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just">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5147EE07-6231-3D58-71DC-F0F36B715F8B}"/>
              </a:ext>
            </a:extLst>
          </p:cNvPr>
          <p:cNvSpPr txBox="1">
            <a:spLocks/>
          </p:cNvSpPr>
          <p:nvPr/>
        </p:nvSpPr>
        <p:spPr>
          <a:xfrm>
            <a:off x="12314092" y="4937912"/>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KRILL Design</a:t>
            </a:r>
          </a:p>
        </p:txBody>
      </p:sp>
      <p:sp>
        <p:nvSpPr>
          <p:cNvPr id="14" name="Subtitle 2">
            <a:extLst>
              <a:ext uri="{FF2B5EF4-FFF2-40B4-BE49-F238E27FC236}">
                <a16:creationId xmlns:a16="http://schemas.microsoft.com/office/drawing/2014/main" id="{342290C5-0C8F-970A-D216-DB55B5BAEA6E}"/>
              </a:ext>
            </a:extLst>
          </p:cNvPr>
          <p:cNvSpPr txBox="1">
            <a:spLocks/>
          </p:cNvSpPr>
          <p:nvPr/>
        </p:nvSpPr>
        <p:spPr>
          <a:xfrm>
            <a:off x="32572096" y="16907633"/>
            <a:ext cx="10914743" cy="6729640"/>
          </a:xfrm>
          <a:prstGeom prst="rect">
            <a:avLst/>
          </a:prstGeom>
          <a:no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700">
                <a:latin typeface="Times New Roman"/>
                <a:ea typeface="Cambria"/>
                <a:cs typeface="Times New Roman"/>
              </a:rPr>
              <a:t>Print hull redesign through NUWC, Keyport</a:t>
            </a:r>
          </a:p>
          <a:p>
            <a:pPr marL="914400" lvl="1" indent="-571500" algn="l">
              <a:lnSpc>
                <a:spcPct val="100000"/>
              </a:lnSpc>
              <a:spcBef>
                <a:spcPts val="0"/>
              </a:spcBef>
              <a:buFont typeface="Arial" panose="020B0604020202020204" pitchFamily="34" charset="0"/>
              <a:buChar char="•"/>
            </a:pPr>
            <a:r>
              <a:rPr lang="en-US" sz="2800">
                <a:latin typeface="Times New Roman"/>
                <a:ea typeface="Cambria"/>
                <a:cs typeface="Times New Roman"/>
              </a:rPr>
              <a:t>Conduct further finite element analysis</a:t>
            </a:r>
          </a:p>
          <a:p>
            <a:pPr marL="914400" lvl="1" indent="-571500" algn="l">
              <a:lnSpc>
                <a:spcPct val="100000"/>
              </a:lnSpc>
              <a:spcBef>
                <a:spcPts val="0"/>
              </a:spcBef>
              <a:buFont typeface="Arial" panose="020B0604020202020204" pitchFamily="34" charset="0"/>
              <a:buChar char="•"/>
            </a:pPr>
            <a:r>
              <a:rPr lang="en-US" sz="2800">
                <a:latin typeface="Times New Roman"/>
                <a:ea typeface="Cambria"/>
                <a:cs typeface="Times New Roman"/>
              </a:rPr>
              <a:t>Make it modular to fit within SLS printer</a:t>
            </a:r>
          </a:p>
          <a:p>
            <a:pPr marL="914400" lvl="1" indent="-571500" algn="l">
              <a:lnSpc>
                <a:spcPct val="100000"/>
              </a:lnSpc>
              <a:spcBef>
                <a:spcPts val="0"/>
              </a:spcBef>
              <a:buFont typeface="Arial" panose="020B0604020202020204" pitchFamily="34" charset="0"/>
              <a:buChar char="•"/>
            </a:pPr>
            <a:r>
              <a:rPr lang="en-US" sz="2800">
                <a:latin typeface="Times New Roman"/>
                <a:ea typeface="Cambria"/>
                <a:cs typeface="Times New Roman"/>
              </a:rPr>
              <a:t>Ongoing communications would make it possible</a:t>
            </a:r>
          </a:p>
          <a:p>
            <a:pPr algn="l">
              <a:spcBef>
                <a:spcPts val="0"/>
              </a:spcBef>
            </a:pPr>
            <a:r>
              <a:rPr lang="en-US" sz="3700">
                <a:latin typeface="Times New Roman"/>
                <a:ea typeface="Cambria"/>
                <a:cs typeface="Times New Roman"/>
              </a:rPr>
              <a:t>Sensor Integration</a:t>
            </a:r>
          </a:p>
          <a:p>
            <a:pPr marL="914400" lvl="1" indent="-571500" algn="l">
              <a:spcBef>
                <a:spcPts val="0"/>
              </a:spcBef>
              <a:buFont typeface="Arial" panose="020B0604020202020204" pitchFamily="34" charset="0"/>
              <a:buChar char="•"/>
            </a:pPr>
            <a:r>
              <a:rPr lang="en-US" sz="2800">
                <a:latin typeface="Times New Roman"/>
                <a:ea typeface="Cambria"/>
                <a:cs typeface="Times New Roman"/>
              </a:rPr>
              <a:t>Pressure</a:t>
            </a:r>
          </a:p>
          <a:p>
            <a:pPr marL="914400" lvl="1" indent="-571500" algn="l">
              <a:spcBef>
                <a:spcPts val="0"/>
              </a:spcBef>
              <a:buFont typeface="Arial" panose="020B0604020202020204" pitchFamily="34" charset="0"/>
              <a:buChar char="•"/>
            </a:pPr>
            <a:r>
              <a:rPr lang="en-US" sz="2800">
                <a:latin typeface="Times New Roman"/>
                <a:ea typeface="Cambria"/>
                <a:cs typeface="Times New Roman"/>
              </a:rPr>
              <a:t>Optical/Vision</a:t>
            </a:r>
          </a:p>
          <a:p>
            <a:pPr marL="914400" lvl="1" indent="-571500" algn="l">
              <a:spcBef>
                <a:spcPts val="0"/>
              </a:spcBef>
              <a:buFont typeface="Arial" panose="020B0604020202020204" pitchFamily="34" charset="0"/>
              <a:buChar char="•"/>
            </a:pPr>
            <a:r>
              <a:rPr lang="en-US" sz="2800">
                <a:latin typeface="Times New Roman"/>
                <a:ea typeface="Cambria"/>
                <a:cs typeface="Times New Roman"/>
              </a:rPr>
              <a:t>Humidity</a:t>
            </a:r>
          </a:p>
          <a:p>
            <a:pPr algn="l">
              <a:spcBef>
                <a:spcPts val="0"/>
              </a:spcBef>
            </a:pPr>
            <a:r>
              <a:rPr lang="en-US" sz="3700">
                <a:latin typeface="Times New Roman"/>
                <a:ea typeface="Cambria"/>
                <a:cs typeface="Times New Roman"/>
              </a:rPr>
              <a:t>Ballasting</a:t>
            </a:r>
          </a:p>
          <a:p>
            <a:pPr marL="914400" lvl="1" indent="-571500" algn="l">
              <a:spcBef>
                <a:spcPts val="0"/>
              </a:spcBef>
              <a:buFont typeface="Arial" panose="020B0604020202020204" pitchFamily="34" charset="0"/>
              <a:buChar char="•"/>
            </a:pPr>
            <a:r>
              <a:rPr lang="en-US" sz="2800">
                <a:latin typeface="Times New Roman"/>
                <a:ea typeface="Cambria"/>
                <a:cs typeface="Times New Roman"/>
              </a:rPr>
              <a:t>Sensors would replace portion of front-end ballast</a:t>
            </a:r>
          </a:p>
          <a:p>
            <a:pPr marL="914400" lvl="1" indent="-571500" algn="l">
              <a:spcBef>
                <a:spcPts val="0"/>
              </a:spcBef>
              <a:buFont typeface="Arial" panose="020B0604020202020204" pitchFamily="34" charset="0"/>
              <a:buChar char="•"/>
            </a:pPr>
            <a:r>
              <a:rPr lang="en-US" sz="2800">
                <a:latin typeface="Times New Roman"/>
                <a:ea typeface="Cambria"/>
                <a:cs typeface="Times New Roman"/>
              </a:rPr>
              <a:t>Remaining ballast made more permanent (e.g., epoxy filled with lead shot)</a:t>
            </a:r>
          </a:p>
          <a:p>
            <a:pPr algn="l">
              <a:spcBef>
                <a:spcPts val="0"/>
              </a:spcBef>
            </a:pPr>
            <a:r>
              <a:rPr lang="en-US" sz="3700">
                <a:latin typeface="Times New Roman"/>
                <a:ea typeface="Cambria"/>
                <a:cs typeface="Times New Roman"/>
              </a:rPr>
              <a:t>Controls</a:t>
            </a:r>
          </a:p>
          <a:p>
            <a:pPr marL="914400" lvl="1" indent="-571500" algn="l">
              <a:spcBef>
                <a:spcPts val="0"/>
              </a:spcBef>
              <a:buFont typeface="Arial" panose="020B0604020202020204" pitchFamily="34" charset="0"/>
              <a:buChar char="•"/>
            </a:pPr>
            <a:r>
              <a:rPr lang="en-US" sz="3000">
                <a:latin typeface="Times New Roman"/>
                <a:ea typeface="Cambria"/>
                <a:cs typeface="Times New Roman"/>
              </a:rPr>
              <a:t>Modify </a:t>
            </a:r>
            <a:r>
              <a:rPr lang="en-US" sz="3000" err="1">
                <a:latin typeface="Times New Roman"/>
                <a:ea typeface="Cambria"/>
                <a:cs typeface="Times New Roman"/>
              </a:rPr>
              <a:t>ArduSub</a:t>
            </a:r>
            <a:r>
              <a:rPr lang="en-US" sz="3000">
                <a:latin typeface="Times New Roman"/>
                <a:ea typeface="Cambria"/>
                <a:cs typeface="Times New Roman"/>
              </a:rPr>
              <a:t> code to support sign-magnitude motor operation</a:t>
            </a:r>
          </a:p>
          <a:p>
            <a:pPr algn="l">
              <a:spcBef>
                <a:spcPts val="0"/>
              </a:spcBef>
            </a:pPr>
            <a:endParaRPr lang="en-US" sz="3700">
              <a:latin typeface="Times New Roman" panose="02020603050405020304" pitchFamily="18" charset="0"/>
              <a:ea typeface="Cambria"/>
              <a:cs typeface="Times New Roman" panose="02020603050405020304" pitchFamily="18" charset="0"/>
            </a:endParaRPr>
          </a:p>
          <a:p>
            <a:pPr algn="l">
              <a:spcBef>
                <a:spcPts val="0"/>
              </a:spcBef>
            </a:pPr>
            <a:endParaRPr lang="en-US" sz="3700">
              <a:latin typeface="Times New Roman" panose="02020603050405020304" pitchFamily="18" charset="0"/>
              <a:ea typeface="Cambria"/>
              <a:cs typeface="Times New Roman" panose="02020603050405020304" pitchFamily="18" charset="0"/>
            </a:endParaRPr>
          </a:p>
          <a:p>
            <a:pPr algn="l">
              <a:spcBef>
                <a:spcPts val="0"/>
              </a:spcBef>
            </a:pPr>
            <a:endParaRPr lang="en-US" sz="3700">
              <a:latin typeface="Times New Roman" panose="02020603050405020304" pitchFamily="18" charset="0"/>
              <a:ea typeface="Cambria"/>
              <a:cs typeface="Times New Roman" panose="02020603050405020304" pitchFamily="18" charset="0"/>
            </a:endParaRPr>
          </a:p>
          <a:p>
            <a:pPr algn="l">
              <a:spcBef>
                <a:spcPts val="0"/>
              </a:spcBef>
            </a:pPr>
            <a:endParaRPr lang="en-US" sz="3700">
              <a:highlight>
                <a:srgbClr val="FFFF00"/>
              </a:highlight>
              <a:latin typeface="Times New Roman" panose="02020603050405020304" pitchFamily="18" charset="0"/>
              <a:ea typeface="Cambria"/>
              <a:cs typeface="Times New Roman" panose="02020603050405020304" pitchFamily="18" charset="0"/>
            </a:endParaRPr>
          </a:p>
          <a:p>
            <a:pPr algn="l">
              <a:spcBef>
                <a:spcPts val="0"/>
              </a:spcBef>
            </a:pPr>
            <a:endParaRPr lang="en-US" sz="3700">
              <a:highlight>
                <a:srgbClr val="FFFF00"/>
              </a:highlight>
              <a:latin typeface="Times New Roman" panose="02020603050405020304" pitchFamily="18" charset="0"/>
              <a:ea typeface="Cambria"/>
              <a:cs typeface="Times New Roman" panose="02020603050405020304" pitchFamily="18" charset="0"/>
            </a:endParaRPr>
          </a:p>
          <a:p>
            <a:pPr algn="l">
              <a:spcBef>
                <a:spcPts val="0"/>
              </a:spcBef>
            </a:pPr>
            <a:endParaRPr lang="en-US" sz="3700">
              <a:highlight>
                <a:srgbClr val="FFFF00"/>
              </a:highlight>
              <a:latin typeface="Times New Roman" panose="02020603050405020304" pitchFamily="18" charset="0"/>
              <a:ea typeface="Cambria"/>
              <a:cs typeface="Times New Roman" panose="02020603050405020304" pitchFamily="18" charset="0"/>
            </a:endParaRPr>
          </a:p>
          <a:p>
            <a:pPr algn="l">
              <a:spcBef>
                <a:spcPts val="0"/>
              </a:spcBef>
            </a:pPr>
            <a:endParaRPr lang="en-US" sz="3700">
              <a:highlight>
                <a:srgbClr val="FFFF00"/>
              </a:highlight>
              <a:latin typeface="Times New Roman" panose="02020603050405020304" pitchFamily="18" charset="0"/>
              <a:ea typeface="Cambria"/>
              <a:cs typeface="Times New Roman" panose="02020603050405020304" pitchFamily="18" charset="0"/>
            </a:endParaRPr>
          </a:p>
        </p:txBody>
      </p:sp>
      <p:sp>
        <p:nvSpPr>
          <p:cNvPr id="16" name="Subtitle 2">
            <a:extLst>
              <a:ext uri="{FF2B5EF4-FFF2-40B4-BE49-F238E27FC236}">
                <a16:creationId xmlns:a16="http://schemas.microsoft.com/office/drawing/2014/main" id="{98D78C87-6AC1-21A9-EDCF-E29CA84D95F1}"/>
              </a:ext>
            </a:extLst>
          </p:cNvPr>
          <p:cNvSpPr txBox="1">
            <a:spLocks/>
          </p:cNvSpPr>
          <p:nvPr/>
        </p:nvSpPr>
        <p:spPr>
          <a:xfrm>
            <a:off x="369597" y="4863828"/>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MANTA RAY Mission</a:t>
            </a:r>
            <a:endParaRPr lang="en-US" sz="5800">
              <a:solidFill>
                <a:schemeClr val="bg1"/>
              </a:solidFill>
              <a:latin typeface="Cambria" panose="02040503050406030204" pitchFamily="18" charset="0"/>
              <a:ea typeface="Cambria"/>
            </a:endParaRPr>
          </a:p>
        </p:txBody>
      </p:sp>
      <p:sp>
        <p:nvSpPr>
          <p:cNvPr id="17" name="Subtitle 2">
            <a:extLst>
              <a:ext uri="{FF2B5EF4-FFF2-40B4-BE49-F238E27FC236}">
                <a16:creationId xmlns:a16="http://schemas.microsoft.com/office/drawing/2014/main" id="{5B00A1C6-61B9-1AEB-4C14-F2C8C7B6A945}"/>
              </a:ext>
            </a:extLst>
          </p:cNvPr>
          <p:cNvSpPr txBox="1">
            <a:spLocks/>
          </p:cNvSpPr>
          <p:nvPr/>
        </p:nvSpPr>
        <p:spPr>
          <a:xfrm>
            <a:off x="32591449" y="4927623"/>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panose="02040503050406030204" pitchFamily="18" charset="0"/>
              </a:rPr>
              <a:t>Results</a:t>
            </a:r>
          </a:p>
        </p:txBody>
      </p:sp>
      <p:sp>
        <p:nvSpPr>
          <p:cNvPr id="19" name="Subtitle 2">
            <a:extLst>
              <a:ext uri="{FF2B5EF4-FFF2-40B4-BE49-F238E27FC236}">
                <a16:creationId xmlns:a16="http://schemas.microsoft.com/office/drawing/2014/main" id="{E91D6FE5-9527-074E-0FDD-A568928678AC}"/>
              </a:ext>
            </a:extLst>
          </p:cNvPr>
          <p:cNvSpPr txBox="1">
            <a:spLocks/>
          </p:cNvSpPr>
          <p:nvPr/>
        </p:nvSpPr>
        <p:spPr>
          <a:xfrm>
            <a:off x="12300593" y="6000072"/>
            <a:ext cx="19641782" cy="7182962"/>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20" name="Subtitle 2">
            <a:extLst>
              <a:ext uri="{FF2B5EF4-FFF2-40B4-BE49-F238E27FC236}">
                <a16:creationId xmlns:a16="http://schemas.microsoft.com/office/drawing/2014/main" id="{D359C19D-0C93-04AB-154E-D4F4A334ECDA}"/>
              </a:ext>
            </a:extLst>
          </p:cNvPr>
          <p:cNvSpPr txBox="1">
            <a:spLocks/>
          </p:cNvSpPr>
          <p:nvPr/>
        </p:nvSpPr>
        <p:spPr>
          <a:xfrm>
            <a:off x="32495742" y="15824169"/>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Future Work</a:t>
            </a:r>
            <a:endParaRPr lang="en-US" sz="5800">
              <a:solidFill>
                <a:schemeClr val="bg1"/>
              </a:solidFill>
              <a:latin typeface="Cambria" panose="02040503050406030204" pitchFamily="18" charset="0"/>
              <a:ea typeface="Cambria"/>
            </a:endParaRPr>
          </a:p>
        </p:txBody>
      </p:sp>
      <p:sp>
        <p:nvSpPr>
          <p:cNvPr id="21" name="Subtitle 2">
            <a:extLst>
              <a:ext uri="{FF2B5EF4-FFF2-40B4-BE49-F238E27FC236}">
                <a16:creationId xmlns:a16="http://schemas.microsoft.com/office/drawing/2014/main" id="{54D0AE0D-5DA5-C46C-4BCB-75333CF80740}"/>
              </a:ext>
            </a:extLst>
          </p:cNvPr>
          <p:cNvSpPr txBox="1">
            <a:spLocks/>
          </p:cNvSpPr>
          <p:nvPr/>
        </p:nvSpPr>
        <p:spPr>
          <a:xfrm>
            <a:off x="32606862" y="23987595"/>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Acknowledgements</a:t>
            </a:r>
          </a:p>
        </p:txBody>
      </p:sp>
      <p:sp>
        <p:nvSpPr>
          <p:cNvPr id="24" name="Subtitle 2">
            <a:extLst>
              <a:ext uri="{FF2B5EF4-FFF2-40B4-BE49-F238E27FC236}">
                <a16:creationId xmlns:a16="http://schemas.microsoft.com/office/drawing/2014/main" id="{2A617202-EC0B-F5E8-3D92-8B1B2971153C}"/>
              </a:ext>
            </a:extLst>
          </p:cNvPr>
          <p:cNvSpPr txBox="1">
            <a:spLocks/>
          </p:cNvSpPr>
          <p:nvPr/>
        </p:nvSpPr>
        <p:spPr>
          <a:xfrm>
            <a:off x="32572096" y="6078245"/>
            <a:ext cx="10914743" cy="9584524"/>
          </a:xfrm>
          <a:prstGeom prst="rect">
            <a:avLst/>
          </a:prstGeom>
          <a:noFill/>
          <a:ln>
            <a:solidFill>
              <a:srgbClr val="002060"/>
            </a:solidFill>
          </a:ln>
        </p:spPr>
        <p:txBody>
          <a:bodyPr vert="horz" lIns="106674" tIns="53337" rIns="106674" bIns="53337" rtlCol="0" anchor="t">
            <a:normAutofit fontScale="850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fontAlgn="base"/>
            <a:r>
              <a:rPr lang="en-US" sz="4800">
                <a:latin typeface="Times New Roman"/>
                <a:ea typeface="Cambria"/>
                <a:cs typeface="Times New Roman"/>
              </a:rPr>
              <a:t>Waterproofing</a:t>
            </a:r>
          </a:p>
          <a:p>
            <a:pPr marL="914400" lvl="1" indent="-571500" algn="l" fontAlgn="base">
              <a:buFont typeface="Arial" panose="020B0604020202020204" pitchFamily="34" charset="0"/>
              <a:buChar char="•"/>
            </a:pPr>
            <a:r>
              <a:rPr lang="en-US" sz="3600">
                <a:latin typeface="Times New Roman"/>
                <a:ea typeface="Cambria"/>
                <a:cs typeface="Times New Roman"/>
              </a:rPr>
              <a:t>Vulnerable components of original design were replaced</a:t>
            </a:r>
          </a:p>
          <a:p>
            <a:pPr marL="914400" lvl="1" indent="-571500" algn="l" fontAlgn="base">
              <a:buFont typeface="Arial" panose="020B0604020202020204" pitchFamily="34" charset="0"/>
              <a:buChar char="•"/>
            </a:pPr>
            <a:r>
              <a:rPr lang="en-US" sz="3600">
                <a:latin typeface="Times New Roman"/>
                <a:ea typeface="Cambria"/>
                <a:cs typeface="Times New Roman"/>
              </a:rPr>
              <a:t>Conducted water tests at the surface and bottom of Chase tank</a:t>
            </a:r>
          </a:p>
          <a:p>
            <a:pPr marL="914400" lvl="1" indent="-571500" algn="l" fontAlgn="base">
              <a:buFont typeface="Arial" panose="020B0604020202020204" pitchFamily="34" charset="0"/>
              <a:buChar char="•"/>
            </a:pPr>
            <a:r>
              <a:rPr lang="en-US" sz="3600">
                <a:latin typeface="Times New Roman"/>
                <a:ea typeface="Cambria"/>
                <a:cs typeface="Times New Roman"/>
              </a:rPr>
              <a:t>Newly designed gaskets and plates withstood water tests</a:t>
            </a:r>
          </a:p>
          <a:p>
            <a:pPr algn="l" fontAlgn="base"/>
            <a:r>
              <a:rPr lang="en-US" sz="4800">
                <a:latin typeface="Times New Roman"/>
                <a:ea typeface="Cambria"/>
                <a:cs typeface="Times New Roman"/>
              </a:rPr>
              <a:t>Control Systems</a:t>
            </a:r>
          </a:p>
          <a:p>
            <a:pPr marL="914400" lvl="1" indent="-571500" algn="l" fontAlgn="base">
              <a:buFont typeface="Arial" panose="020B0604020202020204" pitchFamily="34" charset="0"/>
              <a:buChar char="•"/>
            </a:pPr>
            <a:r>
              <a:rPr lang="en-US" sz="3600">
                <a:latin typeface="Times New Roman"/>
                <a:ea typeface="Cambria"/>
                <a:cs typeface="Times New Roman"/>
              </a:rPr>
              <a:t>KRILL was outfitted with new motor drivers </a:t>
            </a:r>
          </a:p>
          <a:p>
            <a:pPr marL="914400" lvl="1" indent="-571500" algn="l" fontAlgn="base">
              <a:buFont typeface="Arial" panose="020B0604020202020204" pitchFamily="34" charset="0"/>
              <a:buChar char="•"/>
            </a:pPr>
            <a:r>
              <a:rPr lang="en-US" sz="3600">
                <a:latin typeface="Times New Roman"/>
                <a:ea typeface="Cambria"/>
                <a:cs typeface="Times New Roman"/>
              </a:rPr>
              <a:t>Custom version of </a:t>
            </a:r>
            <a:r>
              <a:rPr lang="en-US" sz="3600" err="1">
                <a:latin typeface="Times New Roman"/>
                <a:ea typeface="Cambria"/>
                <a:cs typeface="Times New Roman"/>
              </a:rPr>
              <a:t>ArduSub</a:t>
            </a:r>
            <a:r>
              <a:rPr lang="en-US" sz="3600">
                <a:latin typeface="Times New Roman"/>
                <a:ea typeface="Cambria"/>
                <a:cs typeface="Times New Roman"/>
              </a:rPr>
              <a:t> code created to allow operation of KRILL</a:t>
            </a:r>
          </a:p>
          <a:p>
            <a:pPr marL="914400" lvl="1" indent="-571500" algn="l" fontAlgn="base">
              <a:buFont typeface="Arial" panose="020B0604020202020204" pitchFamily="34" charset="0"/>
              <a:buChar char="•"/>
            </a:pPr>
            <a:r>
              <a:rPr lang="en-US" sz="3600">
                <a:latin typeface="Times New Roman"/>
                <a:ea typeface="Cambria"/>
                <a:cs typeface="Times New Roman"/>
              </a:rPr>
              <a:t>Control and power components condensed into a single removable electronics board</a:t>
            </a:r>
          </a:p>
          <a:p>
            <a:pPr algn="l"/>
            <a:r>
              <a:rPr lang="en-US" sz="4800">
                <a:latin typeface="Times New Roman"/>
                <a:ea typeface="Cambria"/>
                <a:cs typeface="Times New Roman"/>
              </a:rPr>
              <a:t>Ballast</a:t>
            </a:r>
          </a:p>
          <a:p>
            <a:pPr marL="914400" lvl="1" indent="-571500" algn="l">
              <a:buFont typeface="Arial" panose="020B0604020202020204" pitchFamily="34" charset="0"/>
              <a:buChar char="•"/>
            </a:pPr>
            <a:r>
              <a:rPr lang="en-US" sz="3600">
                <a:latin typeface="Times New Roman"/>
                <a:ea typeface="Cambria"/>
                <a:cs typeface="Times New Roman"/>
              </a:rPr>
              <a:t>Determined the buoyancy force by conducting a test using Archimedes’ Principle</a:t>
            </a:r>
          </a:p>
          <a:p>
            <a:pPr marL="914400" lvl="1" indent="-571500" algn="l">
              <a:buFont typeface="Arial" panose="020B0604020202020204" pitchFamily="34" charset="0"/>
              <a:buChar char="•"/>
            </a:pPr>
            <a:r>
              <a:rPr lang="en-US" sz="3600">
                <a:latin typeface="Times New Roman"/>
                <a:ea typeface="Cambria"/>
                <a:cs typeface="Times New Roman"/>
              </a:rPr>
              <a:t> Calculated the needed ballast weight by subtracting the weight of KRILL from the buoyancy force</a:t>
            </a:r>
          </a:p>
          <a:p>
            <a:pPr marL="914400" lvl="1" indent="-571500" algn="l">
              <a:buFont typeface="Arial" panose="020B0604020202020204" pitchFamily="34" charset="0"/>
              <a:buChar char="•"/>
            </a:pPr>
            <a:r>
              <a:rPr lang="en-US" sz="3600">
                <a:latin typeface="Times New Roman"/>
                <a:ea typeface="Cambria"/>
                <a:cs typeface="Times New Roman"/>
              </a:rPr>
              <a:t>KRILL weighed in at a total of 37 lbs. with 14 lbs. of ballast</a:t>
            </a:r>
          </a:p>
          <a:p>
            <a:pPr algn="l"/>
            <a:endParaRPr lang="en-US" sz="370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Subtitle 2">
            <a:extLst>
              <a:ext uri="{FF2B5EF4-FFF2-40B4-BE49-F238E27FC236}">
                <a16:creationId xmlns:a16="http://schemas.microsoft.com/office/drawing/2014/main" id="{A66AF1A3-7FDD-AC5B-0987-274EBF3DB1BC}"/>
              </a:ext>
            </a:extLst>
          </p:cNvPr>
          <p:cNvSpPr txBox="1">
            <a:spLocks/>
          </p:cNvSpPr>
          <p:nvPr/>
        </p:nvSpPr>
        <p:spPr>
          <a:xfrm>
            <a:off x="12125439" y="13777876"/>
            <a:ext cx="19641782" cy="868329"/>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000">
                <a:solidFill>
                  <a:schemeClr val="bg1"/>
                </a:solidFill>
              </a:rPr>
              <a:t>FEA Design Study</a:t>
            </a:r>
          </a:p>
        </p:txBody>
      </p:sp>
      <p:sp>
        <p:nvSpPr>
          <p:cNvPr id="30" name="Subtitle 2">
            <a:extLst>
              <a:ext uri="{FF2B5EF4-FFF2-40B4-BE49-F238E27FC236}">
                <a16:creationId xmlns:a16="http://schemas.microsoft.com/office/drawing/2014/main" id="{632D4FB1-3223-F3C6-AB88-4F270E2901CD}"/>
              </a:ext>
            </a:extLst>
          </p:cNvPr>
          <p:cNvSpPr txBox="1">
            <a:spLocks/>
          </p:cNvSpPr>
          <p:nvPr/>
        </p:nvSpPr>
        <p:spPr>
          <a:xfrm>
            <a:off x="12287297" y="22563439"/>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panose="02040503050406030204" pitchFamily="18" charset="0"/>
              </a:rPr>
              <a:t>sTAMD Simulations</a:t>
            </a:r>
          </a:p>
        </p:txBody>
      </p:sp>
      <p:sp>
        <p:nvSpPr>
          <p:cNvPr id="31" name="Subtitle 2">
            <a:extLst>
              <a:ext uri="{FF2B5EF4-FFF2-40B4-BE49-F238E27FC236}">
                <a16:creationId xmlns:a16="http://schemas.microsoft.com/office/drawing/2014/main" id="{F86CA9F1-3BC8-F59A-B0A2-07F58A66E2D5}"/>
              </a:ext>
            </a:extLst>
          </p:cNvPr>
          <p:cNvSpPr txBox="1">
            <a:spLocks/>
          </p:cNvSpPr>
          <p:nvPr/>
        </p:nvSpPr>
        <p:spPr>
          <a:xfrm>
            <a:off x="12314092" y="23688042"/>
            <a:ext cx="19641782" cy="8445150"/>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34" name="TextBox 33">
            <a:extLst>
              <a:ext uri="{FF2B5EF4-FFF2-40B4-BE49-F238E27FC236}">
                <a16:creationId xmlns:a16="http://schemas.microsoft.com/office/drawing/2014/main" id="{2A9B40FD-65A4-6556-7744-69BFEF2C5B90}"/>
              </a:ext>
            </a:extLst>
          </p:cNvPr>
          <p:cNvSpPr txBox="1"/>
          <p:nvPr/>
        </p:nvSpPr>
        <p:spPr>
          <a:xfrm>
            <a:off x="25185151" y="6410126"/>
            <a:ext cx="6407437" cy="723269"/>
          </a:xfrm>
          <a:prstGeom prst="rect">
            <a:avLst/>
          </a:prstGeom>
          <a:noFill/>
        </p:spPr>
        <p:txBody>
          <a:bodyPr wrap="square" lIns="106674" tIns="53337" rIns="106674" bIns="53337" rtlCol="0">
            <a:spAutoFit/>
          </a:bodyPr>
          <a:lstStyle/>
          <a:p>
            <a:r>
              <a:rPr lang="en-US" sz="4000">
                <a:latin typeface="Cambria" panose="02040503050406030204" pitchFamily="18" charset="0"/>
              </a:rPr>
              <a:t>Current KRILL Design</a:t>
            </a:r>
          </a:p>
        </p:txBody>
      </p:sp>
      <p:cxnSp>
        <p:nvCxnSpPr>
          <p:cNvPr id="37" name="Straight Connector 36">
            <a:extLst>
              <a:ext uri="{FF2B5EF4-FFF2-40B4-BE49-F238E27FC236}">
                <a16:creationId xmlns:a16="http://schemas.microsoft.com/office/drawing/2014/main" id="{3AD5EA0E-0FE3-7CF0-7F47-6B10D44AAEB0}"/>
              </a:ext>
            </a:extLst>
          </p:cNvPr>
          <p:cNvCxnSpPr/>
          <p:nvPr/>
        </p:nvCxnSpPr>
        <p:spPr>
          <a:xfrm>
            <a:off x="21946330" y="24594277"/>
            <a:ext cx="0" cy="6616265"/>
          </a:xfrm>
          <a:prstGeom prst="line">
            <a:avLst/>
          </a:prstGeom>
          <a:ln>
            <a:solidFill>
              <a:schemeClr val="bg1">
                <a:lumMod val="75000"/>
              </a:schemeClr>
            </a:solidFill>
            <a:prstDash val="solid"/>
          </a:ln>
        </p:spPr>
        <p:style>
          <a:lnRef idx="2">
            <a:schemeClr val="dk1"/>
          </a:lnRef>
          <a:fillRef idx="0">
            <a:schemeClr val="dk1"/>
          </a:fillRef>
          <a:effectRef idx="1">
            <a:schemeClr val="dk1"/>
          </a:effectRef>
          <a:fontRef idx="minor">
            <a:schemeClr val="tx1"/>
          </a:fontRef>
        </p:style>
      </p:cxnSp>
      <p:sp>
        <p:nvSpPr>
          <p:cNvPr id="38" name="Subtitle 2">
            <a:extLst>
              <a:ext uri="{FF2B5EF4-FFF2-40B4-BE49-F238E27FC236}">
                <a16:creationId xmlns:a16="http://schemas.microsoft.com/office/drawing/2014/main" id="{DC2F9624-036F-6A6C-F27C-D2D33159E035}"/>
              </a:ext>
            </a:extLst>
          </p:cNvPr>
          <p:cNvSpPr txBox="1">
            <a:spLocks/>
          </p:cNvSpPr>
          <p:nvPr/>
        </p:nvSpPr>
        <p:spPr>
          <a:xfrm>
            <a:off x="12333504" y="22583890"/>
            <a:ext cx="19641782" cy="700889"/>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a:solidFill>
                  <a:schemeClr val="bg1"/>
                </a:solidFill>
                <a:latin typeface="Cambria"/>
                <a:ea typeface="Cambria"/>
              </a:rPr>
              <a:t>Controls and Electronics Wiring Block Diagram</a:t>
            </a:r>
            <a:endParaRPr lang="en-US" sz="5100">
              <a:solidFill>
                <a:schemeClr val="bg1"/>
              </a:solidFill>
              <a:latin typeface="Cambria" panose="02040503050406030204" pitchFamily="18" charset="0"/>
              <a:ea typeface="Cambria"/>
            </a:endParaRPr>
          </a:p>
        </p:txBody>
      </p:sp>
      <p:sp>
        <p:nvSpPr>
          <p:cNvPr id="39" name="Subtitle 2">
            <a:extLst>
              <a:ext uri="{FF2B5EF4-FFF2-40B4-BE49-F238E27FC236}">
                <a16:creationId xmlns:a16="http://schemas.microsoft.com/office/drawing/2014/main" id="{317CC9D7-7F2B-4566-B890-967F11A7CAF2}"/>
              </a:ext>
            </a:extLst>
          </p:cNvPr>
          <p:cNvSpPr txBox="1">
            <a:spLocks/>
          </p:cNvSpPr>
          <p:nvPr/>
        </p:nvSpPr>
        <p:spPr>
          <a:xfrm>
            <a:off x="12125439" y="14854291"/>
            <a:ext cx="19849847" cy="7347877"/>
          </a:xfrm>
          <a:prstGeom prst="rect">
            <a:avLst/>
          </a:prstGeom>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endParaRPr lang="en-US" sz="3700">
              <a:latin typeface="Cambria" panose="02040503050406030204" pitchFamily="18" charset="0"/>
            </a:endParaRPr>
          </a:p>
        </p:txBody>
      </p:sp>
      <p:sp>
        <p:nvSpPr>
          <p:cNvPr id="41" name="Subtitle 2">
            <a:extLst>
              <a:ext uri="{FF2B5EF4-FFF2-40B4-BE49-F238E27FC236}">
                <a16:creationId xmlns:a16="http://schemas.microsoft.com/office/drawing/2014/main" id="{BD5FF25C-652F-3675-A26B-CC7EB98AF77C}"/>
              </a:ext>
            </a:extLst>
          </p:cNvPr>
          <p:cNvSpPr txBox="1">
            <a:spLocks/>
          </p:cNvSpPr>
          <p:nvPr/>
        </p:nvSpPr>
        <p:spPr>
          <a:xfrm>
            <a:off x="32552335" y="28345116"/>
            <a:ext cx="10914743" cy="3961689"/>
          </a:xfrm>
          <a:prstGeom prst="rect">
            <a:avLst/>
          </a:prstGeom>
          <a:no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2400" b="0" i="0">
                <a:solidFill>
                  <a:srgbClr val="000000"/>
                </a:solidFill>
                <a:effectLst/>
                <a:latin typeface="Times New Roman" panose="02020603050405020304" pitchFamily="18" charset="0"/>
                <a:cs typeface="Times New Roman" panose="02020603050405020304" pitchFamily="18" charset="0"/>
              </a:rPr>
              <a:t>[1] “Welcome to the </a:t>
            </a:r>
            <a:r>
              <a:rPr lang="en-US" sz="2400" b="0" i="0" err="1">
                <a:solidFill>
                  <a:srgbClr val="000000"/>
                </a:solidFill>
                <a:effectLst/>
                <a:latin typeface="Times New Roman" panose="02020603050405020304" pitchFamily="18" charset="0"/>
                <a:cs typeface="Times New Roman" panose="02020603050405020304" pitchFamily="18" charset="0"/>
              </a:rPr>
              <a:t>Ardupilot</a:t>
            </a:r>
            <a:r>
              <a:rPr lang="en-US" sz="2400" b="0" i="0">
                <a:solidFill>
                  <a:srgbClr val="000000"/>
                </a:solidFill>
                <a:effectLst/>
                <a:latin typeface="Times New Roman" panose="02020603050405020304" pitchFamily="18" charset="0"/>
                <a:cs typeface="Times New Roman" panose="02020603050405020304" pitchFamily="18" charset="0"/>
              </a:rPr>
              <a:t> Development Site — Dev Documentation” [Online]. Available: https://ardupilot.org/dev/index.html#. [Accessed: 12-Apr-2023].</a:t>
            </a:r>
          </a:p>
          <a:p>
            <a:pPr algn="l">
              <a:spcBef>
                <a:spcPts val="0"/>
              </a:spcBef>
            </a:pPr>
            <a:endParaRPr lang="en-US" sz="2400" b="0" i="0">
              <a:solidFill>
                <a:srgbClr val="000000"/>
              </a:solidFill>
              <a:effectLst/>
              <a:latin typeface="Times New Roman" panose="02020603050405020304" pitchFamily="18" charset="0"/>
              <a:cs typeface="Times New Roman" panose="02020603050405020304" pitchFamily="18" charset="0"/>
            </a:endParaRPr>
          </a:p>
          <a:p>
            <a:pPr algn="l">
              <a:spcBef>
                <a:spcPts val="0"/>
              </a:spcBef>
            </a:pPr>
            <a:r>
              <a:rPr lang="en-US" sz="2400" b="0" i="0">
                <a:solidFill>
                  <a:srgbClr val="000000"/>
                </a:solidFill>
                <a:effectLst/>
                <a:latin typeface="Times New Roman" panose="02020603050405020304" pitchFamily="18" charset="0"/>
                <a:cs typeface="Times New Roman" panose="02020603050405020304" pitchFamily="18" charset="0"/>
              </a:rPr>
              <a:t>[2] “Overview · </a:t>
            </a:r>
            <a:r>
              <a:rPr lang="en-US" sz="2400" b="0" i="0" err="1">
                <a:solidFill>
                  <a:srgbClr val="000000"/>
                </a:solidFill>
                <a:effectLst/>
                <a:latin typeface="Times New Roman" panose="02020603050405020304" pitchFamily="18" charset="0"/>
                <a:cs typeface="Times New Roman" panose="02020603050405020304" pitchFamily="18" charset="0"/>
              </a:rPr>
              <a:t>Gitbook</a:t>
            </a:r>
            <a:r>
              <a:rPr lang="en-US" sz="2400" b="0" i="0">
                <a:solidFill>
                  <a:srgbClr val="000000"/>
                </a:solidFill>
                <a:effectLst/>
                <a:latin typeface="Times New Roman" panose="02020603050405020304" pitchFamily="18" charset="0"/>
                <a:cs typeface="Times New Roman" panose="02020603050405020304" pitchFamily="18" charset="0"/>
              </a:rPr>
              <a:t>” [Online]. Available: https://www.ardusub.com/. [Accessed: 12-Apr-2023].</a:t>
            </a:r>
          </a:p>
          <a:p>
            <a:pPr algn="l">
              <a:spcBef>
                <a:spcPts val="0"/>
              </a:spcBef>
            </a:pPr>
            <a:endParaRPr lang="en-US" sz="2400" b="0" i="0">
              <a:solidFill>
                <a:srgbClr val="000000"/>
              </a:solidFill>
              <a:effectLst/>
              <a:latin typeface="Times New Roman" panose="02020603050405020304" pitchFamily="18" charset="0"/>
              <a:cs typeface="Times New Roman" panose="02020603050405020304" pitchFamily="18" charset="0"/>
            </a:endParaRPr>
          </a:p>
          <a:p>
            <a:pPr algn="l">
              <a:spcBef>
                <a:spcPts val="0"/>
              </a:spcBef>
            </a:pPr>
            <a:r>
              <a:rPr lang="en-US" sz="2400" b="0" i="0">
                <a:solidFill>
                  <a:srgbClr val="000000"/>
                </a:solidFill>
                <a:effectLst/>
                <a:latin typeface="Times New Roman" panose="02020603050405020304" pitchFamily="18" charset="0"/>
                <a:cs typeface="Times New Roman" panose="02020603050405020304" pitchFamily="18" charset="0"/>
              </a:rPr>
              <a:t>[3] 2019, “How Do I Calibrate the Relative Humidity Sensor?,” Technical Information Library [Online]. Available: https://www.vernier.com/til/4337. [Accessed: 13-Apr-2023].</a:t>
            </a:r>
          </a:p>
          <a:p>
            <a:pPr algn="l">
              <a:spcBef>
                <a:spcPts val="0"/>
              </a:spcBef>
            </a:pPr>
            <a:endParaRPr lang="en-US" sz="2400" b="0" i="0">
              <a:solidFill>
                <a:srgbClr val="000000"/>
              </a:solidFill>
              <a:effectLst/>
              <a:latin typeface="Times New Roman" panose="02020603050405020304" pitchFamily="18" charset="0"/>
              <a:cs typeface="Times New Roman" panose="02020603050405020304" pitchFamily="18" charset="0"/>
            </a:endParaRPr>
          </a:p>
          <a:p>
            <a:pPr algn="l">
              <a:spcBef>
                <a:spcPts val="0"/>
              </a:spcBef>
            </a:pPr>
            <a:r>
              <a:rPr lang="en-US" sz="2400" b="0" i="0">
                <a:solidFill>
                  <a:srgbClr val="000000"/>
                </a:solidFill>
                <a:effectLst/>
                <a:latin typeface="Times New Roman" panose="02020603050405020304" pitchFamily="18" charset="0"/>
                <a:cs typeface="Times New Roman" panose="02020603050405020304" pitchFamily="18" charset="0"/>
              </a:rPr>
              <a:t>[4] “Evaporation from a Water Surface” [Online]. Available: https://www.engineeringtoolbox.com/evaporation-water-surface-d_690.html. [Accessed: 13-Apr-2023].</a:t>
            </a:r>
            <a:endParaRPr lang="en-US" sz="3700">
              <a:highlight>
                <a:srgbClr val="FFFF00"/>
              </a:highlight>
              <a:latin typeface="Times New Roman" panose="02020603050405020304" pitchFamily="18" charset="0"/>
              <a:cs typeface="Times New Roman" panose="02020603050405020304" pitchFamily="18" charset="0"/>
            </a:endParaRPr>
          </a:p>
          <a:p>
            <a:pPr algn="l"/>
            <a:endParaRPr lang="en-US" sz="3700">
              <a:latin typeface="Times New Roman" panose="02020603050405020304" pitchFamily="18" charset="0"/>
              <a:cs typeface="Times New Roman" panose="02020603050405020304" pitchFamily="18" charset="0"/>
            </a:endParaRPr>
          </a:p>
        </p:txBody>
      </p:sp>
      <p:sp>
        <p:nvSpPr>
          <p:cNvPr id="43" name="Subtitle 2">
            <a:extLst>
              <a:ext uri="{FF2B5EF4-FFF2-40B4-BE49-F238E27FC236}">
                <a16:creationId xmlns:a16="http://schemas.microsoft.com/office/drawing/2014/main" id="{B344CA6D-C953-F3A7-2559-456228953ECF}"/>
              </a:ext>
            </a:extLst>
          </p:cNvPr>
          <p:cNvSpPr txBox="1">
            <a:spLocks/>
          </p:cNvSpPr>
          <p:nvPr/>
        </p:nvSpPr>
        <p:spPr>
          <a:xfrm>
            <a:off x="32496583" y="27474525"/>
            <a:ext cx="10914743" cy="633625"/>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a:solidFill>
                  <a:schemeClr val="bg1"/>
                </a:solidFill>
                <a:latin typeface="Cambria" panose="02040503050406030204" pitchFamily="18" charset="0"/>
              </a:rPr>
              <a:t>References</a:t>
            </a:r>
          </a:p>
        </p:txBody>
      </p:sp>
      <p:sp>
        <p:nvSpPr>
          <p:cNvPr id="45" name="TextBox 44">
            <a:extLst>
              <a:ext uri="{FF2B5EF4-FFF2-40B4-BE49-F238E27FC236}">
                <a16:creationId xmlns:a16="http://schemas.microsoft.com/office/drawing/2014/main" id="{244C6282-70A2-A003-18D5-BFDB1E784D2D}"/>
              </a:ext>
            </a:extLst>
          </p:cNvPr>
          <p:cNvSpPr txBox="1"/>
          <p:nvPr/>
        </p:nvSpPr>
        <p:spPr>
          <a:xfrm>
            <a:off x="13965674" y="14957770"/>
            <a:ext cx="6785811" cy="723269"/>
          </a:xfrm>
          <a:prstGeom prst="rect">
            <a:avLst/>
          </a:prstGeom>
          <a:noFill/>
        </p:spPr>
        <p:txBody>
          <a:bodyPr wrap="square" lIns="106674" tIns="53337" rIns="106674" bIns="53337" rtlCol="0">
            <a:spAutoFit/>
          </a:bodyPr>
          <a:lstStyle/>
          <a:p>
            <a:r>
              <a:rPr lang="en-US" sz="4000">
                <a:latin typeface="Cambria" panose="02040503050406030204" pitchFamily="18" charset="0"/>
              </a:rPr>
              <a:t>FEA Analysis of Tether port</a:t>
            </a:r>
          </a:p>
        </p:txBody>
      </p:sp>
      <p:sp>
        <p:nvSpPr>
          <p:cNvPr id="46" name="Subtitle 2">
            <a:extLst>
              <a:ext uri="{FF2B5EF4-FFF2-40B4-BE49-F238E27FC236}">
                <a16:creationId xmlns:a16="http://schemas.microsoft.com/office/drawing/2014/main" id="{361F793F-1457-46B7-5D52-7D1E55F7ED46}"/>
              </a:ext>
            </a:extLst>
          </p:cNvPr>
          <p:cNvSpPr txBox="1">
            <a:spLocks/>
          </p:cNvSpPr>
          <p:nvPr/>
        </p:nvSpPr>
        <p:spPr>
          <a:xfrm>
            <a:off x="368246" y="22793620"/>
            <a:ext cx="10985597"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a:solidFill>
                  <a:schemeClr val="bg1"/>
                </a:solidFill>
                <a:latin typeface="Cambria"/>
                <a:ea typeface="Cambria"/>
              </a:rPr>
              <a:t> Waterproofing</a:t>
            </a:r>
            <a:endParaRPr lang="en-US" sz="5800">
              <a:solidFill>
                <a:schemeClr val="bg1"/>
              </a:solidFill>
              <a:latin typeface="Cambria"/>
              <a:ea typeface="Cambria"/>
            </a:endParaRPr>
          </a:p>
        </p:txBody>
      </p:sp>
      <p:sp>
        <p:nvSpPr>
          <p:cNvPr id="47" name="Subtitle 2">
            <a:extLst>
              <a:ext uri="{FF2B5EF4-FFF2-40B4-BE49-F238E27FC236}">
                <a16:creationId xmlns:a16="http://schemas.microsoft.com/office/drawing/2014/main" id="{8961E7DB-06A7-6472-0370-DECC7990EDCD}"/>
              </a:ext>
            </a:extLst>
          </p:cNvPr>
          <p:cNvSpPr txBox="1">
            <a:spLocks/>
          </p:cNvSpPr>
          <p:nvPr/>
        </p:nvSpPr>
        <p:spPr>
          <a:xfrm>
            <a:off x="403674" y="16702627"/>
            <a:ext cx="10914743" cy="5860812"/>
          </a:xfrm>
          <a:prstGeom prst="rect">
            <a:avLst/>
          </a:prstGeom>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lnSpc>
                <a:spcPct val="100000"/>
              </a:lnSpc>
              <a:spcBef>
                <a:spcPts val="100"/>
              </a:spcBef>
              <a:spcAft>
                <a:spcPts val="100"/>
              </a:spcAft>
            </a:pPr>
            <a:r>
              <a:rPr lang="en-US" sz="3200">
                <a:latin typeface="Times New Roman"/>
                <a:ea typeface="Cambria"/>
                <a:cs typeface="Times New Roman"/>
              </a:rPr>
              <a:t>KRILL is a UUV developed by the Naval Undersea Warfare Center Division Keyport (NUWC) designed to be modular, low-cost, portable. The prototype was 3D printed out of Nylon PA-12. The vehicle propulsion consists of three thrusters and two fins to control pitch, roll, and yaw control. The main uses for KRILL are communications, imaging, and data collection.</a:t>
            </a:r>
          </a:p>
          <a:p>
            <a:pPr algn="l">
              <a:lnSpc>
                <a:spcPct val="100000"/>
              </a:lnSpc>
              <a:spcBef>
                <a:spcPts val="100"/>
              </a:spcBef>
              <a:spcAft>
                <a:spcPts val="100"/>
              </a:spcAft>
            </a:pPr>
            <a:endParaRPr lang="en-US" sz="3200">
              <a:latin typeface="Times New Roman" panose="02020603050405020304" pitchFamily="18" charset="0"/>
              <a:ea typeface="Cambria"/>
              <a:cs typeface="Times New Roman" panose="02020603050405020304" pitchFamily="18" charset="0"/>
            </a:endParaRPr>
          </a:p>
          <a:p>
            <a:pPr algn="l">
              <a:lnSpc>
                <a:spcPct val="100000"/>
              </a:lnSpc>
              <a:spcBef>
                <a:spcPts val="100"/>
              </a:spcBef>
              <a:spcAft>
                <a:spcPts val="100"/>
              </a:spcAft>
            </a:pPr>
            <a:r>
              <a:rPr lang="en-US" sz="3200">
                <a:latin typeface="Times New Roman"/>
                <a:ea typeface="Cambria"/>
                <a:cs typeface="Times New Roman"/>
              </a:rPr>
              <a:t>This year’s goal for KRILL is to waterproof the hull, redesign the electronics configuration, implement the controls system, and ballast for neutral buoyancy. Discussions with NUWC Keyport were ongoing throughout the year for design input and guidance.</a:t>
            </a:r>
            <a:endParaRPr lang="en-US" sz="3200">
              <a:latin typeface="Times New Roman" panose="02020603050405020304" pitchFamily="18" charset="0"/>
              <a:ea typeface="Cambria"/>
              <a:cs typeface="Times New Roman" panose="02020603050405020304" pitchFamily="18" charset="0"/>
            </a:endParaRPr>
          </a:p>
          <a:p>
            <a:pPr algn="l">
              <a:lnSpc>
                <a:spcPct val="100000"/>
              </a:lnSpc>
              <a:spcBef>
                <a:spcPts val="100"/>
              </a:spcBef>
              <a:spcAft>
                <a:spcPts val="100"/>
              </a:spcAft>
            </a:pPr>
            <a:endParaRPr lang="en-US" sz="3700">
              <a:latin typeface="Times New Roman" panose="02020603050405020304" pitchFamily="18" charset="0"/>
              <a:ea typeface="Cambria"/>
              <a:cs typeface="Times New Roman" panose="02020603050405020304" pitchFamily="18" charset="0"/>
            </a:endParaRPr>
          </a:p>
          <a:p>
            <a:pPr>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marL="399415" indent="-399415" algn="just">
              <a:spcBef>
                <a:spcPts val="0"/>
              </a:spcBef>
              <a:buChar char="•"/>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marL="399415" indent="-399415" algn="just">
              <a:spcBef>
                <a:spcPts val="0"/>
              </a:spcBef>
              <a:buChar char="•"/>
            </a:pPr>
            <a:endParaRPr lang="en-US" sz="29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900">
              <a:latin typeface="Times New Roman" panose="02020603050405020304" pitchFamily="18" charset="0"/>
              <a:ea typeface="Cambria" panose="020405030504060302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F79ADE94-BDBE-F9E9-E93B-E17690214A62}"/>
              </a:ext>
            </a:extLst>
          </p:cNvPr>
          <p:cNvSpPr txBox="1"/>
          <p:nvPr/>
        </p:nvSpPr>
        <p:spPr>
          <a:xfrm>
            <a:off x="22699134" y="20950951"/>
            <a:ext cx="8997733" cy="1215711"/>
          </a:xfrm>
          <a:prstGeom prst="rect">
            <a:avLst/>
          </a:prstGeom>
          <a:noFill/>
        </p:spPr>
        <p:txBody>
          <a:bodyPr wrap="square" lIns="106674" tIns="53337" rIns="106674" bIns="53337" rtlCol="0" anchor="t">
            <a:spAutoFit/>
          </a:bodyPr>
          <a:lstStyle/>
          <a:p>
            <a:r>
              <a:rPr lang="en-US" sz="2400">
                <a:latin typeface="Times New Roman" panose="02020603050405020304" pitchFamily="18" charset="0"/>
                <a:ea typeface="Cambria"/>
                <a:cs typeface="Times New Roman" panose="02020603050405020304" pitchFamily="18" charset="0"/>
              </a:rPr>
              <a:t>An FE analysis was completed for the current hull and the redesign hull at 150kPa (5.1m). The factor of safety for the redesigned hull was almost 3x greater than the current hull (4.51 and 1.55 respectively).</a:t>
            </a:r>
            <a:endParaRPr lang="en-US" sz="240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8D0DF641-7819-A14F-747A-8A5149A203FF}"/>
              </a:ext>
            </a:extLst>
          </p:cNvPr>
          <p:cNvSpPr txBox="1"/>
          <p:nvPr/>
        </p:nvSpPr>
        <p:spPr>
          <a:xfrm>
            <a:off x="958355" y="31901763"/>
            <a:ext cx="10142782" cy="846379"/>
          </a:xfrm>
          <a:prstGeom prst="rect">
            <a:avLst/>
          </a:prstGeom>
          <a:noFill/>
        </p:spPr>
        <p:txBody>
          <a:bodyPr wrap="square" lIns="106674" tIns="53337" rIns="106674" bIns="53337" rtlCol="0" anchor="t">
            <a:spAutoFit/>
          </a:bodyPr>
          <a:lstStyle/>
          <a:p>
            <a:r>
              <a:rPr lang="en-US" sz="2400">
                <a:latin typeface="Times New Roman"/>
                <a:cs typeface="Times New Roman"/>
              </a:rPr>
              <a:t>Relative Humidity measured by sensor during tank test. The sensor was calibrated using one-point calibration method with a percent error of 0.04%.</a:t>
            </a:r>
          </a:p>
        </p:txBody>
      </p:sp>
      <p:sp>
        <p:nvSpPr>
          <p:cNvPr id="52" name="TextBox 51">
            <a:extLst>
              <a:ext uri="{FF2B5EF4-FFF2-40B4-BE49-F238E27FC236}">
                <a16:creationId xmlns:a16="http://schemas.microsoft.com/office/drawing/2014/main" id="{AD4DC3FD-3785-F287-5A2D-33FC2B246D75}"/>
              </a:ext>
            </a:extLst>
          </p:cNvPr>
          <p:cNvSpPr txBox="1"/>
          <p:nvPr/>
        </p:nvSpPr>
        <p:spPr>
          <a:xfrm>
            <a:off x="24532007" y="14916430"/>
            <a:ext cx="3357193" cy="741676"/>
          </a:xfrm>
          <a:prstGeom prst="rect">
            <a:avLst/>
          </a:prstGeom>
          <a:noFill/>
        </p:spPr>
        <p:txBody>
          <a:bodyPr wrap="square" lIns="106674" tIns="53337" rIns="106674" bIns="53337" rtlCol="0">
            <a:spAutoFit/>
          </a:bodyPr>
          <a:lstStyle/>
          <a:p>
            <a:r>
              <a:rPr lang="en-US" sz="4000">
                <a:latin typeface="Cambria" panose="02040503050406030204" pitchFamily="18" charset="0"/>
              </a:rPr>
              <a:t>Hull Redesign</a:t>
            </a:r>
          </a:p>
        </p:txBody>
      </p:sp>
      <p:sp>
        <p:nvSpPr>
          <p:cNvPr id="82" name="Subtitle 2">
            <a:extLst>
              <a:ext uri="{FF2B5EF4-FFF2-40B4-BE49-F238E27FC236}">
                <a16:creationId xmlns:a16="http://schemas.microsoft.com/office/drawing/2014/main" id="{1A0C7B41-6F70-4C70-9BB0-590FBD497FA9}"/>
              </a:ext>
            </a:extLst>
          </p:cNvPr>
          <p:cNvSpPr txBox="1">
            <a:spLocks/>
          </p:cNvSpPr>
          <p:nvPr/>
        </p:nvSpPr>
        <p:spPr>
          <a:xfrm>
            <a:off x="32606862" y="24843954"/>
            <a:ext cx="10914743" cy="2212987"/>
          </a:xfrm>
          <a:prstGeom prst="rect">
            <a:avLst/>
          </a:prstGeom>
          <a:noFill/>
          <a:ln>
            <a:solidFill>
              <a:srgbClr val="002060"/>
            </a:solidFill>
          </a:ln>
        </p:spPr>
        <p:txBody>
          <a:bodyPr vert="horz" lIns="106674" tIns="53337" rIns="106674" bIns="53337" rtlCol="0" anchor="t">
            <a:normAutofit fontScale="32500" lnSpcReduction="2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fontAlgn="base"/>
            <a:r>
              <a:rPr lang="en-US" sz="6200" b="0" i="1" u="none" strike="noStrike">
                <a:solidFill>
                  <a:srgbClr val="000000"/>
                </a:solidFill>
                <a:effectLst/>
                <a:latin typeface="Times New Roman"/>
                <a:cs typeface="Times New Roman"/>
              </a:rPr>
              <a:t>This work was </a:t>
            </a:r>
            <a:r>
              <a:rPr lang="en-US" sz="6200" i="1">
                <a:solidFill>
                  <a:srgbClr val="000000"/>
                </a:solidFill>
                <a:latin typeface="Times New Roman"/>
                <a:cs typeface="Times New Roman"/>
              </a:rPr>
              <a:t>funded in part by New Hampshire Sea Grant's Workforce Development Project E/WFD-2, pursuant to National Oceanic and Atmospheric Administration Award No. NA22OAR4170124. This work was also funded by NEEC grants no.N00174-17-1-0002 and no.N00174-20-1-0006.</a:t>
            </a:r>
            <a:endParaRPr lang="en-US" sz="6200" b="0" i="1">
              <a:solidFill>
                <a:srgbClr val="000000"/>
              </a:solidFill>
              <a:effectLst/>
              <a:latin typeface="Times New Roman" panose="02020603050405020304" pitchFamily="18" charset="0"/>
              <a:cs typeface="Times New Roman" panose="02020603050405020304" pitchFamily="18" charset="0"/>
            </a:endParaRPr>
          </a:p>
          <a:p>
            <a:pPr algn="l">
              <a:spcBef>
                <a:spcPts val="0"/>
              </a:spcBef>
            </a:pPr>
            <a:endParaRPr lang="en-US" sz="6200" b="0" i="1" u="none" strike="noStrike">
              <a:solidFill>
                <a:srgbClr val="292934"/>
              </a:solidFill>
              <a:effectLst/>
              <a:latin typeface="Times New Roman" panose="02020603050405020304" pitchFamily="18" charset="0"/>
              <a:cs typeface="Times New Roman" panose="02020603050405020304" pitchFamily="18" charset="0"/>
            </a:endParaRPr>
          </a:p>
          <a:p>
            <a:pPr algn="l">
              <a:spcBef>
                <a:spcPts val="0"/>
              </a:spcBef>
            </a:pPr>
            <a:r>
              <a:rPr lang="en-US" sz="6200" b="0" i="1" u="none" strike="noStrike">
                <a:solidFill>
                  <a:srgbClr val="292934"/>
                </a:solidFill>
                <a:effectLst/>
                <a:latin typeface="Times New Roman"/>
                <a:cs typeface="Times New Roman"/>
              </a:rPr>
              <a:t>Special </a:t>
            </a:r>
            <a:r>
              <a:rPr lang="en-US" sz="6200" i="1">
                <a:solidFill>
                  <a:srgbClr val="292934"/>
                </a:solidFill>
                <a:latin typeface="Times New Roman"/>
                <a:cs typeface="Times New Roman"/>
              </a:rPr>
              <a:t>thanks </a:t>
            </a:r>
            <a:r>
              <a:rPr lang="en-US" sz="6200" b="0" i="1" u="none" strike="noStrike">
                <a:solidFill>
                  <a:srgbClr val="292934"/>
                </a:solidFill>
                <a:effectLst/>
                <a:latin typeface="Times New Roman"/>
                <a:cs typeface="Times New Roman"/>
              </a:rPr>
              <a:t>to Dr. Martin Renken, Nicholas Samos, Eric Seeley, L. Ronnie Ross, and Thai Tran from </a:t>
            </a:r>
            <a:r>
              <a:rPr lang="en-US" sz="6200" i="1">
                <a:latin typeface="Times New Roman"/>
                <a:ea typeface="Cambria"/>
                <a:cs typeface="Times New Roman"/>
              </a:rPr>
              <a:t>NUWC Keyport Division</a:t>
            </a:r>
            <a:endParaRPr lang="en-US" sz="6200" b="0" i="1" u="none" strike="noStrike">
              <a:effectLst/>
              <a:latin typeface="Times New Roman"/>
              <a:cs typeface="Times New Roman"/>
            </a:endParaRPr>
          </a:p>
          <a:p>
            <a:pPr algn="l">
              <a:spcBef>
                <a:spcPts val="0"/>
              </a:spcBef>
            </a:pPr>
            <a:endParaRPr lang="en-US" sz="6200" i="1">
              <a:solidFill>
                <a:srgbClr val="292934"/>
              </a:solidFill>
              <a:latin typeface="Times New Roman" panose="02020603050405020304" pitchFamily="18" charset="0"/>
              <a:cs typeface="Times New Roman" panose="02020603050405020304" pitchFamily="18" charset="0"/>
            </a:endParaRPr>
          </a:p>
          <a:p>
            <a:pPr algn="l">
              <a:spcBef>
                <a:spcPts val="0"/>
              </a:spcBef>
            </a:pPr>
            <a:r>
              <a:rPr lang="en-US" sz="6200" i="1">
                <a:solidFill>
                  <a:srgbClr val="292934"/>
                </a:solidFill>
                <a:latin typeface="Times New Roman"/>
                <a:cs typeface="Times New Roman"/>
              </a:rPr>
              <a:t>We would like to thank</a:t>
            </a:r>
            <a:r>
              <a:rPr lang="en-US" sz="6200" b="0" i="1" u="none" strike="noStrike">
                <a:solidFill>
                  <a:srgbClr val="292934"/>
                </a:solidFill>
                <a:effectLst/>
                <a:latin typeface="Times New Roman"/>
                <a:cs typeface="Times New Roman"/>
              </a:rPr>
              <a:t> to UNH staff members </a:t>
            </a:r>
            <a:r>
              <a:rPr lang="en-US" sz="6200" i="1">
                <a:solidFill>
                  <a:srgbClr val="292934"/>
                </a:solidFill>
                <a:latin typeface="Times New Roman"/>
                <a:cs typeface="Times New Roman"/>
              </a:rPr>
              <a:t>John Ahern, Scott Campbell, and Wendy</a:t>
            </a:r>
            <a:r>
              <a:rPr lang="en-US" sz="6200" b="0" i="1" u="none" strike="noStrike">
                <a:solidFill>
                  <a:srgbClr val="292934"/>
                </a:solidFill>
                <a:effectLst/>
                <a:latin typeface="Times New Roman"/>
                <a:cs typeface="Times New Roman"/>
              </a:rPr>
              <a:t> Goldstein as well as the </a:t>
            </a:r>
            <a:r>
              <a:rPr lang="en-US" sz="6200" i="1">
                <a:solidFill>
                  <a:srgbClr val="292934"/>
                </a:solidFill>
                <a:latin typeface="Times New Roman"/>
                <a:cs typeface="Times New Roman"/>
              </a:rPr>
              <a:t> </a:t>
            </a:r>
            <a:r>
              <a:rPr lang="en-US" sz="6200" b="0" i="1" u="none" strike="noStrike">
                <a:solidFill>
                  <a:srgbClr val="292934"/>
                </a:solidFill>
                <a:effectLst/>
                <a:latin typeface="Times New Roman"/>
                <a:cs typeface="Times New Roman"/>
              </a:rPr>
              <a:t>Olson Center and UNH Makerspace.</a:t>
            </a:r>
            <a:r>
              <a:rPr lang="en-US" sz="6200" i="1">
                <a:solidFill>
                  <a:srgbClr val="292934"/>
                </a:solidFill>
                <a:latin typeface="Times New Roman"/>
                <a:cs typeface="Times New Roman"/>
              </a:rPr>
              <a:t> </a:t>
            </a:r>
            <a:endParaRPr lang="en-US" sz="6200" b="0" i="1" u="none" strike="noStrike">
              <a:solidFill>
                <a:srgbClr val="292934"/>
              </a:solidFill>
              <a:effectLst/>
              <a:latin typeface="Times New Roman" panose="02020603050405020304" pitchFamily="18" charset="0"/>
              <a:cs typeface="Times New Roman" panose="02020603050405020304" pitchFamily="18" charset="0"/>
            </a:endParaRPr>
          </a:p>
          <a:p>
            <a:pPr algn="l">
              <a:spcBef>
                <a:spcPts val="0"/>
              </a:spcBef>
            </a:pPr>
            <a:endParaRPr lang="en-US" sz="3700">
              <a:latin typeface="Times New Roman" panose="02020603050405020304" pitchFamily="18" charset="0"/>
              <a:cs typeface="Times New Roman" panose="02020603050405020304" pitchFamily="18" charset="0"/>
            </a:endParaRPr>
          </a:p>
          <a:p>
            <a:pPr algn="l"/>
            <a:endParaRPr lang="en-US" sz="3700">
              <a:latin typeface="Times New Roman" panose="02020603050405020304" pitchFamily="18" charset="0"/>
              <a:cs typeface="Times New Roman" panose="02020603050405020304" pitchFamily="18" charset="0"/>
            </a:endParaRPr>
          </a:p>
        </p:txBody>
      </p:sp>
      <p:pic>
        <p:nvPicPr>
          <p:cNvPr id="4" name="Picture 4" descr="Diagram&#10;&#10;Description automatically generated">
            <a:extLst>
              <a:ext uri="{FF2B5EF4-FFF2-40B4-BE49-F238E27FC236}">
                <a16:creationId xmlns:a16="http://schemas.microsoft.com/office/drawing/2014/main" id="{BBE5F37C-41A3-5EA5-5C18-BB05EA62CC0B}"/>
              </a:ext>
            </a:extLst>
          </p:cNvPr>
          <p:cNvPicPr>
            <a:picLocks noChangeAspect="1"/>
          </p:cNvPicPr>
          <p:nvPr/>
        </p:nvPicPr>
        <p:blipFill rotWithShape="1">
          <a:blip r:embed="rId7"/>
          <a:srcRect l="3756"/>
          <a:stretch/>
        </p:blipFill>
        <p:spPr>
          <a:xfrm>
            <a:off x="21736621" y="24320339"/>
            <a:ext cx="9837206" cy="5521665"/>
          </a:xfrm>
          <a:prstGeom prst="rect">
            <a:avLst/>
          </a:prstGeom>
        </p:spPr>
      </p:pic>
      <p:pic>
        <p:nvPicPr>
          <p:cNvPr id="1026" name="Picture 2" descr="Chart&#10;&#10;Description automatically generated">
            <a:extLst>
              <a:ext uri="{FF2B5EF4-FFF2-40B4-BE49-F238E27FC236}">
                <a16:creationId xmlns:a16="http://schemas.microsoft.com/office/drawing/2014/main" id="{6DE9C49A-E95B-4239-AD28-6D01C832AD0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52" t="1602" r="5349" b="1068"/>
          <a:stretch/>
        </p:blipFill>
        <p:spPr bwMode="auto">
          <a:xfrm>
            <a:off x="2717056" y="26821222"/>
            <a:ext cx="6699661" cy="52150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F48EBEF-476A-79F9-F5A2-51589BAF9D2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2553098" y="24619576"/>
            <a:ext cx="8700747" cy="43163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5ED207C-C4D7-4058-AF38-CF349F3BBE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30" b="90000" l="8271" r="89975">
                        <a14:foregroundMark x1="8521" y1="42162" x2="8521" y2="42162"/>
                        <a14:foregroundMark x1="74185" y1="9730" x2="74185" y2="9730"/>
                        <a14:foregroundMark x1="33333" y1="19459" x2="33333" y2="19459"/>
                        <a14:foregroundMark x1="32331" y1="18108" x2="32331" y2="18108"/>
                        <a14:foregroundMark x1="31830" y1="17297" x2="31830" y2="17297"/>
                        <a14:foregroundMark x1="27820" y1="22973" x2="27820" y2="22973"/>
                        <a14:foregroundMark x1="27318" y1="22162" x2="27318" y2="22162"/>
                        <a14:foregroundMark x1="26065" y1="20541" x2="26065" y2="20541"/>
                        <a14:foregroundMark x1="22556" y1="25676" x2="22556" y2="25676"/>
                        <a14:foregroundMark x1="17293" y1="22973" x2="17293" y2="22973"/>
                        <a14:foregroundMark x1="17544" y1="22162" x2="17544" y2="22162"/>
                        <a14:foregroundMark x1="18045" y1="25946" x2="18045" y2="25946"/>
                        <a14:backgroundMark x1="16792" y1="24054" x2="16792" y2="24054"/>
                        <a14:backgroundMark x1="17293" y1="22973" x2="17293" y2="22973"/>
                        <a14:backgroundMark x1="21554" y1="28378" x2="21554" y2="28378"/>
                        <a14:backgroundMark x1="19048" y1="26486" x2="19048" y2="26486"/>
                        <a14:backgroundMark x1="20551" y1="25676" x2="20551" y2="25676"/>
                        <a14:backgroundMark x1="22807" y1="25946" x2="22807" y2="25946"/>
                        <a14:backgroundMark x1="18045" y1="22432" x2="18045" y2="22432"/>
                        <a14:backgroundMark x1="28070" y1="22432" x2="28070" y2="22432"/>
                        <a14:backgroundMark x1="26316" y1="20811" x2="26316" y2="20811"/>
                        <a14:backgroundMark x1="27068" y1="22162" x2="27068" y2="22162"/>
                        <a14:backgroundMark x1="25815" y1="20541" x2="25815" y2="20541"/>
                        <a14:backgroundMark x1="32581" y1="17838" x2="32581" y2="17838"/>
                        <a14:backgroundMark x1="32080" y1="17297" x2="32080" y2="17297"/>
                        <a14:backgroundMark x1="33333" y1="19730" x2="33333" y2="19730"/>
                        <a14:backgroundMark x1="18045" y1="21622" x2="18045" y2="21622"/>
                        <a14:backgroundMark x1="16040" y1="25405" x2="16040" y2="25405"/>
                        <a14:backgroundMark x1="22306" y1="25405" x2="22306" y2="25405"/>
                        <a14:backgroundMark x1="28070" y1="23243" x2="28070" y2="23243"/>
                        <a14:backgroundMark x1="33584" y1="18919" x2="33584" y2="18919"/>
                        <a14:backgroundMark x1="33333" y1="19189" x2="33333" y2="19189"/>
                        <a14:backgroundMark x1="17794" y1="25676" x2="17794" y2="25676"/>
                        <a14:backgroundMark x1="18045" y1="27027" x2="18045" y2="27027"/>
                        <a14:backgroundMark x1="16541" y1="25676" x2="16541" y2="25676"/>
                        <a14:backgroundMark x1="17293" y1="21892" x2="17293" y2="21892"/>
                        <a14:backgroundMark x1="18296" y1="25946" x2="18296" y2="25946"/>
                        <a14:backgroundMark x1="17794" y1="26216" x2="17794" y2="26216"/>
                        <a14:backgroundMark x1="22306" y1="25676" x2="22306" y2="25676"/>
                      </a14:backgroundRemoval>
                    </a14:imgEffect>
                  </a14:imgLayer>
                </a14:imgProps>
              </a:ext>
              <a:ext uri="{28A0092B-C50C-407E-A947-70E740481C1C}">
                <a14:useLocalDpi xmlns:a14="http://schemas.microsoft.com/office/drawing/2010/main" val="0"/>
              </a:ext>
            </a:extLst>
          </a:blip>
          <a:srcRect/>
          <a:stretch>
            <a:fillRect/>
          </a:stretch>
        </p:blipFill>
        <p:spPr bwMode="auto">
          <a:xfrm>
            <a:off x="23139716" y="15601472"/>
            <a:ext cx="5516323" cy="51153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C33BEFA-56BA-427B-B82E-1DEBDFDD97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973" t="2270" r="3920" b="14207"/>
          <a:stretch/>
        </p:blipFill>
        <p:spPr bwMode="auto">
          <a:xfrm>
            <a:off x="28409656" y="15658106"/>
            <a:ext cx="2086114" cy="50587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9D33E1D0-9A73-039A-A40A-88A536714AD6}"/>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40" b="89861" l="9899" r="91275">
                        <a14:foregroundMark x1="84732" y1="16103" x2="89765" y2="21074"/>
                        <a14:foregroundMark x1="89765" y1="21074" x2="92785" y2="28628"/>
                        <a14:foregroundMark x1="92785" y1="28628" x2="91275" y2="45129"/>
                        <a14:foregroundMark x1="91275" y1="45129" x2="85738" y2="40358"/>
                        <a14:foregroundMark x1="85738" y1="40358" x2="83054" y2="31412"/>
                        <a14:foregroundMark x1="83054" y1="31412" x2="82718" y2="22863"/>
                        <a14:foregroundMark x1="82718" y1="22863" x2="84228" y2="17097"/>
                      </a14:backgroundRemoval>
                    </a14:imgEffect>
                  </a14:imgLayer>
                </a14:imgProps>
              </a:ext>
              <a:ext uri="{28A0092B-C50C-407E-A947-70E740481C1C}">
                <a14:useLocalDpi xmlns:a14="http://schemas.microsoft.com/office/drawing/2010/main" val="0"/>
              </a:ext>
            </a:extLst>
          </a:blip>
          <a:srcRect/>
          <a:stretch>
            <a:fillRect/>
          </a:stretch>
        </p:blipFill>
        <p:spPr bwMode="auto">
          <a:xfrm>
            <a:off x="13469150" y="15167353"/>
            <a:ext cx="7094872" cy="60402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6B477130-0441-D2B4-4BDE-F2FA1EB4E21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774" b="98670" l="9249" r="89981">
                        <a14:foregroundMark x1="10019" y1="44789" x2="5010" y2="51220"/>
                        <a14:foregroundMark x1="5010" y1="51220" x2="12524" y2="51885"/>
                        <a14:foregroundMark x1="12524" y1="51885" x2="9249" y2="45676"/>
                        <a14:foregroundMark x1="69584" y1="95820" x2="71525" y2="96525"/>
                        <a14:foregroundMark x1="80625" y1="91457" x2="80732" y2="91353"/>
                        <a14:foregroundMark x1="76770" y1="87097" x2="74952" y2="85144"/>
                        <a14:foregroundMark x1="80732" y1="91353" x2="78644" y2="89110"/>
                        <a14:foregroundMark x1="74952" y1="85144" x2="66089" y2="82483"/>
                        <a14:foregroundMark x1="66089" y1="82483" x2="59730" y2="86918"/>
                        <a14:foregroundMark x1="59730" y1="86918" x2="60098" y2="88188"/>
                        <a14:foregroundMark x1="71029" y1="94429" x2="72003" y2="94205"/>
                        <a14:foregroundMark x1="71528" y1="94568" x2="73603" y2="90022"/>
                        <a14:foregroundMark x1="56647" y1="11086" x2="62813" y2="6208"/>
                        <a14:foregroundMark x1="62813" y1="6208" x2="71676" y2="3104"/>
                        <a14:foregroundMark x1="71676" y1="3104" x2="79576" y2="8647"/>
                        <a14:foregroundMark x1="79576" y1="8647" x2="71676" y2="11973"/>
                        <a14:foregroundMark x1="71676" y1="11973" x2="63391" y2="11086"/>
                        <a14:foregroundMark x1="63391" y1="11086" x2="58960" y2="8426"/>
                        <a14:foregroundMark x1="60501" y1="9313" x2="66474" y2="3104"/>
                        <a14:foregroundMark x1="66474" y1="3104" x2="74374" y2="2882"/>
                        <a14:foregroundMark x1="74374" y1="2882" x2="67052" y2="6874"/>
                        <a14:foregroundMark x1="67052" y1="6874" x2="62813" y2="5322"/>
                        <a14:foregroundMark x1="65511" y1="1774" x2="72832" y2="2217"/>
                        <a14:backgroundMark x1="58960" y1="89579" x2="65511" y2="93792"/>
                        <a14:backgroundMark x1="65511" y1="93792" x2="70135" y2="99335"/>
                        <a14:backgroundMark x1="80925" y1="91796" x2="72832" y2="98004"/>
                        <a14:backgroundMark x1="63584" y1="94457" x2="68593" y2="97118"/>
                      </a14:backgroundRemoval>
                    </a14:imgEffect>
                  </a14:imgLayer>
                </a14:imgProps>
              </a:ext>
              <a:ext uri="{28A0092B-C50C-407E-A947-70E740481C1C}">
                <a14:useLocalDpi xmlns:a14="http://schemas.microsoft.com/office/drawing/2010/main" val="0"/>
              </a:ext>
            </a:extLst>
          </a:blip>
          <a:srcRect/>
          <a:stretch>
            <a:fillRect/>
          </a:stretch>
        </p:blipFill>
        <p:spPr bwMode="auto">
          <a:xfrm>
            <a:off x="23500141" y="7367486"/>
            <a:ext cx="6407437" cy="55679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284118D-6C84-5197-6F7F-B9DB8F65E716}"/>
              </a:ext>
            </a:extLst>
          </p:cNvPr>
          <p:cNvSpPr txBox="1"/>
          <p:nvPr/>
        </p:nvSpPr>
        <p:spPr>
          <a:xfrm>
            <a:off x="3474720" y="23936960"/>
            <a:ext cx="184731" cy="1400383"/>
          </a:xfrm>
          <a:prstGeom prst="rect">
            <a:avLst/>
          </a:prstGeom>
          <a:noFill/>
        </p:spPr>
        <p:txBody>
          <a:bodyPr wrap="none" rtlCol="0">
            <a:spAutoFit/>
          </a:bodyPr>
          <a:lstStyle/>
          <a:p>
            <a:endParaRPr lang="en-US"/>
          </a:p>
        </p:txBody>
      </p:sp>
      <p:sp>
        <p:nvSpPr>
          <p:cNvPr id="10" name="TextBox 9">
            <a:extLst>
              <a:ext uri="{FF2B5EF4-FFF2-40B4-BE49-F238E27FC236}">
                <a16:creationId xmlns:a16="http://schemas.microsoft.com/office/drawing/2014/main" id="{D45A7082-AA01-40B0-F281-AA430C543E5D}"/>
              </a:ext>
            </a:extLst>
          </p:cNvPr>
          <p:cNvSpPr txBox="1"/>
          <p:nvPr/>
        </p:nvSpPr>
        <p:spPr>
          <a:xfrm>
            <a:off x="12878460" y="28753035"/>
            <a:ext cx="8293793" cy="584775"/>
          </a:xfrm>
          <a:prstGeom prst="rect">
            <a:avLst/>
          </a:prstGeom>
          <a:noFill/>
        </p:spPr>
        <p:txBody>
          <a:bodyPr wrap="square" rtlCol="0">
            <a:spAutoFit/>
          </a:bodyPr>
          <a:lstStyle/>
          <a:p>
            <a:endParaRPr lang="en-US" sz="32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FD6E393-FE17-D522-B40F-0774C4A32E34}"/>
              </a:ext>
            </a:extLst>
          </p:cNvPr>
          <p:cNvSpPr txBox="1"/>
          <p:nvPr/>
        </p:nvSpPr>
        <p:spPr>
          <a:xfrm>
            <a:off x="13041123" y="20951668"/>
            <a:ext cx="8742328" cy="1215711"/>
          </a:xfrm>
          <a:prstGeom prst="rect">
            <a:avLst/>
          </a:prstGeom>
          <a:noFill/>
        </p:spPr>
        <p:txBody>
          <a:bodyPr wrap="square" lIns="106674" tIns="53337" rIns="106674" bIns="53337" rtlCol="0" anchor="t">
            <a:spAutoFit/>
          </a:bodyPr>
          <a:lstStyle/>
          <a:p>
            <a:r>
              <a:rPr lang="en-US" sz="2400">
                <a:latin typeface="Times New Roman"/>
                <a:ea typeface="Cambria"/>
                <a:cs typeface="Times New Roman"/>
              </a:rPr>
              <a:t>An FE analysis was completed with a 100N traction force applied to the hull, which resulted in a factor of safety of .646. An eye-bolt was added to the exterior of the hull for retrieval purposes.  </a:t>
            </a:r>
            <a:endParaRPr lang="en-US" sz="2400">
              <a:latin typeface="Times New Roman" panose="02020603050405020304" pitchFamily="18" charset="0"/>
              <a:ea typeface="Cambria"/>
              <a:cs typeface="Times New Roman" panose="02020603050405020304" pitchFamily="18" charset="0"/>
            </a:endParaRPr>
          </a:p>
        </p:txBody>
      </p:sp>
      <p:sp>
        <p:nvSpPr>
          <p:cNvPr id="15" name="Subtitle 2">
            <a:extLst>
              <a:ext uri="{FF2B5EF4-FFF2-40B4-BE49-F238E27FC236}">
                <a16:creationId xmlns:a16="http://schemas.microsoft.com/office/drawing/2014/main" id="{7CF29F2C-F1A3-71A5-3015-9B92C6AEEEEC}"/>
              </a:ext>
            </a:extLst>
          </p:cNvPr>
          <p:cNvSpPr txBox="1">
            <a:spLocks/>
          </p:cNvSpPr>
          <p:nvPr/>
        </p:nvSpPr>
        <p:spPr>
          <a:xfrm>
            <a:off x="12613867" y="29646588"/>
            <a:ext cx="9128197" cy="2589530"/>
          </a:xfrm>
          <a:prstGeom prst="rect">
            <a:avLst/>
          </a:prstGeom>
          <a:ln>
            <a:no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342900" indent="-342900" algn="just">
              <a:spcBef>
                <a:spcPts val="0"/>
              </a:spcBef>
              <a:buChar char="•"/>
            </a:pPr>
            <a:r>
              <a:rPr lang="en-US" sz="2400">
                <a:latin typeface="Times New Roman"/>
                <a:ea typeface="Cambria"/>
                <a:cs typeface="Times New Roman"/>
              </a:rPr>
              <a:t>An electronics board was designed in SolidWorks to hold the control and power components of KRILL including:</a:t>
            </a:r>
          </a:p>
          <a:p>
            <a:pPr marL="342900" indent="-342900" algn="just">
              <a:spcBef>
                <a:spcPts val="0"/>
              </a:spcBef>
              <a:buFontTx/>
              <a:buChar char="-"/>
            </a:pPr>
            <a:r>
              <a:rPr lang="en-US" sz="2200">
                <a:latin typeface="Times New Roman"/>
                <a:ea typeface="Cambria"/>
                <a:cs typeface="Times New Roman"/>
              </a:rPr>
              <a:t>Raspberry Pi</a:t>
            </a:r>
          </a:p>
          <a:p>
            <a:pPr marL="342900" indent="-342900" algn="just">
              <a:spcBef>
                <a:spcPts val="0"/>
              </a:spcBef>
              <a:buFontTx/>
              <a:buChar char="-"/>
            </a:pPr>
            <a:r>
              <a:rPr lang="en-US" sz="2200">
                <a:latin typeface="Times New Roman"/>
                <a:ea typeface="Cambria"/>
                <a:cs typeface="Times New Roman"/>
              </a:rPr>
              <a:t>Pixhawk 4</a:t>
            </a:r>
          </a:p>
          <a:p>
            <a:pPr marL="342900" indent="-342900" algn="just">
              <a:spcBef>
                <a:spcPts val="0"/>
              </a:spcBef>
              <a:buFontTx/>
              <a:buChar char="-"/>
            </a:pPr>
            <a:r>
              <a:rPr lang="en-US" sz="2200">
                <a:latin typeface="Times New Roman"/>
                <a:ea typeface="Cambria"/>
                <a:cs typeface="Times New Roman"/>
              </a:rPr>
              <a:t>Motor drivers</a:t>
            </a:r>
          </a:p>
          <a:p>
            <a:pPr marL="342900" indent="-342900" algn="just">
              <a:spcBef>
                <a:spcPts val="0"/>
              </a:spcBef>
              <a:buFontTx/>
              <a:buChar char="-"/>
            </a:pPr>
            <a:r>
              <a:rPr lang="en-US" sz="2200">
                <a:latin typeface="Times New Roman"/>
                <a:ea typeface="Cambria"/>
                <a:cs typeface="Times New Roman"/>
              </a:rPr>
              <a:t>DC-DC power supplies</a:t>
            </a:r>
          </a:p>
          <a:p>
            <a:pPr marL="342900" indent="-342900" algn="just">
              <a:spcBef>
                <a:spcPts val="0"/>
              </a:spcBef>
              <a:buFont typeface="Arial" panose="020B0604020202020204" pitchFamily="34" charset="0"/>
              <a:buChar char="•"/>
            </a:pPr>
            <a:endParaRPr lang="en-US" sz="2400">
              <a:latin typeface="Times New Roman"/>
              <a:ea typeface="Cambria"/>
              <a:cs typeface="Times New Roman"/>
            </a:endParaRPr>
          </a:p>
          <a:p>
            <a:pPr algn="just">
              <a:spcBef>
                <a:spcPts val="0"/>
              </a:spcBef>
            </a:pPr>
            <a:endParaRPr lang="en-US" sz="2400">
              <a:highlight>
                <a:srgbClr val="FFFF00"/>
              </a:highlight>
              <a:latin typeface="Times New Roman" panose="02020603050405020304" pitchFamily="18" charset="0"/>
              <a:ea typeface="Cambria" panose="02040503050406030204" pitchFamily="18" charset="0"/>
              <a:cs typeface="Times New Roman" panose="02020603050405020304" pitchFamily="18" charset="0"/>
            </a:endParaRPr>
          </a:p>
          <a:p>
            <a:pPr algn="just">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marL="399415" indent="-399415" algn="just">
              <a:spcBef>
                <a:spcPts val="0"/>
              </a:spcBef>
              <a:buChar char="•"/>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marL="399415" indent="-399415" algn="just">
              <a:spcBef>
                <a:spcPts val="0"/>
              </a:spcBef>
              <a:buChar char="•"/>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algn="just">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a:p>
            <a:pPr algn="l">
              <a:spcBef>
                <a:spcPts val="0"/>
              </a:spcBef>
            </a:pPr>
            <a:endParaRPr lang="en-US" sz="240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ABB751B5-3E5D-415D-ADFA-B959A0BFF1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591795" y="6990644"/>
            <a:ext cx="7640984" cy="629643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A28E8DD-D904-4B38-A813-2A7C4177CC41}"/>
              </a:ext>
            </a:extLst>
          </p:cNvPr>
          <p:cNvSpPr txBox="1"/>
          <p:nvPr/>
        </p:nvSpPr>
        <p:spPr>
          <a:xfrm>
            <a:off x="12613867" y="6418955"/>
            <a:ext cx="10569973" cy="723269"/>
          </a:xfrm>
          <a:prstGeom prst="rect">
            <a:avLst/>
          </a:prstGeom>
          <a:noFill/>
        </p:spPr>
        <p:txBody>
          <a:bodyPr wrap="square" rtlCol="0">
            <a:spAutoFit/>
          </a:bodyPr>
          <a:lstStyle/>
          <a:p>
            <a:pPr algn="ctr"/>
            <a:r>
              <a:rPr lang="en-US" sz="4000">
                <a:latin typeface="Cambria" panose="02040503050406030204" pitchFamily="18" charset="0"/>
              </a:rPr>
              <a:t>Original design of KRILL provided by NUWC</a:t>
            </a:r>
          </a:p>
        </p:txBody>
      </p:sp>
      <p:pic>
        <p:nvPicPr>
          <p:cNvPr id="22" name="Picture 22">
            <a:extLst>
              <a:ext uri="{FF2B5EF4-FFF2-40B4-BE49-F238E27FC236}">
                <a16:creationId xmlns:a16="http://schemas.microsoft.com/office/drawing/2014/main" id="{3F6B5FD7-3DFA-1D2A-B9F4-1425D326D1A9}"/>
              </a:ext>
            </a:extLst>
          </p:cNvPr>
          <p:cNvPicPr>
            <a:picLocks noChangeAspect="1"/>
          </p:cNvPicPr>
          <p:nvPr/>
        </p:nvPicPr>
        <p:blipFill rotWithShape="1">
          <a:blip r:embed="rId18"/>
          <a:srcRect l="14470" r="54210"/>
          <a:stretch/>
        </p:blipFill>
        <p:spPr>
          <a:xfrm>
            <a:off x="21783452" y="29646588"/>
            <a:ext cx="634424" cy="1673808"/>
          </a:xfrm>
          <a:prstGeom prst="rect">
            <a:avLst/>
          </a:prstGeom>
        </p:spPr>
      </p:pic>
      <p:sp>
        <p:nvSpPr>
          <p:cNvPr id="27" name="TextBox 26">
            <a:extLst>
              <a:ext uri="{FF2B5EF4-FFF2-40B4-BE49-F238E27FC236}">
                <a16:creationId xmlns:a16="http://schemas.microsoft.com/office/drawing/2014/main" id="{4D0B86B0-0A47-02E5-9FA1-77656F31720F}"/>
              </a:ext>
            </a:extLst>
          </p:cNvPr>
          <p:cNvSpPr txBox="1"/>
          <p:nvPr/>
        </p:nvSpPr>
        <p:spPr>
          <a:xfrm>
            <a:off x="22622142" y="29863017"/>
            <a:ext cx="9353144" cy="1631210"/>
          </a:xfrm>
          <a:prstGeom prst="rect">
            <a:avLst/>
          </a:prstGeom>
          <a:noFill/>
        </p:spPr>
        <p:txBody>
          <a:bodyPr wrap="square" lIns="106674" tIns="53337" rIns="106674" bIns="53337" rtlCol="0" anchor="t">
            <a:spAutoFit/>
          </a:bodyPr>
          <a:lstStyle/>
          <a:p>
            <a:pPr marL="342900" indent="-342900" algn="just">
              <a:lnSpc>
                <a:spcPct val="90000"/>
              </a:lnSpc>
              <a:buFont typeface="Arial,Sans-Serif"/>
              <a:buChar char="•"/>
            </a:pPr>
            <a:r>
              <a:rPr lang="en-US" sz="2200">
                <a:latin typeface="Times New Roman"/>
                <a:ea typeface="Cambria"/>
                <a:cs typeface="Times New Roman"/>
              </a:rPr>
              <a:t> KRILL is controlled using a laptop running </a:t>
            </a:r>
            <a:r>
              <a:rPr lang="en-US" sz="2200" err="1">
                <a:latin typeface="Times New Roman"/>
                <a:ea typeface="Cambria"/>
                <a:cs typeface="Times New Roman"/>
              </a:rPr>
              <a:t>QGroundControl</a:t>
            </a:r>
            <a:endParaRPr lang="en-US" sz="2200">
              <a:latin typeface="Times New Roman"/>
              <a:ea typeface="Cambria"/>
              <a:cs typeface="Times New Roman"/>
            </a:endParaRPr>
          </a:p>
          <a:p>
            <a:pPr marL="342900" indent="-342900" algn="just">
              <a:lnSpc>
                <a:spcPct val="90000"/>
              </a:lnSpc>
              <a:buFont typeface="Arial,Sans-Serif"/>
              <a:buChar char="•"/>
            </a:pPr>
            <a:r>
              <a:rPr lang="en-US" sz="2200" err="1">
                <a:latin typeface="Times New Roman"/>
                <a:ea typeface="Cambria"/>
                <a:cs typeface="Times New Roman"/>
              </a:rPr>
              <a:t>QGroundControl</a:t>
            </a:r>
            <a:r>
              <a:rPr lang="en-US" sz="2200">
                <a:latin typeface="Times New Roman"/>
                <a:ea typeface="Cambria"/>
                <a:cs typeface="Times New Roman"/>
              </a:rPr>
              <a:t> communicates with Raspberry Pi over tether</a:t>
            </a:r>
          </a:p>
          <a:p>
            <a:pPr marL="342900" indent="-342900" algn="just">
              <a:lnSpc>
                <a:spcPct val="90000"/>
              </a:lnSpc>
              <a:buFont typeface="Arial,Sans-Serif"/>
              <a:buChar char="•"/>
            </a:pPr>
            <a:r>
              <a:rPr lang="en-US" sz="2200">
                <a:latin typeface="Times New Roman"/>
                <a:ea typeface="Cambria"/>
                <a:cs typeface="Times New Roman"/>
              </a:rPr>
              <a:t>Raspberry Pi sends commands to Pixhawk via </a:t>
            </a:r>
            <a:r>
              <a:rPr lang="en-US" sz="2200" err="1">
                <a:latin typeface="Times New Roman"/>
                <a:ea typeface="Cambria"/>
                <a:cs typeface="Times New Roman"/>
              </a:rPr>
              <a:t>MAVLink</a:t>
            </a:r>
            <a:r>
              <a:rPr lang="en-US" sz="2200">
                <a:latin typeface="Times New Roman"/>
                <a:ea typeface="Cambria"/>
                <a:cs typeface="Times New Roman"/>
              </a:rPr>
              <a:t> protocol</a:t>
            </a:r>
          </a:p>
          <a:p>
            <a:pPr marL="342900" indent="-342900" algn="just">
              <a:lnSpc>
                <a:spcPct val="90000"/>
              </a:lnSpc>
              <a:buFont typeface="Arial,Sans-Serif"/>
              <a:buChar char="•"/>
            </a:pPr>
            <a:r>
              <a:rPr lang="en-US" sz="2200">
                <a:latin typeface="Times New Roman"/>
                <a:ea typeface="Cambria"/>
                <a:cs typeface="Times New Roman"/>
              </a:rPr>
              <a:t>Pixhawk outputs PWM signals to servos and motor drivers</a:t>
            </a:r>
          </a:p>
          <a:p>
            <a:pPr marL="342900" indent="-342900" algn="just">
              <a:lnSpc>
                <a:spcPct val="90000"/>
              </a:lnSpc>
              <a:buFont typeface="Arial,Sans-Serif"/>
              <a:buChar char="•"/>
            </a:pPr>
            <a:r>
              <a:rPr lang="en-US" sz="2200">
                <a:latin typeface="Times New Roman"/>
                <a:ea typeface="Cambria"/>
                <a:cs typeface="Times New Roman"/>
              </a:rPr>
              <a:t>Motor drivers send 24V power to motors using locked-antiphase controls</a:t>
            </a:r>
            <a:endParaRPr lang="en-US"/>
          </a:p>
        </p:txBody>
      </p:sp>
      <p:grpSp>
        <p:nvGrpSpPr>
          <p:cNvPr id="81" name="Group 80">
            <a:extLst>
              <a:ext uri="{FF2B5EF4-FFF2-40B4-BE49-F238E27FC236}">
                <a16:creationId xmlns:a16="http://schemas.microsoft.com/office/drawing/2014/main" id="{68CBAE42-7CA1-84CB-11DB-9DFDEA459508}"/>
              </a:ext>
            </a:extLst>
          </p:cNvPr>
          <p:cNvGrpSpPr>
            <a:grpSpLocks noChangeAspect="1"/>
          </p:cNvGrpSpPr>
          <p:nvPr/>
        </p:nvGrpSpPr>
        <p:grpSpPr>
          <a:xfrm>
            <a:off x="1415843" y="11144187"/>
            <a:ext cx="9127584" cy="3994613"/>
            <a:chOff x="507776" y="10935786"/>
            <a:chExt cx="10510993" cy="4600051"/>
          </a:xfrm>
        </p:grpSpPr>
        <p:pic>
          <p:nvPicPr>
            <p:cNvPr id="66" name="Picture 65" descr="A picture containing text, indoor, dirty&#10;&#10;Description automatically generated">
              <a:extLst>
                <a:ext uri="{FF2B5EF4-FFF2-40B4-BE49-F238E27FC236}">
                  <a16:creationId xmlns:a16="http://schemas.microsoft.com/office/drawing/2014/main" id="{0873C945-2A4A-E363-C70C-3A3E3E820B83}"/>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rot="5400000">
              <a:off x="8461450" y="11328955"/>
              <a:ext cx="2129196" cy="2159266"/>
            </a:xfrm>
            <a:prstGeom prst="rect">
              <a:avLst/>
            </a:prstGeom>
          </p:spPr>
        </p:pic>
        <p:pic>
          <p:nvPicPr>
            <p:cNvPr id="67" name="Picture 66">
              <a:extLst>
                <a:ext uri="{FF2B5EF4-FFF2-40B4-BE49-F238E27FC236}">
                  <a16:creationId xmlns:a16="http://schemas.microsoft.com/office/drawing/2014/main" id="{60AE2810-2A7A-DFF7-4B4C-561775118963}"/>
                </a:ext>
              </a:extLst>
            </p:cNvPr>
            <p:cNvPicPr>
              <a:picLocks noChangeAspect="1"/>
            </p:cNvPicPr>
            <p:nvPr/>
          </p:nvPicPr>
          <p:blipFill rotWithShape="1">
            <a:blip r:embed="rId20">
              <a:extLst>
                <a:ext uri="{28A0092B-C50C-407E-A947-70E740481C1C}">
                  <a14:useLocalDpi xmlns:a14="http://schemas.microsoft.com/office/drawing/2010/main" val="0"/>
                </a:ext>
              </a:extLst>
            </a:blip>
            <a:srcRect l="9428" t="23869" r="6149" b="37851"/>
            <a:stretch/>
          </p:blipFill>
          <p:spPr>
            <a:xfrm>
              <a:off x="3360523" y="14309825"/>
              <a:ext cx="3605132" cy="1226012"/>
            </a:xfrm>
            <a:prstGeom prst="rect">
              <a:avLst/>
            </a:prstGeom>
          </p:spPr>
        </p:pic>
        <p:pic>
          <p:nvPicPr>
            <p:cNvPr id="68" name="Google Shape;92;p16">
              <a:extLst>
                <a:ext uri="{FF2B5EF4-FFF2-40B4-BE49-F238E27FC236}">
                  <a16:creationId xmlns:a16="http://schemas.microsoft.com/office/drawing/2014/main" id="{C9E3AED5-7387-EF3E-9198-4AA72F3398B7}"/>
                </a:ext>
              </a:extLst>
            </p:cNvPr>
            <p:cNvPicPr preferRelativeResize="0">
              <a:picLocks noChangeAspect="1"/>
            </p:cNvPicPr>
            <p:nvPr/>
          </p:nvPicPr>
          <p:blipFill rotWithShape="1">
            <a:blip r:embed="rId21">
              <a:alphaModFix/>
            </a:blip>
            <a:srcRect t="23129"/>
            <a:stretch/>
          </p:blipFill>
          <p:spPr>
            <a:xfrm>
              <a:off x="3700745" y="11192663"/>
              <a:ext cx="3567931" cy="2701648"/>
            </a:xfrm>
            <a:prstGeom prst="rect">
              <a:avLst/>
            </a:prstGeom>
            <a:noFill/>
            <a:ln>
              <a:noFill/>
            </a:ln>
          </p:spPr>
        </p:pic>
        <p:pic>
          <p:nvPicPr>
            <p:cNvPr id="69" name="Picture 68" descr="A fish swimming under water&#10;&#10;Description generated with high confidence">
              <a:extLst>
                <a:ext uri="{FF2B5EF4-FFF2-40B4-BE49-F238E27FC236}">
                  <a16:creationId xmlns:a16="http://schemas.microsoft.com/office/drawing/2014/main" id="{F536FB1D-8273-32D9-BAD8-5342075D1471}"/>
                </a:ext>
              </a:extLst>
            </p:cNvPr>
            <p:cNvPicPr>
              <a:picLocks noChangeAspect="1"/>
            </p:cNvPicPr>
            <p:nvPr/>
          </p:nvPicPr>
          <p:blipFill>
            <a:blip r:embed="rId22"/>
            <a:stretch>
              <a:fillRect/>
            </a:stretch>
          </p:blipFill>
          <p:spPr>
            <a:xfrm>
              <a:off x="7608529" y="13691644"/>
              <a:ext cx="2496589" cy="1664393"/>
            </a:xfrm>
            <a:prstGeom prst="rect">
              <a:avLst/>
            </a:prstGeom>
            <a:ln>
              <a:noFill/>
            </a:ln>
            <a:effectLst>
              <a:outerShdw blurRad="292100" dist="139700" dir="2700000" algn="tl" rotWithShape="0">
                <a:srgbClr val="333333">
                  <a:alpha val="65000"/>
                </a:srgbClr>
              </a:outerShdw>
            </a:effectLst>
          </p:spPr>
        </p:pic>
        <p:cxnSp>
          <p:nvCxnSpPr>
            <p:cNvPr id="70" name="Straight Connector 69">
              <a:extLst>
                <a:ext uri="{FF2B5EF4-FFF2-40B4-BE49-F238E27FC236}">
                  <a16:creationId xmlns:a16="http://schemas.microsoft.com/office/drawing/2014/main" id="{A62A0A74-9891-5305-EAFD-795E04ED833F}"/>
                </a:ext>
              </a:extLst>
            </p:cNvPr>
            <p:cNvCxnSpPr>
              <a:cxnSpLocks/>
            </p:cNvCxnSpPr>
            <p:nvPr/>
          </p:nvCxnSpPr>
          <p:spPr>
            <a:xfrm>
              <a:off x="6753414" y="13305856"/>
              <a:ext cx="1338679" cy="105728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6A9B36B-4938-926B-1C35-BCFBC089B5F8}"/>
                </a:ext>
              </a:extLst>
            </p:cNvPr>
            <p:cNvCxnSpPr>
              <a:cxnSpLocks/>
            </p:cNvCxnSpPr>
            <p:nvPr/>
          </p:nvCxnSpPr>
          <p:spPr>
            <a:xfrm>
              <a:off x="6558769" y="12217011"/>
              <a:ext cx="2194577" cy="17869"/>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72" name="Picture 71" descr="A picture containing swimming, water sport, ocean floor&#10;&#10;Description automatically generated">
              <a:extLst>
                <a:ext uri="{FF2B5EF4-FFF2-40B4-BE49-F238E27FC236}">
                  <a16:creationId xmlns:a16="http://schemas.microsoft.com/office/drawing/2014/main" id="{CC57C9A9-B5A0-89BB-6316-81BA324C3B3F}"/>
                </a:ext>
              </a:extLst>
            </p:cNvPr>
            <p:cNvPicPr>
              <a:picLocks noChangeAspect="1"/>
            </p:cNvPicPr>
            <p:nvPr/>
          </p:nvPicPr>
          <p:blipFill>
            <a:blip r:embed="rId23"/>
            <a:stretch>
              <a:fillRect/>
            </a:stretch>
          </p:blipFill>
          <p:spPr>
            <a:xfrm>
              <a:off x="568839" y="13347265"/>
              <a:ext cx="1883982" cy="1815502"/>
            </a:xfrm>
            <a:prstGeom prst="rect">
              <a:avLst/>
            </a:prstGeom>
          </p:spPr>
        </p:pic>
        <p:cxnSp>
          <p:nvCxnSpPr>
            <p:cNvPr id="73" name="Straight Connector 72">
              <a:extLst>
                <a:ext uri="{FF2B5EF4-FFF2-40B4-BE49-F238E27FC236}">
                  <a16:creationId xmlns:a16="http://schemas.microsoft.com/office/drawing/2014/main" id="{1CE55420-7172-873D-7CC5-AEE370954343}"/>
                </a:ext>
              </a:extLst>
            </p:cNvPr>
            <p:cNvCxnSpPr>
              <a:cxnSpLocks/>
            </p:cNvCxnSpPr>
            <p:nvPr/>
          </p:nvCxnSpPr>
          <p:spPr>
            <a:xfrm flipV="1">
              <a:off x="2306695" y="13344428"/>
              <a:ext cx="2279767" cy="88810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74" name="TextBox 9">
              <a:extLst>
                <a:ext uri="{FF2B5EF4-FFF2-40B4-BE49-F238E27FC236}">
                  <a16:creationId xmlns:a16="http://schemas.microsoft.com/office/drawing/2014/main" id="{5C1E0FBE-D4D0-E7A5-2C71-00393144E312}"/>
                </a:ext>
              </a:extLst>
            </p:cNvPr>
            <p:cNvSpPr txBox="1"/>
            <p:nvPr/>
          </p:nvSpPr>
          <p:spPr>
            <a:xfrm>
              <a:off x="507776" y="1291374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KRILL</a:t>
              </a:r>
            </a:p>
          </p:txBody>
        </p:sp>
        <p:sp>
          <p:nvSpPr>
            <p:cNvPr id="75" name="TextBox 10">
              <a:extLst>
                <a:ext uri="{FF2B5EF4-FFF2-40B4-BE49-F238E27FC236}">
                  <a16:creationId xmlns:a16="http://schemas.microsoft.com/office/drawing/2014/main" id="{D03DC450-BD96-26E7-A555-1CC8F51FFADC}"/>
                </a:ext>
              </a:extLst>
            </p:cNvPr>
            <p:cNvSpPr txBox="1"/>
            <p:nvPr/>
          </p:nvSpPr>
          <p:spPr>
            <a:xfrm>
              <a:off x="3319786" y="13894311"/>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GUPPS</a:t>
              </a:r>
            </a:p>
          </p:txBody>
        </p:sp>
        <p:sp>
          <p:nvSpPr>
            <p:cNvPr id="76" name="TextBox 11">
              <a:extLst>
                <a:ext uri="{FF2B5EF4-FFF2-40B4-BE49-F238E27FC236}">
                  <a16:creationId xmlns:a16="http://schemas.microsoft.com/office/drawing/2014/main" id="{4711D958-DE46-9134-AB4E-7758F6530E92}"/>
                </a:ext>
              </a:extLst>
            </p:cNvPr>
            <p:cNvSpPr txBox="1"/>
            <p:nvPr/>
          </p:nvSpPr>
          <p:spPr>
            <a:xfrm>
              <a:off x="8349774" y="10935786"/>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ASV</a:t>
              </a:r>
            </a:p>
          </p:txBody>
        </p:sp>
        <p:sp>
          <p:nvSpPr>
            <p:cNvPr id="77" name="TextBox 12">
              <a:extLst>
                <a:ext uri="{FF2B5EF4-FFF2-40B4-BE49-F238E27FC236}">
                  <a16:creationId xmlns:a16="http://schemas.microsoft.com/office/drawing/2014/main" id="{D0AAB71F-D020-A2DC-57CE-A0ABEE22CC3A}"/>
                </a:ext>
              </a:extLst>
            </p:cNvPr>
            <p:cNvSpPr txBox="1"/>
            <p:nvPr/>
          </p:nvSpPr>
          <p:spPr>
            <a:xfrm>
              <a:off x="7508618" y="13298266"/>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UUV</a:t>
              </a:r>
            </a:p>
          </p:txBody>
        </p:sp>
        <p:pic>
          <p:nvPicPr>
            <p:cNvPr id="78" name="Picture 77" descr="A group of people in a pool of water&#10;&#10;Description generated with high confidence">
              <a:extLst>
                <a:ext uri="{FF2B5EF4-FFF2-40B4-BE49-F238E27FC236}">
                  <a16:creationId xmlns:a16="http://schemas.microsoft.com/office/drawing/2014/main" id="{1E9653AE-19E0-D6E7-E125-F279A7241CB3}"/>
                </a:ext>
              </a:extLst>
            </p:cNvPr>
            <p:cNvPicPr>
              <a:picLocks noChangeAspect="1"/>
            </p:cNvPicPr>
            <p:nvPr/>
          </p:nvPicPr>
          <p:blipFill rotWithShape="1">
            <a:blip r:embed="rId24"/>
            <a:srcRect t="-23552" b="23552"/>
            <a:stretch/>
          </p:blipFill>
          <p:spPr>
            <a:xfrm>
              <a:off x="897004" y="11053549"/>
              <a:ext cx="2279767" cy="1709825"/>
            </a:xfrm>
            <a:prstGeom prst="rect">
              <a:avLst/>
            </a:prstGeom>
            <a:noFill/>
            <a:ln>
              <a:noFill/>
            </a:ln>
          </p:spPr>
        </p:pic>
        <p:cxnSp>
          <p:nvCxnSpPr>
            <p:cNvPr id="79" name="Straight Connector 78">
              <a:extLst>
                <a:ext uri="{FF2B5EF4-FFF2-40B4-BE49-F238E27FC236}">
                  <a16:creationId xmlns:a16="http://schemas.microsoft.com/office/drawing/2014/main" id="{1DDDC019-8EF5-1AF8-7332-163CFDF43A26}"/>
                </a:ext>
              </a:extLst>
            </p:cNvPr>
            <p:cNvCxnSpPr>
              <a:cxnSpLocks/>
            </p:cNvCxnSpPr>
            <p:nvPr/>
          </p:nvCxnSpPr>
          <p:spPr>
            <a:xfrm>
              <a:off x="2833876" y="11963834"/>
              <a:ext cx="1596985" cy="56308"/>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80" name="TextBox 15">
              <a:extLst>
                <a:ext uri="{FF2B5EF4-FFF2-40B4-BE49-F238E27FC236}">
                  <a16:creationId xmlns:a16="http://schemas.microsoft.com/office/drawing/2014/main" id="{6DE2C52D-EC46-2327-E5EE-4CF3B38480E5}"/>
                </a:ext>
              </a:extLst>
            </p:cNvPr>
            <p:cNvSpPr txBox="1"/>
            <p:nvPr/>
          </p:nvSpPr>
          <p:spPr>
            <a:xfrm>
              <a:off x="789830" y="11024605"/>
              <a:ext cx="2668995" cy="461665"/>
            </a:xfrm>
            <a:prstGeom prst="rect">
              <a:avLst/>
            </a:prstGeom>
            <a:noFill/>
          </p:spPr>
          <p:txBody>
            <a:bodyPr wrap="square" rtlCol="0">
              <a:spAutoFit/>
            </a:bodyPr>
            <a:ls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a:lstStyle>
            <a:p>
              <a:r>
                <a:rPr lang="en-US" sz="2400">
                  <a:latin typeface="Cambria" panose="02040503050406030204" pitchFamily="18" charset="0"/>
                </a:rPr>
                <a:t>TUPPS</a:t>
              </a:r>
            </a:p>
          </p:txBody>
        </p:sp>
      </p:grpSp>
    </p:spTree>
    <p:extLst>
      <p:ext uri="{BB962C8B-B14F-4D97-AF65-F5344CB8AC3E}">
        <p14:creationId xmlns:p14="http://schemas.microsoft.com/office/powerpoint/2010/main" val="101858862"/>
      </p:ext>
    </p:extLst>
  </p:cSld>
  <p:clrMapOvr>
    <a:masterClrMapping/>
  </p:clrMapOvr>
</p:sld>
</file>

<file path=ppt/theme/theme1.xml><?xml version="1.0" encoding="utf-8"?>
<a:theme xmlns:a="http://schemas.openxmlformats.org/drawingml/2006/main" name="NEE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C Theme" id="{B640042E-7562-4564-A6C4-320DF5562279}" vid="{ABA7813D-44D7-4A47-B96C-B3D58779F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35</TotalTime>
  <Words>985</Words>
  <Application>Microsoft Macintosh PowerPoint</Application>
  <PresentationFormat>Custom</PresentationFormat>
  <Paragraphs>109</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Arial,Sans-Serif</vt:lpstr>
      <vt:lpstr>Calibri</vt:lpstr>
      <vt:lpstr>Cambria</vt:lpstr>
      <vt:lpstr>Segoe UI</vt:lpstr>
      <vt:lpstr>Times New Roman</vt:lpstr>
      <vt:lpstr>NEEC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Annie Duong</cp:lastModifiedBy>
  <cp:revision>2</cp:revision>
  <dcterms:created xsi:type="dcterms:W3CDTF">2016-03-05T16:55:12Z</dcterms:created>
  <dcterms:modified xsi:type="dcterms:W3CDTF">2023-04-13T22:31:59Z</dcterms:modified>
</cp:coreProperties>
</file>