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6"/>
  </p:sldMasterIdLst>
  <p:sldIdLst>
    <p:sldId id="259" r:id="rId7"/>
  </p:sldIdLst>
  <p:sldSz cx="36576000" cy="29260800"/>
  <p:notesSz cx="9144000" cy="6858000"/>
  <p:defaultTextStyle>
    <a:defPPr>
      <a:defRPr lang="en-US"/>
    </a:defPPr>
    <a:lvl1pPr marL="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1pPr>
    <a:lvl2pPr marL="1843430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2pPr>
    <a:lvl3pPr marL="368686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3pPr>
    <a:lvl4pPr marL="5530291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4pPr>
    <a:lvl5pPr marL="737372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5pPr>
    <a:lvl6pPr marL="921715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6pPr>
    <a:lvl7pPr marL="11060582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7pPr>
    <a:lvl8pPr marL="1290401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8pPr>
    <a:lvl9pPr marL="14747443" algn="l" defTabSz="3686861" rtl="0" eaLnBrk="1" latinLnBrk="0" hangingPunct="1">
      <a:defRPr sz="725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40" userDrawn="1">
          <p15:clr>
            <a:srgbClr val="A4A3A4"/>
          </p15:clr>
        </p15:guide>
        <p15:guide id="2" pos="114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79" autoAdjust="0"/>
    <p:restoredTop sz="94434" autoAdjust="0"/>
  </p:normalViewPr>
  <p:slideViewPr>
    <p:cSldViewPr snapToGrid="0">
      <p:cViewPr>
        <p:scale>
          <a:sx n="28" d="100"/>
          <a:sy n="28" d="100"/>
        </p:scale>
        <p:origin x="-6" y="-440"/>
      </p:cViewPr>
      <p:guideLst>
        <p:guide orient="horz" pos="9240"/>
        <p:guide pos="1149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5" Type="http://schemas.openxmlformats.org/officeDocument/2006/relationships/customXml" Target="../customXml/item5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788749"/>
            <a:ext cx="31089600" cy="10187093"/>
          </a:xfrm>
        </p:spPr>
        <p:txBody>
          <a:bodyPr anchor="b"/>
          <a:lstStyle>
            <a:lvl1pPr algn="ctr"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5368696"/>
            <a:ext cx="27432000" cy="7064584"/>
          </a:xfr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2" y="1557867"/>
            <a:ext cx="7886700" cy="247971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2" y="1557867"/>
            <a:ext cx="23202900" cy="247971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7294889"/>
            <a:ext cx="31546800" cy="12171677"/>
          </a:xfrm>
        </p:spPr>
        <p:txBody>
          <a:bodyPr anchor="b"/>
          <a:lstStyle>
            <a:lvl1pPr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9581716"/>
            <a:ext cx="31546800" cy="6400797"/>
          </a:xfrm>
        </p:spPr>
        <p:txBody>
          <a:bodyPr/>
          <a:lstStyle>
            <a:lvl1pPr marL="0" indent="0">
              <a:buNone/>
              <a:defRPr sz="10080">
                <a:solidFill>
                  <a:schemeClr val="tx1"/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789333"/>
            <a:ext cx="15544800" cy="185657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789333"/>
            <a:ext cx="15544800" cy="185657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557873"/>
            <a:ext cx="31546800" cy="56557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7172963"/>
            <a:ext cx="15473360" cy="3515357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688320"/>
            <a:ext cx="15473360" cy="157209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2" y="7172963"/>
            <a:ext cx="15549564" cy="3515357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2" y="10688320"/>
            <a:ext cx="15549564" cy="157209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950720"/>
            <a:ext cx="11796712" cy="682752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4213020"/>
            <a:ext cx="18516600" cy="20794133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778240"/>
            <a:ext cx="11796712" cy="16262776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950720"/>
            <a:ext cx="11796712" cy="682752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4213020"/>
            <a:ext cx="18516600" cy="20794133"/>
          </a:xfrm>
        </p:spPr>
        <p:txBody>
          <a:bodyPr anchor="t"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778240"/>
            <a:ext cx="11796712" cy="16262776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557873"/>
            <a:ext cx="31546800" cy="5655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789333"/>
            <a:ext cx="31546800" cy="18565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7120433"/>
            <a:ext cx="82296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7120433"/>
            <a:ext cx="123444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7120433"/>
            <a:ext cx="82296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3840480" rtl="0" eaLnBrk="1" latinLnBrk="0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/>
              <p:cNvSpPr>
                <a:spLocks noGrp="1"/>
              </p:cNvSpPr>
              <p:nvPr>
                <p:ph type="ctrTitle"/>
              </p:nvPr>
            </p:nvSpPr>
            <p:spPr>
              <a:xfrm>
                <a:off x="307997" y="464457"/>
                <a:ext cx="35947162" cy="3509232"/>
              </a:xfrm>
              <a:solidFill>
                <a:srgbClr val="002060"/>
              </a:solidFill>
              <a:ln w="101600">
                <a:solidFill>
                  <a:srgbClr val="002060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>
                <a:normAutofit/>
              </a:bodyPr>
              <a:lstStyle/>
              <a:p>
                <a:r>
                  <a:rPr lang="en-US" sz="7200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Investigating Layer Dependence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7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7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𝑁𝑏𝑇𝑒</m:t>
                        </m:r>
                      </m:e>
                      <m:sub>
                        <m:r>
                          <a:rPr lang="en-US" sz="7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7200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 Using </a:t>
                </a:r>
                <a:br>
                  <a:rPr lang="en-US" sz="7200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</a:br>
                <a:r>
                  <a:rPr lang="en-US" sz="7200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Scanning Probe Microscopy</a:t>
                </a:r>
                <a:br>
                  <a:rPr lang="en-US" sz="7200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</a:br>
                <a:r>
                  <a:rPr lang="en-US" sz="4800" u="sng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Gavin Smith, Shawna </a:t>
                </a:r>
                <a:r>
                  <a:rPr lang="en-US" sz="4800" u="sng" dirty="0" err="1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Hollen</a:t>
                </a:r>
                <a:r>
                  <a:rPr lang="en-US" sz="4800" u="sng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, Ben </a:t>
                </a:r>
                <a:r>
                  <a:rPr lang="en-US" sz="4800" u="sng" dirty="0" err="1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Cambell</a:t>
                </a:r>
                <a:br>
                  <a:rPr lang="en-US" sz="4800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</a:br>
                <a:r>
                  <a:rPr lang="en-US" sz="4800" i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Arial" panose="020B0604020202020204" pitchFamily="34" charset="0"/>
                  </a:rPr>
                  <a:t>Department of Physics and Astronomy, University of New Hampshire, Durham, NH</a:t>
                </a:r>
                <a:endParaRPr lang="en-US" sz="8000" i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307997" y="464457"/>
                <a:ext cx="35947162" cy="3509232"/>
              </a:xfrm>
              <a:blipFill>
                <a:blip r:embed="rId2"/>
                <a:stretch>
                  <a:fillRect t="-6239" b="-5734"/>
                </a:stretch>
              </a:blipFill>
              <a:ln w="10160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Subtitle 2"/>
              <p:cNvSpPr txBox="1">
                <a:spLocks/>
              </p:cNvSpPr>
              <p:nvPr/>
            </p:nvSpPr>
            <p:spPr>
              <a:xfrm>
                <a:off x="315948" y="5487311"/>
                <a:ext cx="9095619" cy="9633480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vert="horz" lIns="91440" tIns="45720" rIns="91440" bIns="45720" rtlCol="0" anchor="t">
                <a:noAutofit/>
              </a:bodyPr>
              <a:lstStyle>
                <a:lvl1pPr marL="0" indent="0" algn="ctr" defTabSz="3840480" rtl="0" eaLnBrk="1" latinLnBrk="0" hangingPunct="1">
                  <a:lnSpc>
                    <a:spcPct val="90000"/>
                  </a:lnSpc>
                  <a:spcBef>
                    <a:spcPts val="4200"/>
                  </a:spcBef>
                  <a:buFont typeface="Arial" panose="020B0604020202020204" pitchFamily="34" charset="0"/>
                  <a:buNone/>
                  <a:defRPr sz="1008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9202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8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8404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75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7607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8096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60120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15214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34416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53619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sz="36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As the field of computing continues to evolve and advance, it is imperative to continue discovering and designing materials which can handle the future of computing. 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:r>
                  <a:rPr lang="en-US" sz="36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Transition metal dichalcogenides (TMDs) are a class of layered materials, many of which exhibit quantum phenomena such as superconductivity and charge density waves</a:t>
                </a:r>
              </a:p>
              <a:p>
                <a:pPr marL="457200" indent="-457200" algn="l">
                  <a:buFont typeface="Arial" panose="020B0604020202020204" pitchFamily="34" charset="0"/>
                  <a:buChar char="•"/>
                </a:pPr>
                <a:r>
                  <a:rPr lang="en-US" sz="36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Topological materials resist changes to their electronic states, which could help stabilize quantum bits and reduce error rates in quantum computers.</a:t>
                </a:r>
              </a:p>
              <a:p>
                <a:pPr marL="571500" indent="-571500" algn="l">
                  <a:buFont typeface="Arial" panose="020B0604020202020204" pitchFamily="34" charset="0"/>
                  <a:buChar char="•"/>
                </a:pPr>
                <a:r>
                  <a:rPr lang="en-US" sz="36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Our lab has imaged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𝑇𝑎𝑆</m:t>
                        </m:r>
                      </m:e>
                      <m:sub>
                        <m:r>
                          <a:rPr lang="en-US" sz="3600" b="0" i="1" smtClean="0">
                            <a:effectLst/>
                            <a:latin typeface="Cambria Math" panose="02040503050406030204" pitchFamily="18" charset="0"/>
                            <a:ea typeface="Cambria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, another TMD, in which stacking order is an important to the quantum behavior of the material</a:t>
                </a:r>
                <a:endParaRPr lang="en-US" sz="36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571500" indent="-571500" algn="l">
                  <a:buFont typeface="Arial" panose="020B0604020202020204" pitchFamily="34" charset="0"/>
                  <a:buChar char="•"/>
                </a:pPr>
                <a:endParaRPr lang="en-US" sz="36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" name="Subtit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48" y="5487311"/>
                <a:ext cx="9095619" cy="9633480"/>
              </a:xfrm>
              <a:prstGeom prst="rect">
                <a:avLst/>
              </a:prstGeom>
              <a:blipFill>
                <a:blip r:embed="rId3"/>
                <a:stretch>
                  <a:fillRect l="-2008" t="-1454" r="-2811" b="-1896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ubtitle 2"/>
          <p:cNvSpPr txBox="1">
            <a:spLocks/>
          </p:cNvSpPr>
          <p:nvPr/>
        </p:nvSpPr>
        <p:spPr>
          <a:xfrm>
            <a:off x="307997" y="15395316"/>
            <a:ext cx="9095619" cy="81169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Research Question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07997" y="20551139"/>
            <a:ext cx="9095619" cy="8011697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Scanning tunneling microscopes (STM) use the quantum mechanical phenomena of electron tunneling. When we position a sharp tip very close (&lt;1nm) to a surface and apply a bias we can induce a tunneling current. </a:t>
            </a:r>
          </a:p>
          <a:p>
            <a:pPr marL="571500" indent="-571500" algn="r"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0261743" y="4389255"/>
            <a:ext cx="16368152" cy="62301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STM Image and Height Profile of Step Edge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27143413" y="14525024"/>
            <a:ext cx="9095619" cy="536369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We saw no distinct features from the line spectra that only appear on one side of the step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377440" lvl="1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Point spectra we took at 4 other locations, 3 on the step and 1 off the step, all agree with the line spectra taken on both sides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Step edge was too contaminated to take spectra directly across it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292757" y="4380109"/>
            <a:ext cx="9095619" cy="81169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7159540" y="4380109"/>
            <a:ext cx="9095619" cy="81169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Methods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0250494" y="5219097"/>
            <a:ext cx="16368152" cy="690901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27077443" y="13413978"/>
            <a:ext cx="9095619" cy="81169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Conclusions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27143413" y="5481961"/>
            <a:ext cx="9095619" cy="768064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To answer our research question, we first scanned large areas of our sample to find a step edge</a:t>
            </a: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We imaged at low temperature (10K) to minimize thermal drift allowing us to more easily image a specific feature over time</a:t>
            </a: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Once at the step, we took high resolution STM scans, finding a tip bias of 200-300mV produced the best results</a:t>
            </a: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457200" marR="0" indent="-457200" algn="l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Following imaging, we conducted point and line dI/dV spectroscopy both on and off the step edge, looking for differences between the spectra, which could indicate new electronic states</a:t>
            </a:r>
            <a:endParaRPr lang="en-US" sz="360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10239414" y="12375972"/>
            <a:ext cx="16368152" cy="62301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Spectroscopy on Both Sides of the Step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0261743" y="13077960"/>
            <a:ext cx="16368152" cy="15484877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>
            <a:off x="18150576" y="5959885"/>
            <a:ext cx="33401" cy="399041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11718160" y="10933599"/>
            <a:ext cx="13656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Figure 2: STM image of  a step edge in NbTe2 with a height profile across (blue line). The step height is between 5-6 Angstrom which agrees with the literature. We also see that there is contamination along the step</a:t>
            </a: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866" y="1039109"/>
            <a:ext cx="1915480" cy="2704207"/>
          </a:xfrm>
          <a:prstGeom prst="rect">
            <a:avLst/>
          </a:prstGeom>
        </p:spPr>
      </p:pic>
      <p:sp>
        <p:nvSpPr>
          <p:cNvPr id="85" name="Subtitle 2"/>
          <p:cNvSpPr txBox="1">
            <a:spLocks/>
          </p:cNvSpPr>
          <p:nvPr/>
        </p:nvSpPr>
        <p:spPr>
          <a:xfrm>
            <a:off x="27126945" y="27592020"/>
            <a:ext cx="9095619" cy="97081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[1] </a:t>
            </a:r>
            <a:r>
              <a:rPr lang="en-US" sz="2000" b="0" i="0" dirty="0">
                <a:solidFill>
                  <a:srgbClr val="30272E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"</a:t>
            </a:r>
            <a:r>
              <a:rPr lang="en-US" sz="2000" b="0" i="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File:Scanning Tunneling Microscope schematic.svg</a:t>
            </a:r>
            <a:r>
              <a:rPr lang="en-US" sz="2000" b="0" i="0" dirty="0">
                <a:solidFill>
                  <a:srgbClr val="30272E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" by </a:t>
            </a:r>
            <a:r>
              <a:rPr lang="en-US" sz="2000" b="0" i="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Michael Schmid and Grzegorz Pietrzak</a:t>
            </a:r>
            <a:r>
              <a:rPr lang="en-US" sz="2000" b="0" i="0" dirty="0">
                <a:solidFill>
                  <a:srgbClr val="30272E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is licensed under </a:t>
            </a:r>
            <a:r>
              <a:rPr lang="en-US" sz="2000" b="0" i="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CC BY-SA 2.0</a:t>
            </a:r>
            <a:r>
              <a:rPr lang="en-US" sz="2000" b="0" i="0" dirty="0">
                <a:solidFill>
                  <a:srgbClr val="30272E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spcBef>
                <a:spcPts val="0"/>
              </a:spcBef>
            </a:pP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27159540" y="26792149"/>
            <a:ext cx="9095619" cy="56322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References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6556387" y="-11030404"/>
            <a:ext cx="3031508" cy="22365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Place your Project Logo Here</a:t>
            </a: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07997" y="19489162"/>
            <a:ext cx="9095619" cy="81169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5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Background</a:t>
            </a: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07997" y="16545854"/>
            <a:ext cx="9095619" cy="271130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6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Since Niobium Ditelluride NbTe</a:t>
            </a:r>
            <a:r>
              <a:rPr lang="en-US" sz="3600" b="1" baseline="-250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en-US" sz="36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is a TMD and has been identified as a possible topological material, does it exhibit quantum properties which are affected by the layer stacking order?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19A49912-8F8C-3FB2-D2FC-69AEB6476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967" y="1076073"/>
            <a:ext cx="2286000" cy="22860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912AD8-7016-4AF2-F78B-E8E106EDF2B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523892" y="24803164"/>
            <a:ext cx="3775910" cy="36574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F6586C9-ADE3-178B-4D89-8C115625ECD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7900" b="4065"/>
          <a:stretch/>
        </p:blipFill>
        <p:spPr>
          <a:xfrm>
            <a:off x="11608533" y="5396430"/>
            <a:ext cx="8064200" cy="5486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C99677E-A97B-F74B-7E39-E40020CCAF2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1330" r="8804"/>
          <a:stretch/>
        </p:blipFill>
        <p:spPr>
          <a:xfrm>
            <a:off x="19722430" y="5396961"/>
            <a:ext cx="5572134" cy="5486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5" name="Subtitle 2">
            <a:extLst>
              <a:ext uri="{FF2B5EF4-FFF2-40B4-BE49-F238E27FC236}">
                <a16:creationId xmlns:a16="http://schemas.microsoft.com/office/drawing/2014/main" id="{7366CA71-AA08-1C45-8491-3B0433AE6A45}"/>
              </a:ext>
            </a:extLst>
          </p:cNvPr>
          <p:cNvSpPr txBox="1">
            <a:spLocks/>
          </p:cNvSpPr>
          <p:nvPr/>
        </p:nvSpPr>
        <p:spPr>
          <a:xfrm>
            <a:off x="27077443" y="20239389"/>
            <a:ext cx="9095619" cy="81169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Next Steps</a:t>
            </a:r>
          </a:p>
        </p:txBody>
      </p:sp>
      <p:sp>
        <p:nvSpPr>
          <p:cNvPr id="46" name="Subtitle 2">
            <a:extLst>
              <a:ext uri="{FF2B5EF4-FFF2-40B4-BE49-F238E27FC236}">
                <a16:creationId xmlns:a16="http://schemas.microsoft.com/office/drawing/2014/main" id="{AE76C91E-1B62-CE69-76B7-5C10A6E1B239}"/>
              </a:ext>
            </a:extLst>
          </p:cNvPr>
          <p:cNvSpPr txBox="1">
            <a:spLocks/>
          </p:cNvSpPr>
          <p:nvPr/>
        </p:nvSpPr>
        <p:spPr>
          <a:xfrm>
            <a:off x="27126945" y="21328381"/>
            <a:ext cx="9095619" cy="51814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Write code to visualize point by point spectroscopy data that we took to see if it agrees with our initial observations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Cleave a new crystal of NbTe2 in vacuum and see if we can find a cleaner step-edge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Take dI/dV spectroscopy of wider voltage ranges, and on at least 1 other step edge to better understand our results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036CDE-02A8-5A67-37C9-AB9DA8891AA7}"/>
              </a:ext>
            </a:extLst>
          </p:cNvPr>
          <p:cNvSpPr txBox="1"/>
          <p:nvPr/>
        </p:nvSpPr>
        <p:spPr>
          <a:xfrm>
            <a:off x="2305306" y="28030859"/>
            <a:ext cx="4168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Figure 1: STM diagram [1]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CC257D8-29AB-58CF-D88E-F84A2C957647}"/>
                  </a:ext>
                </a:extLst>
              </p:cNvPr>
              <p:cNvSpPr txBox="1"/>
              <p:nvPr/>
            </p:nvSpPr>
            <p:spPr>
              <a:xfrm>
                <a:off x="396664" y="23908900"/>
                <a:ext cx="5144367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indent="-5715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𝑁𝑏𝑇𝑒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decays quickly in air so samples were mechanically cleaved in the STM vacuum chamber to preserve high surface quality</a:t>
                </a:r>
                <a:endParaRPr lang="en-US" sz="36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CC257D8-29AB-58CF-D88E-F84A2C9576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664" y="23908900"/>
                <a:ext cx="5144367" cy="3416320"/>
              </a:xfrm>
              <a:prstGeom prst="rect">
                <a:avLst/>
              </a:prstGeom>
              <a:blipFill>
                <a:blip r:embed="rId9"/>
                <a:stretch>
                  <a:fillRect t="-2679" r="-4621" b="-5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Picture 36">
            <a:extLst>
              <a:ext uri="{FF2B5EF4-FFF2-40B4-BE49-F238E27FC236}">
                <a16:creationId xmlns:a16="http://schemas.microsoft.com/office/drawing/2014/main" id="{DFD78FDD-0A68-9857-212E-4B504B2F788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539" t="2432" r="4769" b="29432"/>
          <a:stretch/>
        </p:blipFill>
        <p:spPr>
          <a:xfrm>
            <a:off x="10737451" y="24081639"/>
            <a:ext cx="7221968" cy="41148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/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F02F3A2-91AF-AC4C-B221-6DBBA689224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940" r="3561" b="29271"/>
          <a:stretch/>
        </p:blipFill>
        <p:spPr>
          <a:xfrm>
            <a:off x="10591639" y="19778016"/>
            <a:ext cx="7450567" cy="4272785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CBF58BAA-A0B4-985B-39B2-69ED8E9DF928}"/>
              </a:ext>
            </a:extLst>
          </p:cNvPr>
          <p:cNvGrpSpPr/>
          <p:nvPr/>
        </p:nvGrpSpPr>
        <p:grpSpPr>
          <a:xfrm>
            <a:off x="11259283" y="13291199"/>
            <a:ext cx="6400800" cy="6400800"/>
            <a:chOff x="10483661" y="13176576"/>
            <a:chExt cx="6400800" cy="640080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84E6689-80AF-3192-B669-86DDABA69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483661" y="13176576"/>
              <a:ext cx="6400800" cy="6400800"/>
            </a:xfrm>
            <a:prstGeom prst="rect">
              <a:avLst/>
            </a:prstGeom>
            <a:ln w="1270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78602D8-AD06-1CA6-AA8E-D4AE9D67ABA7}"/>
                </a:ext>
              </a:extLst>
            </p:cNvPr>
            <p:cNvSpPr/>
            <p:nvPr/>
          </p:nvSpPr>
          <p:spPr>
            <a:xfrm>
              <a:off x="11977255" y="13239742"/>
              <a:ext cx="339529" cy="321967"/>
            </a:xfrm>
            <a:prstGeom prst="rect">
              <a:avLst/>
            </a:prstGeom>
            <a:noFill/>
            <a:ln w="762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C40E53A-2333-FE9A-3327-FD9DDC88B80C}"/>
                </a:ext>
              </a:extLst>
            </p:cNvPr>
            <p:cNvSpPr/>
            <p:nvPr/>
          </p:nvSpPr>
          <p:spPr>
            <a:xfrm>
              <a:off x="14474217" y="16843310"/>
              <a:ext cx="339529" cy="321967"/>
            </a:xfrm>
            <a:prstGeom prst="rect">
              <a:avLst/>
            </a:prstGeom>
            <a:noFill/>
            <a:ln w="762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145C7E-C201-146D-59B4-765A8B812A9B}"/>
                </a:ext>
              </a:extLst>
            </p:cNvPr>
            <p:cNvSpPr txBox="1"/>
            <p:nvPr/>
          </p:nvSpPr>
          <p:spPr>
            <a:xfrm>
              <a:off x="11954352" y="13422091"/>
              <a:ext cx="45428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Cambria" panose="02040503050406030204" pitchFamily="18" charset="0"/>
                  <a:ea typeface="Cambria" panose="02040503050406030204" pitchFamily="18" charset="0"/>
                </a:rPr>
                <a:t>b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959CC4B-B1CB-F3CD-E20B-622A0315A424}"/>
                </a:ext>
              </a:extLst>
            </p:cNvPr>
            <p:cNvSpPr txBox="1"/>
            <p:nvPr/>
          </p:nvSpPr>
          <p:spPr>
            <a:xfrm>
              <a:off x="14455363" y="17040432"/>
              <a:ext cx="45428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latin typeface="Cambria" panose="02040503050406030204" pitchFamily="18" charset="0"/>
                  <a:ea typeface="Cambria" panose="02040503050406030204" pitchFamily="18" charset="0"/>
                </a:rPr>
                <a:t>c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1B35FE1-3066-E662-9D73-8C24F5F7C742}"/>
              </a:ext>
            </a:extLst>
          </p:cNvPr>
          <p:cNvSpPr txBox="1"/>
          <p:nvPr/>
        </p:nvSpPr>
        <p:spPr>
          <a:xfrm>
            <a:off x="10275043" y="19895396"/>
            <a:ext cx="1126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</a:rPr>
              <a:t>(b)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0285874-DEB8-5CDB-CF34-14052CD7BEBA}"/>
              </a:ext>
            </a:extLst>
          </p:cNvPr>
          <p:cNvSpPr txBox="1"/>
          <p:nvPr/>
        </p:nvSpPr>
        <p:spPr>
          <a:xfrm>
            <a:off x="10288555" y="23944492"/>
            <a:ext cx="13346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</a:rPr>
              <a:t>(c)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75E8919-27DF-AC92-FF1F-B6006EFD5EC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7769" t="2355" r="6460" b="1830"/>
          <a:stretch/>
        </p:blipFill>
        <p:spPr>
          <a:xfrm>
            <a:off x="18979729" y="18158296"/>
            <a:ext cx="7516499" cy="427278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3C57336-8667-944F-FBAB-A0E752D6371F}"/>
              </a:ext>
            </a:extLst>
          </p:cNvPr>
          <p:cNvSpPr txBox="1"/>
          <p:nvPr/>
        </p:nvSpPr>
        <p:spPr>
          <a:xfrm>
            <a:off x="18423490" y="13328112"/>
            <a:ext cx="82293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Figure 3: (a) STM image of part of the step edge in figure 2. Boxes labeled b and c indicate locations of the smaller STM images taken off the step (b) and on the step (c).  At each of those locations, we took dI/dV line spectra, depicted by the colored dots. Those line spectra (d,e) span from -400mV to +400mV, and include 16 points which lay at different points on the charge density wave.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27DDAF-08FB-1FAC-6D2F-6D6A508BA102}"/>
              </a:ext>
            </a:extLst>
          </p:cNvPr>
          <p:cNvSpPr txBox="1"/>
          <p:nvPr/>
        </p:nvSpPr>
        <p:spPr>
          <a:xfrm>
            <a:off x="10275416" y="13162602"/>
            <a:ext cx="1031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</a:rPr>
              <a:t>(a)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3FFF489-B468-205F-F735-25280E581DBB}"/>
              </a:ext>
            </a:extLst>
          </p:cNvPr>
          <p:cNvSpPr txBox="1"/>
          <p:nvPr/>
        </p:nvSpPr>
        <p:spPr>
          <a:xfrm>
            <a:off x="18272251" y="17983296"/>
            <a:ext cx="1126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</a:rPr>
              <a:t>(d)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5671C22-56F3-2840-4C5E-6372D61DF3EE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7530" t="3525" r="6698" b="2202"/>
          <a:stretch/>
        </p:blipFill>
        <p:spPr>
          <a:xfrm>
            <a:off x="18942907" y="22973336"/>
            <a:ext cx="7516499" cy="4180902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3929CA6-EB55-AD63-050B-5BED0DFABAEB}"/>
              </a:ext>
            </a:extLst>
          </p:cNvPr>
          <p:cNvSpPr txBox="1"/>
          <p:nvPr/>
        </p:nvSpPr>
        <p:spPr>
          <a:xfrm>
            <a:off x="18273028" y="22803637"/>
            <a:ext cx="1125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Cambria" panose="02040503050406030204" pitchFamily="18" charset="0"/>
                <a:ea typeface="Cambria" panose="02040503050406030204" pitchFamily="18" charset="0"/>
              </a:rPr>
              <a:t>(e)</a:t>
            </a:r>
          </a:p>
        </p:txBody>
      </p:sp>
    </p:spTree>
    <p:extLst>
      <p:ext uri="{BB962C8B-B14F-4D97-AF65-F5344CB8AC3E}">
        <p14:creationId xmlns:p14="http://schemas.microsoft.com/office/powerpoint/2010/main" val="4040743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648dd67-bacd-469d-a7a8-bf43ac7eb966" xsi:nil="true"/>
  </documentManagement>
</p:properties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2EA5C3A59CE24A9132887803C27103" ma:contentTypeVersion="13" ma:contentTypeDescription="Create a new document." ma:contentTypeScope="" ma:versionID="fdb25ce0c68696aebc04b79e8c95edf2">
  <xsd:schema xmlns:xsd="http://www.w3.org/2001/XMLSchema" xmlns:xs="http://www.w3.org/2001/XMLSchema" xmlns:p="http://schemas.microsoft.com/office/2006/metadata/properties" xmlns:ns3="2648dd67-bacd-469d-a7a8-bf43ac7eb966" xmlns:ns4="c54cc568-ff50-4e49-911c-0b6544674b82" targetNamespace="http://schemas.microsoft.com/office/2006/metadata/properties" ma:root="true" ma:fieldsID="1a2f12a7def379ecd55bddbc0671af9a" ns3:_="" ns4:_="">
    <xsd:import namespace="2648dd67-bacd-469d-a7a8-bf43ac7eb966"/>
    <xsd:import namespace="c54cc568-ff50-4e49-911c-0b6544674b8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48dd67-bacd-469d-a7a8-bf43ac7e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4cc568-ff50-4e49-911c-0b6544674b8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8302A56-EF94-469F-B42E-3200BC69784E}">
  <ds:schemaRefs>
    <ds:schemaRef ds:uri="http://purl.org/dc/elements/1.1/"/>
    <ds:schemaRef ds:uri="2648dd67-bacd-469d-a7a8-bf43ac7eb966"/>
    <ds:schemaRef ds:uri="http://purl.org/dc/dcmitype/"/>
    <ds:schemaRef ds:uri="c54cc568-ff50-4e49-911c-0b6544674b82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7DE54A3F-85E3-46CA-84F6-9DE1A21871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48dd67-bacd-469d-a7a8-bf43ac7eb966"/>
    <ds:schemaRef ds:uri="c54cc568-ff50-4e49-911c-0b6544674b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72B30C76-7EE2-4BF1-907C-F433520EEE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8540</TotalTime>
  <Words>661</Words>
  <Application>Microsoft Office PowerPoint</Application>
  <PresentationFormat>Custom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Cambria Math</vt:lpstr>
      <vt:lpstr>Office Theme</vt:lpstr>
      <vt:lpstr>Investigating Layer Dependence of 〖NbTe〗_2 Using  Scanning Probe Microscopy Gavin Smith, Shawna Hollen, Ben Cambell Department of Physics and Astronomy, University of New Hampshire, Durham, NH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Gavin Smith</cp:lastModifiedBy>
  <cp:revision>153</cp:revision>
  <dcterms:created xsi:type="dcterms:W3CDTF">2016-03-05T16:55:12Z</dcterms:created>
  <dcterms:modified xsi:type="dcterms:W3CDTF">2023-04-14T00:06:56Z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0x010100392EA5C3A59CE24A9132887803C27103</vt:lpwstr>
  </property>
</Properties>
</file>