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sldIdLst>
    <p:sldId id="259" r:id="rId7"/>
  </p:sldIdLst>
  <p:sldSz cx="36576000" cy="29260800"/>
  <p:notesSz cx="9144000" cy="6858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40" userDrawn="1">
          <p15:clr>
            <a:srgbClr val="A4A3A4"/>
          </p15:clr>
        </p15:guide>
        <p15:guide id="2" pos="11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28" d="100"/>
          <a:sy n="28" d="100"/>
        </p:scale>
        <p:origin x="-6" y="-440"/>
      </p:cViewPr>
      <p:guideLst>
        <p:guide orient="horz" pos="9240"/>
        <p:guide pos="114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6"/>
            <a:ext cx="27432000" cy="7064584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9"/>
            <a:ext cx="31546800" cy="1217167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6"/>
            <a:ext cx="31546800" cy="640079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3"/>
            <a:ext cx="15473360" cy="351535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3"/>
            <a:ext cx="15549564" cy="351535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6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6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07997" y="464457"/>
                <a:ext cx="35947162" cy="3509232"/>
              </a:xfrm>
              <a:solidFill>
                <a:srgbClr val="002060"/>
              </a:solidFill>
              <a:ln w="10160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r>
                  <a:rPr lang="en-US" sz="7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Investigating Layer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𝑁𝑏𝑇𝑒</m:t>
                        </m:r>
                      </m:e>
                      <m:sub>
                        <m:r>
                          <a:rPr lang="en-US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7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Using </a:t>
                </a:r>
                <a:br>
                  <a:rPr lang="en-US" sz="7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en-US" sz="7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Scanning Probe Microscopy</a:t>
                </a:r>
                <a:br>
                  <a:rPr lang="en-US" sz="7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en-US" sz="4800" u="sng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Gavin Smith, Shawna </a:t>
                </a:r>
                <a:r>
                  <a:rPr lang="en-US" sz="4800" u="sng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Hollen</a:t>
                </a:r>
                <a:r>
                  <a:rPr lang="en-US" sz="4800" u="sng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, Ben </a:t>
                </a:r>
                <a:r>
                  <a:rPr lang="en-US" sz="4800" u="sng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Cambell</a:t>
                </a:r>
                <a:br>
                  <a:rPr lang="en-US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</a:br>
                <a:r>
                  <a:rPr lang="en-US" sz="4800" i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Department of Physics and Astronomy, University of New Hampshire, Durham, NH</a:t>
                </a:r>
                <a:endParaRPr lang="en-US" sz="8000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07997" y="464457"/>
                <a:ext cx="35947162" cy="3509232"/>
              </a:xfrm>
              <a:blipFill>
                <a:blip r:embed="rId2"/>
                <a:stretch>
                  <a:fillRect t="-6239" b="-5734"/>
                </a:stretch>
              </a:blipFill>
              <a:ln w="1016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315948" y="5487311"/>
                <a:ext cx="9095619" cy="963348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As the field of computing continues to evolve and advance, it is imperative to continue discovering and designing materials which can handle the future of computing.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Transition metal dichalcogenides (TMDs) are a class of layered materials, many of which exhibit quantum phenomena such as superconductivity and charge density waves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Topological materials resist changes to their electronic states, which could help stabilize quantum bits and reduce error rates in quantum computers.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Our lab has imaged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𝑇𝑎𝑆</m:t>
                        </m:r>
                      </m:e>
                      <m:sub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another TMD, in which stacking order is an important to the quantum behavior of the material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8" y="5487311"/>
                <a:ext cx="9095619" cy="9633480"/>
              </a:xfrm>
              <a:prstGeom prst="rect">
                <a:avLst/>
              </a:prstGeom>
              <a:blipFill>
                <a:blip r:embed="rId3"/>
                <a:stretch>
                  <a:fillRect l="-2008" t="-1454" r="-2811" b="-189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2"/>
          <p:cNvSpPr txBox="1">
            <a:spLocks/>
          </p:cNvSpPr>
          <p:nvPr/>
        </p:nvSpPr>
        <p:spPr>
          <a:xfrm>
            <a:off x="307997" y="15395316"/>
            <a:ext cx="9095619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Question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7997" y="20551139"/>
            <a:ext cx="9095619" cy="80116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Scanning tunneling microscopes (STM) use the quantum mechanical phenomena of electron tunneling. When we position a sharp tip very close (&lt;1nm) to a surface and apply a bias we can induce a tunneling current. 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261743" y="4389255"/>
            <a:ext cx="16368152" cy="6230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STM Image and Height Profile of Step Edge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143413" y="14525024"/>
            <a:ext cx="9095619" cy="53636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We saw no distinct features from the line spectra that only appear on one side of the step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77440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Point spectra we took at 4 other locations, 3 on the step and 1 off the step, all agree with the line spectra taken on both sides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Step edge was too contaminated to take spectra directly across it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92757" y="4380109"/>
            <a:ext cx="9095619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7159540" y="4380109"/>
            <a:ext cx="9095619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50494" y="5219097"/>
            <a:ext cx="16368152" cy="69090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7077443" y="13413978"/>
            <a:ext cx="9095619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7143413" y="5481961"/>
            <a:ext cx="9095619" cy="76806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answer our research question, we first scanned large areas of our sample to find a step edge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imaged at low temperature (10K) to minimize thermal drift allowing us to more easily image a specific feature over time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Once at the step, we took high resolution STM scans, finding a tip bias of 200-300mV produced the best results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Following imaging, we conducted point and line dI/dV spectroscopy both on and off the step edge, looking for differences between the spectra, which could indicate new electronic states</a:t>
            </a:r>
            <a:endParaRPr lang="en-US" sz="3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0239414" y="12375972"/>
            <a:ext cx="16368152" cy="6230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Spectroscopy on Both Sides of the Step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0261743" y="13077960"/>
            <a:ext cx="16368152" cy="154848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8150576" y="5959885"/>
            <a:ext cx="33401" cy="39904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718160" y="10933599"/>
            <a:ext cx="1365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Figure 2: STM image of  a step edge in NbTe2 with a height profile across (blue line). The step height is between 5-6 Angstrom which agrees with the literature. We also see that there is contamination along the step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6" y="1039109"/>
            <a:ext cx="1915480" cy="2704207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27126945" y="27592020"/>
            <a:ext cx="9095619" cy="970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[1] </a:t>
            </a:r>
            <a:r>
              <a:rPr lang="en-US" sz="2000" b="0" i="0" dirty="0">
                <a:solidFill>
                  <a:srgbClr val="3027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File:Scanning Tunneling Microscope schematic.svg</a:t>
            </a:r>
            <a:r>
              <a:rPr lang="en-US" sz="2000" b="0" i="0" dirty="0">
                <a:solidFill>
                  <a:srgbClr val="3027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 by 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Michael Schmid and Grzegorz Pietrzak</a:t>
            </a:r>
            <a:r>
              <a:rPr lang="en-US" sz="2000" b="0" i="0" dirty="0">
                <a:solidFill>
                  <a:srgbClr val="3027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is licensed under 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CC BY-SA 2.0</a:t>
            </a:r>
            <a:r>
              <a:rPr lang="en-US" sz="2000" b="0" i="0" dirty="0">
                <a:solidFill>
                  <a:srgbClr val="3027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7159540" y="26792149"/>
            <a:ext cx="9095619" cy="56322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56387" y="-11030404"/>
            <a:ext cx="3031508" cy="2236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 your Project Logo Here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07997" y="19489162"/>
            <a:ext cx="9095619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07997" y="16545854"/>
            <a:ext cx="9095619" cy="27113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Since Niobium Ditelluride NbTe</a:t>
            </a:r>
            <a:r>
              <a:rPr lang="en-US" sz="3600" b="1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is a TMD and has been identified as a possible topological material, does it exhibit quantum properties which are affected by the layer stacking order?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9A49912-8F8C-3FB2-D2FC-69AEB647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967" y="1076073"/>
            <a:ext cx="2286000" cy="228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912AD8-7016-4AF2-F78B-E8E106EDF2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23892" y="24803164"/>
            <a:ext cx="3775910" cy="3657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6586C9-ADE3-178B-4D89-8C115625EC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900" b="4065"/>
          <a:stretch/>
        </p:blipFill>
        <p:spPr>
          <a:xfrm>
            <a:off x="11608533" y="5396430"/>
            <a:ext cx="8064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99677E-A97B-F74B-7E39-E40020CCAF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330" r="8804"/>
          <a:stretch/>
        </p:blipFill>
        <p:spPr>
          <a:xfrm>
            <a:off x="19722430" y="5396961"/>
            <a:ext cx="5572134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Subtitle 2">
            <a:extLst>
              <a:ext uri="{FF2B5EF4-FFF2-40B4-BE49-F238E27FC236}">
                <a16:creationId xmlns:a16="http://schemas.microsoft.com/office/drawing/2014/main" id="{7366CA71-AA08-1C45-8491-3B0433AE6A45}"/>
              </a:ext>
            </a:extLst>
          </p:cNvPr>
          <p:cNvSpPr txBox="1">
            <a:spLocks/>
          </p:cNvSpPr>
          <p:nvPr/>
        </p:nvSpPr>
        <p:spPr>
          <a:xfrm>
            <a:off x="27077443" y="20239389"/>
            <a:ext cx="9095619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Next Steps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AE76C91E-1B62-CE69-76B7-5C10A6E1B239}"/>
              </a:ext>
            </a:extLst>
          </p:cNvPr>
          <p:cNvSpPr txBox="1">
            <a:spLocks/>
          </p:cNvSpPr>
          <p:nvPr/>
        </p:nvSpPr>
        <p:spPr>
          <a:xfrm>
            <a:off x="27126945" y="21328381"/>
            <a:ext cx="9095619" cy="5181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Write code to visualize point by point spectroscopy data that we took to see if it agrees with our initial observations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Cleave a new crystal of NbTe2 in vacuum and see if we can find a cleaner step-edge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Take dI/dV spectroscopy of wider voltage ranges, and on at least 1 other step edge to better understand our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36CDE-02A8-5A67-37C9-AB9DA8891AA7}"/>
              </a:ext>
            </a:extLst>
          </p:cNvPr>
          <p:cNvSpPr txBox="1"/>
          <p:nvPr/>
        </p:nvSpPr>
        <p:spPr>
          <a:xfrm>
            <a:off x="2305306" y="28030859"/>
            <a:ext cx="41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Figure 1: STM diagram [1]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257D8-29AB-58CF-D88E-F84A2C957647}"/>
                  </a:ext>
                </a:extLst>
              </p:cNvPr>
              <p:cNvSpPr txBox="1"/>
              <p:nvPr/>
            </p:nvSpPr>
            <p:spPr>
              <a:xfrm>
                <a:off x="396664" y="23908900"/>
                <a:ext cx="514436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𝑁𝑏𝑇𝑒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decays quickly in air so samples were mechanically cleaved in the STM vacuum chamber to preserve high surface quality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257D8-29AB-58CF-D88E-F84A2C957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4" y="23908900"/>
                <a:ext cx="5144367" cy="3416320"/>
              </a:xfrm>
              <a:prstGeom prst="rect">
                <a:avLst/>
              </a:prstGeom>
              <a:blipFill>
                <a:blip r:embed="rId9"/>
                <a:stretch>
                  <a:fillRect t="-2679" r="-4621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FD78FDD-0A68-9857-212E-4B504B2F78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39" t="2432" r="4769" b="29432"/>
          <a:stretch/>
        </p:blipFill>
        <p:spPr>
          <a:xfrm>
            <a:off x="10737451" y="24081639"/>
            <a:ext cx="7221968" cy="4114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F02F3A2-91AF-AC4C-B221-6DBBA689224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40" r="3561" b="29271"/>
          <a:stretch/>
        </p:blipFill>
        <p:spPr>
          <a:xfrm>
            <a:off x="10591639" y="19778016"/>
            <a:ext cx="7450567" cy="427278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BF58BAA-A0B4-985B-39B2-69ED8E9DF928}"/>
              </a:ext>
            </a:extLst>
          </p:cNvPr>
          <p:cNvGrpSpPr/>
          <p:nvPr/>
        </p:nvGrpSpPr>
        <p:grpSpPr>
          <a:xfrm>
            <a:off x="11259283" y="13291199"/>
            <a:ext cx="6400800" cy="6400800"/>
            <a:chOff x="10483661" y="13176576"/>
            <a:chExt cx="6400800" cy="6400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4E6689-80AF-3192-B669-86DDABA69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83661" y="13176576"/>
              <a:ext cx="6400800" cy="64008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8602D8-AD06-1CA6-AA8E-D4AE9D67ABA7}"/>
                </a:ext>
              </a:extLst>
            </p:cNvPr>
            <p:cNvSpPr/>
            <p:nvPr/>
          </p:nvSpPr>
          <p:spPr>
            <a:xfrm>
              <a:off x="11977255" y="13239742"/>
              <a:ext cx="339529" cy="321967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40E53A-2333-FE9A-3327-FD9DDC88B80C}"/>
                </a:ext>
              </a:extLst>
            </p:cNvPr>
            <p:cNvSpPr/>
            <p:nvPr/>
          </p:nvSpPr>
          <p:spPr>
            <a:xfrm>
              <a:off x="14474217" y="16843310"/>
              <a:ext cx="339529" cy="321967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45C7E-C201-146D-59B4-765A8B812A9B}"/>
                </a:ext>
              </a:extLst>
            </p:cNvPr>
            <p:cNvSpPr txBox="1"/>
            <p:nvPr/>
          </p:nvSpPr>
          <p:spPr>
            <a:xfrm>
              <a:off x="11954352" y="13422091"/>
              <a:ext cx="454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59CC4B-B1CB-F3CD-E20B-622A0315A424}"/>
                </a:ext>
              </a:extLst>
            </p:cNvPr>
            <p:cNvSpPr txBox="1"/>
            <p:nvPr/>
          </p:nvSpPr>
          <p:spPr>
            <a:xfrm>
              <a:off x="14455363" y="17040432"/>
              <a:ext cx="454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1B35FE1-3066-E662-9D73-8C24F5F7C742}"/>
              </a:ext>
            </a:extLst>
          </p:cNvPr>
          <p:cNvSpPr txBox="1"/>
          <p:nvPr/>
        </p:nvSpPr>
        <p:spPr>
          <a:xfrm>
            <a:off x="10275043" y="19895396"/>
            <a:ext cx="112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(b)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285874-DEB8-5CDB-CF34-14052CD7BEBA}"/>
              </a:ext>
            </a:extLst>
          </p:cNvPr>
          <p:cNvSpPr txBox="1"/>
          <p:nvPr/>
        </p:nvSpPr>
        <p:spPr>
          <a:xfrm>
            <a:off x="10288555" y="23944492"/>
            <a:ext cx="133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5E8919-27DF-AC92-FF1F-B6006EFD5EC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769" t="2355" r="6460" b="1830"/>
          <a:stretch/>
        </p:blipFill>
        <p:spPr>
          <a:xfrm>
            <a:off x="18979729" y="18158296"/>
            <a:ext cx="7516499" cy="42727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C57336-8667-944F-FBAB-A0E752D6371F}"/>
              </a:ext>
            </a:extLst>
          </p:cNvPr>
          <p:cNvSpPr txBox="1"/>
          <p:nvPr/>
        </p:nvSpPr>
        <p:spPr>
          <a:xfrm>
            <a:off x="18423490" y="13328112"/>
            <a:ext cx="8229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Figure 3: (a) STM image of part of the step edge in figure 2. Boxes labeled b and c indicate locations of the smaller STM images taken off the step (b) and on the step (c).  At each of those locations, we took dI/dV line spectra, depicted by the colored dots. Those line spectra (d,e) span from -400mV to +400mV, and include 16 points which lay at different points on the charge density wave.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27DDAF-08FB-1FAC-6D2F-6D6A508BA102}"/>
              </a:ext>
            </a:extLst>
          </p:cNvPr>
          <p:cNvSpPr txBox="1"/>
          <p:nvPr/>
        </p:nvSpPr>
        <p:spPr>
          <a:xfrm>
            <a:off x="10275416" y="13162602"/>
            <a:ext cx="103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FFF489-B468-205F-F735-25280E581DBB}"/>
              </a:ext>
            </a:extLst>
          </p:cNvPr>
          <p:cNvSpPr txBox="1"/>
          <p:nvPr/>
        </p:nvSpPr>
        <p:spPr>
          <a:xfrm>
            <a:off x="18272251" y="17983296"/>
            <a:ext cx="112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671C22-56F3-2840-4C5E-6372D61DF3E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530" t="3525" r="6698" b="2202"/>
          <a:stretch/>
        </p:blipFill>
        <p:spPr>
          <a:xfrm>
            <a:off x="18942907" y="22973336"/>
            <a:ext cx="7516499" cy="41809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929CA6-EB55-AD63-050B-5BED0DFABAEB}"/>
              </a:ext>
            </a:extLst>
          </p:cNvPr>
          <p:cNvSpPr txBox="1"/>
          <p:nvPr/>
        </p:nvSpPr>
        <p:spPr>
          <a:xfrm>
            <a:off x="18273028" y="22803637"/>
            <a:ext cx="1125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04074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48dd67-bacd-469d-a7a8-bf43ac7eb966" xsi:nil="true"/>
  </documentManagement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A5C3A59CE24A9132887803C27103" ma:contentTypeVersion="13" ma:contentTypeDescription="Create a new document." ma:contentTypeScope="" ma:versionID="fdb25ce0c68696aebc04b79e8c95edf2">
  <xsd:schema xmlns:xsd="http://www.w3.org/2001/XMLSchema" xmlns:xs="http://www.w3.org/2001/XMLSchema" xmlns:p="http://schemas.microsoft.com/office/2006/metadata/properties" xmlns:ns3="2648dd67-bacd-469d-a7a8-bf43ac7eb966" xmlns:ns4="c54cc568-ff50-4e49-911c-0b6544674b82" targetNamespace="http://schemas.microsoft.com/office/2006/metadata/properties" ma:root="true" ma:fieldsID="1a2f12a7def379ecd55bddbc0671af9a" ns3:_="" ns4:_="">
    <xsd:import namespace="2648dd67-bacd-469d-a7a8-bf43ac7eb966"/>
    <xsd:import namespace="c54cc568-ff50-4e49-911c-0b6544674b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8dd67-bacd-469d-a7a8-bf43ac7e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cc568-ff50-4e49-911c-0b6544674b8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302A56-EF94-469F-B42E-3200BC69784E}">
  <ds:schemaRefs>
    <ds:schemaRef ds:uri="http://purl.org/dc/elements/1.1/"/>
    <ds:schemaRef ds:uri="2648dd67-bacd-469d-a7a8-bf43ac7eb966"/>
    <ds:schemaRef ds:uri="http://purl.org/dc/dcmitype/"/>
    <ds:schemaRef ds:uri="c54cc568-ff50-4e49-911c-0b6544674b82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DE54A3F-85E3-46CA-84F6-9DE1A2187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8dd67-bacd-469d-a7a8-bf43ac7eb966"/>
    <ds:schemaRef ds:uri="c54cc568-ff50-4e49-911c-0b6544674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2B30C76-7EE2-4BF1-907C-F433520EEE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8540</TotalTime>
  <Words>661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Cambria Math</vt:lpstr>
      <vt:lpstr>Office Theme</vt:lpstr>
      <vt:lpstr>Investigating Layer Dependence of 〖NbTe〗_2 Using  Scanning Probe Microscopy Gavin Smith, Shawna Hollen, Ben Cambell Department of Physics and Astronomy, University of New Hampshire, Durham, 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Gavin Smith</cp:lastModifiedBy>
  <cp:revision>153</cp:revision>
  <dcterms:created xsi:type="dcterms:W3CDTF">2016-03-05T16:55:12Z</dcterms:created>
  <dcterms:modified xsi:type="dcterms:W3CDTF">2023-04-14T00:06:56Z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0x010100392EA5C3A59CE24A9132887803C27103</vt:lpwstr>
  </property>
</Properties>
</file>