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14" autoAdjust="0"/>
    <p:restoredTop sz="86432" autoAdjust="0"/>
  </p:normalViewPr>
  <p:slideViewPr>
    <p:cSldViewPr snapToGrid="0">
      <p:cViewPr>
        <p:scale>
          <a:sx n="25" d="100"/>
          <a:sy n="25" d="100"/>
        </p:scale>
        <p:origin x="974" y="-691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CE9BB3-62E9-078C-67B4-8CD482CFFEAF}"/>
              </a:ext>
            </a:extLst>
          </p:cNvPr>
          <p:cNvSpPr/>
          <p:nvPr/>
        </p:nvSpPr>
        <p:spPr>
          <a:xfrm>
            <a:off x="0" y="5070489"/>
            <a:ext cx="43891200" cy="27847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1204" y="5390977"/>
            <a:ext cx="13742545" cy="127752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77166" y="21242525"/>
            <a:ext cx="13742546" cy="1219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6"/>
          </p:nvPr>
        </p:nvSpPr>
        <p:spPr>
          <a:xfrm>
            <a:off x="611203" y="22625636"/>
            <a:ext cx="13742546" cy="2754465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Increased wildfire frequency and intensity will lengthen the recovery time for vegetation regrowth thus resulting in longer periods of time with barren/burned soil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99666" y="25478439"/>
            <a:ext cx="13688120" cy="1219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7"/>
          </p:nvPr>
        </p:nvSpPr>
        <p:spPr>
          <a:xfrm>
            <a:off x="677166" y="26695987"/>
            <a:ext cx="13610620" cy="5614466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Use MODIS Satellite data to locate wildfire burn scars from 2001-present</a:t>
            </a:r>
          </a:p>
          <a:p>
            <a:r>
              <a:rPr lang="en-US" sz="4800" b="1" dirty="0"/>
              <a:t>Use NASA Digital Elevation Model to find slopes that are facing North and South</a:t>
            </a:r>
          </a:p>
          <a:p>
            <a:r>
              <a:rPr lang="en-US" sz="4800" b="1" dirty="0"/>
              <a:t>Calculate NDVI for the area and find a relationship between direction of slopes and vegetation regrowth</a:t>
            </a:r>
          </a:p>
          <a:p>
            <a:r>
              <a:rPr lang="en-US" sz="4800" b="1" dirty="0"/>
              <a:t>Repeat in a severely burned area recently and 20 years ago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0"/>
          </p:nvPr>
        </p:nvSpPr>
        <p:spPr>
          <a:xfrm>
            <a:off x="15280148" y="7337422"/>
            <a:ext cx="13509250" cy="96508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29668963" y="25464602"/>
            <a:ext cx="13688119" cy="120733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29668964" y="5449300"/>
            <a:ext cx="13611032" cy="1219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0" name="Text Placeholder 1"/>
          <p:cNvSpPr>
            <a:spLocks noGrp="1"/>
          </p:cNvSpPr>
          <p:nvPr>
            <p:ph sz="quarter" idx="25"/>
          </p:nvPr>
        </p:nvSpPr>
        <p:spPr>
          <a:xfrm>
            <a:off x="599666" y="14027669"/>
            <a:ext cx="13754083" cy="7182036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/>
              <a:t>Wildfires in the Western United States have become more frequent and more intense recently</a:t>
            </a:r>
            <a:r>
              <a:rPr lang="en-US" sz="4800" dirty="0"/>
              <a:t>¹</a:t>
            </a:r>
            <a:endParaRPr lang="en-US" sz="4800" b="1" dirty="0"/>
          </a:p>
          <a:p>
            <a:r>
              <a:rPr lang="en-US" sz="4800" b="1" dirty="0"/>
              <a:t>Forested areas are a huge carbon sink for Earth’s Biosphere and can cause a massive flux of CO</a:t>
            </a:r>
            <a:r>
              <a:rPr lang="en-US" sz="4800" b="1" baseline="-25000" dirty="0"/>
              <a:t>2</a:t>
            </a:r>
            <a:r>
              <a:rPr lang="en-US" sz="4800" b="1" dirty="0"/>
              <a:t> going into the atmosphere</a:t>
            </a:r>
            <a:r>
              <a:rPr lang="en-US" sz="4800" dirty="0"/>
              <a:t>²</a:t>
            </a:r>
            <a:endParaRPr lang="en-US" sz="4800" b="1" dirty="0"/>
          </a:p>
          <a:p>
            <a:r>
              <a:rPr lang="en-US" sz="4800" b="1" dirty="0"/>
              <a:t>Drought has been increasing the length of fire seasons and decreasing the amount of snowmelt available into the summer months</a:t>
            </a:r>
            <a:r>
              <a:rPr lang="en-US" sz="4800" baseline="30000" dirty="0"/>
              <a:t>3,4</a:t>
            </a:r>
          </a:p>
          <a:p>
            <a:r>
              <a:rPr lang="en-US" sz="4800" b="1" dirty="0"/>
              <a:t>Recent wildfires are burning much more land, such as the August Complex Fire, with five of the top seven California wildfires occurring in 2020</a:t>
            </a:r>
            <a:r>
              <a:rPr lang="en-US" sz="4800" baseline="30000" dirty="0"/>
              <a:t>5</a:t>
            </a:r>
            <a:endParaRPr lang="en-US" sz="480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15167297" y="5430259"/>
            <a:ext cx="13688119" cy="1219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7E1BA8-75A1-FD78-F2CE-28A548526B5A}"/>
              </a:ext>
            </a:extLst>
          </p:cNvPr>
          <p:cNvSpPr/>
          <p:nvPr/>
        </p:nvSpPr>
        <p:spPr>
          <a:xfrm>
            <a:off x="0" y="-93851"/>
            <a:ext cx="43891200" cy="5140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40F90472-685A-8041-F882-ADAF8D5AEC83}"/>
              </a:ext>
            </a:extLst>
          </p:cNvPr>
          <p:cNvSpPr txBox="1">
            <a:spLocks/>
          </p:cNvSpPr>
          <p:nvPr/>
        </p:nvSpPr>
        <p:spPr>
          <a:xfrm>
            <a:off x="29668964" y="15874925"/>
            <a:ext cx="13611032" cy="1219200"/>
          </a:xfrm>
          <a:prstGeom prst="round1Rect">
            <a:avLst/>
          </a:prstGeom>
          <a:solidFill>
            <a:schemeClr val="tx2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Conclusion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0927" y="607947"/>
            <a:ext cx="31089600" cy="25145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Topographic Effects on the Recovery of Vegetation After a Major Forest Fire Burn in the Western U.S.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2080" y="3113954"/>
            <a:ext cx="3108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Zachary E. Marti, Michael Palace, Department of Earth Sciences, University of New Hampshire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97" y="1144645"/>
            <a:ext cx="2478029" cy="2983998"/>
          </a:xfrm>
          <a:prstGeom prst="rect">
            <a:avLst/>
          </a:prstGeom>
        </p:spPr>
      </p:pic>
      <p:pic>
        <p:nvPicPr>
          <p:cNvPr id="1028" name="Picture 4" descr="Google Earth Engine Frequently Asked Questions - AppGeo">
            <a:extLst>
              <a:ext uri="{FF2B5EF4-FFF2-40B4-BE49-F238E27FC236}">
                <a16:creationId xmlns:a16="http://schemas.microsoft.com/office/drawing/2014/main" id="{FF1DC44D-E31F-1070-91A9-F7E711A80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3817" r="10638" b="14420"/>
          <a:stretch/>
        </p:blipFill>
        <p:spPr bwMode="auto">
          <a:xfrm>
            <a:off x="37376100" y="831285"/>
            <a:ext cx="5903896" cy="36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B11E4EF1-B0D1-A522-A2DB-8FA5E568E73F}"/>
              </a:ext>
            </a:extLst>
          </p:cNvPr>
          <p:cNvSpPr txBox="1">
            <a:spLocks/>
          </p:cNvSpPr>
          <p:nvPr/>
        </p:nvSpPr>
        <p:spPr>
          <a:xfrm>
            <a:off x="29633897" y="6833687"/>
            <a:ext cx="13509250" cy="8963991"/>
          </a:xfrm>
          <a:prstGeom prst="rect">
            <a:avLst/>
          </a:prstGeom>
        </p:spPr>
        <p:txBody>
          <a:bodyPr vert="horz" lIns="365760" tIns="182880" rIns="91440" bIns="45720" rtlCol="0">
            <a:norm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South facing slopes appear to be more susceptible to fires and therefore lower vegetation growth after wildfires</a:t>
            </a:r>
          </a:p>
          <a:p>
            <a:r>
              <a:rPr lang="en-US" sz="4800" b="1" dirty="0"/>
              <a:t>North facing slopes are higher in vegetation growth because of less direct sunlight and slightly cooler temperatures</a:t>
            </a:r>
          </a:p>
          <a:p>
            <a:r>
              <a:rPr lang="en-US" sz="4800" b="1" dirty="0"/>
              <a:t>North facing slopes show higher-density vegetation in some areas before wildfires start, and could have lower vegetation growth if the denser forests create hot spots for fires moving through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Content Placeholder 16">
            <a:extLst>
              <a:ext uri="{FF2B5EF4-FFF2-40B4-BE49-F238E27FC236}">
                <a16:creationId xmlns:a16="http://schemas.microsoft.com/office/drawing/2014/main" id="{8A04C691-802E-F350-F6BC-814F3F81B218}"/>
              </a:ext>
            </a:extLst>
          </p:cNvPr>
          <p:cNvSpPr txBox="1">
            <a:spLocks/>
          </p:cNvSpPr>
          <p:nvPr/>
        </p:nvSpPr>
        <p:spPr>
          <a:xfrm>
            <a:off x="29668962" y="17118175"/>
            <a:ext cx="13611031" cy="8261926"/>
          </a:xfrm>
          <a:prstGeom prst="rect">
            <a:avLst/>
          </a:prstGeom>
        </p:spPr>
        <p:txBody>
          <a:bodyPr vert="horz" lIns="365760" tIns="182880" rIns="91440" bIns="45720" rtlCol="0">
            <a:normAutofit fontScale="92500" lnSpcReduction="10000"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A decrease in soil moisture from longer summers and shorter winters combined with denser timber stands from decades of fire suppression have created more frequent and large-scale wildfires across the Western U.S.</a:t>
            </a:r>
          </a:p>
          <a:p>
            <a:r>
              <a:rPr lang="en-US" sz="4800" b="1" dirty="0"/>
              <a:t>Historical records show that severe wildfires have happened before in the 1920’s, but today we are experiencing a much higher number of large fires comparatively</a:t>
            </a:r>
          </a:p>
          <a:p>
            <a:r>
              <a:rPr lang="en-US" sz="4800" b="1" dirty="0"/>
              <a:t>If this pattern continues, larger and hotter fires could result in deeper soil horizons burned and drastically change the recovery of plant vegetation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575A343-B737-9DDA-9C01-F0A090AAB75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9668963" y="26695987"/>
            <a:ext cx="13688119" cy="6222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/>
              <a:t>¹Miller, et al. (2009), </a:t>
            </a:r>
            <a:r>
              <a:rPr lang="en-US" sz="4800" i="1" dirty="0"/>
              <a:t>Quantitative Evidence for Increasing Forest Fire Severity in the Sierra Nevada and Southern Cascade Mountains, California and Nevada, USA</a:t>
            </a:r>
            <a:r>
              <a:rPr lang="en-US" sz="4800" dirty="0"/>
              <a:t>; ²Marlon, et al. (2012), </a:t>
            </a:r>
            <a:r>
              <a:rPr lang="en-US" sz="4800" i="1" dirty="0"/>
              <a:t>Long-Term Perspective on Wildfires in the Western USA</a:t>
            </a:r>
            <a:r>
              <a:rPr lang="en-US" sz="4800" dirty="0"/>
              <a:t>; ³Westerling, et al. (2006), </a:t>
            </a:r>
            <a:r>
              <a:rPr lang="en-US" sz="4800" i="1" dirty="0"/>
              <a:t>Warming and Earlier Spring Increase Western U.S. Forest Wildfire Activity</a:t>
            </a:r>
            <a:r>
              <a:rPr lang="en-US" sz="4800" dirty="0"/>
              <a:t>; </a:t>
            </a:r>
            <a:r>
              <a:rPr lang="en-US" sz="4800" baseline="30000" dirty="0"/>
              <a:t>4</a:t>
            </a:r>
            <a:r>
              <a:rPr lang="en-US" sz="4800" dirty="0"/>
              <a:t>Littell, et al. (2016), </a:t>
            </a:r>
            <a:r>
              <a:rPr lang="en-US" sz="4800" i="1" dirty="0"/>
              <a:t>A Review of the Relationships between Drought and Forest Fire in the United States</a:t>
            </a:r>
            <a:r>
              <a:rPr lang="en-US" sz="4800" dirty="0"/>
              <a:t>; </a:t>
            </a:r>
            <a:r>
              <a:rPr lang="en-US" sz="4800" baseline="30000" dirty="0"/>
              <a:t>5</a:t>
            </a:r>
            <a:r>
              <a:rPr lang="en-US" sz="4800" dirty="0"/>
              <a:t>Keeley, Jon E., and Alexandra D. </a:t>
            </a:r>
            <a:r>
              <a:rPr lang="en-US" sz="4800" dirty="0" err="1"/>
              <a:t>Syphard</a:t>
            </a:r>
            <a:r>
              <a:rPr lang="en-US" sz="4800" dirty="0"/>
              <a:t> (2021), </a:t>
            </a:r>
            <a:r>
              <a:rPr lang="en-US" sz="4800" i="1" dirty="0"/>
              <a:t>Large California Wildfires: 2020 Fires in Historical Context</a:t>
            </a:r>
            <a:r>
              <a:rPr lang="en-US" sz="4800" dirty="0"/>
              <a:t>;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C05357-09BD-14F2-AF3D-8440ED476659}"/>
              </a:ext>
            </a:extLst>
          </p:cNvPr>
          <p:cNvGrpSpPr/>
          <p:nvPr/>
        </p:nvGrpSpPr>
        <p:grpSpPr>
          <a:xfrm>
            <a:off x="611201" y="6793858"/>
            <a:ext cx="13742549" cy="7145874"/>
            <a:chOff x="611201" y="6793858"/>
            <a:chExt cx="13742549" cy="7145874"/>
          </a:xfrm>
        </p:grpSpPr>
        <p:pic>
          <p:nvPicPr>
            <p:cNvPr id="3" name="Picture 2" descr="A picture containing mountain, sky, outdoor, nature&#10;&#10;Description automatically generated">
              <a:extLst>
                <a:ext uri="{FF2B5EF4-FFF2-40B4-BE49-F238E27FC236}">
                  <a16:creationId xmlns:a16="http://schemas.microsoft.com/office/drawing/2014/main" id="{599ED810-A816-78B4-9133-ABDA5D004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0"/>
            <a:stretch/>
          </p:blipFill>
          <p:spPr>
            <a:xfrm>
              <a:off x="611203" y="6793858"/>
              <a:ext cx="13742547" cy="576276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42406E-87A4-CD2B-AF41-F612A6FAF369}"/>
                </a:ext>
              </a:extLst>
            </p:cNvPr>
            <p:cNvSpPr txBox="1"/>
            <p:nvPr/>
          </p:nvSpPr>
          <p:spPr>
            <a:xfrm>
              <a:off x="611201" y="12616293"/>
              <a:ext cx="137425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Fig. 1. Image taken on a Forest Service road near the Northeast part of the Yolla Bolly Middle Eel Wilderness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B5845D-08EA-8CEA-9712-53F595E975FA}"/>
              </a:ext>
            </a:extLst>
          </p:cNvPr>
          <p:cNvGrpSpPr/>
          <p:nvPr/>
        </p:nvGrpSpPr>
        <p:grpSpPr>
          <a:xfrm>
            <a:off x="16213958" y="7009229"/>
            <a:ext cx="11681263" cy="7096865"/>
            <a:chOff x="15979337" y="8254245"/>
            <a:chExt cx="11932526" cy="740580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F76EDC4-2660-BFDA-5452-5503A10F2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000" t="37879" r="23636" b="20505"/>
            <a:stretch/>
          </p:blipFill>
          <p:spPr>
            <a:xfrm>
              <a:off x="15979337" y="8254245"/>
              <a:ext cx="11932526" cy="602475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2DD646-853D-B878-D99D-985E78A00FA9}"/>
                </a:ext>
              </a:extLst>
            </p:cNvPr>
            <p:cNvSpPr txBox="1"/>
            <p:nvPr/>
          </p:nvSpPr>
          <p:spPr>
            <a:xfrm>
              <a:off x="16010027" y="14279000"/>
              <a:ext cx="11901836" cy="138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Fig. 2. GEE Image of North vs South Facing slopes using a DEM model and the aspect of the hillside.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6E2B2D-D0E4-3932-68E0-33BA53260F46}"/>
              </a:ext>
            </a:extLst>
          </p:cNvPr>
          <p:cNvGrpSpPr/>
          <p:nvPr/>
        </p:nvGrpSpPr>
        <p:grpSpPr>
          <a:xfrm>
            <a:off x="16717361" y="14130143"/>
            <a:ext cx="10456478" cy="9065611"/>
            <a:chOff x="16572337" y="15874925"/>
            <a:chExt cx="10746526" cy="95735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2443F72-46FC-308C-6FFA-99F604E46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863" t="37879" r="40682" b="12307"/>
            <a:stretch/>
          </p:blipFill>
          <p:spPr>
            <a:xfrm>
              <a:off x="16572337" y="15874925"/>
              <a:ext cx="10746526" cy="744349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D5E622-CE8E-1CEB-593F-0EB4951A37CD}"/>
                </a:ext>
              </a:extLst>
            </p:cNvPr>
            <p:cNvSpPr txBox="1"/>
            <p:nvPr/>
          </p:nvSpPr>
          <p:spPr>
            <a:xfrm>
              <a:off x="16572337" y="23318419"/>
              <a:ext cx="10746526" cy="213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Fig. 3. GEE Image of the August Complex Fire in 2020. The light purple is mid-August, the dark purple is late October to mid-November.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3ED3D6-C7DC-4110-029D-54A9CE5DE486}"/>
              </a:ext>
            </a:extLst>
          </p:cNvPr>
          <p:cNvGrpSpPr/>
          <p:nvPr/>
        </p:nvGrpSpPr>
        <p:grpSpPr>
          <a:xfrm>
            <a:off x="14549972" y="23054238"/>
            <a:ext cx="15053443" cy="9650838"/>
            <a:chOff x="14953599" y="23704395"/>
            <a:chExt cx="14636638" cy="9256215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449F0996-C89A-E52F-0E01-FB6078B19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8"/>
            <a:stretch/>
          </p:blipFill>
          <p:spPr>
            <a:xfrm>
              <a:off x="14953599" y="23704395"/>
              <a:ext cx="14636638" cy="7349428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38B6EE-8D4E-44A7-DFF9-E089DC8B1D91}"/>
                </a:ext>
              </a:extLst>
            </p:cNvPr>
            <p:cNvSpPr txBox="1"/>
            <p:nvPr/>
          </p:nvSpPr>
          <p:spPr>
            <a:xfrm>
              <a:off x="14953600" y="31021618"/>
              <a:ext cx="14572501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Fig. 4. Drought.gov data showing yearly drought conditions from 2000-2017 reported for California. Notice the first extreme droughts beginning in 2014.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508479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569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Medical Poster</vt:lpstr>
      <vt:lpstr>Topographic Effects on the Recovery of Vegetation After a Major Forest Fire Burn in the Western U.S.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2015-04-29T17:08:18Z</dcterms:created>
  <dcterms:modified xsi:type="dcterms:W3CDTF">2023-04-13T21:54:44Z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