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68" r:id="rId5"/>
  </p:sldIdLst>
  <p:sldSz cx="43891200" cy="32918400"/>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6"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5" algn="l" defTabSz="457145" rtl="0" eaLnBrk="1" latinLnBrk="0" hangingPunct="1">
      <a:defRPr sz="1800" kern="1200">
        <a:solidFill>
          <a:schemeClr val="tx1"/>
        </a:solidFill>
        <a:latin typeface="+mn-lt"/>
        <a:ea typeface="+mn-ea"/>
        <a:cs typeface="+mn-cs"/>
      </a:defRPr>
    </a:lvl6pPr>
    <a:lvl7pPr marL="2742870"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04" userDrawn="1">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8241A-B4D2-BCAA-664A-189834BCA00F}" v="2421" dt="2023-04-09T21:21:21.894"/>
    <p1510:client id="{23C7E427-C8B8-5669-0606-FF9D0787A82E}" v="441" dt="2023-04-08T20:31:02.380"/>
    <p1510:client id="{257A77BD-00F7-E69B-1D7C-2E4206126B23}" v="1954" dt="2023-04-10T15:45:53.589"/>
    <p1510:client id="{277CC29A-5C51-8807-B58F-7E13AE53891B}" v="624" dt="2023-04-13T20:44:01.824"/>
    <p1510:client id="{2B04DF22-DB25-50B7-0C3A-535A0E501E56}" v="551" dt="2020-05-01T22:45:09.829"/>
    <p1510:client id="{2B2AB6DA-6654-42D0-81F1-DDF4F6876BEB}" v="52" dt="2020-05-02T03:41:08.321"/>
    <p1510:client id="{2B9A42A2-4EAB-764F-9C29-E971FD74E6A6}" v="4476" dt="2020-05-02T03:29:05.661"/>
    <p1510:client id="{3F6E7ECA-0C24-4A8E-B32F-A35C38EE53CD}" v="5552" dt="2020-05-02T03:31:31.144"/>
    <p1510:client id="{5B8ECA0F-6C70-71EF-BF85-5ABEC48D93BC}" v="2002" dt="2023-04-10T03:16:27.490"/>
    <p1510:client id="{7255D46E-DACA-042A-CBE5-503B99430123}" v="4" dt="2023-03-31T20:58:34.149"/>
    <p1510:client id="{7646FE3C-96E0-D4BC-7B12-92E17A2EDABE}" v="117" dt="2023-04-07T19:58:02.290"/>
    <p1510:client id="{79EAB061-B052-4D76-AC92-2207A7C90E42}" v="3" dt="2020-05-02T03:24:47.094"/>
    <p1510:client id="{91AB1E45-C1AD-7367-6C19-207AC920DD39}" v="139" dt="2023-04-07T20:02:25.498"/>
    <p1510:client id="{B019DCBB-AB99-6FFD-02AE-51A46C5DDCCC}" v="743" dt="2023-04-13T21:38:37.829"/>
    <p1510:client id="{B104ACB9-819D-4199-2E1D-4F08DE479D42}" v="1115" dt="2023-04-07T21:09:21.092"/>
    <p1510:client id="{B5608BC5-30B7-5A40-93DD-44F1FCCDB4E0}" v="106" dt="2020-05-02T03:43:32.955"/>
    <p1510:client id="{CDD614E0-F0FA-4037-9F34-D4F2AFE005A0}" v="769" dt="2023-04-07T19:53:57.430"/>
    <p1510:client id="{F133D905-B3FD-7D4C-C308-8F0C549B696D}" v="1466" dt="2023-04-10T21:08:03.156"/>
    <p1510:client id="{F79885C6-5E89-77CF-D185-CF1CC485D648}" v="194" dt="2023-04-10T23:48:29.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461"/>
  </p:normalViewPr>
  <p:slideViewPr>
    <p:cSldViewPr snapToGrid="0">
      <p:cViewPr>
        <p:scale>
          <a:sx n="22" d="100"/>
          <a:sy n="22" d="100"/>
        </p:scale>
        <p:origin x="1864" y="-1104"/>
      </p:cViewPr>
      <p:guideLst>
        <p:guide orient="horz" pos="16104"/>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C184-1656-4B5D-92D2-831E10D4DE3E}" type="datetimeFigureOut">
              <a:rPr lang="en-US" smtClean="0"/>
              <a:t>4/13/2023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1C547-4E9B-4936-9981-92AAC6EDF4C6}" type="slidenum">
              <a:rPr lang="en-US" smtClean="0"/>
              <a:t>‹#›</a:t>
            </a:fld>
            <a:endParaRPr lang="en-US"/>
          </a:p>
        </p:txBody>
      </p:sp>
    </p:spTree>
    <p:extLst>
      <p:ext uri="{BB962C8B-B14F-4D97-AF65-F5344CB8AC3E}">
        <p14:creationId xmlns:p14="http://schemas.microsoft.com/office/powerpoint/2010/main" val="309886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C1C547-4E9B-4936-9981-92AAC6EDF4C6}" type="slidenum">
              <a:rPr lang="en-US" smtClean="0"/>
              <a:t>1</a:t>
            </a:fld>
            <a:endParaRPr lang="en-US"/>
          </a:p>
        </p:txBody>
      </p:sp>
    </p:spTree>
    <p:extLst>
      <p:ext uri="{BB962C8B-B14F-4D97-AF65-F5344CB8AC3E}">
        <p14:creationId xmlns:p14="http://schemas.microsoft.com/office/powerpoint/2010/main" val="42546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9"/>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D6ED9CA2-9A82-4409-BC6A-1AB833E4B22D}"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B525F-D65E-421B-BAFC-100CC916ECB2}" type="slidenum">
              <a:rPr lang="en-US" smtClean="0"/>
              <a:t>‹#›</a:t>
            </a:fld>
            <a:endParaRPr lang="en-US"/>
          </a:p>
        </p:txBody>
      </p:sp>
    </p:spTree>
    <p:extLst>
      <p:ext uri="{BB962C8B-B14F-4D97-AF65-F5344CB8AC3E}">
        <p14:creationId xmlns:p14="http://schemas.microsoft.com/office/powerpoint/2010/main" val="154040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D9CA2-9A82-4409-BC6A-1AB833E4B22D}"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B525F-D65E-421B-BAFC-100CC916ECB2}" type="slidenum">
              <a:rPr lang="en-US" smtClean="0"/>
              <a:t>‹#›</a:t>
            </a:fld>
            <a:endParaRPr lang="en-US"/>
          </a:p>
        </p:txBody>
      </p:sp>
    </p:spTree>
    <p:extLst>
      <p:ext uri="{BB962C8B-B14F-4D97-AF65-F5344CB8AC3E}">
        <p14:creationId xmlns:p14="http://schemas.microsoft.com/office/powerpoint/2010/main" val="289299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3" y="1752601"/>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3" y="1752601"/>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D9CA2-9A82-4409-BC6A-1AB833E4B22D}"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B525F-D65E-421B-BAFC-100CC916ECB2}" type="slidenum">
              <a:rPr lang="en-US" smtClean="0"/>
              <a:t>‹#›</a:t>
            </a:fld>
            <a:endParaRPr lang="en-US"/>
          </a:p>
        </p:txBody>
      </p:sp>
    </p:spTree>
    <p:extLst>
      <p:ext uri="{BB962C8B-B14F-4D97-AF65-F5344CB8AC3E}">
        <p14:creationId xmlns:p14="http://schemas.microsoft.com/office/powerpoint/2010/main" val="283018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D9CA2-9A82-4409-BC6A-1AB833E4B22D}"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B525F-D65E-421B-BAFC-100CC916ECB2}" type="slidenum">
              <a:rPr lang="en-US" smtClean="0"/>
              <a:t>‹#›</a:t>
            </a:fld>
            <a:endParaRPr lang="en-US"/>
          </a:p>
        </p:txBody>
      </p:sp>
    </p:spTree>
    <p:extLst>
      <p:ext uri="{BB962C8B-B14F-4D97-AF65-F5344CB8AC3E}">
        <p14:creationId xmlns:p14="http://schemas.microsoft.com/office/powerpoint/2010/main" val="330946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3" y="8206750"/>
            <a:ext cx="37856160" cy="13693139"/>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3" y="22029430"/>
            <a:ext cx="37856160" cy="7200899"/>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ED9CA2-9A82-4409-BC6A-1AB833E4B22D}"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B525F-D65E-421B-BAFC-100CC916ECB2}" type="slidenum">
              <a:rPr lang="en-US" smtClean="0"/>
              <a:t>‹#›</a:t>
            </a:fld>
            <a:endParaRPr lang="en-US"/>
          </a:p>
        </p:txBody>
      </p:sp>
    </p:spTree>
    <p:extLst>
      <p:ext uri="{BB962C8B-B14F-4D97-AF65-F5344CB8AC3E}">
        <p14:creationId xmlns:p14="http://schemas.microsoft.com/office/powerpoint/2010/main" val="43545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1"/>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1"/>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ED9CA2-9A82-4409-BC6A-1AB833E4B22D}"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B525F-D65E-421B-BAFC-100CC916ECB2}" type="slidenum">
              <a:rPr lang="en-US" smtClean="0"/>
              <a:t>‹#›</a:t>
            </a:fld>
            <a:endParaRPr lang="en-US"/>
          </a:p>
        </p:txBody>
      </p:sp>
    </p:spTree>
    <p:extLst>
      <p:ext uri="{BB962C8B-B14F-4D97-AF65-F5344CB8AC3E}">
        <p14:creationId xmlns:p14="http://schemas.microsoft.com/office/powerpoint/2010/main" val="9408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8"/>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3" y="8069582"/>
            <a:ext cx="18568032" cy="3954779"/>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3" y="12024361"/>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3" y="8069582"/>
            <a:ext cx="18659477" cy="3954779"/>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3" y="12024361"/>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ED9CA2-9A82-4409-BC6A-1AB833E4B22D}"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2B525F-D65E-421B-BAFC-100CC916ECB2}" type="slidenum">
              <a:rPr lang="en-US" smtClean="0"/>
              <a:t>‹#›</a:t>
            </a:fld>
            <a:endParaRPr lang="en-US"/>
          </a:p>
        </p:txBody>
      </p:sp>
    </p:spTree>
    <p:extLst>
      <p:ext uri="{BB962C8B-B14F-4D97-AF65-F5344CB8AC3E}">
        <p14:creationId xmlns:p14="http://schemas.microsoft.com/office/powerpoint/2010/main" val="110324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ED9CA2-9A82-4409-BC6A-1AB833E4B22D}"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2B525F-D65E-421B-BAFC-100CC916ECB2}" type="slidenum">
              <a:rPr lang="en-US" smtClean="0"/>
              <a:t>‹#›</a:t>
            </a:fld>
            <a:endParaRPr lang="en-US"/>
          </a:p>
        </p:txBody>
      </p:sp>
    </p:spTree>
    <p:extLst>
      <p:ext uri="{BB962C8B-B14F-4D97-AF65-F5344CB8AC3E}">
        <p14:creationId xmlns:p14="http://schemas.microsoft.com/office/powerpoint/2010/main" val="49286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D9CA2-9A82-4409-BC6A-1AB833E4B22D}"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2B525F-D65E-421B-BAFC-100CC916ECB2}" type="slidenum">
              <a:rPr lang="en-US" smtClean="0"/>
              <a:t>‹#›</a:t>
            </a:fld>
            <a:endParaRPr lang="en-US"/>
          </a:p>
        </p:txBody>
      </p:sp>
    </p:spTree>
    <p:extLst>
      <p:ext uri="{BB962C8B-B14F-4D97-AF65-F5344CB8AC3E}">
        <p14:creationId xmlns:p14="http://schemas.microsoft.com/office/powerpoint/2010/main" val="117563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5"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8" y="9875521"/>
            <a:ext cx="14156055"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6ED9CA2-9A82-4409-BC6A-1AB833E4B22D}"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B525F-D65E-421B-BAFC-100CC916ECB2}" type="slidenum">
              <a:rPr lang="en-US" smtClean="0"/>
              <a:t>‹#›</a:t>
            </a:fld>
            <a:endParaRPr lang="en-US"/>
          </a:p>
        </p:txBody>
      </p:sp>
    </p:spTree>
    <p:extLst>
      <p:ext uri="{BB962C8B-B14F-4D97-AF65-F5344CB8AC3E}">
        <p14:creationId xmlns:p14="http://schemas.microsoft.com/office/powerpoint/2010/main" val="267525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5"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8" y="9875521"/>
            <a:ext cx="14156055"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6ED9CA2-9A82-4409-BC6A-1AB833E4B22D}"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B525F-D65E-421B-BAFC-100CC916ECB2}" type="slidenum">
              <a:rPr lang="en-US" smtClean="0"/>
              <a:t>‹#›</a:t>
            </a:fld>
            <a:endParaRPr lang="en-US"/>
          </a:p>
        </p:txBody>
      </p:sp>
    </p:spTree>
    <p:extLst>
      <p:ext uri="{BB962C8B-B14F-4D97-AF65-F5344CB8AC3E}">
        <p14:creationId xmlns:p14="http://schemas.microsoft.com/office/powerpoint/2010/main" val="276582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8"/>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1"/>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D6ED9CA2-9A82-4409-BC6A-1AB833E4B22D}" type="datetimeFigureOut">
              <a:rPr lang="en-US" smtClean="0"/>
              <a:t>4/13/2023</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B22B525F-D65E-421B-BAFC-100CC916ECB2}" type="slidenum">
              <a:rPr lang="en-US" smtClean="0"/>
              <a:t>‹#›</a:t>
            </a:fld>
            <a:endParaRPr lang="en-US"/>
          </a:p>
        </p:txBody>
      </p:sp>
    </p:spTree>
    <p:extLst>
      <p:ext uri="{BB962C8B-B14F-4D97-AF65-F5344CB8AC3E}">
        <p14:creationId xmlns:p14="http://schemas.microsoft.com/office/powerpoint/2010/main" val="2826815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hyperlink" Target="https://doi.org/10.1613/jair.5308"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hyperlink" Target="https://doi.org/10.3390/s18020512" TargetMode="External"/><Relationship Id="rId10" Type="http://schemas.openxmlformats.org/officeDocument/2006/relationships/image" Target="../media/image8.png"/><Relationship Id="rId19"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hyperlink" Target="https://doi.org/10.1016/j.disopt.2012.11.0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 name="Rectangle 161">
            <a:extLst>
              <a:ext uri="{FF2B5EF4-FFF2-40B4-BE49-F238E27FC236}">
                <a16:creationId xmlns:a16="http://schemas.microsoft.com/office/drawing/2014/main" id="{CEE97027-B39E-4D47-8EE1-1E9198AA329D}"/>
              </a:ext>
            </a:extLst>
          </p:cNvPr>
          <p:cNvSpPr/>
          <p:nvPr/>
        </p:nvSpPr>
        <p:spPr>
          <a:xfrm>
            <a:off x="15782" y="0"/>
            <a:ext cx="43934224" cy="32918400"/>
          </a:xfrm>
          <a:prstGeom prst="rect">
            <a:avLst/>
          </a:prstGeom>
          <a:gradFill flip="none" rotWithShape="1">
            <a:gsLst>
              <a:gs pos="0">
                <a:schemeClr val="accent5">
                  <a:lumMod val="20000"/>
                  <a:lumOff val="80000"/>
                  <a:shade val="30000"/>
                  <a:satMod val="115000"/>
                </a:schemeClr>
              </a:gs>
              <a:gs pos="1000">
                <a:schemeClr val="accent5">
                  <a:lumMod val="20000"/>
                  <a:lumOff val="80000"/>
                  <a:shade val="67500"/>
                  <a:satMod val="115000"/>
                </a:schemeClr>
              </a:gs>
              <a:gs pos="13000">
                <a:schemeClr val="accent5">
                  <a:lumMod val="20000"/>
                  <a:lumOff val="80000"/>
                  <a:shade val="100000"/>
                  <a:satMod val="115000"/>
                </a:schemeClr>
              </a:gs>
            </a:gsLst>
            <a:lin ang="16200000" scaled="1"/>
            <a:tileRect/>
          </a:gra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5" name="TextBox 4">
            <a:extLst>
              <a:ext uri="{FF2B5EF4-FFF2-40B4-BE49-F238E27FC236}">
                <a16:creationId xmlns:a16="http://schemas.microsoft.com/office/drawing/2014/main" id="{6D12CBE0-663C-3F4E-B2BA-1732243487F6}"/>
              </a:ext>
            </a:extLst>
          </p:cNvPr>
          <p:cNvSpPr txBox="1"/>
          <p:nvPr/>
        </p:nvSpPr>
        <p:spPr>
          <a:xfrm>
            <a:off x="9987982" y="572520"/>
            <a:ext cx="24691518" cy="1107996"/>
          </a:xfrm>
          <a:prstGeom prst="rect">
            <a:avLst/>
          </a:prstGeom>
          <a:noFill/>
        </p:spPr>
        <p:txBody>
          <a:bodyPr wrap="square" lIns="91440" tIns="45720" rIns="91440" bIns="45720" rtlCol="0" anchor="t">
            <a:spAutoFit/>
          </a:bodyPr>
          <a:lstStyle/>
          <a:p>
            <a:pPr algn="ctr"/>
            <a:r>
              <a:rPr lang="en-US" sz="6600" b="1" dirty="0"/>
              <a:t>Real-Time Optimization of UNH Bike Share System</a:t>
            </a:r>
            <a:endParaRPr lang="en-US" dirty="0"/>
          </a:p>
        </p:txBody>
      </p:sp>
      <p:sp>
        <p:nvSpPr>
          <p:cNvPr id="8" name="TextBox 7">
            <a:extLst>
              <a:ext uri="{FF2B5EF4-FFF2-40B4-BE49-F238E27FC236}">
                <a16:creationId xmlns:a16="http://schemas.microsoft.com/office/drawing/2014/main" id="{B005B5C9-463F-2947-9C41-5FF7F33D4538}"/>
              </a:ext>
            </a:extLst>
          </p:cNvPr>
          <p:cNvSpPr txBox="1"/>
          <p:nvPr/>
        </p:nvSpPr>
        <p:spPr>
          <a:xfrm>
            <a:off x="14177339" y="1699194"/>
            <a:ext cx="16528213" cy="769441"/>
          </a:xfrm>
          <a:prstGeom prst="rect">
            <a:avLst/>
          </a:prstGeom>
          <a:noFill/>
        </p:spPr>
        <p:txBody>
          <a:bodyPr wrap="square" lIns="91440" tIns="45720" rIns="91440" bIns="45720" rtlCol="0" anchor="t">
            <a:spAutoFit/>
          </a:bodyPr>
          <a:lstStyle/>
          <a:p>
            <a:pPr algn="ctr"/>
            <a:r>
              <a:rPr lang="en-US" sz="4400" dirty="0"/>
              <a:t>Carson Loughridge</a:t>
            </a:r>
            <a:endParaRPr lang="en-US" dirty="0"/>
          </a:p>
        </p:txBody>
      </p:sp>
      <p:sp>
        <p:nvSpPr>
          <p:cNvPr id="9" name="TextBox 8">
            <a:extLst>
              <a:ext uri="{FF2B5EF4-FFF2-40B4-BE49-F238E27FC236}">
                <a16:creationId xmlns:a16="http://schemas.microsoft.com/office/drawing/2014/main" id="{D75611FA-1DCE-9D47-A9A6-6FDA92622C3D}"/>
              </a:ext>
            </a:extLst>
          </p:cNvPr>
          <p:cNvSpPr txBox="1"/>
          <p:nvPr/>
        </p:nvSpPr>
        <p:spPr>
          <a:xfrm>
            <a:off x="18301659" y="2611452"/>
            <a:ext cx="7675643" cy="559833"/>
          </a:xfrm>
          <a:prstGeom prst="rect">
            <a:avLst/>
          </a:prstGeom>
          <a:noFill/>
        </p:spPr>
        <p:txBody>
          <a:bodyPr wrap="square" lIns="91440" tIns="45720" rIns="91440" bIns="45720" rtlCol="0" anchor="t">
            <a:spAutoFit/>
          </a:bodyPr>
          <a:lstStyle/>
          <a:p>
            <a:pPr algn="ctr"/>
            <a:r>
              <a:rPr lang="en-US" sz="3000" b="1" dirty="0"/>
              <a:t>Advisors: Dean Sullivan, Jeffrey Lapak</a:t>
            </a:r>
          </a:p>
        </p:txBody>
      </p:sp>
      <p:cxnSp>
        <p:nvCxnSpPr>
          <p:cNvPr id="60" name="Straight Connector 59">
            <a:extLst>
              <a:ext uri="{FF2B5EF4-FFF2-40B4-BE49-F238E27FC236}">
                <a16:creationId xmlns:a16="http://schemas.microsoft.com/office/drawing/2014/main" id="{B8CE2853-301E-0242-AF97-CDD078910E87}"/>
              </a:ext>
            </a:extLst>
          </p:cNvPr>
          <p:cNvCxnSpPr>
            <a:cxnSpLocks/>
          </p:cNvCxnSpPr>
          <p:nvPr/>
        </p:nvCxnSpPr>
        <p:spPr>
          <a:xfrm>
            <a:off x="472982" y="0"/>
            <a:ext cx="0" cy="3291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2E97D05-70A3-2E49-86E4-4F3504C8AEF1}"/>
              </a:ext>
            </a:extLst>
          </p:cNvPr>
          <p:cNvCxnSpPr>
            <a:cxnSpLocks/>
          </p:cNvCxnSpPr>
          <p:nvPr/>
        </p:nvCxnSpPr>
        <p:spPr>
          <a:xfrm>
            <a:off x="43418218" y="0"/>
            <a:ext cx="0" cy="3291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DCEDFDB-6874-A142-9485-E3D01704D25A}"/>
              </a:ext>
            </a:extLst>
          </p:cNvPr>
          <p:cNvCxnSpPr>
            <a:cxnSpLocks/>
          </p:cNvCxnSpPr>
          <p:nvPr/>
        </p:nvCxnSpPr>
        <p:spPr>
          <a:xfrm flipH="1">
            <a:off x="1" y="413176"/>
            <a:ext cx="438911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0CD3E45-B473-5048-AC97-68DEF8C5EA9C}"/>
              </a:ext>
            </a:extLst>
          </p:cNvPr>
          <p:cNvCxnSpPr>
            <a:cxnSpLocks/>
          </p:cNvCxnSpPr>
          <p:nvPr/>
        </p:nvCxnSpPr>
        <p:spPr>
          <a:xfrm flipH="1">
            <a:off x="0" y="3859028"/>
            <a:ext cx="43891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CDA41932-FC90-8D4A-AA5B-2986F2FEC008}"/>
              </a:ext>
            </a:extLst>
          </p:cNvPr>
          <p:cNvSpPr txBox="1"/>
          <p:nvPr/>
        </p:nvSpPr>
        <p:spPr>
          <a:xfrm>
            <a:off x="16983142" y="3122048"/>
            <a:ext cx="9924916" cy="611386"/>
          </a:xfrm>
          <a:prstGeom prst="rect">
            <a:avLst/>
          </a:prstGeom>
          <a:noFill/>
        </p:spPr>
        <p:txBody>
          <a:bodyPr wrap="square" lIns="91440" tIns="45720" rIns="91440" bIns="45720" rtlCol="0" anchor="t">
            <a:spAutoFit/>
          </a:bodyPr>
          <a:lstStyle/>
          <a:p>
            <a:pPr algn="ctr"/>
            <a:r>
              <a:rPr lang="en-US" sz="3350" i="1" dirty="0"/>
              <a:t>University of New Hampshire Innovation Scholars 2023</a:t>
            </a:r>
            <a:endParaRPr lang="en-US" sz="3373" i="1" dirty="0"/>
          </a:p>
        </p:txBody>
      </p:sp>
      <p:grpSp>
        <p:nvGrpSpPr>
          <p:cNvPr id="25" name="Group 24">
            <a:extLst>
              <a:ext uri="{FF2B5EF4-FFF2-40B4-BE49-F238E27FC236}">
                <a16:creationId xmlns:a16="http://schemas.microsoft.com/office/drawing/2014/main" id="{81D6F943-651C-44E5-B46C-E2DD1858D59E}"/>
              </a:ext>
            </a:extLst>
          </p:cNvPr>
          <p:cNvGrpSpPr/>
          <p:nvPr/>
        </p:nvGrpSpPr>
        <p:grpSpPr>
          <a:xfrm>
            <a:off x="743693" y="3928873"/>
            <a:ext cx="11761227" cy="10389672"/>
            <a:chOff x="1005839" y="4023360"/>
            <a:chExt cx="12984481" cy="6126480"/>
          </a:xfrm>
        </p:grpSpPr>
        <p:sp>
          <p:nvSpPr>
            <p:cNvPr id="91" name="Rectangle 90">
              <a:extLst>
                <a:ext uri="{FF2B5EF4-FFF2-40B4-BE49-F238E27FC236}">
                  <a16:creationId xmlns:a16="http://schemas.microsoft.com/office/drawing/2014/main" id="{1076B89E-F73D-2442-BAA5-64CAB0B1EFBA}"/>
                </a:ext>
              </a:extLst>
            </p:cNvPr>
            <p:cNvSpPr/>
            <p:nvPr/>
          </p:nvSpPr>
          <p:spPr>
            <a:xfrm>
              <a:off x="1005840" y="4023360"/>
              <a:ext cx="12984480" cy="6126480"/>
            </a:xfrm>
            <a:prstGeom prst="rect">
              <a:avLst/>
            </a:prstGeom>
            <a:solidFill>
              <a:schemeClr val="accent1">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99" name="Rectangle 98">
              <a:extLst>
                <a:ext uri="{FF2B5EF4-FFF2-40B4-BE49-F238E27FC236}">
                  <a16:creationId xmlns:a16="http://schemas.microsoft.com/office/drawing/2014/main" id="{84204850-EC70-1B41-840A-07EB4E24EBD5}"/>
                </a:ext>
              </a:extLst>
            </p:cNvPr>
            <p:cNvSpPr/>
            <p:nvPr/>
          </p:nvSpPr>
          <p:spPr>
            <a:xfrm>
              <a:off x="1005839" y="4023360"/>
              <a:ext cx="12984480"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Introduction</a:t>
              </a:r>
            </a:p>
          </p:txBody>
        </p:sp>
        <p:sp>
          <p:nvSpPr>
            <p:cNvPr id="130" name="TextBox 129">
              <a:extLst>
                <a:ext uri="{FF2B5EF4-FFF2-40B4-BE49-F238E27FC236}">
                  <a16:creationId xmlns:a16="http://schemas.microsoft.com/office/drawing/2014/main" id="{8C52460D-1B23-D848-9334-565014AC617C}"/>
                </a:ext>
              </a:extLst>
            </p:cNvPr>
            <p:cNvSpPr txBox="1"/>
            <p:nvPr/>
          </p:nvSpPr>
          <p:spPr>
            <a:xfrm>
              <a:off x="1098428" y="5161527"/>
              <a:ext cx="12495229" cy="4954586"/>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3600" dirty="0">
                  <a:ea typeface="+mn-lt"/>
                  <a:cs typeface="+mn-lt"/>
                </a:rPr>
                <a:t>Bike availability is a key concern in bike share systems. Our project aims to provide the Sustainability Institute's Cat Trax Bike Share system with an effective algorithm for redistributing bikes. After defining a metric for demand, we propose a simple heuristic approach for addressing demand at bike stations.  Bike rebalancing is a popular field of research. Modern studies, however, focus heavily on large scale systems and redistribution costs. </a:t>
              </a:r>
              <a:endParaRPr lang="en-US" sz="1600">
                <a:ea typeface="+mn-lt"/>
                <a:cs typeface="+mn-lt"/>
              </a:endParaRPr>
            </a:p>
            <a:p>
              <a:pPr algn="just"/>
              <a:endParaRPr lang="en-US" sz="3600" dirty="0">
                <a:ea typeface="+mn-lt"/>
                <a:cs typeface="+mn-lt"/>
              </a:endParaRPr>
            </a:p>
            <a:p>
              <a:pPr algn="just"/>
              <a:r>
                <a:rPr lang="en-US" sz="3600" dirty="0">
                  <a:ea typeface="+mn-lt"/>
                  <a:cs typeface="+mn-lt"/>
                </a:rPr>
                <a:t>In contrast, our project provides a practical, concise, and intuitive method for bike redistribution at UNH. Working with Jennifer Andrews, a Sustainability Project Director, software will be officially implemented within the month. We hope to demonstrate the potential of data science applied to sustainability at UNH. </a:t>
              </a:r>
              <a:endParaRPr lang="en-US" sz="3600" dirty="0">
                <a:cs typeface="Calibri"/>
              </a:endParaRPr>
            </a:p>
          </p:txBody>
        </p:sp>
      </p:grpSp>
      <p:grpSp>
        <p:nvGrpSpPr>
          <p:cNvPr id="26" name="Group 25">
            <a:extLst>
              <a:ext uri="{FF2B5EF4-FFF2-40B4-BE49-F238E27FC236}">
                <a16:creationId xmlns:a16="http://schemas.microsoft.com/office/drawing/2014/main" id="{50CC6911-E478-409B-A9B2-A424947D42DC}"/>
              </a:ext>
            </a:extLst>
          </p:cNvPr>
          <p:cNvGrpSpPr/>
          <p:nvPr/>
        </p:nvGrpSpPr>
        <p:grpSpPr>
          <a:xfrm>
            <a:off x="628477" y="14727830"/>
            <a:ext cx="11801628" cy="17633249"/>
            <a:chOff x="1005839" y="10607040"/>
            <a:chExt cx="13023558" cy="5394959"/>
          </a:xfrm>
        </p:grpSpPr>
        <p:sp>
          <p:nvSpPr>
            <p:cNvPr id="93" name="Rectangle 92">
              <a:extLst>
                <a:ext uri="{FF2B5EF4-FFF2-40B4-BE49-F238E27FC236}">
                  <a16:creationId xmlns:a16="http://schemas.microsoft.com/office/drawing/2014/main" id="{2726031D-EAFC-0E45-A3D4-CDFD04FF6A85}"/>
                </a:ext>
              </a:extLst>
            </p:cNvPr>
            <p:cNvSpPr/>
            <p:nvPr/>
          </p:nvSpPr>
          <p:spPr>
            <a:xfrm>
              <a:off x="1005839" y="10607040"/>
              <a:ext cx="12984480" cy="5394959"/>
            </a:xfrm>
            <a:prstGeom prst="rect">
              <a:avLst/>
            </a:prstGeom>
            <a:solidFill>
              <a:schemeClr val="accent1">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107" name="Rectangle 106">
              <a:extLst>
                <a:ext uri="{FF2B5EF4-FFF2-40B4-BE49-F238E27FC236}">
                  <a16:creationId xmlns:a16="http://schemas.microsoft.com/office/drawing/2014/main" id="{6BB55A3F-626B-654A-A52C-989DC03A9EC6}"/>
                </a:ext>
              </a:extLst>
            </p:cNvPr>
            <p:cNvSpPr/>
            <p:nvPr/>
          </p:nvSpPr>
          <p:spPr>
            <a:xfrm>
              <a:off x="1005840" y="10607040"/>
              <a:ext cx="13023557" cy="46075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Data Collection</a:t>
              </a:r>
            </a:p>
          </p:txBody>
        </p:sp>
        <p:sp>
          <p:nvSpPr>
            <p:cNvPr id="141" name="TextBox 140">
              <a:extLst>
                <a:ext uri="{FF2B5EF4-FFF2-40B4-BE49-F238E27FC236}">
                  <a16:creationId xmlns:a16="http://schemas.microsoft.com/office/drawing/2014/main" id="{1C08D9C7-174F-FE46-927B-50D20ABF4113}"/>
                </a:ext>
              </a:extLst>
            </p:cNvPr>
            <p:cNvSpPr txBox="1"/>
            <p:nvPr/>
          </p:nvSpPr>
          <p:spPr>
            <a:xfrm>
              <a:off x="1952784" y="11187249"/>
              <a:ext cx="7243609" cy="593242"/>
            </a:xfrm>
            <a:prstGeom prst="rect">
              <a:avLst/>
            </a:prstGeom>
            <a:noFill/>
          </p:spPr>
          <p:txBody>
            <a:bodyPr wrap="square" lIns="91440" tIns="45720" rIns="91440" bIns="45720" rtlCol="0" anchor="t">
              <a:spAutoFit/>
            </a:bodyPr>
            <a:lstStyle/>
            <a:p>
              <a:r>
                <a:rPr lang="en-US" sz="4000" dirty="0">
                  <a:cs typeface="Times New Roman"/>
                </a:rPr>
                <a:t>The Cat Trax Bike Share system is hosted through a third-party company: </a:t>
              </a:r>
              <a:r>
                <a:rPr lang="en-US" sz="4000" dirty="0" err="1">
                  <a:cs typeface="Times New Roman"/>
                </a:rPr>
                <a:t>Movatic</a:t>
              </a:r>
              <a:r>
                <a:rPr lang="en-US" sz="4000" b="1" dirty="0">
                  <a:cs typeface="Times New Roman"/>
                </a:rPr>
                <a:t>.</a:t>
              </a:r>
              <a:endParaRPr lang="en-US" b="1" dirty="0">
                <a:ea typeface="Calibri" panose="020F0502020204030204"/>
                <a:cs typeface="Calibri" panose="020F0502020204030204"/>
              </a:endParaRPr>
            </a:p>
          </p:txBody>
        </p:sp>
      </p:grpSp>
      <p:sp>
        <p:nvSpPr>
          <p:cNvPr id="170" name="TextBox 169">
            <a:extLst>
              <a:ext uri="{FF2B5EF4-FFF2-40B4-BE49-F238E27FC236}">
                <a16:creationId xmlns:a16="http://schemas.microsoft.com/office/drawing/2014/main" id="{7576FD0B-018A-454A-B3C1-6DFABC464B6B}"/>
              </a:ext>
            </a:extLst>
          </p:cNvPr>
          <p:cNvSpPr txBox="1"/>
          <p:nvPr/>
        </p:nvSpPr>
        <p:spPr>
          <a:xfrm>
            <a:off x="61951800" y="40633077"/>
            <a:ext cx="13815466" cy="831253"/>
          </a:xfrm>
          <a:prstGeom prst="rect">
            <a:avLst/>
          </a:prstGeom>
          <a:noFill/>
        </p:spPr>
        <p:txBody>
          <a:bodyPr wrap="square" rtlCol="0">
            <a:spAutoFit/>
          </a:bodyPr>
          <a:lstStyle/>
          <a:p>
            <a:r>
              <a:rPr lang="en-US" sz="2401" b="1">
                <a:cs typeface="Times New Roman" panose="02020603050405020304" pitchFamily="18" charset="0"/>
              </a:rPr>
              <a:t>Figure 7</a:t>
            </a:r>
            <a:r>
              <a:rPr lang="en-US" sz="2401" i="1">
                <a:cs typeface="Times New Roman" panose="02020603050405020304" pitchFamily="18" charset="0"/>
              </a:rPr>
              <a:t>. The server design that allows communication between the frontend and the backend.  </a:t>
            </a:r>
            <a:endParaRPr lang="en-US" sz="2401">
              <a:cs typeface="Times New Roman" panose="02020603050405020304" pitchFamily="18" charset="0"/>
            </a:endParaRPr>
          </a:p>
          <a:p>
            <a:endParaRPr lang="en-US" sz="2401">
              <a:cs typeface="Times New Roman" panose="02020603050405020304" pitchFamily="18" charset="0"/>
            </a:endParaRPr>
          </a:p>
        </p:txBody>
      </p:sp>
      <p:pic>
        <p:nvPicPr>
          <p:cNvPr id="122" name="Picture 121">
            <a:extLst>
              <a:ext uri="{FF2B5EF4-FFF2-40B4-BE49-F238E27FC236}">
                <a16:creationId xmlns:a16="http://schemas.microsoft.com/office/drawing/2014/main" id="{36C6C2BF-1439-A94B-BBF2-ED39A5BDB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32" y="738011"/>
            <a:ext cx="7446738" cy="1946011"/>
          </a:xfrm>
          <a:prstGeom prst="rect">
            <a:avLst/>
          </a:prstGeom>
        </p:spPr>
      </p:pic>
      <p:pic>
        <p:nvPicPr>
          <p:cNvPr id="2" name="Picture 9" descr="Icon&#10;&#10;Description automatically generated">
            <a:extLst>
              <a:ext uri="{FF2B5EF4-FFF2-40B4-BE49-F238E27FC236}">
                <a16:creationId xmlns:a16="http://schemas.microsoft.com/office/drawing/2014/main" id="{EBCD84CF-576A-0814-125B-22562EF4AF86}"/>
              </a:ext>
            </a:extLst>
          </p:cNvPr>
          <p:cNvPicPr>
            <a:picLocks noChangeAspect="1"/>
          </p:cNvPicPr>
          <p:nvPr/>
        </p:nvPicPr>
        <p:blipFill>
          <a:blip r:embed="rId4"/>
          <a:stretch>
            <a:fillRect/>
          </a:stretch>
        </p:blipFill>
        <p:spPr>
          <a:xfrm>
            <a:off x="8496400" y="16470403"/>
            <a:ext cx="2069260" cy="2251509"/>
          </a:xfrm>
          <a:prstGeom prst="rect">
            <a:avLst/>
          </a:prstGeom>
        </p:spPr>
      </p:pic>
      <p:sp>
        <p:nvSpPr>
          <p:cNvPr id="12" name="TextBox 11">
            <a:extLst>
              <a:ext uri="{FF2B5EF4-FFF2-40B4-BE49-F238E27FC236}">
                <a16:creationId xmlns:a16="http://schemas.microsoft.com/office/drawing/2014/main" id="{48EB4D1C-3F98-5674-2A4D-BEB1A38722B1}"/>
              </a:ext>
            </a:extLst>
          </p:cNvPr>
          <p:cNvSpPr txBox="1"/>
          <p:nvPr/>
        </p:nvSpPr>
        <p:spPr>
          <a:xfrm>
            <a:off x="4611838" y="18995030"/>
            <a:ext cx="3949894" cy="1677382"/>
          </a:xfrm>
          <a:prstGeom prst="rect">
            <a:avLst/>
          </a:prstGeom>
          <a:noFill/>
        </p:spPr>
        <p:txBody>
          <a:bodyPr wrap="square" lIns="91440" tIns="45720" rIns="91440" bIns="45720" rtlCol="0" anchor="t">
            <a:spAutoFit/>
          </a:bodyPr>
          <a:lstStyle/>
          <a:p>
            <a:pPr algn="just">
              <a:spcAft>
                <a:spcPts val="1800"/>
              </a:spcAft>
            </a:pPr>
            <a:r>
              <a:rPr lang="en-US" sz="4800" u="sng" dirty="0">
                <a:cs typeface="Times New Roman"/>
              </a:rPr>
              <a:t> Historical Data</a:t>
            </a:r>
          </a:p>
          <a:p>
            <a:pPr marL="427990" indent="-427990" algn="just">
              <a:buFont typeface="Arial" panose="020B0604020202020204" pitchFamily="34" charset="0"/>
              <a:buChar char="•"/>
            </a:pPr>
            <a:endParaRPr lang="en-US" sz="40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85BD8F9-5D51-DE67-6BAC-E76A766A2426}"/>
              </a:ext>
            </a:extLst>
          </p:cNvPr>
          <p:cNvSpPr txBox="1"/>
          <p:nvPr/>
        </p:nvSpPr>
        <p:spPr>
          <a:xfrm>
            <a:off x="8179469" y="20068172"/>
            <a:ext cx="4258116" cy="3400931"/>
          </a:xfrm>
          <a:prstGeom prst="rect">
            <a:avLst/>
          </a:prstGeom>
          <a:noFill/>
        </p:spPr>
        <p:txBody>
          <a:bodyPr wrap="square" lIns="91440" tIns="45720" rIns="91440" bIns="45720" rtlCol="0" anchor="t">
            <a:spAutoFit/>
          </a:bodyPr>
          <a:lstStyle/>
          <a:p>
            <a:pPr>
              <a:spcAft>
                <a:spcPts val="1800"/>
              </a:spcAft>
            </a:pPr>
            <a:r>
              <a:rPr lang="en-US" sz="3200" dirty="0">
                <a:cs typeface="Times New Roman"/>
              </a:rPr>
              <a:t>Bike trip data is downloaded from </a:t>
            </a:r>
            <a:r>
              <a:rPr lang="en-US" sz="3200" dirty="0" err="1">
                <a:cs typeface="Times New Roman"/>
              </a:rPr>
              <a:t>Movatic</a:t>
            </a:r>
            <a:r>
              <a:rPr lang="en-US" sz="3200" dirty="0">
                <a:cs typeface="Times New Roman"/>
              </a:rPr>
              <a:t> and parsed into a Pandas </a:t>
            </a:r>
            <a:r>
              <a:rPr lang="en-US" sz="3200" dirty="0" err="1">
                <a:cs typeface="Times New Roman"/>
              </a:rPr>
              <a:t>DataFrame</a:t>
            </a:r>
            <a:r>
              <a:rPr lang="en-US" sz="3200" dirty="0">
                <a:cs typeface="Times New Roman"/>
              </a:rPr>
              <a:t> in Python.</a:t>
            </a:r>
            <a:endParaRPr lang="en-US" sz="3200">
              <a:cs typeface="Times New Roman" panose="02020603050405020304" pitchFamily="18" charset="0"/>
            </a:endParaRPr>
          </a:p>
          <a:p>
            <a:pPr marL="427990" indent="-427990">
              <a:buFont typeface="Arial" panose="020B0604020202020204" pitchFamily="34" charset="0"/>
              <a:buChar char="•"/>
            </a:pPr>
            <a:endParaRPr lang="en-US" sz="4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67000B8-AECD-9427-7226-425A3A4A998B}"/>
              </a:ext>
            </a:extLst>
          </p:cNvPr>
          <p:cNvSpPr txBox="1"/>
          <p:nvPr/>
        </p:nvSpPr>
        <p:spPr>
          <a:xfrm>
            <a:off x="1070696" y="25374430"/>
            <a:ext cx="10972467" cy="1384995"/>
          </a:xfrm>
          <a:prstGeom prst="rect">
            <a:avLst/>
          </a:prstGeom>
          <a:noFill/>
        </p:spPr>
        <p:txBody>
          <a:bodyPr wrap="square" lIns="91440" tIns="45720" rIns="91440" bIns="45720" rtlCol="0" anchor="t">
            <a:spAutoFit/>
          </a:bodyPr>
          <a:lstStyle/>
          <a:p>
            <a:pPr algn="just">
              <a:spcAft>
                <a:spcPts val="1800"/>
              </a:spcAft>
            </a:pPr>
            <a:r>
              <a:rPr lang="en-US" sz="2800" dirty="0">
                <a:latin typeface="Calibri" panose="020F0502020204030204"/>
                <a:cs typeface="Times New Roman"/>
              </a:rPr>
              <a:t>**Open Mobility Foundation prevents real-time trip route data for user anonymity. Thus, we combine historic bike trips with real time station data. **</a:t>
            </a:r>
            <a:endParaRPr lang="en-US" sz="2800" dirty="0">
              <a:latin typeface="Calibri" panose="020F0502020204030204"/>
              <a:cs typeface="Times New Roman" panose="02020603050405020304" pitchFamily="18" charset="0"/>
            </a:endParaRPr>
          </a:p>
        </p:txBody>
      </p:sp>
      <p:sp>
        <p:nvSpPr>
          <p:cNvPr id="10" name="TextBox 9">
            <a:extLst>
              <a:ext uri="{FF2B5EF4-FFF2-40B4-BE49-F238E27FC236}">
                <a16:creationId xmlns:a16="http://schemas.microsoft.com/office/drawing/2014/main" id="{C6AD009B-FF6E-30BE-3DDD-BB83778DDF55}"/>
              </a:ext>
            </a:extLst>
          </p:cNvPr>
          <p:cNvSpPr txBox="1"/>
          <p:nvPr/>
        </p:nvSpPr>
        <p:spPr>
          <a:xfrm>
            <a:off x="1712598" y="19892706"/>
            <a:ext cx="5366968" cy="2400657"/>
          </a:xfrm>
          <a:prstGeom prst="rect">
            <a:avLst/>
          </a:prstGeom>
          <a:noFill/>
        </p:spPr>
        <p:txBody>
          <a:bodyPr wrap="square" lIns="91440" tIns="45720" rIns="91440" bIns="45720" rtlCol="0" anchor="t">
            <a:spAutoFit/>
          </a:bodyPr>
          <a:lstStyle/>
          <a:p>
            <a:pPr algn="ctr">
              <a:spcAft>
                <a:spcPts val="1800"/>
              </a:spcAft>
            </a:pPr>
            <a:r>
              <a:rPr lang="en-US" sz="4000" b="1" dirty="0">
                <a:ea typeface="+mn-lt"/>
                <a:cs typeface="Times New Roman"/>
              </a:rPr>
              <a:t>Trip Data Features</a:t>
            </a:r>
            <a:endParaRPr lang="en-US" dirty="0"/>
          </a:p>
          <a:p>
            <a:pPr algn="just">
              <a:spcAft>
                <a:spcPts val="1800"/>
              </a:spcAft>
            </a:pPr>
            <a:endParaRPr lang="en-US" sz="4000" dirty="0">
              <a:cs typeface="Times New Roman" panose="02020603050405020304" pitchFamily="18" charset="0"/>
            </a:endParaRPr>
          </a:p>
          <a:p>
            <a:pPr marL="427990" indent="-427990" algn="just">
              <a:buFont typeface="Arial" panose="020B0604020202020204" pitchFamily="34" charset="0"/>
              <a:buChar char="•"/>
            </a:pPr>
            <a:endParaRPr lang="en-US" sz="40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36C5E07-E213-87C6-B505-51AC5A3D050D}"/>
              </a:ext>
            </a:extLst>
          </p:cNvPr>
          <p:cNvSpPr txBox="1"/>
          <p:nvPr/>
        </p:nvSpPr>
        <p:spPr>
          <a:xfrm>
            <a:off x="796926" y="20686044"/>
            <a:ext cx="6823890" cy="4154984"/>
          </a:xfrm>
          <a:prstGeom prst="rect">
            <a:avLst/>
          </a:prstGeom>
          <a:noFill/>
        </p:spPr>
        <p:txBody>
          <a:bodyPr wrap="square" lIns="91440" tIns="45720" rIns="91440" bIns="45720" rtlCol="0" anchor="t">
            <a:spAutoFit/>
          </a:bodyPr>
          <a:lstStyle/>
          <a:p>
            <a:pPr algn="ctr">
              <a:spcAft>
                <a:spcPts val="1800"/>
              </a:spcAft>
            </a:pPr>
            <a:r>
              <a:rPr lang="en-US" sz="3600" dirty="0">
                <a:cs typeface="Times New Roman"/>
              </a:rPr>
              <a:t>| Start Station | Start Time | </a:t>
            </a:r>
            <a:endParaRPr lang="en-US" sz="3600" dirty="0">
              <a:cs typeface="Times New Roman" panose="02020603050405020304" pitchFamily="18" charset="0"/>
            </a:endParaRPr>
          </a:p>
          <a:p>
            <a:pPr algn="ctr">
              <a:spcAft>
                <a:spcPts val="1800"/>
              </a:spcAft>
            </a:pPr>
            <a:r>
              <a:rPr lang="en-US" sz="3600" dirty="0">
                <a:cs typeface="Times New Roman"/>
              </a:rPr>
              <a:t>| End Station | </a:t>
            </a:r>
            <a:r>
              <a:rPr lang="en-US" sz="3600" dirty="0">
                <a:latin typeface="Calibri" panose="020F0502020204030204"/>
                <a:cs typeface="Times New Roman"/>
              </a:rPr>
              <a:t>End Time | Bike ID |</a:t>
            </a:r>
            <a:endParaRPr lang="en-US" sz="3600" dirty="0">
              <a:latin typeface="Calibri" panose="020F0502020204030204"/>
              <a:cs typeface="Times New Roman" panose="02020603050405020304" pitchFamily="18" charset="0"/>
            </a:endParaRPr>
          </a:p>
          <a:p>
            <a:pPr algn="just">
              <a:spcAft>
                <a:spcPts val="1800"/>
              </a:spcAft>
            </a:pPr>
            <a:endParaRPr lang="en-US" sz="4400" dirty="0">
              <a:latin typeface="Calibri" panose="020F0502020204030204"/>
              <a:cs typeface="Times New Roman" panose="02020603050405020304" pitchFamily="18" charset="0"/>
            </a:endParaRPr>
          </a:p>
          <a:p>
            <a:pPr algn="just">
              <a:spcAft>
                <a:spcPts val="1800"/>
              </a:spcAft>
            </a:pPr>
            <a:endParaRPr lang="en-US" sz="4400" dirty="0">
              <a:latin typeface="Calibri" panose="020F0502020204030204"/>
              <a:cs typeface="Times New Roman" panose="02020603050405020304" pitchFamily="18" charset="0"/>
            </a:endParaRPr>
          </a:p>
          <a:p>
            <a:pPr marL="427990" indent="-427990" algn="just">
              <a:buFont typeface="Arial" panose="020B0604020202020204" pitchFamily="34" charset="0"/>
              <a:buChar char="•"/>
            </a:pPr>
            <a:endParaRPr lang="en-US" sz="4400">
              <a:latin typeface="Times New Roman" panose="02020603050405020304" pitchFamily="18" charset="0"/>
              <a:cs typeface="Times New Roman" panose="02020603050405020304" pitchFamily="18" charset="0"/>
            </a:endParaRPr>
          </a:p>
        </p:txBody>
      </p:sp>
      <p:pic>
        <p:nvPicPr>
          <p:cNvPr id="22" name="Picture 28" descr="Graphical user interface, application&#10;&#10;Description automatically generated">
            <a:extLst>
              <a:ext uri="{FF2B5EF4-FFF2-40B4-BE49-F238E27FC236}">
                <a16:creationId xmlns:a16="http://schemas.microsoft.com/office/drawing/2014/main" id="{4624F4B5-5FB4-354B-1B61-B90B80A021C7}"/>
              </a:ext>
            </a:extLst>
          </p:cNvPr>
          <p:cNvPicPr>
            <a:picLocks noChangeAspect="1"/>
          </p:cNvPicPr>
          <p:nvPr/>
        </p:nvPicPr>
        <p:blipFill>
          <a:blip r:embed="rId5"/>
          <a:stretch>
            <a:fillRect/>
          </a:stretch>
        </p:blipFill>
        <p:spPr>
          <a:xfrm>
            <a:off x="1478432" y="23069145"/>
            <a:ext cx="3590549" cy="2090380"/>
          </a:xfrm>
          <a:prstGeom prst="rect">
            <a:avLst/>
          </a:prstGeom>
        </p:spPr>
      </p:pic>
      <p:sp>
        <p:nvSpPr>
          <p:cNvPr id="29" name="TextBox 28">
            <a:extLst>
              <a:ext uri="{FF2B5EF4-FFF2-40B4-BE49-F238E27FC236}">
                <a16:creationId xmlns:a16="http://schemas.microsoft.com/office/drawing/2014/main" id="{CA6213AE-5520-99B4-6022-23D0DB6CA589}"/>
              </a:ext>
            </a:extLst>
          </p:cNvPr>
          <p:cNvSpPr txBox="1"/>
          <p:nvPr/>
        </p:nvSpPr>
        <p:spPr>
          <a:xfrm>
            <a:off x="1037779" y="22456671"/>
            <a:ext cx="4535067" cy="2208536"/>
          </a:xfrm>
          <a:prstGeom prst="rect">
            <a:avLst/>
          </a:prstGeom>
          <a:noFill/>
        </p:spPr>
        <p:txBody>
          <a:bodyPr wrap="square" lIns="91440" tIns="45720" rIns="91440" bIns="45720" rtlCol="0" anchor="t">
            <a:spAutoFit/>
          </a:bodyPr>
          <a:lstStyle/>
          <a:p>
            <a:pPr algn="ctr">
              <a:spcAft>
                <a:spcPts val="1800"/>
              </a:spcAft>
            </a:pPr>
            <a:r>
              <a:rPr lang="en-US" sz="2800" dirty="0" err="1">
                <a:ea typeface="+mn-lt"/>
                <a:cs typeface="Times New Roman"/>
              </a:rPr>
              <a:t>Movatic</a:t>
            </a:r>
            <a:r>
              <a:rPr lang="en-US" sz="2800" dirty="0">
                <a:ea typeface="+mn-lt"/>
                <a:cs typeface="Times New Roman"/>
              </a:rPr>
              <a:t> Admin</a:t>
            </a:r>
            <a:endParaRPr lang="en-US" sz="2800">
              <a:cs typeface="Times New Roman"/>
            </a:endParaRPr>
          </a:p>
          <a:p>
            <a:pPr algn="just">
              <a:spcAft>
                <a:spcPts val="1800"/>
              </a:spcAft>
            </a:pPr>
            <a:endParaRPr lang="en-US" sz="4000" dirty="0">
              <a:cs typeface="Times New Roman" panose="02020603050405020304" pitchFamily="18" charset="0"/>
            </a:endParaRPr>
          </a:p>
          <a:p>
            <a:pPr marL="427990" indent="-427990" algn="just">
              <a:buFont typeface="Arial" panose="020B0604020202020204" pitchFamily="34" charset="0"/>
              <a:buChar char="•"/>
            </a:pPr>
            <a:endParaRPr lang="en-US" sz="4000">
              <a:latin typeface="Times New Roman" panose="02020603050405020304" pitchFamily="18" charset="0"/>
              <a:cs typeface="Times New Roman" panose="02020603050405020304" pitchFamily="18" charset="0"/>
            </a:endParaRPr>
          </a:p>
        </p:txBody>
      </p:sp>
      <p:sp>
        <p:nvSpPr>
          <p:cNvPr id="30" name="Down Arrow 84">
            <a:extLst>
              <a:ext uri="{FF2B5EF4-FFF2-40B4-BE49-F238E27FC236}">
                <a16:creationId xmlns:a16="http://schemas.microsoft.com/office/drawing/2014/main" id="{8C07CB8B-BF7E-B40C-7435-B36DEF491145}"/>
              </a:ext>
            </a:extLst>
          </p:cNvPr>
          <p:cNvSpPr/>
          <p:nvPr/>
        </p:nvSpPr>
        <p:spPr>
          <a:xfrm rot="16200000">
            <a:off x="5566164" y="23799891"/>
            <a:ext cx="578047" cy="623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 name="Picture 33" descr="Icon&#10;&#10;Description automatically generated">
            <a:extLst>
              <a:ext uri="{FF2B5EF4-FFF2-40B4-BE49-F238E27FC236}">
                <a16:creationId xmlns:a16="http://schemas.microsoft.com/office/drawing/2014/main" id="{785FDAC9-CD8B-F521-AE43-C8DB850CAD6E}"/>
              </a:ext>
            </a:extLst>
          </p:cNvPr>
          <p:cNvPicPr>
            <a:picLocks noChangeAspect="1"/>
          </p:cNvPicPr>
          <p:nvPr/>
        </p:nvPicPr>
        <p:blipFill>
          <a:blip r:embed="rId6"/>
          <a:stretch>
            <a:fillRect/>
          </a:stretch>
        </p:blipFill>
        <p:spPr>
          <a:xfrm>
            <a:off x="6359701" y="23234876"/>
            <a:ext cx="1926593" cy="2298725"/>
          </a:xfrm>
          <a:prstGeom prst="rect">
            <a:avLst/>
          </a:prstGeom>
        </p:spPr>
      </p:pic>
      <p:sp>
        <p:nvSpPr>
          <p:cNvPr id="34" name="TextBox 33">
            <a:extLst>
              <a:ext uri="{FF2B5EF4-FFF2-40B4-BE49-F238E27FC236}">
                <a16:creationId xmlns:a16="http://schemas.microsoft.com/office/drawing/2014/main" id="{7B7C2DCF-A3B5-CFA9-71A1-5850BF9329AD}"/>
              </a:ext>
            </a:extLst>
          </p:cNvPr>
          <p:cNvSpPr txBox="1"/>
          <p:nvPr/>
        </p:nvSpPr>
        <p:spPr>
          <a:xfrm>
            <a:off x="6299891" y="22525682"/>
            <a:ext cx="2056385" cy="2208536"/>
          </a:xfrm>
          <a:prstGeom prst="rect">
            <a:avLst/>
          </a:prstGeom>
          <a:noFill/>
        </p:spPr>
        <p:txBody>
          <a:bodyPr wrap="square" lIns="91440" tIns="45720" rIns="91440" bIns="45720" rtlCol="0" anchor="t">
            <a:spAutoFit/>
          </a:bodyPr>
          <a:lstStyle/>
          <a:p>
            <a:pPr algn="ctr">
              <a:spcAft>
                <a:spcPts val="1800"/>
              </a:spcAft>
            </a:pPr>
            <a:r>
              <a:rPr lang="en-US" sz="2800" dirty="0">
                <a:ea typeface="+mn-lt"/>
                <a:cs typeface="Times New Roman"/>
              </a:rPr>
              <a:t>Python3</a:t>
            </a:r>
            <a:endParaRPr lang="en-US" dirty="0"/>
          </a:p>
          <a:p>
            <a:pPr algn="just">
              <a:spcAft>
                <a:spcPts val="1800"/>
              </a:spcAft>
            </a:pPr>
            <a:endParaRPr lang="en-US" sz="4000" dirty="0">
              <a:cs typeface="Times New Roman" panose="02020603050405020304" pitchFamily="18" charset="0"/>
            </a:endParaRPr>
          </a:p>
          <a:p>
            <a:pPr marL="427990" indent="-427990" algn="just">
              <a:buFont typeface="Arial" panose="020B0604020202020204" pitchFamily="34" charset="0"/>
              <a:buChar char="•"/>
            </a:pPr>
            <a:endParaRPr lang="en-US" sz="4000">
              <a:latin typeface="Times New Roman" panose="02020603050405020304" pitchFamily="18" charset="0"/>
              <a:cs typeface="Times New Roman" panose="02020603050405020304" pitchFamily="18" charset="0"/>
            </a:endParaRPr>
          </a:p>
        </p:txBody>
      </p:sp>
      <p:sp>
        <p:nvSpPr>
          <p:cNvPr id="36" name="Down Arrow 84">
            <a:extLst>
              <a:ext uri="{FF2B5EF4-FFF2-40B4-BE49-F238E27FC236}">
                <a16:creationId xmlns:a16="http://schemas.microsoft.com/office/drawing/2014/main" id="{7E074C81-F34A-8637-646F-3E1E5964AC1C}"/>
              </a:ext>
            </a:extLst>
          </p:cNvPr>
          <p:cNvSpPr/>
          <p:nvPr/>
        </p:nvSpPr>
        <p:spPr>
          <a:xfrm rot="16200000">
            <a:off x="8723431" y="23817143"/>
            <a:ext cx="578047" cy="623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0" name="Picture 40" descr="Logo, company name&#10;&#10;Description automatically generated">
            <a:extLst>
              <a:ext uri="{FF2B5EF4-FFF2-40B4-BE49-F238E27FC236}">
                <a16:creationId xmlns:a16="http://schemas.microsoft.com/office/drawing/2014/main" id="{0A1AEF5E-994A-3AAA-0561-8E7ACDA094A9}"/>
              </a:ext>
            </a:extLst>
          </p:cNvPr>
          <p:cNvPicPr>
            <a:picLocks noChangeAspect="1"/>
          </p:cNvPicPr>
          <p:nvPr/>
        </p:nvPicPr>
        <p:blipFill>
          <a:blip r:embed="rId7"/>
          <a:stretch>
            <a:fillRect/>
          </a:stretch>
        </p:blipFill>
        <p:spPr>
          <a:xfrm>
            <a:off x="9730743" y="23062509"/>
            <a:ext cx="1999377" cy="2143125"/>
          </a:xfrm>
          <a:prstGeom prst="rect">
            <a:avLst/>
          </a:prstGeom>
        </p:spPr>
      </p:pic>
      <p:sp>
        <p:nvSpPr>
          <p:cNvPr id="41" name="TextBox 40">
            <a:extLst>
              <a:ext uri="{FF2B5EF4-FFF2-40B4-BE49-F238E27FC236}">
                <a16:creationId xmlns:a16="http://schemas.microsoft.com/office/drawing/2014/main" id="{FFB21175-A1CE-34B4-CF12-01AA1A336DD2}"/>
              </a:ext>
            </a:extLst>
          </p:cNvPr>
          <p:cNvSpPr txBox="1"/>
          <p:nvPr/>
        </p:nvSpPr>
        <p:spPr>
          <a:xfrm>
            <a:off x="4516006" y="26589741"/>
            <a:ext cx="3949894" cy="1677382"/>
          </a:xfrm>
          <a:prstGeom prst="rect">
            <a:avLst/>
          </a:prstGeom>
          <a:noFill/>
        </p:spPr>
        <p:txBody>
          <a:bodyPr wrap="square" lIns="91440" tIns="45720" rIns="91440" bIns="45720" rtlCol="0" anchor="t">
            <a:spAutoFit/>
          </a:bodyPr>
          <a:lstStyle/>
          <a:p>
            <a:pPr algn="just">
              <a:spcAft>
                <a:spcPts val="1800"/>
              </a:spcAft>
            </a:pPr>
            <a:r>
              <a:rPr lang="en-US" sz="4800" u="sng" dirty="0">
                <a:cs typeface="Times New Roman"/>
              </a:rPr>
              <a:t>Real-Time Data</a:t>
            </a:r>
            <a:endParaRPr lang="en-US" u="sng">
              <a:cs typeface="Calibri"/>
            </a:endParaRPr>
          </a:p>
          <a:p>
            <a:pPr marL="427990" indent="-427990" algn="just">
              <a:buFont typeface="Arial" panose="020B0604020202020204" pitchFamily="34" charset="0"/>
              <a:buChar char="•"/>
            </a:pPr>
            <a:endParaRPr lang="en-US" sz="400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6ABBF072-1781-F263-3E8A-3FB3B67E9885}"/>
              </a:ext>
            </a:extLst>
          </p:cNvPr>
          <p:cNvSpPr txBox="1"/>
          <p:nvPr/>
        </p:nvSpPr>
        <p:spPr>
          <a:xfrm>
            <a:off x="1835708" y="27669016"/>
            <a:ext cx="10060755" cy="1754326"/>
          </a:xfrm>
          <a:prstGeom prst="rect">
            <a:avLst/>
          </a:prstGeom>
          <a:noFill/>
        </p:spPr>
        <p:txBody>
          <a:bodyPr wrap="square" lIns="91440" tIns="45720" rIns="91440" bIns="45720" rtlCol="0" anchor="t">
            <a:spAutoFit/>
          </a:bodyPr>
          <a:lstStyle/>
          <a:p>
            <a:pPr algn="ctr"/>
            <a:r>
              <a:rPr lang="en-US" sz="3600" dirty="0">
                <a:cs typeface="Times New Roman"/>
              </a:rPr>
              <a:t>Available bikes at each station queried through </a:t>
            </a:r>
            <a:r>
              <a:rPr lang="en-US" sz="3600" dirty="0" err="1">
                <a:cs typeface="Times New Roman"/>
              </a:rPr>
              <a:t>Movatic's</a:t>
            </a:r>
            <a:r>
              <a:rPr lang="en-US" sz="3600" dirty="0">
                <a:cs typeface="Times New Roman"/>
              </a:rPr>
              <a:t> </a:t>
            </a:r>
            <a:r>
              <a:rPr lang="en-US" sz="3600" dirty="0">
                <a:cs typeface="Calibri"/>
              </a:rPr>
              <a:t>General</a:t>
            </a:r>
            <a:r>
              <a:rPr lang="en-US" sz="3600" dirty="0"/>
              <a:t> Bikeshare Feed Specification API</a:t>
            </a:r>
            <a:endParaRPr lang="en-US" sz="3600" dirty="0">
              <a:cs typeface="Calibri" panose="020F0502020204030204"/>
            </a:endParaRPr>
          </a:p>
          <a:p>
            <a:pPr algn="ctr"/>
            <a:endParaRPr lang="en-US" sz="3600" dirty="0">
              <a:cs typeface="Times New Roman"/>
            </a:endParaRPr>
          </a:p>
        </p:txBody>
      </p:sp>
      <p:pic>
        <p:nvPicPr>
          <p:cNvPr id="46" name="Picture 47" descr="A picture containing text&#10;&#10;Description automatically generated">
            <a:extLst>
              <a:ext uri="{FF2B5EF4-FFF2-40B4-BE49-F238E27FC236}">
                <a16:creationId xmlns:a16="http://schemas.microsoft.com/office/drawing/2014/main" id="{7C117E25-78C2-FE4C-40A9-38E35904DF01}"/>
              </a:ext>
            </a:extLst>
          </p:cNvPr>
          <p:cNvPicPr>
            <a:picLocks noChangeAspect="1"/>
          </p:cNvPicPr>
          <p:nvPr/>
        </p:nvPicPr>
        <p:blipFill>
          <a:blip r:embed="rId8"/>
          <a:stretch>
            <a:fillRect/>
          </a:stretch>
        </p:blipFill>
        <p:spPr>
          <a:xfrm>
            <a:off x="1838781" y="29338711"/>
            <a:ext cx="1904669" cy="2631303"/>
          </a:xfrm>
          <a:prstGeom prst="rect">
            <a:avLst/>
          </a:prstGeom>
        </p:spPr>
      </p:pic>
      <p:sp>
        <p:nvSpPr>
          <p:cNvPr id="48" name="Down Arrow 84">
            <a:extLst>
              <a:ext uri="{FF2B5EF4-FFF2-40B4-BE49-F238E27FC236}">
                <a16:creationId xmlns:a16="http://schemas.microsoft.com/office/drawing/2014/main" id="{134D521B-B048-3978-47B5-3EC6D295C6CE}"/>
              </a:ext>
            </a:extLst>
          </p:cNvPr>
          <p:cNvSpPr/>
          <p:nvPr/>
        </p:nvSpPr>
        <p:spPr>
          <a:xfrm rot="16200000">
            <a:off x="4559924" y="29430040"/>
            <a:ext cx="482215" cy="1054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9" name="Picture 49" descr="Icon&#10;&#10;Description automatically generated">
            <a:extLst>
              <a:ext uri="{FF2B5EF4-FFF2-40B4-BE49-F238E27FC236}">
                <a16:creationId xmlns:a16="http://schemas.microsoft.com/office/drawing/2014/main" id="{D746F621-D08E-919E-5AF6-6C1BD5466EF9}"/>
              </a:ext>
            </a:extLst>
          </p:cNvPr>
          <p:cNvPicPr>
            <a:picLocks noChangeAspect="1"/>
          </p:cNvPicPr>
          <p:nvPr/>
        </p:nvPicPr>
        <p:blipFill>
          <a:blip r:embed="rId9"/>
          <a:stretch>
            <a:fillRect/>
          </a:stretch>
        </p:blipFill>
        <p:spPr>
          <a:xfrm>
            <a:off x="5672075" y="29246824"/>
            <a:ext cx="2551536" cy="2743200"/>
          </a:xfrm>
          <a:prstGeom prst="rect">
            <a:avLst/>
          </a:prstGeom>
        </p:spPr>
      </p:pic>
      <p:sp>
        <p:nvSpPr>
          <p:cNvPr id="50" name="Down Arrow 84">
            <a:extLst>
              <a:ext uri="{FF2B5EF4-FFF2-40B4-BE49-F238E27FC236}">
                <a16:creationId xmlns:a16="http://schemas.microsoft.com/office/drawing/2014/main" id="{5023C9B6-CF18-FCBA-E6D6-05EB57720707}"/>
              </a:ext>
            </a:extLst>
          </p:cNvPr>
          <p:cNvSpPr/>
          <p:nvPr/>
        </p:nvSpPr>
        <p:spPr>
          <a:xfrm rot="5400000">
            <a:off x="4559923" y="30268572"/>
            <a:ext cx="482215" cy="1054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1" name="Picture 51" descr="Logo&#10;&#10;Description automatically generated">
            <a:extLst>
              <a:ext uri="{FF2B5EF4-FFF2-40B4-BE49-F238E27FC236}">
                <a16:creationId xmlns:a16="http://schemas.microsoft.com/office/drawing/2014/main" id="{D407FB49-D24A-F0E9-BCC7-D6118C7D113A}"/>
              </a:ext>
            </a:extLst>
          </p:cNvPr>
          <p:cNvPicPr>
            <a:picLocks noChangeAspect="1"/>
          </p:cNvPicPr>
          <p:nvPr/>
        </p:nvPicPr>
        <p:blipFill>
          <a:blip r:embed="rId10"/>
          <a:stretch>
            <a:fillRect/>
          </a:stretch>
        </p:blipFill>
        <p:spPr>
          <a:xfrm>
            <a:off x="10303036" y="30020534"/>
            <a:ext cx="1938483" cy="2034315"/>
          </a:xfrm>
          <a:prstGeom prst="rect">
            <a:avLst/>
          </a:prstGeom>
        </p:spPr>
      </p:pic>
      <p:sp>
        <p:nvSpPr>
          <p:cNvPr id="52" name="TextBox 51">
            <a:extLst>
              <a:ext uri="{FF2B5EF4-FFF2-40B4-BE49-F238E27FC236}">
                <a16:creationId xmlns:a16="http://schemas.microsoft.com/office/drawing/2014/main" id="{23D32298-0C58-9A2E-7A55-124685963E10}"/>
              </a:ext>
            </a:extLst>
          </p:cNvPr>
          <p:cNvSpPr txBox="1"/>
          <p:nvPr/>
        </p:nvSpPr>
        <p:spPr>
          <a:xfrm>
            <a:off x="8927300" y="28890877"/>
            <a:ext cx="3927488" cy="1384995"/>
          </a:xfrm>
          <a:prstGeom prst="rect">
            <a:avLst/>
          </a:prstGeom>
          <a:noFill/>
        </p:spPr>
        <p:txBody>
          <a:bodyPr wrap="square" lIns="91440" tIns="45720" rIns="91440" bIns="45720" rtlCol="0" anchor="t">
            <a:spAutoFit/>
          </a:bodyPr>
          <a:lstStyle/>
          <a:p>
            <a:r>
              <a:rPr lang="en-US" sz="2400" dirty="0">
                <a:cs typeface="Times New Roman"/>
              </a:rPr>
              <a:t>Authorization errors debugged with:</a:t>
            </a:r>
          </a:p>
          <a:p>
            <a:endParaRPr lang="en-US" sz="3600" dirty="0">
              <a:cs typeface="Times New Roman"/>
            </a:endParaRPr>
          </a:p>
        </p:txBody>
      </p:sp>
      <p:grpSp>
        <p:nvGrpSpPr>
          <p:cNvPr id="44" name="Group 43">
            <a:extLst>
              <a:ext uri="{FF2B5EF4-FFF2-40B4-BE49-F238E27FC236}">
                <a16:creationId xmlns:a16="http://schemas.microsoft.com/office/drawing/2014/main" id="{2E369BE9-19C3-F8E5-F7F1-C0BB30DCA8A5}"/>
              </a:ext>
            </a:extLst>
          </p:cNvPr>
          <p:cNvGrpSpPr/>
          <p:nvPr/>
        </p:nvGrpSpPr>
        <p:grpSpPr>
          <a:xfrm>
            <a:off x="13003168" y="4101997"/>
            <a:ext cx="16318134" cy="11158761"/>
            <a:chOff x="1005839" y="4023360"/>
            <a:chExt cx="12984481" cy="6126480"/>
          </a:xfrm>
        </p:grpSpPr>
        <p:sp>
          <p:nvSpPr>
            <p:cNvPr id="54" name="Rectangle 53">
              <a:extLst>
                <a:ext uri="{FF2B5EF4-FFF2-40B4-BE49-F238E27FC236}">
                  <a16:creationId xmlns:a16="http://schemas.microsoft.com/office/drawing/2014/main" id="{98B8704D-C23A-1552-FAB9-85B73ECC3781}"/>
                </a:ext>
              </a:extLst>
            </p:cNvPr>
            <p:cNvSpPr/>
            <p:nvPr/>
          </p:nvSpPr>
          <p:spPr>
            <a:xfrm>
              <a:off x="1005840" y="4023360"/>
              <a:ext cx="12984480" cy="6126480"/>
            </a:xfrm>
            <a:prstGeom prst="rect">
              <a:avLst/>
            </a:prstGeom>
            <a:solidFill>
              <a:schemeClr val="accent1">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55" name="Rectangle 54">
              <a:extLst>
                <a:ext uri="{FF2B5EF4-FFF2-40B4-BE49-F238E27FC236}">
                  <a16:creationId xmlns:a16="http://schemas.microsoft.com/office/drawing/2014/main" id="{EC3771FD-81B3-B598-7053-D36E75384053}"/>
                </a:ext>
              </a:extLst>
            </p:cNvPr>
            <p:cNvSpPr/>
            <p:nvPr/>
          </p:nvSpPr>
          <p:spPr>
            <a:xfrm>
              <a:off x="1005839" y="4023360"/>
              <a:ext cx="12984480" cy="78286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Exploratory Data Analysis</a:t>
              </a:r>
            </a:p>
          </p:txBody>
        </p:sp>
        <p:sp>
          <p:nvSpPr>
            <p:cNvPr id="56" name="TextBox 55">
              <a:extLst>
                <a:ext uri="{FF2B5EF4-FFF2-40B4-BE49-F238E27FC236}">
                  <a16:creationId xmlns:a16="http://schemas.microsoft.com/office/drawing/2014/main" id="{DB090750-C233-19D7-3E2E-860941083C70}"/>
                </a:ext>
              </a:extLst>
            </p:cNvPr>
            <p:cNvSpPr txBox="1"/>
            <p:nvPr/>
          </p:nvSpPr>
          <p:spPr>
            <a:xfrm>
              <a:off x="1175726" y="4863052"/>
              <a:ext cx="12389430" cy="1100839"/>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3600" dirty="0">
                  <a:ea typeface="+mn-lt"/>
                  <a:cs typeface="+mn-lt"/>
                </a:rPr>
                <a:t>At the request of the Cat Trax 's team, we developed data visualization for general insight on bike usage. All data visualizations are originally digital and interactive (hovering over specific data provides additional information).</a:t>
              </a:r>
              <a:endParaRPr lang="en-US" sz="3600" dirty="0">
                <a:cs typeface="Calibri"/>
              </a:endParaRPr>
            </a:p>
          </p:txBody>
        </p:sp>
      </p:grpSp>
      <p:sp>
        <p:nvSpPr>
          <p:cNvPr id="58" name="TextBox 57">
            <a:extLst>
              <a:ext uri="{FF2B5EF4-FFF2-40B4-BE49-F238E27FC236}">
                <a16:creationId xmlns:a16="http://schemas.microsoft.com/office/drawing/2014/main" id="{B958EE17-363F-54F5-02FF-1F519AC51C6F}"/>
              </a:ext>
            </a:extLst>
          </p:cNvPr>
          <p:cNvSpPr txBox="1"/>
          <p:nvPr/>
        </p:nvSpPr>
        <p:spPr>
          <a:xfrm>
            <a:off x="18893820" y="8569871"/>
            <a:ext cx="4200695" cy="2062103"/>
          </a:xfrm>
          <a:prstGeom prst="rect">
            <a:avLst/>
          </a:prstGeom>
          <a:solidFill>
            <a:schemeClr val="accent1">
              <a:lumMod val="40000"/>
              <a:lumOff val="60000"/>
            </a:schemeClr>
          </a:solidFill>
        </p:spPr>
        <p:txBody>
          <a:bodyPr wrap="square" lIns="91440" tIns="45720" rIns="91440" bIns="45720" rtlCol="0" anchor="t">
            <a:spAutoFit/>
          </a:bodyPr>
          <a:lstStyle/>
          <a:p>
            <a:r>
              <a:rPr lang="en-US" sz="3200" dirty="0">
                <a:ea typeface="+mn-lt"/>
                <a:cs typeface="+mn-lt"/>
              </a:rPr>
              <a:t>Fig 1 (Left). Departures by station. Bubble size correlates to the number of departures. </a:t>
            </a:r>
            <a:endParaRPr lang="en-US" sz="3200" dirty="0">
              <a:cs typeface="Calibri"/>
            </a:endParaRPr>
          </a:p>
        </p:txBody>
      </p:sp>
      <p:sp>
        <p:nvSpPr>
          <p:cNvPr id="59" name="TextBox 58">
            <a:extLst>
              <a:ext uri="{FF2B5EF4-FFF2-40B4-BE49-F238E27FC236}">
                <a16:creationId xmlns:a16="http://schemas.microsoft.com/office/drawing/2014/main" id="{28E6C45F-15DE-9416-3A08-8579FD697A71}"/>
              </a:ext>
            </a:extLst>
          </p:cNvPr>
          <p:cNvSpPr txBox="1"/>
          <p:nvPr/>
        </p:nvSpPr>
        <p:spPr>
          <a:xfrm>
            <a:off x="18997334" y="11916918"/>
            <a:ext cx="3993661" cy="2062103"/>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3200" dirty="0">
                <a:ea typeface="+mn-lt"/>
                <a:cs typeface="+mn-lt"/>
              </a:rPr>
              <a:t>Fig 2 (Right). Routes by frequency. Line thickness correlates to route frequency. </a:t>
            </a:r>
            <a:endParaRPr lang="en-US" sz="3200" dirty="0">
              <a:cs typeface="Calibri"/>
            </a:endParaRPr>
          </a:p>
        </p:txBody>
      </p:sp>
      <p:grpSp>
        <p:nvGrpSpPr>
          <p:cNvPr id="57" name="Group 56">
            <a:extLst>
              <a:ext uri="{FF2B5EF4-FFF2-40B4-BE49-F238E27FC236}">
                <a16:creationId xmlns:a16="http://schemas.microsoft.com/office/drawing/2014/main" id="{BF713F12-5413-12BA-F7E7-9A38DEFEBC7F}"/>
              </a:ext>
            </a:extLst>
          </p:cNvPr>
          <p:cNvGrpSpPr/>
          <p:nvPr/>
        </p:nvGrpSpPr>
        <p:grpSpPr>
          <a:xfrm>
            <a:off x="13010230" y="15705774"/>
            <a:ext cx="16313261" cy="16738563"/>
            <a:chOff x="1005839" y="4023360"/>
            <a:chExt cx="12984481" cy="6126480"/>
          </a:xfrm>
        </p:grpSpPr>
        <p:sp>
          <p:nvSpPr>
            <p:cNvPr id="61" name="Rectangle 60">
              <a:extLst>
                <a:ext uri="{FF2B5EF4-FFF2-40B4-BE49-F238E27FC236}">
                  <a16:creationId xmlns:a16="http://schemas.microsoft.com/office/drawing/2014/main" id="{80B14C6C-F6BC-C3FC-8F1A-DA6CFFB907F9}"/>
                </a:ext>
              </a:extLst>
            </p:cNvPr>
            <p:cNvSpPr/>
            <p:nvPr/>
          </p:nvSpPr>
          <p:spPr>
            <a:xfrm>
              <a:off x="1005840" y="4023360"/>
              <a:ext cx="12984480" cy="6126480"/>
            </a:xfrm>
            <a:prstGeom prst="rect">
              <a:avLst/>
            </a:prstGeom>
            <a:solidFill>
              <a:schemeClr val="accent1">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62" name="Rectangle 61">
              <a:extLst>
                <a:ext uri="{FF2B5EF4-FFF2-40B4-BE49-F238E27FC236}">
                  <a16:creationId xmlns:a16="http://schemas.microsoft.com/office/drawing/2014/main" id="{B8B98B3F-3EB9-C8E9-B887-78C7A8BF0D61}"/>
                </a:ext>
              </a:extLst>
            </p:cNvPr>
            <p:cNvSpPr/>
            <p:nvPr/>
          </p:nvSpPr>
          <p:spPr>
            <a:xfrm>
              <a:off x="1005839" y="4023360"/>
              <a:ext cx="12984480" cy="5141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Measuring Demand</a:t>
              </a:r>
              <a:endParaRPr lang="en-US" dirty="0"/>
            </a:p>
          </p:txBody>
        </p:sp>
        <p:sp>
          <p:nvSpPr>
            <p:cNvPr id="63" name="TextBox 62">
              <a:extLst>
                <a:ext uri="{FF2B5EF4-FFF2-40B4-BE49-F238E27FC236}">
                  <a16:creationId xmlns:a16="http://schemas.microsoft.com/office/drawing/2014/main" id="{0EE5D5B0-6AE9-6F7B-52C3-C61D4305B496}"/>
                </a:ext>
              </a:extLst>
            </p:cNvPr>
            <p:cNvSpPr txBox="1"/>
            <p:nvPr/>
          </p:nvSpPr>
          <p:spPr>
            <a:xfrm>
              <a:off x="1189465" y="4597787"/>
              <a:ext cx="12389430" cy="1047638"/>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3600" dirty="0">
                  <a:ea typeface="+mn-lt"/>
                  <a:cs typeface="+mn-lt"/>
                </a:rPr>
                <a:t>We define “demand” at a station as the average number of people per day who wish to check out a bike. </a:t>
              </a:r>
              <a:r>
                <a:rPr lang="en-US" sz="3600" dirty="0">
                  <a:ea typeface="+mn-lt"/>
                  <a:cs typeface="Calibri"/>
                </a:rPr>
                <a:t>Departures</a:t>
              </a:r>
              <a:r>
                <a:rPr lang="en-US" sz="3600" dirty="0">
                  <a:ea typeface="Calibri"/>
                  <a:cs typeface="Calibri"/>
                </a:rPr>
                <a:t> are a good indicator of demand. However, if no bikes are available at a station, demand cannot be measured through departures. Thus</a:t>
              </a:r>
              <a:r>
                <a:rPr lang="en-US" sz="3600" dirty="0">
                  <a:ea typeface="+mn-lt"/>
                  <a:cs typeface="+mn-lt"/>
                </a:rPr>
                <a:t>, we distinguish between states of a bike station. A station is </a:t>
              </a:r>
              <a:r>
                <a:rPr lang="en-US" sz="3600">
                  <a:ea typeface="+mn-lt"/>
                  <a:cs typeface="+mn-lt"/>
                </a:rPr>
                <a:t>“active” when it has one or more bikes. A station is “inactive” when it has no </a:t>
              </a:r>
              <a:r>
                <a:rPr lang="en-US" sz="3600" dirty="0">
                  <a:ea typeface="+mn-lt"/>
                  <a:cs typeface="+mn-lt"/>
                </a:rPr>
                <a:t>bikes.</a:t>
              </a:r>
              <a:endParaRPr lang="en-US" sz="3600" dirty="0">
                <a:ea typeface="Calibri" panose="020F0502020204030204"/>
                <a:cs typeface="Calibri"/>
              </a:endParaRPr>
            </a:p>
          </p:txBody>
        </p:sp>
      </p:grpSp>
      <p:sp>
        <p:nvSpPr>
          <p:cNvPr id="65" name="TextBox 64">
            <a:extLst>
              <a:ext uri="{FF2B5EF4-FFF2-40B4-BE49-F238E27FC236}">
                <a16:creationId xmlns:a16="http://schemas.microsoft.com/office/drawing/2014/main" id="{F681599F-6318-735A-4315-425784FE58C2}"/>
              </a:ext>
            </a:extLst>
          </p:cNvPr>
          <p:cNvSpPr txBox="1"/>
          <p:nvPr/>
        </p:nvSpPr>
        <p:spPr>
          <a:xfrm>
            <a:off x="13100033" y="22850987"/>
            <a:ext cx="16135002" cy="3970318"/>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3600" dirty="0">
                <a:ea typeface="Calibri"/>
                <a:cs typeface="Calibri"/>
              </a:rPr>
              <a:t>To estimate demand at a station, total number of departures is divided by total time active. </a:t>
            </a:r>
            <a:r>
              <a:rPr lang="en-US" sz="3600" dirty="0">
                <a:ea typeface="+mn-lt"/>
                <a:cs typeface="+mn-lt"/>
              </a:rPr>
              <a:t>However, this discounts time in which a station is </a:t>
            </a:r>
            <a:r>
              <a:rPr lang="en-US" sz="3600" i="1" dirty="0">
                <a:ea typeface="+mn-lt"/>
                <a:cs typeface="+mn-lt"/>
              </a:rPr>
              <a:t>inactive </a:t>
            </a:r>
            <a:r>
              <a:rPr lang="en-US" sz="3600" dirty="0">
                <a:ea typeface="+mn-lt"/>
                <a:cs typeface="+mn-lt"/>
              </a:rPr>
              <a:t>(refer to Fig. 3 and 4, where two different stations have identical estimated demand).  Thus, we introduce “uncertainty”. Uncertainty is defined as the percentage of time a bike station was inactive. Below, we visualize demand and uncertainty by station for Cat Trax's inaugural season.</a:t>
            </a:r>
          </a:p>
          <a:p>
            <a:pPr algn="just"/>
            <a:br>
              <a:rPr lang="en-US" dirty="0"/>
            </a:br>
            <a:endParaRPr lang="en-US" dirty="0"/>
          </a:p>
        </p:txBody>
      </p:sp>
      <p:sp>
        <p:nvSpPr>
          <p:cNvPr id="66" name="TextBox 65">
            <a:extLst>
              <a:ext uri="{FF2B5EF4-FFF2-40B4-BE49-F238E27FC236}">
                <a16:creationId xmlns:a16="http://schemas.microsoft.com/office/drawing/2014/main" id="{6F3CC1A5-FBF4-6ACA-4CE6-89CBB148F6E9}"/>
              </a:ext>
            </a:extLst>
          </p:cNvPr>
          <p:cNvSpPr txBox="1"/>
          <p:nvPr/>
        </p:nvSpPr>
        <p:spPr>
          <a:xfrm>
            <a:off x="26054950" y="27527788"/>
            <a:ext cx="3005749" cy="3618238"/>
          </a:xfrm>
          <a:prstGeom prst="rect">
            <a:avLst/>
          </a:prstGeom>
          <a:solidFill>
            <a:schemeClr val="accent1">
              <a:lumMod val="40000"/>
              <a:lumOff val="60000"/>
            </a:schemeClr>
          </a:solidFill>
        </p:spPr>
        <p:txBody>
          <a:bodyPr wrap="square" lIns="91440" tIns="45720" rIns="91440" bIns="45720" rtlCol="0" anchor="t">
            <a:spAutoFit/>
          </a:bodyPr>
          <a:lstStyle/>
          <a:p>
            <a:pPr algn="ctr"/>
            <a:r>
              <a:rPr lang="en-US" sz="2800" dirty="0">
                <a:ea typeface="+mn-lt"/>
                <a:cs typeface="+mn-lt"/>
              </a:rPr>
              <a:t>Fig 5. Demand and Uncertainty by Station. Bubble size correlates to uncertainty. Color correlates to estimated demand.</a:t>
            </a:r>
          </a:p>
          <a:p>
            <a:pPr algn="ctr"/>
            <a:br>
              <a:rPr lang="en-US" sz="1400" dirty="0"/>
            </a:br>
            <a:endParaRPr lang="en-US" sz="1400" dirty="0"/>
          </a:p>
        </p:txBody>
      </p:sp>
      <p:pic>
        <p:nvPicPr>
          <p:cNvPr id="64" name="Picture 66" descr="Map&#10;&#10;Description automatically generated">
            <a:extLst>
              <a:ext uri="{FF2B5EF4-FFF2-40B4-BE49-F238E27FC236}">
                <a16:creationId xmlns:a16="http://schemas.microsoft.com/office/drawing/2014/main" id="{89AECA7A-695E-ED30-E07B-A1D0AB960D9A}"/>
              </a:ext>
            </a:extLst>
          </p:cNvPr>
          <p:cNvPicPr>
            <a:picLocks noChangeAspect="1"/>
          </p:cNvPicPr>
          <p:nvPr/>
        </p:nvPicPr>
        <p:blipFill>
          <a:blip r:embed="rId11"/>
          <a:stretch>
            <a:fillRect/>
          </a:stretch>
        </p:blipFill>
        <p:spPr>
          <a:xfrm>
            <a:off x="23298363" y="7609245"/>
            <a:ext cx="5520904" cy="7417220"/>
          </a:xfrm>
          <a:prstGeom prst="rect">
            <a:avLst/>
          </a:prstGeom>
        </p:spPr>
      </p:pic>
      <p:pic>
        <p:nvPicPr>
          <p:cNvPr id="67" name="Picture 68" descr="Map&#10;&#10;Description automatically generated">
            <a:extLst>
              <a:ext uri="{FF2B5EF4-FFF2-40B4-BE49-F238E27FC236}">
                <a16:creationId xmlns:a16="http://schemas.microsoft.com/office/drawing/2014/main" id="{0583485D-4B61-3E48-2B45-AA900C62CD37}"/>
              </a:ext>
            </a:extLst>
          </p:cNvPr>
          <p:cNvPicPr>
            <a:picLocks noChangeAspect="1"/>
          </p:cNvPicPr>
          <p:nvPr/>
        </p:nvPicPr>
        <p:blipFill>
          <a:blip r:embed="rId12"/>
          <a:stretch>
            <a:fillRect/>
          </a:stretch>
        </p:blipFill>
        <p:spPr>
          <a:xfrm>
            <a:off x="13395242" y="7636183"/>
            <a:ext cx="5342573" cy="7395890"/>
          </a:xfrm>
          <a:prstGeom prst="rect">
            <a:avLst/>
          </a:prstGeom>
        </p:spPr>
      </p:pic>
      <p:pic>
        <p:nvPicPr>
          <p:cNvPr id="72" name="Picture 72" descr="Chart, bubble chart&#10;&#10;Description automatically generated">
            <a:extLst>
              <a:ext uri="{FF2B5EF4-FFF2-40B4-BE49-F238E27FC236}">
                <a16:creationId xmlns:a16="http://schemas.microsoft.com/office/drawing/2014/main" id="{DBED472D-21E4-E54A-1E39-6D4683601167}"/>
              </a:ext>
            </a:extLst>
          </p:cNvPr>
          <p:cNvPicPr>
            <a:picLocks noChangeAspect="1"/>
          </p:cNvPicPr>
          <p:nvPr/>
        </p:nvPicPr>
        <p:blipFill>
          <a:blip r:embed="rId13"/>
          <a:stretch>
            <a:fillRect/>
          </a:stretch>
        </p:blipFill>
        <p:spPr>
          <a:xfrm>
            <a:off x="13826561" y="26349214"/>
            <a:ext cx="11835441" cy="5788660"/>
          </a:xfrm>
          <a:prstGeom prst="rect">
            <a:avLst/>
          </a:prstGeom>
        </p:spPr>
      </p:pic>
      <p:grpSp>
        <p:nvGrpSpPr>
          <p:cNvPr id="73" name="Group 72">
            <a:extLst>
              <a:ext uri="{FF2B5EF4-FFF2-40B4-BE49-F238E27FC236}">
                <a16:creationId xmlns:a16="http://schemas.microsoft.com/office/drawing/2014/main" id="{D4A5AF17-D6C5-1CA5-1761-B440116F89D5}"/>
              </a:ext>
            </a:extLst>
          </p:cNvPr>
          <p:cNvGrpSpPr/>
          <p:nvPr/>
        </p:nvGrpSpPr>
        <p:grpSpPr>
          <a:xfrm>
            <a:off x="29876714" y="3911621"/>
            <a:ext cx="13486209" cy="9049978"/>
            <a:chOff x="1005839" y="4023360"/>
            <a:chExt cx="12984481" cy="6126480"/>
          </a:xfrm>
        </p:grpSpPr>
        <p:sp>
          <p:nvSpPr>
            <p:cNvPr id="74" name="Rectangle 73">
              <a:extLst>
                <a:ext uri="{FF2B5EF4-FFF2-40B4-BE49-F238E27FC236}">
                  <a16:creationId xmlns:a16="http://schemas.microsoft.com/office/drawing/2014/main" id="{926DCAB1-C57B-D07A-D123-0F88F4D05662}"/>
                </a:ext>
              </a:extLst>
            </p:cNvPr>
            <p:cNvSpPr/>
            <p:nvPr/>
          </p:nvSpPr>
          <p:spPr>
            <a:xfrm>
              <a:off x="1005840" y="4023360"/>
              <a:ext cx="12984480" cy="6126480"/>
            </a:xfrm>
            <a:prstGeom prst="rect">
              <a:avLst/>
            </a:prstGeom>
            <a:solidFill>
              <a:schemeClr val="accent1">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75" name="Rectangle 74">
              <a:extLst>
                <a:ext uri="{FF2B5EF4-FFF2-40B4-BE49-F238E27FC236}">
                  <a16:creationId xmlns:a16="http://schemas.microsoft.com/office/drawing/2014/main" id="{2B33BB4E-F8B6-D356-5397-3454117E8C93}"/>
                </a:ext>
              </a:extLst>
            </p:cNvPr>
            <p:cNvSpPr/>
            <p:nvPr/>
          </p:nvSpPr>
          <p:spPr>
            <a:xfrm>
              <a:off x="1005839" y="4023360"/>
              <a:ext cx="12984480"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Distribution Algorithm</a:t>
              </a:r>
            </a:p>
          </p:txBody>
        </p:sp>
        <p:sp>
          <p:nvSpPr>
            <p:cNvPr id="76" name="TextBox 75">
              <a:extLst>
                <a:ext uri="{FF2B5EF4-FFF2-40B4-BE49-F238E27FC236}">
                  <a16:creationId xmlns:a16="http://schemas.microsoft.com/office/drawing/2014/main" id="{37BB892F-D370-8A06-DCA9-614705702AFA}"/>
                </a:ext>
              </a:extLst>
            </p:cNvPr>
            <p:cNvSpPr txBox="1"/>
            <p:nvPr/>
          </p:nvSpPr>
          <p:spPr>
            <a:xfrm>
              <a:off x="1416907" y="5037934"/>
              <a:ext cx="12389430" cy="1187610"/>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3600" dirty="0">
                  <a:ea typeface="+mn-lt"/>
                  <a:cs typeface="+mn-lt"/>
                </a:rPr>
                <a:t>Cat Trax administrators are prompted for two values:</a:t>
              </a:r>
            </a:p>
            <a:p>
              <a:pPr marL="571500" indent="-571500" algn="just">
                <a:buFont typeface="Arial"/>
                <a:buChar char="•"/>
              </a:pPr>
              <a:r>
                <a:rPr lang="en-US" sz="3600" dirty="0">
                  <a:ea typeface="+mn-lt"/>
                  <a:cs typeface="+mn-lt"/>
                </a:rPr>
                <a:t>Number of bikes to redistribute. </a:t>
              </a:r>
            </a:p>
            <a:p>
              <a:pPr marL="571500" indent="-571500" algn="just">
                <a:buFont typeface="Arial"/>
                <a:buChar char="•"/>
              </a:pPr>
              <a:r>
                <a:rPr lang="en-US" sz="3600" dirty="0">
                  <a:ea typeface="+mn-lt"/>
                  <a:cs typeface="+mn-lt"/>
                </a:rPr>
                <a:t>Floating-point value for "riskiness".</a:t>
              </a:r>
              <a:endParaRPr lang="en-US" sz="3600" dirty="0">
                <a:cs typeface="Calibri"/>
              </a:endParaRPr>
            </a:p>
          </p:txBody>
        </p:sp>
      </p:grpSp>
      <p:sp>
        <p:nvSpPr>
          <p:cNvPr id="78" name="TextBox 77">
            <a:extLst>
              <a:ext uri="{FF2B5EF4-FFF2-40B4-BE49-F238E27FC236}">
                <a16:creationId xmlns:a16="http://schemas.microsoft.com/office/drawing/2014/main" id="{E3D304C6-644F-6A81-B3A0-D6CC7D13E41B}"/>
              </a:ext>
            </a:extLst>
          </p:cNvPr>
          <p:cNvSpPr txBox="1"/>
          <p:nvPr/>
        </p:nvSpPr>
        <p:spPr>
          <a:xfrm>
            <a:off x="30206486" y="7322273"/>
            <a:ext cx="12945021" cy="584775"/>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3200" dirty="0">
                <a:cs typeface="Calibri"/>
              </a:rPr>
              <a:t>A higher riskiness value favors stations with less certainty.</a:t>
            </a:r>
            <a:endParaRPr lang="en-US" sz="1600" dirty="0"/>
          </a:p>
        </p:txBody>
      </p:sp>
      <p:sp>
        <p:nvSpPr>
          <p:cNvPr id="79" name="TextBox 78">
            <a:extLst>
              <a:ext uri="{FF2B5EF4-FFF2-40B4-BE49-F238E27FC236}">
                <a16:creationId xmlns:a16="http://schemas.microsoft.com/office/drawing/2014/main" id="{3A7A8640-EE52-8B17-1A15-D850F0A3A569}"/>
              </a:ext>
            </a:extLst>
          </p:cNvPr>
          <p:cNvSpPr txBox="1"/>
          <p:nvPr/>
        </p:nvSpPr>
        <p:spPr>
          <a:xfrm>
            <a:off x="30009020" y="7989408"/>
            <a:ext cx="6786062" cy="1200329"/>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3600" dirty="0">
                <a:cs typeface="Calibri"/>
              </a:rPr>
              <a:t>Next, a "score" for each station is calculated with the formula below:</a:t>
            </a:r>
            <a:endParaRPr lang="en-US" dirty="0"/>
          </a:p>
        </p:txBody>
      </p:sp>
      <p:sp>
        <p:nvSpPr>
          <p:cNvPr id="80" name="TextBox 79">
            <a:extLst>
              <a:ext uri="{FF2B5EF4-FFF2-40B4-BE49-F238E27FC236}">
                <a16:creationId xmlns:a16="http://schemas.microsoft.com/office/drawing/2014/main" id="{3A50B381-68B5-31FD-EF8F-179E2245B1CB}"/>
              </a:ext>
            </a:extLst>
          </p:cNvPr>
          <p:cNvSpPr txBox="1"/>
          <p:nvPr/>
        </p:nvSpPr>
        <p:spPr>
          <a:xfrm>
            <a:off x="30195938" y="9299720"/>
            <a:ext cx="9463867" cy="3477875"/>
          </a:xfrm>
          <a:prstGeom prst="rect">
            <a:avLst/>
          </a:prstGeom>
          <a:solidFill>
            <a:schemeClr val="accent1">
              <a:lumMod val="40000"/>
              <a:lumOff val="60000"/>
            </a:schemeClr>
          </a:solidFill>
        </p:spPr>
        <p:txBody>
          <a:bodyPr wrap="square" lIns="91440" tIns="45720" rIns="91440" bIns="45720" rtlCol="0" anchor="t">
            <a:spAutoFit/>
          </a:bodyPr>
          <a:lstStyle/>
          <a:p>
            <a:pPr algn="just"/>
            <a:endParaRPr lang="en-US" sz="2800" dirty="0">
              <a:ea typeface="+mn-lt"/>
              <a:cs typeface="+mn-lt"/>
            </a:endParaRPr>
          </a:p>
          <a:p>
            <a:pPr algn="just"/>
            <a:r>
              <a:rPr lang="en-US" sz="2800" dirty="0">
                <a:ea typeface="+mn-lt"/>
                <a:cs typeface="+mn-lt"/>
              </a:rPr>
              <a:t>C = Certainty</a:t>
            </a:r>
            <a:endParaRPr lang="en-US" dirty="0"/>
          </a:p>
          <a:p>
            <a:pPr algn="just"/>
            <a:r>
              <a:rPr lang="en-US" sz="2800" dirty="0">
                <a:ea typeface="+mn-lt"/>
                <a:cs typeface="+mn-lt"/>
              </a:rPr>
              <a:t>D = Estimated Demand</a:t>
            </a:r>
          </a:p>
          <a:p>
            <a:pPr algn="just"/>
            <a:r>
              <a:rPr lang="en-US" sz="2800" dirty="0">
                <a:ea typeface="+mn-lt"/>
                <a:cs typeface="+mn-lt"/>
              </a:rPr>
              <a:t>R = Riskiness</a:t>
            </a:r>
          </a:p>
          <a:p>
            <a:pPr algn="just"/>
            <a:br>
              <a:rPr lang="en-US" dirty="0"/>
            </a:br>
            <a:endParaRPr lang="en-US" dirty="0"/>
          </a:p>
          <a:p>
            <a:pPr algn="just"/>
            <a:r>
              <a:rPr lang="en-US" sz="3200" dirty="0">
                <a:ea typeface="+mn-lt"/>
                <a:cs typeface="+mn-lt"/>
              </a:rPr>
              <a:t>Station Score </a:t>
            </a:r>
            <a:r>
              <a:rPr lang="en-US" sz="3600" dirty="0">
                <a:ea typeface="+mn-lt"/>
                <a:cs typeface="+mn-lt"/>
              </a:rPr>
              <a:t>= </a:t>
            </a:r>
            <a:r>
              <a:rPr lang="en-US" sz="3600" b="1">
                <a:ea typeface="+mn-lt"/>
                <a:cs typeface="+mn-lt"/>
              </a:rPr>
              <a:t>( CD + (1 - C) * RD ) </a:t>
            </a:r>
          </a:p>
          <a:p>
            <a:pPr algn="just"/>
            <a:br>
              <a:rPr lang="en-US" dirty="0"/>
            </a:br>
            <a:endParaRPr lang="en-US" dirty="0"/>
          </a:p>
        </p:txBody>
      </p:sp>
      <p:sp>
        <p:nvSpPr>
          <p:cNvPr id="82" name="TextBox 81">
            <a:extLst>
              <a:ext uri="{FF2B5EF4-FFF2-40B4-BE49-F238E27FC236}">
                <a16:creationId xmlns:a16="http://schemas.microsoft.com/office/drawing/2014/main" id="{93DCB722-6264-8DD3-18DE-967ADBDD3229}"/>
              </a:ext>
            </a:extLst>
          </p:cNvPr>
          <p:cNvSpPr txBox="1"/>
          <p:nvPr/>
        </p:nvSpPr>
        <p:spPr>
          <a:xfrm>
            <a:off x="37818752" y="7996112"/>
            <a:ext cx="5110427" cy="4524315"/>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3200" dirty="0">
                <a:cs typeface="Calibri"/>
              </a:rPr>
              <a:t>Bikes are then distributed proportionally to station scores. A secondary hidden parameter determines how often the heuristic explores zero certainty stations, where no demand estimates can be made (since no departures have occurred). </a:t>
            </a:r>
            <a:endParaRPr lang="en-US" sz="1600" dirty="0"/>
          </a:p>
        </p:txBody>
      </p:sp>
      <p:sp>
        <p:nvSpPr>
          <p:cNvPr id="84" name="Down Arrow 84">
            <a:extLst>
              <a:ext uri="{FF2B5EF4-FFF2-40B4-BE49-F238E27FC236}">
                <a16:creationId xmlns:a16="http://schemas.microsoft.com/office/drawing/2014/main" id="{2F3F8821-6701-CEE9-52ED-3152EF8FFF6C}"/>
              </a:ext>
            </a:extLst>
          </p:cNvPr>
          <p:cNvSpPr/>
          <p:nvPr/>
        </p:nvSpPr>
        <p:spPr>
          <a:xfrm rot="12540000">
            <a:off x="36586567" y="8871782"/>
            <a:ext cx="501274" cy="2500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 name="Group 89">
            <a:extLst>
              <a:ext uri="{FF2B5EF4-FFF2-40B4-BE49-F238E27FC236}">
                <a16:creationId xmlns:a16="http://schemas.microsoft.com/office/drawing/2014/main" id="{1BD55B23-161D-1C6C-1F7B-64DDF0EBB42C}"/>
              </a:ext>
            </a:extLst>
          </p:cNvPr>
          <p:cNvGrpSpPr/>
          <p:nvPr/>
        </p:nvGrpSpPr>
        <p:grpSpPr>
          <a:xfrm>
            <a:off x="29911223" y="13248565"/>
            <a:ext cx="13415712" cy="8520944"/>
            <a:chOff x="1005839" y="4023360"/>
            <a:chExt cx="12985816" cy="6126480"/>
          </a:xfrm>
        </p:grpSpPr>
        <p:sp>
          <p:nvSpPr>
            <p:cNvPr id="92" name="Rectangle 91">
              <a:extLst>
                <a:ext uri="{FF2B5EF4-FFF2-40B4-BE49-F238E27FC236}">
                  <a16:creationId xmlns:a16="http://schemas.microsoft.com/office/drawing/2014/main" id="{32AE43C3-01C1-87C5-91AC-1EAD0F14CBF1}"/>
                </a:ext>
              </a:extLst>
            </p:cNvPr>
            <p:cNvSpPr/>
            <p:nvPr/>
          </p:nvSpPr>
          <p:spPr>
            <a:xfrm>
              <a:off x="1005840" y="4023360"/>
              <a:ext cx="12984480" cy="6126480"/>
            </a:xfrm>
            <a:prstGeom prst="rect">
              <a:avLst/>
            </a:prstGeom>
            <a:solidFill>
              <a:schemeClr val="accent1">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94" name="Rectangle 93">
              <a:extLst>
                <a:ext uri="{FF2B5EF4-FFF2-40B4-BE49-F238E27FC236}">
                  <a16:creationId xmlns:a16="http://schemas.microsoft.com/office/drawing/2014/main" id="{F7931305-FF03-5E7F-3CEC-4D7F5B8D530D}"/>
                </a:ext>
              </a:extLst>
            </p:cNvPr>
            <p:cNvSpPr/>
            <p:nvPr/>
          </p:nvSpPr>
          <p:spPr>
            <a:xfrm>
              <a:off x="1005839" y="4023360"/>
              <a:ext cx="12984480"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Simulation Results</a:t>
              </a:r>
            </a:p>
          </p:txBody>
        </p:sp>
        <p:sp>
          <p:nvSpPr>
            <p:cNvPr id="97" name="TextBox 96">
              <a:extLst>
                <a:ext uri="{FF2B5EF4-FFF2-40B4-BE49-F238E27FC236}">
                  <a16:creationId xmlns:a16="http://schemas.microsoft.com/office/drawing/2014/main" id="{0B8CCF5C-DBCF-FFEF-2454-192B6D7E29A2}"/>
                </a:ext>
              </a:extLst>
            </p:cNvPr>
            <p:cNvSpPr txBox="1"/>
            <p:nvPr/>
          </p:nvSpPr>
          <p:spPr>
            <a:xfrm>
              <a:off x="8516015" y="5260765"/>
              <a:ext cx="5475640" cy="4669187"/>
            </a:xfrm>
            <a:prstGeom prst="rect">
              <a:avLst/>
            </a:prstGeom>
            <a:solidFill>
              <a:schemeClr val="accent1">
                <a:lumMod val="40000"/>
                <a:lumOff val="60000"/>
              </a:schemeClr>
            </a:solidFill>
          </p:spPr>
          <p:txBody>
            <a:bodyPr wrap="square" lIns="91440" tIns="45720" rIns="91440" bIns="45720" rtlCol="0" anchor="t">
              <a:spAutoFit/>
            </a:bodyPr>
            <a:lstStyle/>
            <a:p>
              <a:r>
                <a:rPr lang="en-US" sz="3200" dirty="0">
                  <a:ea typeface="+mn-lt"/>
                  <a:cs typeface="+mn-lt"/>
                </a:rPr>
                <a:t>Nine simulations were run using weekly redistributions with </a:t>
              </a:r>
            </a:p>
            <a:p>
              <a:r>
                <a:rPr lang="en-US" sz="3200" dirty="0">
                  <a:ea typeface="+mn-lt"/>
                  <a:cs typeface="+mn-lt"/>
                </a:rPr>
                <a:t>various riskiness values and durations. Demand was modelled with uniform random </a:t>
              </a:r>
            </a:p>
            <a:p>
              <a:r>
                <a:rPr lang="en-US" sz="3200" dirty="0">
                  <a:ea typeface="+mn-lt"/>
                  <a:cs typeface="+mn-lt"/>
                </a:rPr>
                <a:t>variables evaluated in hourly </a:t>
              </a:r>
            </a:p>
            <a:p>
              <a:r>
                <a:rPr lang="en-US" sz="3200" dirty="0">
                  <a:ea typeface="+mn-lt"/>
                  <a:cs typeface="+mn-lt"/>
                </a:rPr>
                <a:t>segments,  where expected </a:t>
              </a:r>
            </a:p>
            <a:p>
              <a:r>
                <a:rPr lang="en-US" sz="3200" dirty="0">
                  <a:ea typeface="+mn-lt"/>
                  <a:cs typeface="+mn-lt"/>
                </a:rPr>
                <a:t>departures per hour were </a:t>
              </a:r>
            </a:p>
            <a:p>
              <a:r>
                <a:rPr lang="en-US" sz="3200" dirty="0">
                  <a:ea typeface="+mn-lt"/>
                  <a:cs typeface="+mn-lt"/>
                </a:rPr>
                <a:t>calculated from Cat Trax's inaugural season data. The "Original Method" consisted of placing 5 bikes at the MUB and equally distributing the rest.</a:t>
              </a:r>
              <a:endParaRPr lang="en-US" sz="3200">
                <a:cs typeface="Calibri"/>
              </a:endParaRPr>
            </a:p>
          </p:txBody>
        </p:sp>
      </p:grpSp>
      <p:grpSp>
        <p:nvGrpSpPr>
          <p:cNvPr id="103" name="Group 102">
            <a:extLst>
              <a:ext uri="{FF2B5EF4-FFF2-40B4-BE49-F238E27FC236}">
                <a16:creationId xmlns:a16="http://schemas.microsoft.com/office/drawing/2014/main" id="{64CAAF85-F157-FCEC-D679-92CA8EBD51C8}"/>
              </a:ext>
            </a:extLst>
          </p:cNvPr>
          <p:cNvGrpSpPr/>
          <p:nvPr/>
        </p:nvGrpSpPr>
        <p:grpSpPr>
          <a:xfrm>
            <a:off x="29893971" y="22056474"/>
            <a:ext cx="13466089" cy="5380779"/>
            <a:chOff x="1005839" y="4023360"/>
            <a:chExt cx="12984481" cy="6126480"/>
          </a:xfrm>
        </p:grpSpPr>
        <p:sp>
          <p:nvSpPr>
            <p:cNvPr id="105" name="Rectangle 104">
              <a:extLst>
                <a:ext uri="{FF2B5EF4-FFF2-40B4-BE49-F238E27FC236}">
                  <a16:creationId xmlns:a16="http://schemas.microsoft.com/office/drawing/2014/main" id="{7F594C4F-AD73-D969-B23D-53326BC2ABC5}"/>
                </a:ext>
              </a:extLst>
            </p:cNvPr>
            <p:cNvSpPr/>
            <p:nvPr/>
          </p:nvSpPr>
          <p:spPr>
            <a:xfrm>
              <a:off x="1005840" y="4023360"/>
              <a:ext cx="12984480" cy="6126480"/>
            </a:xfrm>
            <a:prstGeom prst="rect">
              <a:avLst/>
            </a:prstGeom>
            <a:solidFill>
              <a:schemeClr val="accent1">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106" name="Rectangle 105">
              <a:extLst>
                <a:ext uri="{FF2B5EF4-FFF2-40B4-BE49-F238E27FC236}">
                  <a16:creationId xmlns:a16="http://schemas.microsoft.com/office/drawing/2014/main" id="{FF2FC47C-BA19-6A0D-823A-2BDD2E9F0C6E}"/>
                </a:ext>
              </a:extLst>
            </p:cNvPr>
            <p:cNvSpPr/>
            <p:nvPr/>
          </p:nvSpPr>
          <p:spPr>
            <a:xfrm>
              <a:off x="1005839" y="4023360"/>
              <a:ext cx="12984480"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Future Work: Sustainability X Data Science</a:t>
              </a:r>
              <a:endParaRPr lang="en-US" dirty="0"/>
            </a:p>
          </p:txBody>
        </p:sp>
        <p:sp>
          <p:nvSpPr>
            <p:cNvPr id="108" name="TextBox 107">
              <a:extLst>
                <a:ext uri="{FF2B5EF4-FFF2-40B4-BE49-F238E27FC236}">
                  <a16:creationId xmlns:a16="http://schemas.microsoft.com/office/drawing/2014/main" id="{8DE0C6EE-DEEC-DB74-EDCE-9EC6A374BC97}"/>
                </a:ext>
              </a:extLst>
            </p:cNvPr>
            <p:cNvSpPr txBox="1"/>
            <p:nvPr/>
          </p:nvSpPr>
          <p:spPr>
            <a:xfrm>
              <a:off x="1007605" y="4948321"/>
              <a:ext cx="12529518" cy="5011151"/>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2800" dirty="0">
                  <a:cs typeface="Calibri"/>
                </a:rPr>
                <a:t>Many possible improvements to this heuristic method exist. Weighting recent data more heavily, utilizing data from previous bike share seasons, modeling demand more realistically during simulated testing, and incorporating arrival data into the heuristic are all promising areas to work on.</a:t>
              </a:r>
            </a:p>
            <a:p>
              <a:pPr algn="just"/>
              <a:endParaRPr lang="en-US" sz="2800" dirty="0">
                <a:ea typeface="+mn-lt"/>
                <a:cs typeface="+mn-lt"/>
              </a:endParaRPr>
            </a:p>
            <a:p>
              <a:pPr algn="just"/>
              <a:r>
                <a:rPr lang="en-US" sz="2800" dirty="0">
                  <a:ea typeface="+mn-lt"/>
                  <a:cs typeface="+mn-lt"/>
                </a:rPr>
                <a:t>We hope this project provides a sneak-peek into the potential of pairing sustainability with data science at UNH.  Data science brings an entirely new toolbox to sustainability problems, and computer science students are hungry for resume-building projects. We wish to establish a strong, long-lasting relationship between the Sustainability Institute and the Computer Science Department. Future plans are currently being discussed. </a:t>
              </a:r>
              <a:endParaRPr lang="en-US" dirty="0">
                <a:ea typeface="+mn-lt"/>
                <a:cs typeface="+mn-lt"/>
              </a:endParaRPr>
            </a:p>
          </p:txBody>
        </p:sp>
      </p:grpSp>
      <p:grpSp>
        <p:nvGrpSpPr>
          <p:cNvPr id="118" name="Group 117">
            <a:extLst>
              <a:ext uri="{FF2B5EF4-FFF2-40B4-BE49-F238E27FC236}">
                <a16:creationId xmlns:a16="http://schemas.microsoft.com/office/drawing/2014/main" id="{B744F580-CA1D-BED6-A08A-D3E742C3764D}"/>
              </a:ext>
            </a:extLst>
          </p:cNvPr>
          <p:cNvGrpSpPr/>
          <p:nvPr/>
        </p:nvGrpSpPr>
        <p:grpSpPr>
          <a:xfrm>
            <a:off x="29804842" y="27825495"/>
            <a:ext cx="6381884" cy="4557443"/>
            <a:chOff x="1005839" y="4023192"/>
            <a:chExt cx="12984481" cy="6126648"/>
          </a:xfrm>
        </p:grpSpPr>
        <p:sp>
          <p:nvSpPr>
            <p:cNvPr id="121" name="Rectangle 120">
              <a:extLst>
                <a:ext uri="{FF2B5EF4-FFF2-40B4-BE49-F238E27FC236}">
                  <a16:creationId xmlns:a16="http://schemas.microsoft.com/office/drawing/2014/main" id="{86DBD21F-3DB6-5183-42D8-4F07109FDD01}"/>
                </a:ext>
              </a:extLst>
            </p:cNvPr>
            <p:cNvSpPr/>
            <p:nvPr/>
          </p:nvSpPr>
          <p:spPr>
            <a:xfrm>
              <a:off x="1005840" y="4023360"/>
              <a:ext cx="12984480" cy="6126480"/>
            </a:xfrm>
            <a:prstGeom prst="rect">
              <a:avLst/>
            </a:prstGeom>
            <a:solidFill>
              <a:schemeClr val="accent1">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126" name="Rectangle 125">
              <a:extLst>
                <a:ext uri="{FF2B5EF4-FFF2-40B4-BE49-F238E27FC236}">
                  <a16:creationId xmlns:a16="http://schemas.microsoft.com/office/drawing/2014/main" id="{5B3E09FB-CBEC-4FB1-3B06-AF2A07EA0B02}"/>
                </a:ext>
              </a:extLst>
            </p:cNvPr>
            <p:cNvSpPr/>
            <p:nvPr/>
          </p:nvSpPr>
          <p:spPr>
            <a:xfrm>
              <a:off x="1005839" y="4023192"/>
              <a:ext cx="12945482" cy="102721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Acknowledgements</a:t>
              </a:r>
              <a:endParaRPr lang="en-US" sz="4400" b="1" dirty="0">
                <a:cs typeface="Calibri"/>
              </a:endParaRPr>
            </a:p>
          </p:txBody>
        </p:sp>
        <p:sp>
          <p:nvSpPr>
            <p:cNvPr id="128" name="TextBox 127">
              <a:extLst>
                <a:ext uri="{FF2B5EF4-FFF2-40B4-BE49-F238E27FC236}">
                  <a16:creationId xmlns:a16="http://schemas.microsoft.com/office/drawing/2014/main" id="{4E56D3B1-53F5-573D-8C78-6402B7127BF3}"/>
                </a:ext>
              </a:extLst>
            </p:cNvPr>
            <p:cNvSpPr txBox="1"/>
            <p:nvPr/>
          </p:nvSpPr>
          <p:spPr>
            <a:xfrm>
              <a:off x="1221796" y="5360121"/>
              <a:ext cx="12530708" cy="4096118"/>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2400" dirty="0">
                  <a:cs typeface="Calibri"/>
                </a:rPr>
                <a:t>A big thanks to </a:t>
              </a:r>
              <a:r>
                <a:rPr lang="en-US" sz="2400" dirty="0">
                  <a:ea typeface="+mn-lt"/>
                  <a:cs typeface="+mn-lt"/>
                </a:rPr>
                <a:t>Jennifer Andrews,</a:t>
              </a:r>
              <a:r>
                <a:rPr lang="en-US" sz="2400" dirty="0">
                  <a:cs typeface="Calibri"/>
                </a:rPr>
                <a:t> Kyle Ouellette, Nathan Chasse, Mason McDonald, Nathan Maybach, </a:t>
              </a:r>
              <a:r>
                <a:rPr lang="en-US" sz="2400" dirty="0">
                  <a:ea typeface="+mn-lt"/>
                  <a:cs typeface="+mn-lt"/>
                </a:rPr>
                <a:t>and Prof. Dean Sullivan.</a:t>
              </a:r>
              <a:r>
                <a:rPr lang="en-US" sz="2400" dirty="0">
                  <a:cs typeface="Calibri"/>
                </a:rPr>
                <a:t> </a:t>
              </a:r>
              <a:r>
                <a:rPr lang="en-US" sz="2400" dirty="0">
                  <a:ea typeface="+mn-lt"/>
                  <a:cs typeface="+mn-lt"/>
                </a:rPr>
                <a:t>Thank you, Prof. Shawna Hollen, for running Innovation Scholars. </a:t>
              </a:r>
              <a:r>
                <a:rPr lang="en-US" sz="2400" dirty="0">
                  <a:cs typeface="Calibri"/>
                </a:rPr>
                <a:t>Thank you to UNH, the UNH IOL, and the Sustainability Institute for providing such a wonderful opportunity . </a:t>
              </a:r>
              <a:endParaRPr lang="en-US" sz="1600" dirty="0"/>
            </a:p>
          </p:txBody>
        </p:sp>
      </p:grpSp>
      <p:grpSp>
        <p:nvGrpSpPr>
          <p:cNvPr id="69" name="Group 68">
            <a:extLst>
              <a:ext uri="{FF2B5EF4-FFF2-40B4-BE49-F238E27FC236}">
                <a16:creationId xmlns:a16="http://schemas.microsoft.com/office/drawing/2014/main" id="{FB71F19B-5BDC-3858-7671-E32FAD05A826}"/>
              </a:ext>
            </a:extLst>
          </p:cNvPr>
          <p:cNvGrpSpPr/>
          <p:nvPr/>
        </p:nvGrpSpPr>
        <p:grpSpPr>
          <a:xfrm>
            <a:off x="36478824" y="27859998"/>
            <a:ext cx="6741810" cy="4498318"/>
            <a:chOff x="1005839" y="4023192"/>
            <a:chExt cx="13028541" cy="6184103"/>
          </a:xfrm>
        </p:grpSpPr>
        <p:sp>
          <p:nvSpPr>
            <p:cNvPr id="70" name="Rectangle 69">
              <a:extLst>
                <a:ext uri="{FF2B5EF4-FFF2-40B4-BE49-F238E27FC236}">
                  <a16:creationId xmlns:a16="http://schemas.microsoft.com/office/drawing/2014/main" id="{EC597F4F-BFD3-E0A8-3698-C8EE3F3415B1}"/>
                </a:ext>
              </a:extLst>
            </p:cNvPr>
            <p:cNvSpPr/>
            <p:nvPr/>
          </p:nvSpPr>
          <p:spPr>
            <a:xfrm>
              <a:off x="1005840" y="4023360"/>
              <a:ext cx="12984480" cy="6126480"/>
            </a:xfrm>
            <a:prstGeom prst="rect">
              <a:avLst/>
            </a:prstGeom>
            <a:solidFill>
              <a:schemeClr val="accent1">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2"/>
            </a:p>
          </p:txBody>
        </p:sp>
        <p:sp>
          <p:nvSpPr>
            <p:cNvPr id="77" name="Rectangle 76">
              <a:extLst>
                <a:ext uri="{FF2B5EF4-FFF2-40B4-BE49-F238E27FC236}">
                  <a16:creationId xmlns:a16="http://schemas.microsoft.com/office/drawing/2014/main" id="{90948F7E-1B1F-C153-1553-86440B63C690}"/>
                </a:ext>
              </a:extLst>
            </p:cNvPr>
            <p:cNvSpPr/>
            <p:nvPr/>
          </p:nvSpPr>
          <p:spPr>
            <a:xfrm>
              <a:off x="1005839" y="4023192"/>
              <a:ext cx="12945482" cy="102721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References</a:t>
              </a:r>
              <a:endParaRPr lang="en-US" dirty="0"/>
            </a:p>
          </p:txBody>
        </p:sp>
        <p:sp>
          <p:nvSpPr>
            <p:cNvPr id="81" name="TextBox 80">
              <a:extLst>
                <a:ext uri="{FF2B5EF4-FFF2-40B4-BE49-F238E27FC236}">
                  <a16:creationId xmlns:a16="http://schemas.microsoft.com/office/drawing/2014/main" id="{BF73661F-57BB-B80B-E0A6-25AA6EBA4B08}"/>
                </a:ext>
              </a:extLst>
            </p:cNvPr>
            <p:cNvSpPr txBox="1"/>
            <p:nvPr/>
          </p:nvSpPr>
          <p:spPr>
            <a:xfrm>
              <a:off x="1186562" y="5360121"/>
              <a:ext cx="12847818" cy="4847174"/>
            </a:xfrm>
            <a:prstGeom prst="rect">
              <a:avLst/>
            </a:prstGeom>
            <a:solidFill>
              <a:schemeClr val="accent1">
                <a:lumMod val="40000"/>
                <a:lumOff val="60000"/>
              </a:schemeClr>
            </a:solidFill>
          </p:spPr>
          <p:txBody>
            <a:bodyPr wrap="square" lIns="91440" tIns="45720" rIns="91440" bIns="45720" rtlCol="0" anchor="t">
              <a:spAutoFit/>
            </a:bodyPr>
            <a:lstStyle/>
            <a:p>
              <a:pPr marL="342900" indent="-342900" algn="just">
                <a:buAutoNum type="arabicPeriod"/>
              </a:pPr>
              <a:r>
                <a:rPr lang="en-US" dirty="0" err="1">
                  <a:ea typeface="+mn-lt"/>
                  <a:cs typeface="+mn-lt"/>
                </a:rPr>
                <a:t>Chemla</a:t>
              </a:r>
              <a:r>
                <a:rPr lang="en-US" dirty="0">
                  <a:ea typeface="+mn-lt"/>
                  <a:cs typeface="+mn-lt"/>
                </a:rPr>
                <a:t>, Daniel, et al. “Bike Sharing Systems: Solving the Static Rebalancing Problem.” </a:t>
              </a:r>
              <a:r>
                <a:rPr lang="en-US" i="1" dirty="0">
                  <a:ea typeface="+mn-lt"/>
                  <a:cs typeface="+mn-lt"/>
                </a:rPr>
                <a:t>Discrete Optimization</a:t>
              </a:r>
              <a:r>
                <a:rPr lang="en-US" dirty="0">
                  <a:ea typeface="+mn-lt"/>
                  <a:cs typeface="+mn-lt"/>
                </a:rPr>
                <a:t>, vol. 10, no. 2, May 2013, pp. 120–146, </a:t>
              </a:r>
              <a:r>
                <a:rPr lang="en-US" dirty="0">
                  <a:ea typeface="+mn-lt"/>
                  <a:cs typeface="+mn-lt"/>
                  <a:hlinkClick r:id="rId14"/>
                </a:rPr>
                <a:t>https://doi.org/10.1016/j.disopt.2012.11.005</a:t>
              </a:r>
              <a:r>
                <a:rPr lang="en-US" dirty="0">
                  <a:ea typeface="+mn-lt"/>
                  <a:cs typeface="+mn-lt"/>
                </a:rPr>
                <a:t>. Accessed 24 Oct. 2019.</a:t>
              </a:r>
              <a:endParaRPr lang="en-US" sz="1200" dirty="0">
                <a:ea typeface="+mn-lt"/>
                <a:cs typeface="+mn-lt"/>
              </a:endParaRPr>
            </a:p>
            <a:p>
              <a:pPr marL="342900" indent="-342900" algn="just">
                <a:buAutoNum type="arabicPeriod"/>
              </a:pPr>
              <a:r>
                <a:rPr lang="en-US" dirty="0" err="1">
                  <a:ea typeface="+mn-lt"/>
                  <a:cs typeface="+mn-lt"/>
                </a:rPr>
                <a:t>Chiariotti</a:t>
              </a:r>
              <a:r>
                <a:rPr lang="en-US" dirty="0">
                  <a:ea typeface="+mn-lt"/>
                  <a:cs typeface="+mn-lt"/>
                </a:rPr>
                <a:t>, Federico, et al. “A Dynamic Approach to Rebalancing Bike-Sharing Systems.” </a:t>
              </a:r>
              <a:r>
                <a:rPr lang="en-US" i="1" dirty="0">
                  <a:ea typeface="+mn-lt"/>
                  <a:cs typeface="+mn-lt"/>
                </a:rPr>
                <a:t>Sensors</a:t>
              </a:r>
              <a:r>
                <a:rPr lang="en-US" dirty="0">
                  <a:ea typeface="+mn-lt"/>
                  <a:cs typeface="+mn-lt"/>
                </a:rPr>
                <a:t>, vol. 18, no. 2, 8 Feb. 2018, p. 512, </a:t>
              </a:r>
              <a:r>
                <a:rPr lang="en-US" dirty="0">
                  <a:ea typeface="+mn-lt"/>
                  <a:cs typeface="+mn-lt"/>
                  <a:hlinkClick r:id="rId15"/>
                </a:rPr>
                <a:t>https://doi.org/10.3390/s18020512</a:t>
              </a:r>
              <a:r>
                <a:rPr lang="en-US" dirty="0">
                  <a:ea typeface="+mn-lt"/>
                  <a:cs typeface="+mn-lt"/>
                </a:rPr>
                <a:t>.</a:t>
              </a:r>
              <a:endParaRPr lang="en-US" sz="1200">
                <a:ea typeface="+mn-lt"/>
                <a:cs typeface="+mn-lt"/>
              </a:endParaRPr>
            </a:p>
            <a:p>
              <a:pPr marL="342900" indent="-342900" algn="just">
                <a:buAutoNum type="arabicPeriod"/>
              </a:pPr>
              <a:r>
                <a:rPr lang="en-US" dirty="0">
                  <a:ea typeface="+mn-lt"/>
                  <a:cs typeface="+mn-lt"/>
                </a:rPr>
                <a:t>Ghosh, Supriyo, et al. “Dynamic Repositioning to Reduce Lost Demand in Bike Sharing Systems.” </a:t>
              </a:r>
              <a:r>
                <a:rPr lang="en-US" i="1" dirty="0">
                  <a:ea typeface="+mn-lt"/>
                  <a:cs typeface="+mn-lt"/>
                </a:rPr>
                <a:t>Journal of Artificial Intelligence Research</a:t>
              </a:r>
              <a:r>
                <a:rPr lang="en-US" dirty="0">
                  <a:ea typeface="+mn-lt"/>
                  <a:cs typeface="+mn-lt"/>
                </a:rPr>
                <a:t>, vol. 58, 27 Feb. 2017, pp. 387–430, </a:t>
              </a:r>
              <a:r>
                <a:rPr lang="en-US" dirty="0">
                  <a:ea typeface="+mn-lt"/>
                  <a:cs typeface="+mn-lt"/>
                  <a:hlinkClick r:id="rId16"/>
                </a:rPr>
                <a:t>https://doi.org/10.1613/jair.5308</a:t>
              </a:r>
              <a:r>
                <a:rPr lang="en-US" dirty="0">
                  <a:ea typeface="+mn-lt"/>
                  <a:cs typeface="+mn-lt"/>
                </a:rPr>
                <a:t>. Accessed 19 Feb. 2021.</a:t>
              </a:r>
              <a:endParaRPr lang="en-US" sz="1200">
                <a:ea typeface="+mn-lt"/>
                <a:cs typeface="+mn-lt"/>
              </a:endParaRPr>
            </a:p>
            <a:p>
              <a:pPr algn="just"/>
              <a:endParaRPr lang="en-US" dirty="0">
                <a:cs typeface="Calibri"/>
              </a:endParaRPr>
            </a:p>
          </p:txBody>
        </p:sp>
      </p:grpSp>
      <p:graphicFrame>
        <p:nvGraphicFramePr>
          <p:cNvPr id="111" name="Table 113">
            <a:extLst>
              <a:ext uri="{FF2B5EF4-FFF2-40B4-BE49-F238E27FC236}">
                <a16:creationId xmlns:a16="http://schemas.microsoft.com/office/drawing/2014/main" id="{30C50925-7F93-DF83-B91F-EDF619D4E330}"/>
              </a:ext>
            </a:extLst>
          </p:cNvPr>
          <p:cNvGraphicFramePr>
            <a:graphicFrameLocks noGrp="1"/>
          </p:cNvGraphicFramePr>
          <p:nvPr>
            <p:extLst>
              <p:ext uri="{D42A27DB-BD31-4B8C-83A1-F6EECF244321}">
                <p14:modId xmlns:p14="http://schemas.microsoft.com/office/powerpoint/2010/main" val="574294694"/>
              </p:ext>
            </p:extLst>
          </p:nvPr>
        </p:nvGraphicFramePr>
        <p:xfrm>
          <a:off x="30537508" y="15203661"/>
          <a:ext cx="6757576" cy="3336890"/>
        </p:xfrm>
        <a:graphic>
          <a:graphicData uri="http://schemas.openxmlformats.org/drawingml/2006/table">
            <a:tbl>
              <a:tblPr firstRow="1" bandRow="1">
                <a:tableStyleId>{5C22544A-7EE6-4342-B048-85BDC9FD1C3A}</a:tableStyleId>
              </a:tblPr>
              <a:tblGrid>
                <a:gridCol w="2112232">
                  <a:extLst>
                    <a:ext uri="{9D8B030D-6E8A-4147-A177-3AD203B41FA5}">
                      <a16:colId xmlns:a16="http://schemas.microsoft.com/office/drawing/2014/main" val="21241542"/>
                    </a:ext>
                  </a:extLst>
                </a:gridCol>
                <a:gridCol w="1562473">
                  <a:extLst>
                    <a:ext uri="{9D8B030D-6E8A-4147-A177-3AD203B41FA5}">
                      <a16:colId xmlns:a16="http://schemas.microsoft.com/office/drawing/2014/main" val="3619990608"/>
                    </a:ext>
                  </a:extLst>
                </a:gridCol>
                <a:gridCol w="1393477">
                  <a:extLst>
                    <a:ext uri="{9D8B030D-6E8A-4147-A177-3AD203B41FA5}">
                      <a16:colId xmlns:a16="http://schemas.microsoft.com/office/drawing/2014/main" val="3860812982"/>
                    </a:ext>
                  </a:extLst>
                </a:gridCol>
                <a:gridCol w="1689394">
                  <a:extLst>
                    <a:ext uri="{9D8B030D-6E8A-4147-A177-3AD203B41FA5}">
                      <a16:colId xmlns:a16="http://schemas.microsoft.com/office/drawing/2014/main" val="3076618170"/>
                    </a:ext>
                  </a:extLst>
                </a:gridCol>
              </a:tblGrid>
              <a:tr h="868010">
                <a:tc>
                  <a:txBody>
                    <a:bodyPr/>
                    <a:lstStyle/>
                    <a:p>
                      <a:endParaRPr lang="en-US" sz="2400" dirty="0"/>
                    </a:p>
                  </a:txBody>
                  <a:tcPr/>
                </a:tc>
                <a:tc>
                  <a:txBody>
                    <a:bodyPr/>
                    <a:lstStyle/>
                    <a:p>
                      <a:r>
                        <a:rPr lang="en-US" sz="2400" dirty="0"/>
                        <a:t>R = 0.5</a:t>
                      </a:r>
                    </a:p>
                  </a:txBody>
                  <a:tcPr/>
                </a:tc>
                <a:tc>
                  <a:txBody>
                    <a:bodyPr/>
                    <a:lstStyle/>
                    <a:p>
                      <a:pPr lvl="0">
                        <a:buNone/>
                      </a:pPr>
                      <a:r>
                        <a:rPr lang="en-US" sz="2400" b="1" i="0" u="none" strike="noStrike" noProof="0" dirty="0">
                          <a:latin typeface="Calibri"/>
                        </a:rPr>
                        <a:t>R = 1</a:t>
                      </a:r>
                      <a:endParaRPr lang="en-US" sz="2400" dirty="0"/>
                    </a:p>
                  </a:txBody>
                  <a:tcPr/>
                </a:tc>
                <a:tc>
                  <a:txBody>
                    <a:bodyPr/>
                    <a:lstStyle/>
                    <a:p>
                      <a:pPr lvl="0">
                        <a:buNone/>
                      </a:pPr>
                      <a:r>
                        <a:rPr lang="en-US" sz="2400" b="1" i="0" u="none" strike="noStrike" noProof="0" dirty="0">
                          <a:latin typeface="Calibri"/>
                        </a:rPr>
                        <a:t>R = 1.5</a:t>
                      </a:r>
                      <a:endParaRPr lang="en-US" sz="2400" dirty="0"/>
                    </a:p>
                  </a:txBody>
                  <a:tcPr/>
                </a:tc>
                <a:extLst>
                  <a:ext uri="{0D108BD9-81ED-4DB2-BD59-A6C34878D82A}">
                    <a16:rowId xmlns:a16="http://schemas.microsoft.com/office/drawing/2014/main" val="1103416227"/>
                  </a:ext>
                </a:extLst>
              </a:tr>
              <a:tr h="763850">
                <a:tc>
                  <a:txBody>
                    <a:bodyPr/>
                    <a:lstStyle/>
                    <a:p>
                      <a:r>
                        <a:rPr lang="en-US" sz="2400" dirty="0"/>
                        <a:t>5 Weeks</a:t>
                      </a:r>
                    </a:p>
                  </a:txBody>
                  <a:tcPr/>
                </a:tc>
                <a:tc>
                  <a:txBody>
                    <a:bodyPr/>
                    <a:lstStyle/>
                    <a:p>
                      <a:r>
                        <a:rPr lang="en-US" sz="2400" dirty="0">
                          <a:solidFill>
                            <a:srgbClr val="FF0000"/>
                          </a:solidFill>
                        </a:rPr>
                        <a:t>505</a:t>
                      </a:r>
                      <a:r>
                        <a:rPr lang="en-US" sz="2400" dirty="0"/>
                        <a:t>, </a:t>
                      </a:r>
                      <a:endParaRPr lang="en-US"/>
                    </a:p>
                    <a:p>
                      <a:pPr lvl="0">
                        <a:buNone/>
                      </a:pPr>
                      <a:r>
                        <a:rPr lang="en-US" sz="2400" dirty="0">
                          <a:solidFill>
                            <a:srgbClr val="0070C0"/>
                          </a:solidFill>
                        </a:rPr>
                        <a:t>548</a:t>
                      </a:r>
                    </a:p>
                  </a:txBody>
                  <a:tcPr/>
                </a:tc>
                <a:tc>
                  <a:txBody>
                    <a:bodyPr/>
                    <a:lstStyle/>
                    <a:p>
                      <a:pPr lvl="0">
                        <a:buNone/>
                      </a:pPr>
                      <a:r>
                        <a:rPr lang="en-US" sz="2400" b="1" i="0" u="sng" strike="noStrike" noProof="0" dirty="0">
                          <a:solidFill>
                            <a:srgbClr val="FF0000"/>
                          </a:solidFill>
                          <a:latin typeface="Calibri"/>
                        </a:rPr>
                        <a:t>596</a:t>
                      </a:r>
                      <a:r>
                        <a:rPr lang="en-US" sz="2400" b="1" i="0" u="sng" strike="noStrike" noProof="0" dirty="0">
                          <a:solidFill>
                            <a:srgbClr val="000000"/>
                          </a:solidFill>
                          <a:latin typeface="Calibri"/>
                        </a:rPr>
                        <a:t>, </a:t>
                      </a:r>
                      <a:endParaRPr lang="en-US" sz="2400" b="1" u="sng"/>
                    </a:p>
                    <a:p>
                      <a:pPr lvl="0">
                        <a:buNone/>
                      </a:pPr>
                      <a:r>
                        <a:rPr lang="en-US" sz="2400" b="1" i="0" u="sng" strike="noStrike" noProof="0" dirty="0">
                          <a:solidFill>
                            <a:srgbClr val="0070C0"/>
                          </a:solidFill>
                          <a:latin typeface="Calibri"/>
                        </a:rPr>
                        <a:t>572</a:t>
                      </a:r>
                      <a:endParaRPr lang="en-US" sz="2400" b="1" u="sng" dirty="0"/>
                    </a:p>
                  </a:txBody>
                  <a:tcPr/>
                </a:tc>
                <a:tc>
                  <a:txBody>
                    <a:bodyPr/>
                    <a:lstStyle/>
                    <a:p>
                      <a:pPr lvl="0">
                        <a:buNone/>
                      </a:pPr>
                      <a:r>
                        <a:rPr lang="en-US" sz="2400" b="1" i="0" u="sng" strike="noStrike" noProof="0" dirty="0">
                          <a:solidFill>
                            <a:srgbClr val="FF0000"/>
                          </a:solidFill>
                          <a:latin typeface="Calibri"/>
                        </a:rPr>
                        <a:t>587</a:t>
                      </a:r>
                      <a:r>
                        <a:rPr lang="en-US" sz="2400" b="1" i="0" u="sng" strike="noStrike" noProof="0" dirty="0">
                          <a:solidFill>
                            <a:srgbClr val="000000"/>
                          </a:solidFill>
                          <a:latin typeface="Calibri"/>
                        </a:rPr>
                        <a:t>, </a:t>
                      </a:r>
                      <a:endParaRPr lang="en-US" sz="2400" b="1" u="sng"/>
                    </a:p>
                    <a:p>
                      <a:pPr lvl="0">
                        <a:buNone/>
                      </a:pPr>
                      <a:r>
                        <a:rPr lang="en-US" sz="2400" b="1" i="0" u="sng" strike="noStrike" noProof="0" dirty="0">
                          <a:solidFill>
                            <a:srgbClr val="0070C0"/>
                          </a:solidFill>
                          <a:latin typeface="Calibri"/>
                        </a:rPr>
                        <a:t>482</a:t>
                      </a:r>
                      <a:endParaRPr lang="en-US" sz="2400" b="1" u="sng" dirty="0"/>
                    </a:p>
                  </a:txBody>
                  <a:tcPr/>
                </a:tc>
                <a:extLst>
                  <a:ext uri="{0D108BD9-81ED-4DB2-BD59-A6C34878D82A}">
                    <a16:rowId xmlns:a16="http://schemas.microsoft.com/office/drawing/2014/main" val="1424959139"/>
                  </a:ext>
                </a:extLst>
              </a:tr>
              <a:tr h="763850">
                <a:tc>
                  <a:txBody>
                    <a:bodyPr/>
                    <a:lstStyle/>
                    <a:p>
                      <a:r>
                        <a:rPr lang="en-US" sz="2400" dirty="0"/>
                        <a:t>10 Weeks</a:t>
                      </a:r>
                    </a:p>
                  </a:txBody>
                  <a:tcPr/>
                </a:tc>
                <a:tc>
                  <a:txBody>
                    <a:bodyPr/>
                    <a:lstStyle/>
                    <a:p>
                      <a:pPr lvl="0">
                        <a:buNone/>
                      </a:pPr>
                      <a:r>
                        <a:rPr lang="en-US" sz="2400" b="0" i="0" u="none" strike="noStrike" noProof="0" dirty="0">
                          <a:solidFill>
                            <a:srgbClr val="FF0000"/>
                          </a:solidFill>
                          <a:latin typeface="Calibri"/>
                        </a:rPr>
                        <a:t>1073</a:t>
                      </a:r>
                      <a:r>
                        <a:rPr lang="en-US" sz="2400" b="0" i="0" u="none" strike="noStrike" noProof="0" dirty="0">
                          <a:solidFill>
                            <a:srgbClr val="000000"/>
                          </a:solidFill>
                          <a:latin typeface="Calibri"/>
                        </a:rPr>
                        <a:t>, </a:t>
                      </a:r>
                      <a:endParaRPr lang="en-US" sz="2400" dirty="0"/>
                    </a:p>
                    <a:p>
                      <a:pPr lvl="0">
                        <a:buNone/>
                      </a:pPr>
                      <a:r>
                        <a:rPr lang="en-US" sz="2400" b="0" i="0" u="none" strike="noStrike" noProof="0" dirty="0">
                          <a:solidFill>
                            <a:srgbClr val="0070C0"/>
                          </a:solidFill>
                          <a:latin typeface="Calibri"/>
                        </a:rPr>
                        <a:t>1119</a:t>
                      </a:r>
                      <a:endParaRPr lang="en-US" sz="2400" dirty="0"/>
                    </a:p>
                  </a:txBody>
                  <a:tcPr/>
                </a:tc>
                <a:tc>
                  <a:txBody>
                    <a:bodyPr/>
                    <a:lstStyle/>
                    <a:p>
                      <a:pPr lvl="0">
                        <a:buNone/>
                      </a:pPr>
                      <a:r>
                        <a:rPr lang="en-US" sz="2400" b="1" i="0" u="sng" strike="noStrike" noProof="0" dirty="0">
                          <a:solidFill>
                            <a:srgbClr val="FF0000"/>
                          </a:solidFill>
                          <a:latin typeface="Calibri"/>
                        </a:rPr>
                        <a:t>1178</a:t>
                      </a:r>
                      <a:r>
                        <a:rPr lang="en-US" sz="2400" b="1" i="0" u="sng" strike="noStrike" noProof="0" dirty="0">
                          <a:solidFill>
                            <a:srgbClr val="000000"/>
                          </a:solidFill>
                          <a:latin typeface="Calibri"/>
                        </a:rPr>
                        <a:t>, </a:t>
                      </a:r>
                      <a:endParaRPr lang="en-US" sz="2400" b="1" u="sng"/>
                    </a:p>
                    <a:p>
                      <a:pPr lvl="0">
                        <a:buNone/>
                      </a:pPr>
                      <a:r>
                        <a:rPr lang="en-US" sz="2400" b="1" i="0" u="sng" strike="noStrike" noProof="0" dirty="0">
                          <a:solidFill>
                            <a:srgbClr val="0070C0"/>
                          </a:solidFill>
                          <a:latin typeface="Calibri"/>
                        </a:rPr>
                        <a:t>921</a:t>
                      </a:r>
                      <a:endParaRPr lang="en-US" sz="2400" b="1" u="sng"/>
                    </a:p>
                  </a:txBody>
                  <a:tcPr/>
                </a:tc>
                <a:tc>
                  <a:txBody>
                    <a:bodyPr/>
                    <a:lstStyle/>
                    <a:p>
                      <a:pPr lvl="0">
                        <a:buNone/>
                      </a:pPr>
                      <a:r>
                        <a:rPr lang="en-US" sz="2400" b="1" i="0" u="sng" strike="noStrike" noProof="0" dirty="0">
                          <a:solidFill>
                            <a:srgbClr val="FF0000"/>
                          </a:solidFill>
                          <a:latin typeface="Calibri"/>
                        </a:rPr>
                        <a:t>1217</a:t>
                      </a:r>
                      <a:r>
                        <a:rPr lang="en-US" sz="2400" b="1" i="0" u="sng" strike="noStrike" noProof="0" dirty="0">
                          <a:solidFill>
                            <a:srgbClr val="000000"/>
                          </a:solidFill>
                          <a:latin typeface="Calibri"/>
                        </a:rPr>
                        <a:t>, </a:t>
                      </a:r>
                      <a:endParaRPr lang="en-US" sz="2400" b="1" u="sng"/>
                    </a:p>
                    <a:p>
                      <a:pPr lvl="0">
                        <a:buNone/>
                      </a:pPr>
                      <a:r>
                        <a:rPr lang="en-US" sz="2400" b="1" i="0" u="sng" strike="noStrike" noProof="0" dirty="0">
                          <a:solidFill>
                            <a:srgbClr val="0070C0"/>
                          </a:solidFill>
                          <a:latin typeface="Calibri"/>
                        </a:rPr>
                        <a:t>1032</a:t>
                      </a:r>
                      <a:endParaRPr lang="en-US" sz="2400" b="1" u="sng"/>
                    </a:p>
                  </a:txBody>
                  <a:tcPr/>
                </a:tc>
                <a:extLst>
                  <a:ext uri="{0D108BD9-81ED-4DB2-BD59-A6C34878D82A}">
                    <a16:rowId xmlns:a16="http://schemas.microsoft.com/office/drawing/2014/main" val="2790049443"/>
                  </a:ext>
                </a:extLst>
              </a:tr>
              <a:tr h="763850">
                <a:tc>
                  <a:txBody>
                    <a:bodyPr/>
                    <a:lstStyle/>
                    <a:p>
                      <a:r>
                        <a:rPr lang="en-US" sz="2400" dirty="0"/>
                        <a:t>15 Weeks</a:t>
                      </a:r>
                    </a:p>
                  </a:txBody>
                  <a:tcPr/>
                </a:tc>
                <a:tc>
                  <a:txBody>
                    <a:bodyPr/>
                    <a:lstStyle/>
                    <a:p>
                      <a:pPr lvl="0">
                        <a:buNone/>
                      </a:pPr>
                      <a:r>
                        <a:rPr lang="en-US" sz="2400" b="1" i="0" u="sng" strike="noStrike" noProof="0" dirty="0">
                          <a:solidFill>
                            <a:srgbClr val="FF0000"/>
                          </a:solidFill>
                          <a:latin typeface="Calibri"/>
                        </a:rPr>
                        <a:t>1873</a:t>
                      </a:r>
                      <a:r>
                        <a:rPr lang="en-US" sz="2400" b="1" i="0" u="sng" strike="noStrike" noProof="0" dirty="0">
                          <a:solidFill>
                            <a:srgbClr val="000000"/>
                          </a:solidFill>
                          <a:latin typeface="Calibri"/>
                        </a:rPr>
                        <a:t>, </a:t>
                      </a:r>
                      <a:endParaRPr lang="en-US" sz="2400" b="1" u="sng"/>
                    </a:p>
                    <a:p>
                      <a:pPr lvl="0">
                        <a:buNone/>
                      </a:pPr>
                      <a:r>
                        <a:rPr lang="en-US" sz="2400" b="1" i="0" u="sng" strike="noStrike" noProof="0" dirty="0">
                          <a:solidFill>
                            <a:srgbClr val="0070C0"/>
                          </a:solidFill>
                          <a:latin typeface="Calibri"/>
                        </a:rPr>
                        <a:t>1587</a:t>
                      </a:r>
                      <a:endParaRPr lang="en-US" sz="2400" b="1" u="sng" dirty="0"/>
                    </a:p>
                  </a:txBody>
                  <a:tcPr/>
                </a:tc>
                <a:tc>
                  <a:txBody>
                    <a:bodyPr/>
                    <a:lstStyle/>
                    <a:p>
                      <a:pPr lvl="0">
                        <a:buNone/>
                      </a:pPr>
                      <a:r>
                        <a:rPr lang="en-US" sz="2400" b="1" i="0" u="sng" strike="noStrike" noProof="0" dirty="0">
                          <a:solidFill>
                            <a:srgbClr val="FF0000"/>
                          </a:solidFill>
                          <a:latin typeface="Calibri"/>
                        </a:rPr>
                        <a:t>1804</a:t>
                      </a:r>
                      <a:r>
                        <a:rPr lang="en-US" sz="2400" b="1" i="0" u="sng" strike="noStrike" noProof="0" dirty="0">
                          <a:solidFill>
                            <a:srgbClr val="000000"/>
                          </a:solidFill>
                          <a:latin typeface="Calibri"/>
                        </a:rPr>
                        <a:t>, </a:t>
                      </a:r>
                      <a:endParaRPr lang="en-US" sz="2400" b="1" u="sng"/>
                    </a:p>
                    <a:p>
                      <a:pPr lvl="0">
                        <a:buNone/>
                      </a:pPr>
                      <a:r>
                        <a:rPr lang="en-US" sz="2400" b="1" i="0" u="sng" strike="noStrike" noProof="0" dirty="0">
                          <a:solidFill>
                            <a:srgbClr val="0070C0"/>
                          </a:solidFill>
                          <a:latin typeface="Calibri"/>
                        </a:rPr>
                        <a:t>1408</a:t>
                      </a:r>
                      <a:endParaRPr lang="en-US" sz="2400" b="1" u="sng" dirty="0"/>
                    </a:p>
                  </a:txBody>
                  <a:tcPr/>
                </a:tc>
                <a:tc>
                  <a:txBody>
                    <a:bodyPr/>
                    <a:lstStyle/>
                    <a:p>
                      <a:pPr lvl="0">
                        <a:buNone/>
                      </a:pPr>
                      <a:r>
                        <a:rPr lang="en-US" sz="2400" b="1" i="0" u="sng" strike="noStrike" noProof="0" dirty="0">
                          <a:solidFill>
                            <a:srgbClr val="FF0000"/>
                          </a:solidFill>
                          <a:latin typeface="Calibri"/>
                        </a:rPr>
                        <a:t>1816</a:t>
                      </a:r>
                      <a:r>
                        <a:rPr lang="en-US" sz="2400" b="1" i="0" u="sng" strike="noStrike" noProof="0" dirty="0">
                          <a:solidFill>
                            <a:srgbClr val="000000"/>
                          </a:solidFill>
                          <a:latin typeface="Calibri"/>
                        </a:rPr>
                        <a:t>, </a:t>
                      </a:r>
                      <a:endParaRPr lang="en-US" sz="2400" b="1" u="sng"/>
                    </a:p>
                    <a:p>
                      <a:pPr lvl="0">
                        <a:buNone/>
                      </a:pPr>
                      <a:r>
                        <a:rPr lang="en-US" sz="2400" b="1" i="0" u="sng" strike="noStrike" noProof="0" dirty="0">
                          <a:solidFill>
                            <a:srgbClr val="0070C0"/>
                          </a:solidFill>
                          <a:latin typeface="Calibri"/>
                        </a:rPr>
                        <a:t>1427</a:t>
                      </a:r>
                      <a:endParaRPr lang="en-US" sz="2400" b="1" u="sng" dirty="0"/>
                    </a:p>
                  </a:txBody>
                  <a:tcPr/>
                </a:tc>
                <a:extLst>
                  <a:ext uri="{0D108BD9-81ED-4DB2-BD59-A6C34878D82A}">
                    <a16:rowId xmlns:a16="http://schemas.microsoft.com/office/drawing/2014/main" val="3725821195"/>
                  </a:ext>
                </a:extLst>
              </a:tr>
            </a:tbl>
          </a:graphicData>
        </a:graphic>
      </p:graphicFrame>
      <p:sp>
        <p:nvSpPr>
          <p:cNvPr id="129" name="TextBox 128">
            <a:extLst>
              <a:ext uri="{FF2B5EF4-FFF2-40B4-BE49-F238E27FC236}">
                <a16:creationId xmlns:a16="http://schemas.microsoft.com/office/drawing/2014/main" id="{8C284681-0422-1AA6-9A04-8DB3EE7038B3}"/>
              </a:ext>
            </a:extLst>
          </p:cNvPr>
          <p:cNvSpPr txBox="1"/>
          <p:nvPr/>
        </p:nvSpPr>
        <p:spPr>
          <a:xfrm>
            <a:off x="30732576" y="14570415"/>
            <a:ext cx="6593885" cy="584775"/>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3200" b="1" dirty="0">
                <a:cs typeface="Calibri"/>
              </a:rPr>
              <a:t>Table 1: Number of Successful Trips</a:t>
            </a:r>
            <a:endParaRPr lang="en-US" dirty="0"/>
          </a:p>
        </p:txBody>
      </p:sp>
      <p:sp>
        <p:nvSpPr>
          <p:cNvPr id="159" name="TextBox 158">
            <a:extLst>
              <a:ext uri="{FF2B5EF4-FFF2-40B4-BE49-F238E27FC236}">
                <a16:creationId xmlns:a16="http://schemas.microsoft.com/office/drawing/2014/main" id="{03B8808B-8ADC-A60B-D2C0-D9E63D64E632}"/>
              </a:ext>
            </a:extLst>
          </p:cNvPr>
          <p:cNvSpPr txBox="1"/>
          <p:nvPr/>
        </p:nvSpPr>
        <p:spPr>
          <a:xfrm>
            <a:off x="30197585" y="18710113"/>
            <a:ext cx="3626701" cy="523220"/>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2800" b="1" dirty="0">
                <a:solidFill>
                  <a:srgbClr val="FF0000"/>
                </a:solidFill>
                <a:cs typeface="Calibri"/>
              </a:rPr>
              <a:t>Heuristic Method (Red)</a:t>
            </a:r>
          </a:p>
        </p:txBody>
      </p:sp>
      <p:sp>
        <p:nvSpPr>
          <p:cNvPr id="161" name="TextBox 160">
            <a:extLst>
              <a:ext uri="{FF2B5EF4-FFF2-40B4-BE49-F238E27FC236}">
                <a16:creationId xmlns:a16="http://schemas.microsoft.com/office/drawing/2014/main" id="{E14AE279-866B-9F62-AAFC-7F33F7C4D358}"/>
              </a:ext>
            </a:extLst>
          </p:cNvPr>
          <p:cNvSpPr txBox="1"/>
          <p:nvPr/>
        </p:nvSpPr>
        <p:spPr>
          <a:xfrm>
            <a:off x="34027712" y="18710112"/>
            <a:ext cx="3626701" cy="523220"/>
          </a:xfrm>
          <a:prstGeom prst="rect">
            <a:avLst/>
          </a:prstGeom>
          <a:solidFill>
            <a:schemeClr val="accent1">
              <a:lumMod val="40000"/>
              <a:lumOff val="60000"/>
            </a:schemeClr>
          </a:solidFill>
        </p:spPr>
        <p:txBody>
          <a:bodyPr wrap="square" lIns="91440" tIns="45720" rIns="91440" bIns="45720" rtlCol="0" anchor="t">
            <a:spAutoFit/>
          </a:bodyPr>
          <a:lstStyle/>
          <a:p>
            <a:pPr algn="just"/>
            <a:r>
              <a:rPr lang="en-US" sz="2800" b="1" dirty="0">
                <a:solidFill>
                  <a:srgbClr val="0070C0"/>
                </a:solidFill>
                <a:cs typeface="Calibri"/>
              </a:rPr>
              <a:t>Original Method (Blue)</a:t>
            </a:r>
          </a:p>
        </p:txBody>
      </p:sp>
      <p:sp>
        <p:nvSpPr>
          <p:cNvPr id="168" name="TextBox 167">
            <a:extLst>
              <a:ext uri="{FF2B5EF4-FFF2-40B4-BE49-F238E27FC236}">
                <a16:creationId xmlns:a16="http://schemas.microsoft.com/office/drawing/2014/main" id="{DAD318B4-8AD9-A629-6B6B-7EADE43B5A36}"/>
              </a:ext>
            </a:extLst>
          </p:cNvPr>
          <p:cNvSpPr txBox="1"/>
          <p:nvPr/>
        </p:nvSpPr>
        <p:spPr>
          <a:xfrm>
            <a:off x="30200006" y="19233075"/>
            <a:ext cx="7471966" cy="2308324"/>
          </a:xfrm>
          <a:prstGeom prst="rect">
            <a:avLst/>
          </a:prstGeom>
          <a:solidFill>
            <a:schemeClr val="accent1">
              <a:lumMod val="40000"/>
              <a:lumOff val="60000"/>
            </a:schemeClr>
          </a:solidFill>
        </p:spPr>
        <p:txBody>
          <a:bodyPr wrap="square" lIns="91440" tIns="45720" rIns="91440" bIns="45720" rtlCol="0" anchor="t">
            <a:spAutoFit/>
          </a:bodyPr>
          <a:lstStyle/>
          <a:p>
            <a:r>
              <a:rPr lang="en-US" sz="2400" dirty="0">
                <a:cs typeface="Calibri"/>
              </a:rPr>
              <a:t>Our proposed heuristic method out-performed the status quo for </a:t>
            </a:r>
            <a:r>
              <a:rPr lang="en-US" sz="2400" dirty="0">
                <a:ea typeface="+mn-lt"/>
                <a:cs typeface="+mn-lt"/>
              </a:rPr>
              <a:t>configurations </a:t>
            </a:r>
            <a:r>
              <a:rPr lang="en-US" sz="2400" dirty="0">
                <a:cs typeface="Calibri"/>
              </a:rPr>
              <a:t>bolded and underlined in Table 1. The</a:t>
            </a:r>
            <a:r>
              <a:rPr lang="en-US" sz="2400" dirty="0">
                <a:ea typeface="+mn-lt"/>
                <a:cs typeface="+mn-lt"/>
              </a:rPr>
              <a:t> heuristic method initially distributes all bikes evenly. The original method, however, contains a priori knowledge of demand. Thus, tuning the heuristic with data</a:t>
            </a:r>
            <a:r>
              <a:rPr lang="en-US" sz="2400" dirty="0">
                <a:cs typeface="Calibri"/>
              </a:rPr>
              <a:t> from previous seasons may significantly improve results. </a:t>
            </a:r>
            <a:endParaRPr lang="en-US" dirty="0"/>
          </a:p>
        </p:txBody>
      </p:sp>
      <p:pic>
        <p:nvPicPr>
          <p:cNvPr id="114" name="Picture 156" descr="Chart, box and whisker chart&#10;&#10;Description automatically generated">
            <a:extLst>
              <a:ext uri="{FF2B5EF4-FFF2-40B4-BE49-F238E27FC236}">
                <a16:creationId xmlns:a16="http://schemas.microsoft.com/office/drawing/2014/main" id="{01C7CFA6-62D7-52C7-558E-D3D7DFAD4A53}"/>
              </a:ext>
            </a:extLst>
          </p:cNvPr>
          <p:cNvPicPr>
            <a:picLocks noChangeAspect="1"/>
          </p:cNvPicPr>
          <p:nvPr/>
        </p:nvPicPr>
        <p:blipFill>
          <a:blip r:embed="rId17"/>
          <a:stretch>
            <a:fillRect/>
          </a:stretch>
        </p:blipFill>
        <p:spPr>
          <a:xfrm>
            <a:off x="13399008" y="20135289"/>
            <a:ext cx="6694100" cy="2599295"/>
          </a:xfrm>
          <a:prstGeom prst="rect">
            <a:avLst/>
          </a:prstGeom>
        </p:spPr>
      </p:pic>
      <p:pic>
        <p:nvPicPr>
          <p:cNvPr id="157" name="Picture 162" descr="Chart, box and whisker chart&#10;&#10;Description automatically generated">
            <a:extLst>
              <a:ext uri="{FF2B5EF4-FFF2-40B4-BE49-F238E27FC236}">
                <a16:creationId xmlns:a16="http://schemas.microsoft.com/office/drawing/2014/main" id="{3CD35ECA-7CAF-0DD5-E360-466ABB9C3118}"/>
              </a:ext>
            </a:extLst>
          </p:cNvPr>
          <p:cNvPicPr>
            <a:picLocks noChangeAspect="1"/>
          </p:cNvPicPr>
          <p:nvPr/>
        </p:nvPicPr>
        <p:blipFill>
          <a:blip r:embed="rId18"/>
          <a:stretch>
            <a:fillRect/>
          </a:stretch>
        </p:blipFill>
        <p:spPr>
          <a:xfrm>
            <a:off x="22299282" y="20139891"/>
            <a:ext cx="6745855" cy="2624238"/>
          </a:xfrm>
          <a:prstGeom prst="rect">
            <a:avLst/>
          </a:prstGeom>
        </p:spPr>
      </p:pic>
      <p:sp>
        <p:nvSpPr>
          <p:cNvPr id="163" name="TextBox 162">
            <a:extLst>
              <a:ext uri="{FF2B5EF4-FFF2-40B4-BE49-F238E27FC236}">
                <a16:creationId xmlns:a16="http://schemas.microsoft.com/office/drawing/2014/main" id="{36E322F1-8C43-406D-CFD3-53688F23E8DB}"/>
              </a:ext>
            </a:extLst>
          </p:cNvPr>
          <p:cNvSpPr txBox="1"/>
          <p:nvPr/>
        </p:nvSpPr>
        <p:spPr>
          <a:xfrm>
            <a:off x="20154481" y="20781931"/>
            <a:ext cx="2056845" cy="1508105"/>
          </a:xfrm>
          <a:prstGeom prst="rect">
            <a:avLst/>
          </a:prstGeom>
          <a:solidFill>
            <a:schemeClr val="accent1">
              <a:lumMod val="40000"/>
              <a:lumOff val="60000"/>
            </a:schemeClr>
          </a:solidFill>
        </p:spPr>
        <p:txBody>
          <a:bodyPr wrap="square" lIns="91440" tIns="45720" rIns="91440" bIns="45720" rtlCol="0" anchor="t">
            <a:spAutoFit/>
          </a:bodyPr>
          <a:lstStyle/>
          <a:p>
            <a:pPr algn="ctr"/>
            <a:r>
              <a:rPr lang="en-US" sz="2800" dirty="0">
                <a:ea typeface="+mn-lt"/>
                <a:cs typeface="+mn-lt"/>
              </a:rPr>
              <a:t>Fig 3 (Left). </a:t>
            </a:r>
            <a:endParaRPr lang="en-US" sz="2800">
              <a:ea typeface="+mn-lt"/>
              <a:cs typeface="+mn-lt"/>
            </a:endParaRPr>
          </a:p>
          <a:p>
            <a:pPr algn="ctr"/>
            <a:endParaRPr lang="en-US" dirty="0">
              <a:cs typeface="Calibri"/>
            </a:endParaRPr>
          </a:p>
          <a:p>
            <a:pPr algn="ctr"/>
            <a:endParaRPr lang="en-US" dirty="0">
              <a:cs typeface="Calibri"/>
            </a:endParaRPr>
          </a:p>
          <a:p>
            <a:pPr algn="ctr"/>
            <a:r>
              <a:rPr lang="en-US" sz="2800" dirty="0">
                <a:cs typeface="Calibri"/>
              </a:rPr>
              <a:t>Fig 4 (Right).</a:t>
            </a:r>
          </a:p>
        </p:txBody>
      </p:sp>
      <p:pic>
        <p:nvPicPr>
          <p:cNvPr id="164" name="Picture 165" descr="A picture containing text&#10;&#10;Description automatically generated">
            <a:extLst>
              <a:ext uri="{FF2B5EF4-FFF2-40B4-BE49-F238E27FC236}">
                <a16:creationId xmlns:a16="http://schemas.microsoft.com/office/drawing/2014/main" id="{2C6998EE-4046-A850-4B48-77213A1F637B}"/>
              </a:ext>
            </a:extLst>
          </p:cNvPr>
          <p:cNvPicPr>
            <a:picLocks noChangeAspect="1"/>
          </p:cNvPicPr>
          <p:nvPr/>
        </p:nvPicPr>
        <p:blipFill>
          <a:blip r:embed="rId19"/>
          <a:stretch>
            <a:fillRect/>
          </a:stretch>
        </p:blipFill>
        <p:spPr>
          <a:xfrm>
            <a:off x="35426954" y="781246"/>
            <a:ext cx="6670968" cy="1738449"/>
          </a:xfrm>
          <a:prstGeom prst="rect">
            <a:avLst/>
          </a:prstGeom>
        </p:spPr>
      </p:pic>
    </p:spTree>
    <p:extLst>
      <p:ext uri="{BB962C8B-B14F-4D97-AF65-F5344CB8AC3E}">
        <p14:creationId xmlns:p14="http://schemas.microsoft.com/office/powerpoint/2010/main" val="37419183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3F565DC475A74087EAEAAEAC9B5D15" ma:contentTypeVersion="13" ma:contentTypeDescription="Create a new document." ma:contentTypeScope="" ma:versionID="1a86da21643c09aa590386130e758b6b">
  <xsd:schema xmlns:xsd="http://www.w3.org/2001/XMLSchema" xmlns:xs="http://www.w3.org/2001/XMLSchema" xmlns:p="http://schemas.microsoft.com/office/2006/metadata/properties" xmlns:ns3="b02b4ed1-35dd-4b7d-b380-55a386e8440d" xmlns:ns4="4c550dc8-3304-4829-b3b4-12754cf3c9de" targetNamespace="http://schemas.microsoft.com/office/2006/metadata/properties" ma:root="true" ma:fieldsID="d4fe55d2b26a5d7ff52e6c633446a662" ns3:_="" ns4:_="">
    <xsd:import namespace="b02b4ed1-35dd-4b7d-b380-55a386e8440d"/>
    <xsd:import namespace="4c550dc8-3304-4829-b3b4-12754cf3c9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b4ed1-35dd-4b7d-b380-55a386e84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550dc8-3304-4829-b3b4-12754cf3c9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FEF622-47FD-496C-9A38-BC8BE38CF18D}">
  <ds:schemaRefs>
    <ds:schemaRef ds:uri="4c550dc8-3304-4829-b3b4-12754cf3c9de"/>
    <ds:schemaRef ds:uri="http://schemas.microsoft.com/office/2006/metadata/properties"/>
    <ds:schemaRef ds:uri="http://purl.org/dc/dcmitype/"/>
    <ds:schemaRef ds:uri="b02b4ed1-35dd-4b7d-b380-55a386e8440d"/>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2DEFD8C2-C456-4AFE-B830-686F379FD601}">
  <ds:schemaRefs>
    <ds:schemaRef ds:uri="http://schemas.microsoft.com/sharepoint/v3/contenttype/forms"/>
  </ds:schemaRefs>
</ds:datastoreItem>
</file>

<file path=customXml/itemProps3.xml><?xml version="1.0" encoding="utf-8"?>
<ds:datastoreItem xmlns:ds="http://schemas.openxmlformats.org/officeDocument/2006/customXml" ds:itemID="{B4AA6929-93A9-4461-B481-F9426837C9C1}">
  <ds:schemaRefs>
    <ds:schemaRef ds:uri="4c550dc8-3304-4829-b3b4-12754cf3c9de"/>
    <ds:schemaRef ds:uri="b02b4ed1-35dd-4b7d-b380-55a386e844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521</Words>
  <Application>Microsoft Office PowerPoint</Application>
  <PresentationFormat>Custom</PresentationFormat>
  <Paragraphs>54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Duggan, Eli M</dc:creator>
  <cp:lastModifiedBy>Mercer, Samuel (Sam) P</cp:lastModifiedBy>
  <cp:revision>1621</cp:revision>
  <dcterms:created xsi:type="dcterms:W3CDTF">2020-04-27T21:14:26Z</dcterms:created>
  <dcterms:modified xsi:type="dcterms:W3CDTF">2023-04-13T22:11:44Z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0x010100933F565DC475A74087EAEAAEAC9B5D15</vt:lpwstr>
  </property>
</Properties>
</file>