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sldIdLst>
    <p:sldId id="256"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4434" autoAdjust="0"/>
  </p:normalViewPr>
  <p:slideViewPr>
    <p:cSldViewPr snapToGrid="0">
      <p:cViewPr varScale="1">
        <p:scale>
          <a:sx n="13" d="100"/>
          <a:sy n="13" d="100"/>
        </p:scale>
        <p:origin x="1388" y="132"/>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6285235"/>
            <a:ext cx="43525440" cy="13370560"/>
          </a:xfrm>
        </p:spPr>
        <p:txBody>
          <a:bodyPr anchor="b"/>
          <a:lstStyle>
            <a:lvl1pPr algn="ctr">
              <a:defRPr sz="29400"/>
            </a:lvl1pPr>
          </a:lstStyle>
          <a:p>
            <a:r>
              <a:rPr lang="en-US"/>
              <a:t>Click to edit Master title style</a:t>
            </a:r>
            <a:endParaRPr lang="en-US" dirty="0"/>
          </a:p>
        </p:txBody>
      </p:sp>
      <p:sp>
        <p:nvSpPr>
          <p:cNvPr id="3" name="Subtitle 2"/>
          <p:cNvSpPr>
            <a:spLocks noGrp="1"/>
          </p:cNvSpPr>
          <p:nvPr>
            <p:ph type="subTitle" idx="1"/>
          </p:nvPr>
        </p:nvSpPr>
        <p:spPr>
          <a:xfrm>
            <a:off x="6400800" y="20171415"/>
            <a:ext cx="38404800" cy="9272267"/>
          </a:xfrm>
        </p:spPr>
        <p:txBody>
          <a:bodyPr/>
          <a:lstStyle>
            <a:lvl1pPr marL="0" indent="0" algn="ctr">
              <a:buNone/>
              <a:defRPr sz="11800"/>
            </a:lvl1pPr>
            <a:lvl2pPr marL="2240152" indent="0" algn="ctr">
              <a:buNone/>
              <a:defRPr sz="9800"/>
            </a:lvl2pPr>
            <a:lvl3pPr marL="4480304" indent="0" algn="ctr">
              <a:buNone/>
              <a:defRPr sz="8800"/>
            </a:lvl3pPr>
            <a:lvl4pPr marL="6720456" indent="0" algn="ctr">
              <a:buNone/>
              <a:defRPr sz="7800"/>
            </a:lvl4pPr>
            <a:lvl5pPr marL="8960608" indent="0" algn="ctr">
              <a:buNone/>
              <a:defRPr sz="7800"/>
            </a:lvl5pPr>
            <a:lvl6pPr marL="11200760" indent="0" algn="ctr">
              <a:buNone/>
              <a:defRPr sz="7800"/>
            </a:lvl6pPr>
            <a:lvl7pPr marL="13440912" indent="0" algn="ctr">
              <a:buNone/>
              <a:defRPr sz="7800"/>
            </a:lvl7pPr>
            <a:lvl8pPr marL="15681064" indent="0" algn="ctr">
              <a:buNone/>
              <a:defRPr sz="7800"/>
            </a:lvl8pPr>
            <a:lvl9pPr marL="17921216" indent="0" algn="ctr">
              <a:buNone/>
              <a:defRPr sz="7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2" y="2044702"/>
            <a:ext cx="11041380" cy="3254629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2" y="2044702"/>
            <a:ext cx="32484060" cy="32546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2" y="9574544"/>
            <a:ext cx="44165520" cy="15975327"/>
          </a:xfrm>
        </p:spPr>
        <p:txBody>
          <a:bodyPr anchor="b"/>
          <a:lstStyle>
            <a:lvl1pPr>
              <a:defRPr sz="29400"/>
            </a:lvl1pPr>
          </a:lstStyle>
          <a:p>
            <a:r>
              <a:rPr lang="en-US"/>
              <a:t>Click to edit Master title style</a:t>
            </a:r>
            <a:endParaRPr lang="en-US" dirty="0"/>
          </a:p>
        </p:txBody>
      </p:sp>
      <p:sp>
        <p:nvSpPr>
          <p:cNvPr id="3" name="Text Placeholder 2"/>
          <p:cNvSpPr>
            <a:spLocks noGrp="1"/>
          </p:cNvSpPr>
          <p:nvPr>
            <p:ph type="body" idx="1"/>
          </p:nvPr>
        </p:nvSpPr>
        <p:spPr>
          <a:xfrm>
            <a:off x="3493772" y="25701005"/>
            <a:ext cx="44165520" cy="8401047"/>
          </a:xfrm>
        </p:spPr>
        <p:txBody>
          <a:bodyPr/>
          <a:lstStyle>
            <a:lvl1pPr marL="0" indent="0">
              <a:buNone/>
              <a:defRPr sz="11800">
                <a:solidFill>
                  <a:schemeClr val="tx1"/>
                </a:solidFill>
              </a:defRPr>
            </a:lvl1pPr>
            <a:lvl2pPr marL="2240152" indent="0">
              <a:buNone/>
              <a:defRPr sz="9800">
                <a:solidFill>
                  <a:schemeClr val="tx1">
                    <a:tint val="75000"/>
                  </a:schemeClr>
                </a:solidFill>
              </a:defRPr>
            </a:lvl2pPr>
            <a:lvl3pPr marL="4480304" indent="0">
              <a:buNone/>
              <a:defRPr sz="8800">
                <a:solidFill>
                  <a:schemeClr val="tx1">
                    <a:tint val="75000"/>
                  </a:schemeClr>
                </a:solidFill>
              </a:defRPr>
            </a:lvl3pPr>
            <a:lvl4pPr marL="6720456" indent="0">
              <a:buNone/>
              <a:defRPr sz="7800">
                <a:solidFill>
                  <a:schemeClr val="tx1">
                    <a:tint val="75000"/>
                  </a:schemeClr>
                </a:solidFill>
              </a:defRPr>
            </a:lvl4pPr>
            <a:lvl5pPr marL="8960608" indent="0">
              <a:buNone/>
              <a:defRPr sz="7800">
                <a:solidFill>
                  <a:schemeClr val="tx1">
                    <a:tint val="75000"/>
                  </a:schemeClr>
                </a:solidFill>
              </a:defRPr>
            </a:lvl5pPr>
            <a:lvl6pPr marL="11200760" indent="0">
              <a:buNone/>
              <a:defRPr sz="7800">
                <a:solidFill>
                  <a:schemeClr val="tx1">
                    <a:tint val="75000"/>
                  </a:schemeClr>
                </a:solidFill>
              </a:defRPr>
            </a:lvl6pPr>
            <a:lvl7pPr marL="13440912" indent="0">
              <a:buNone/>
              <a:defRPr sz="7800">
                <a:solidFill>
                  <a:schemeClr val="tx1">
                    <a:tint val="75000"/>
                  </a:schemeClr>
                </a:solidFill>
              </a:defRPr>
            </a:lvl7pPr>
            <a:lvl8pPr marL="15681064" indent="0">
              <a:buNone/>
              <a:defRPr sz="7800">
                <a:solidFill>
                  <a:schemeClr val="tx1">
                    <a:tint val="75000"/>
                  </a:schemeClr>
                </a:solidFill>
              </a:defRPr>
            </a:lvl8pPr>
            <a:lvl9pPr marL="17921216"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10223503"/>
            <a:ext cx="21762720" cy="243674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10223503"/>
            <a:ext cx="21762720" cy="243674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044709"/>
            <a:ext cx="44165520" cy="7423154"/>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6" y="9414517"/>
            <a:ext cx="21662704" cy="461390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4" name="Content Placeholder 3"/>
          <p:cNvSpPr>
            <a:spLocks noGrp="1"/>
          </p:cNvSpPr>
          <p:nvPr>
            <p:ph sz="half" idx="2"/>
          </p:nvPr>
        </p:nvSpPr>
        <p:spPr>
          <a:xfrm>
            <a:off x="3527116" y="14028420"/>
            <a:ext cx="21662704" cy="20633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3" y="9414517"/>
            <a:ext cx="21769390" cy="461390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6" name="Content Placeholder 5"/>
          <p:cNvSpPr>
            <a:spLocks noGrp="1"/>
          </p:cNvSpPr>
          <p:nvPr>
            <p:ph sz="quarter" idx="4"/>
          </p:nvPr>
        </p:nvSpPr>
        <p:spPr>
          <a:xfrm>
            <a:off x="25923243" y="14028420"/>
            <a:ext cx="21769390" cy="20633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560320"/>
            <a:ext cx="16515396" cy="8961120"/>
          </a:xfrm>
        </p:spPr>
        <p:txBody>
          <a:bodyPr anchor="b"/>
          <a:lstStyle>
            <a:lvl1pPr>
              <a:defRPr sz="15700"/>
            </a:lvl1pPr>
          </a:lstStyle>
          <a:p>
            <a:r>
              <a:rPr lang="en-US"/>
              <a:t>Click to edit Master title style</a:t>
            </a:r>
            <a:endParaRPr lang="en-US" dirty="0"/>
          </a:p>
        </p:txBody>
      </p:sp>
      <p:sp>
        <p:nvSpPr>
          <p:cNvPr id="3" name="Content Placeholder 2"/>
          <p:cNvSpPr>
            <a:spLocks noGrp="1"/>
          </p:cNvSpPr>
          <p:nvPr>
            <p:ph idx="1"/>
          </p:nvPr>
        </p:nvSpPr>
        <p:spPr>
          <a:xfrm>
            <a:off x="21769390" y="5529589"/>
            <a:ext cx="25923240" cy="27292300"/>
          </a:xfrm>
        </p:spPr>
        <p:txBody>
          <a:bodyPr/>
          <a:lstStyle>
            <a:lvl1pPr>
              <a:defRPr sz="15700"/>
            </a:lvl1pPr>
            <a:lvl2pPr>
              <a:defRPr sz="13700"/>
            </a:lvl2pPr>
            <a:lvl3pPr>
              <a:defRPr sz="11800"/>
            </a:lvl3pPr>
            <a:lvl4pPr>
              <a:defRPr sz="9800"/>
            </a:lvl4pPr>
            <a:lvl5pPr>
              <a:defRPr sz="9800"/>
            </a:lvl5pPr>
            <a:lvl6pPr>
              <a:defRPr sz="9800"/>
            </a:lvl6pPr>
            <a:lvl7pPr>
              <a:defRPr sz="9800"/>
            </a:lvl7pPr>
            <a:lvl8pPr>
              <a:defRPr sz="9800"/>
            </a:lvl8pPr>
            <a:lvl9pPr>
              <a:defRPr sz="9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0" y="11521441"/>
            <a:ext cx="16515396" cy="21344894"/>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560320"/>
            <a:ext cx="16515396" cy="8961120"/>
          </a:xfrm>
        </p:spPr>
        <p:txBody>
          <a:bodyPr anchor="b"/>
          <a:lstStyle>
            <a:lvl1pPr>
              <a:defRPr sz="157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5529589"/>
            <a:ext cx="25923240" cy="27292300"/>
          </a:xfrm>
        </p:spPr>
        <p:txBody>
          <a:bodyPr anchor="t"/>
          <a:lstStyle>
            <a:lvl1pPr marL="0" indent="0">
              <a:buNone/>
              <a:defRPr sz="15700"/>
            </a:lvl1pPr>
            <a:lvl2pPr marL="2240152" indent="0">
              <a:buNone/>
              <a:defRPr sz="13700"/>
            </a:lvl2pPr>
            <a:lvl3pPr marL="4480304" indent="0">
              <a:buNone/>
              <a:defRPr sz="11800"/>
            </a:lvl3pPr>
            <a:lvl4pPr marL="6720456" indent="0">
              <a:buNone/>
              <a:defRPr sz="9800"/>
            </a:lvl4pPr>
            <a:lvl5pPr marL="8960608" indent="0">
              <a:buNone/>
              <a:defRPr sz="9800"/>
            </a:lvl5pPr>
            <a:lvl6pPr marL="11200760" indent="0">
              <a:buNone/>
              <a:defRPr sz="9800"/>
            </a:lvl6pPr>
            <a:lvl7pPr marL="13440912" indent="0">
              <a:buNone/>
              <a:defRPr sz="9800"/>
            </a:lvl7pPr>
            <a:lvl8pPr marL="15681064" indent="0">
              <a:buNone/>
              <a:defRPr sz="9800"/>
            </a:lvl8pPr>
            <a:lvl9pPr marL="17921216" indent="0">
              <a:buNone/>
              <a:defRPr sz="9800"/>
            </a:lvl9pPr>
          </a:lstStyle>
          <a:p>
            <a:r>
              <a:rPr lang="en-US"/>
              <a:t>Click icon to add picture</a:t>
            </a:r>
            <a:endParaRPr lang="en-US" dirty="0"/>
          </a:p>
        </p:txBody>
      </p:sp>
      <p:sp>
        <p:nvSpPr>
          <p:cNvPr id="4" name="Text Placeholder 3"/>
          <p:cNvSpPr>
            <a:spLocks noGrp="1"/>
          </p:cNvSpPr>
          <p:nvPr>
            <p:ph type="body" sz="half" idx="2"/>
          </p:nvPr>
        </p:nvSpPr>
        <p:spPr>
          <a:xfrm>
            <a:off x="3527110" y="11521441"/>
            <a:ext cx="16515396" cy="21344894"/>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2044709"/>
            <a:ext cx="44165520" cy="7423154"/>
          </a:xfrm>
          <a:prstGeom prst="rect">
            <a:avLst/>
          </a:prstGeom>
        </p:spPr>
        <p:txBody>
          <a:bodyPr vert="horz" lIns="106674" tIns="53337" rIns="106674" bIns="5333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10223503"/>
            <a:ext cx="44165520" cy="24367494"/>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35595569"/>
            <a:ext cx="11521440" cy="2044700"/>
          </a:xfrm>
          <a:prstGeom prst="rect">
            <a:avLst/>
          </a:prstGeom>
        </p:spPr>
        <p:txBody>
          <a:bodyPr vert="horz" lIns="106674" tIns="53337" rIns="106674" bIns="53337" rtlCol="0" anchor="ctr"/>
          <a:lstStyle>
            <a:lvl1pPr algn="l">
              <a:defRPr sz="5900">
                <a:solidFill>
                  <a:schemeClr val="tx1">
                    <a:tint val="75000"/>
                  </a:schemeClr>
                </a:solidFill>
              </a:defRPr>
            </a:lvl1pPr>
          </a:lstStyle>
          <a:p>
            <a:fld id="{08E81BC7-D5A5-445F-BF4D-797F02B50EB4}" type="datetimeFigureOut">
              <a:rPr lang="en-US" smtClean="0"/>
              <a:t>4/13/2023</a:t>
            </a:fld>
            <a:endParaRPr lang="en-US"/>
          </a:p>
        </p:txBody>
      </p:sp>
      <p:sp>
        <p:nvSpPr>
          <p:cNvPr id="5" name="Footer Placeholder 4"/>
          <p:cNvSpPr>
            <a:spLocks noGrp="1"/>
          </p:cNvSpPr>
          <p:nvPr>
            <p:ph type="ftr" sz="quarter" idx="3"/>
          </p:nvPr>
        </p:nvSpPr>
        <p:spPr>
          <a:xfrm>
            <a:off x="16962120" y="35595569"/>
            <a:ext cx="17282160" cy="2044700"/>
          </a:xfrm>
          <a:prstGeom prst="rect">
            <a:avLst/>
          </a:prstGeom>
        </p:spPr>
        <p:txBody>
          <a:bodyPr vert="horz" lIns="106674" tIns="53337" rIns="106674" bIns="53337" rtlCol="0" anchor="ctr"/>
          <a:lstStyle>
            <a:lvl1pPr algn="ctr">
              <a:defRPr sz="5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5595569"/>
            <a:ext cx="11521440" cy="2044700"/>
          </a:xfrm>
          <a:prstGeom prst="rect">
            <a:avLst/>
          </a:prstGeom>
        </p:spPr>
        <p:txBody>
          <a:bodyPr vert="horz" lIns="106674" tIns="53337" rIns="106674" bIns="53337" rtlCol="0" anchor="ctr"/>
          <a:lstStyle>
            <a:lvl1pPr algn="r">
              <a:defRPr sz="59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480304" rtl="0" eaLnBrk="1" latinLnBrk="0" hangingPunct="1">
        <a:lnSpc>
          <a:spcPct val="90000"/>
        </a:lnSpc>
        <a:spcBef>
          <a:spcPct val="0"/>
        </a:spcBef>
        <a:buNone/>
        <a:defRPr sz="21600" kern="1200">
          <a:solidFill>
            <a:schemeClr val="tx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13700" kern="1200">
          <a:solidFill>
            <a:schemeClr val="tx1"/>
          </a:solidFill>
          <a:latin typeface="+mn-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11800" kern="1200">
          <a:solidFill>
            <a:schemeClr val="tx1"/>
          </a:solidFill>
          <a:latin typeface="+mn-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9800" kern="1200">
          <a:solidFill>
            <a:schemeClr val="tx1"/>
          </a:solidFill>
          <a:latin typeface="+mn-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s://www.c3d2.de/news/event-20170824-pydd.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197" y="609601"/>
            <a:ext cx="50326026" cy="4605867"/>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dirty="0">
                <a:solidFill>
                  <a:schemeClr val="bg1"/>
                </a:solidFill>
                <a:latin typeface="Cambria"/>
                <a:ea typeface="Cambria"/>
                <a:cs typeface="Arial"/>
              </a:rPr>
              <a:t>Album Cover Analysis</a:t>
            </a:r>
            <a:br>
              <a:rPr lang="en-US" sz="8400" dirty="0">
                <a:latin typeface="Cambria" panose="02040503050406030204" pitchFamily="18" charset="0"/>
                <a:cs typeface="Arial" panose="020B0604020202020204" pitchFamily="34" charset="0"/>
              </a:rPr>
            </a:br>
            <a:r>
              <a:rPr lang="en-US" sz="5600" u="sng" dirty="0">
                <a:solidFill>
                  <a:schemeClr val="bg1"/>
                </a:solidFill>
                <a:latin typeface="Cambria"/>
                <a:ea typeface="Cambria"/>
                <a:cs typeface="Arial"/>
              </a:rPr>
              <a:t>Alexander White and Elisabeth </a:t>
            </a:r>
            <a:r>
              <a:rPr lang="en-US" sz="5600" u="sng" dirty="0" err="1">
                <a:solidFill>
                  <a:schemeClr val="bg1"/>
                </a:solidFill>
                <a:latin typeface="Cambria"/>
                <a:ea typeface="Cambria"/>
                <a:cs typeface="Arial"/>
              </a:rPr>
              <a:t>Drakatos</a:t>
            </a:r>
            <a:br>
              <a:rPr lang="en-US" sz="5600" u="sng" dirty="0">
                <a:latin typeface="Cambria" panose="02040503050406030204" pitchFamily="18" charset="0"/>
                <a:cs typeface="Arial" panose="020B0604020202020204" pitchFamily="34" charset="0"/>
              </a:rPr>
            </a:br>
            <a:r>
              <a:rPr lang="en-US" sz="5600" i="1" dirty="0">
                <a:solidFill>
                  <a:schemeClr val="bg1"/>
                </a:solidFill>
                <a:latin typeface="Cambria"/>
                <a:ea typeface="Cambria"/>
                <a:cs typeface="Arial"/>
              </a:rPr>
              <a:t>Innovation Scholars, University of New Hampshire, Durham, NH 03824</a:t>
            </a:r>
            <a:endParaRPr lang="en-US" sz="9300" i="1">
              <a:solidFill>
                <a:schemeClr val="bg1"/>
              </a:solidFill>
              <a:latin typeface="Cambria"/>
              <a:ea typeface="Cambria"/>
              <a:cs typeface="Arial"/>
            </a:endParaRPr>
          </a:p>
        </p:txBody>
      </p:sp>
      <p:sp>
        <p:nvSpPr>
          <p:cNvPr id="6" name="Subtitle 2"/>
          <p:cNvSpPr txBox="1">
            <a:spLocks/>
          </p:cNvSpPr>
          <p:nvPr/>
        </p:nvSpPr>
        <p:spPr>
          <a:xfrm>
            <a:off x="431198" y="7371685"/>
            <a:ext cx="12733867" cy="8157076"/>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defTabSz="3709346">
              <a:spcBef>
                <a:spcPct val="50000"/>
              </a:spcBef>
            </a:pPr>
            <a:endParaRPr lang="en-US" sz="4000" dirty="0">
              <a:cs typeface="Calibri" panose="020F0502020204030204"/>
            </a:endParaRPr>
          </a:p>
          <a:p>
            <a:pPr algn="l" defTabSz="3709346">
              <a:spcBef>
                <a:spcPct val="50000"/>
              </a:spcBef>
            </a:pPr>
            <a:r>
              <a:rPr lang="en-US" sz="4000" dirty="0"/>
              <a:t>With the difficulty lesser-known music artists have in gaining notoriety and the high saturation of the music space, it is important to optimize every aspect of this marketing process. It can be very difficult for music artists to reach new audiences with their music, making it hard to rise in popularity. This discourages aspiring music artists from entering this field, because it is so volatile. To solve this, we analyzed various album cover components to determine if certain components may be correlated with an album's popularity. Specifically, album cover color and the presence of text on the album cover.  </a:t>
            </a:r>
            <a:endParaRPr lang="en-US" sz="4000" dirty="0">
              <a:cs typeface="Calibri" panose="020F0502020204030204"/>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p:txBody>
      </p:sp>
      <p:sp>
        <p:nvSpPr>
          <p:cNvPr id="7" name="Subtitle 2"/>
          <p:cNvSpPr txBox="1">
            <a:spLocks/>
          </p:cNvSpPr>
          <p:nvPr/>
        </p:nvSpPr>
        <p:spPr>
          <a:xfrm>
            <a:off x="431198" y="16013231"/>
            <a:ext cx="12733867" cy="1065351"/>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panose="02040503050406030204" pitchFamily="18" charset="0"/>
              </a:rPr>
              <a:t> </a:t>
            </a:r>
            <a:r>
              <a:rPr lang="en-US" sz="5800" dirty="0">
                <a:solidFill>
                  <a:schemeClr val="bg1"/>
                </a:solidFill>
                <a:latin typeface="Cambria" panose="02040503050406030204" pitchFamily="18" charset="0"/>
              </a:rPr>
              <a:t>Methods</a:t>
            </a:r>
          </a:p>
        </p:txBody>
      </p:sp>
      <p:sp>
        <p:nvSpPr>
          <p:cNvPr id="8" name="Subtitle 2"/>
          <p:cNvSpPr txBox="1">
            <a:spLocks/>
          </p:cNvSpPr>
          <p:nvPr/>
        </p:nvSpPr>
        <p:spPr>
          <a:xfrm>
            <a:off x="431198" y="30327600"/>
            <a:ext cx="12733867" cy="7146759"/>
          </a:xfrm>
          <a:prstGeom prst="rect">
            <a:avLst/>
          </a:prstGeom>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8895" defTabSz="3709346">
              <a:spcBef>
                <a:spcPct val="50000"/>
              </a:spcBef>
            </a:pPr>
            <a:r>
              <a:rPr lang="en-US" sz="4000" dirty="0"/>
              <a:t>Variables Analyzed:</a:t>
            </a:r>
            <a:endParaRPr lang="en-US"/>
          </a:p>
          <a:p>
            <a:pPr marL="497840" indent="-448945" algn="l" defTabSz="3709346">
              <a:spcBef>
                <a:spcPct val="50000"/>
              </a:spcBef>
              <a:buFontTx/>
              <a:buChar char="•"/>
            </a:pPr>
            <a:r>
              <a:rPr lang="en-US" sz="4000" dirty="0"/>
              <a:t>Dominant colors in album covers</a:t>
            </a:r>
            <a:endParaRPr lang="en-US" sz="4000" dirty="0">
              <a:cs typeface="Calibri"/>
            </a:endParaRPr>
          </a:p>
          <a:p>
            <a:pPr marL="497840" indent="-448945" algn="l" defTabSz="3709346">
              <a:spcBef>
                <a:spcPct val="50000"/>
              </a:spcBef>
              <a:buFontTx/>
              <a:buChar char="•"/>
            </a:pPr>
            <a:r>
              <a:rPr lang="en-US" sz="4000" dirty="0"/>
              <a:t>The presence of text in album covers</a:t>
            </a:r>
            <a:endParaRPr lang="en-US" sz="4000" dirty="0">
              <a:cs typeface="Calibri" panose="020F0502020204030204"/>
            </a:endParaRPr>
          </a:p>
          <a:p>
            <a:pPr marL="48895" algn="l" defTabSz="3709346">
              <a:spcBef>
                <a:spcPct val="50000"/>
              </a:spcBef>
            </a:pPr>
            <a:r>
              <a:rPr lang="en-US" sz="4000" dirty="0">
                <a:latin typeface="Calibri" panose="020F0502020204030204"/>
                <a:cs typeface="Calibri" panose="020F0502020204030204"/>
              </a:rPr>
              <a:t>470 Indie album covers were analyzed for these two variables. When finding dominant colors, generalizations were made to group different shades of the same color under one universal color name. For example, light green and dark green were combined into the color group "green". Indie album covers were specifically analyzed for data to avoid confounding variables like artist popularity.</a:t>
            </a:r>
          </a:p>
          <a:p>
            <a:pPr marL="48895" defTabSz="3709346">
              <a:spcBef>
                <a:spcPct val="50000"/>
              </a:spcBef>
            </a:pPr>
            <a:endParaRPr lang="en-US" sz="2900" dirty="0">
              <a:latin typeface="Cambria" panose="02040503050406030204" pitchFamily="18" charset="0"/>
              <a:ea typeface="Cambria" panose="02040503050406030204" pitchFamily="18" charset="0"/>
            </a:endParaRPr>
          </a:p>
          <a:p>
            <a:pPr algn="just" defTabSz="3709346">
              <a:spcBef>
                <a:spcPts val="0"/>
              </a:spcBef>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p:txBody>
      </p:sp>
      <p:sp>
        <p:nvSpPr>
          <p:cNvPr id="9" name="Subtitle 2"/>
          <p:cNvSpPr txBox="1">
            <a:spLocks/>
          </p:cNvSpPr>
          <p:nvPr/>
        </p:nvSpPr>
        <p:spPr>
          <a:xfrm>
            <a:off x="14344139" y="5760899"/>
            <a:ext cx="22915412" cy="817704"/>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Process</a:t>
            </a:r>
          </a:p>
        </p:txBody>
      </p:sp>
      <p:sp>
        <p:nvSpPr>
          <p:cNvPr id="12" name="Subtitle 2"/>
          <p:cNvSpPr txBox="1">
            <a:spLocks/>
          </p:cNvSpPr>
          <p:nvPr/>
        </p:nvSpPr>
        <p:spPr>
          <a:xfrm>
            <a:off x="37905807" y="17231316"/>
            <a:ext cx="12733867" cy="8445745"/>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4000" dirty="0">
                <a:latin typeface="Cambria"/>
                <a:ea typeface="Cambria"/>
              </a:rPr>
              <a:t>Based on the results of this data, it seems that album covers with a dominant color of red are much less popular on average than other colors. It also showed that album covers with a dominant color of purple are more popular on average, although not significantly higher than every other color. Based on the second graph, it can also be seen that the album covers containing text are more popular on average than those without text. </a:t>
            </a:r>
            <a:endParaRPr lang="en-US" sz="4000">
              <a:latin typeface="Calibri" panose="020F0502020204030204"/>
              <a:ea typeface="Cambria"/>
              <a:cs typeface="Calibri" panose="020F0502020204030204"/>
            </a:endParaRPr>
          </a:p>
          <a:p>
            <a:pPr algn="l">
              <a:spcBef>
                <a:spcPts val="0"/>
              </a:spcBef>
            </a:pPr>
            <a:endParaRPr lang="en-US" sz="4000" dirty="0">
              <a:latin typeface="Cambria"/>
              <a:ea typeface="Cambria"/>
            </a:endParaRPr>
          </a:p>
          <a:p>
            <a:pPr algn="l">
              <a:spcBef>
                <a:spcPts val="0"/>
              </a:spcBef>
            </a:pPr>
            <a:r>
              <a:rPr lang="en-US" sz="4000" dirty="0">
                <a:latin typeface="Cambria"/>
                <a:ea typeface="Cambria"/>
              </a:rPr>
              <a:t>It is important to note that these conclusions aren't applicable to all album covers, since much more data will have to be analyzed before a reliable broad generalization can be made. However, based on this data that was analyzed, album covers that contain text and have a dominant color of purple are the most popular for Indie albums.</a:t>
            </a:r>
            <a:endParaRPr lang="en-US" sz="4000" dirty="0">
              <a:cs typeface="Calibri"/>
            </a:endParaRPr>
          </a:p>
        </p:txBody>
      </p:sp>
      <p:sp>
        <p:nvSpPr>
          <p:cNvPr id="13" name="Subtitle 2"/>
          <p:cNvSpPr txBox="1">
            <a:spLocks/>
          </p:cNvSpPr>
          <p:nvPr/>
        </p:nvSpPr>
        <p:spPr>
          <a:xfrm>
            <a:off x="431198" y="5748895"/>
            <a:ext cx="12733867" cy="1065351"/>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Introduction</a:t>
            </a:r>
          </a:p>
        </p:txBody>
      </p:sp>
      <p:sp>
        <p:nvSpPr>
          <p:cNvPr id="15" name="Subtitle 2"/>
          <p:cNvSpPr txBox="1">
            <a:spLocks/>
          </p:cNvSpPr>
          <p:nvPr/>
        </p:nvSpPr>
        <p:spPr>
          <a:xfrm>
            <a:off x="38023361" y="5704291"/>
            <a:ext cx="12733867" cy="1065351"/>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Results</a:t>
            </a:r>
          </a:p>
        </p:txBody>
      </p:sp>
      <p:sp>
        <p:nvSpPr>
          <p:cNvPr id="16" name="Subtitle 2"/>
          <p:cNvSpPr txBox="1">
            <a:spLocks/>
          </p:cNvSpPr>
          <p:nvPr/>
        </p:nvSpPr>
        <p:spPr>
          <a:xfrm>
            <a:off x="14350692" y="7000084"/>
            <a:ext cx="22915412" cy="8380122"/>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17" name="Subtitle 2"/>
          <p:cNvSpPr txBox="1">
            <a:spLocks/>
          </p:cNvSpPr>
          <p:nvPr/>
        </p:nvSpPr>
        <p:spPr>
          <a:xfrm>
            <a:off x="37908424" y="15925637"/>
            <a:ext cx="12733867" cy="1065351"/>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Conclusions</a:t>
            </a:r>
          </a:p>
        </p:txBody>
      </p:sp>
      <p:sp>
        <p:nvSpPr>
          <p:cNvPr id="18" name="Subtitle 2"/>
          <p:cNvSpPr txBox="1">
            <a:spLocks/>
          </p:cNvSpPr>
          <p:nvPr/>
        </p:nvSpPr>
        <p:spPr>
          <a:xfrm>
            <a:off x="38000212" y="26288732"/>
            <a:ext cx="12780165" cy="808676"/>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dirty="0">
                <a:solidFill>
                  <a:schemeClr val="bg1"/>
                </a:solidFill>
                <a:latin typeface="Cambria" panose="02040503050406030204" pitchFamily="18" charset="0"/>
              </a:rPr>
              <a:t>Next Steps</a:t>
            </a:r>
          </a:p>
        </p:txBody>
      </p:sp>
      <p:sp>
        <p:nvSpPr>
          <p:cNvPr id="19" name="Subtitle 2"/>
          <p:cNvSpPr txBox="1">
            <a:spLocks/>
          </p:cNvSpPr>
          <p:nvPr/>
        </p:nvSpPr>
        <p:spPr>
          <a:xfrm>
            <a:off x="38000782" y="7142768"/>
            <a:ext cx="12733867" cy="8215137"/>
          </a:xfrm>
          <a:prstGeom prst="rect">
            <a:avLst/>
          </a:prstGeom>
          <a:noFill/>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900" dirty="0">
                <a:latin typeface="Cambria"/>
                <a:ea typeface="Cambria"/>
              </a:rPr>
              <a:t>The results for the data regarding dominant color in album covers yielded a mean average popularity of 50.47, and a standard deviation of 7.67. The color with the lowest average popularity value was red. Album covers with a dominant color of red had an average popularity value of 31.83. The color with the highest average popularity was purple, which had an average popularity of 62.6. The other colors were much closer to the mean of the data.</a:t>
            </a:r>
            <a:endParaRPr lang="en-US" sz="3900" dirty="0">
              <a:latin typeface="Cambria"/>
              <a:ea typeface="Cambria"/>
              <a:cs typeface="Calibri"/>
            </a:endParaRPr>
          </a:p>
          <a:p>
            <a:pPr algn="l">
              <a:spcBef>
                <a:spcPts val="0"/>
              </a:spcBef>
            </a:pPr>
            <a:endParaRPr lang="en-US" sz="3900" dirty="0">
              <a:latin typeface="Cambria"/>
              <a:ea typeface="Cambria"/>
              <a:cs typeface="Calibri"/>
            </a:endParaRPr>
          </a:p>
          <a:p>
            <a:pPr algn="l">
              <a:spcBef>
                <a:spcPts val="0"/>
              </a:spcBef>
            </a:pPr>
            <a:r>
              <a:rPr lang="en-US" sz="3900" dirty="0">
                <a:latin typeface="Cambria"/>
                <a:ea typeface="Cambria"/>
                <a:cs typeface="Calibri"/>
              </a:rPr>
              <a:t>The results for the data regarding presence of text in album covers yielded a standard deviation of 5.487. There was also a slight difference in average popularity from the data we analyzed, where album covers with the presence of text had an average of 51.93, while those without text had an average popularity of 44.17.</a:t>
            </a:r>
          </a:p>
        </p:txBody>
      </p:sp>
      <p:sp>
        <p:nvSpPr>
          <p:cNvPr id="30" name="Subtitle 2"/>
          <p:cNvSpPr txBox="1">
            <a:spLocks/>
          </p:cNvSpPr>
          <p:nvPr/>
        </p:nvSpPr>
        <p:spPr>
          <a:xfrm>
            <a:off x="14146346" y="16027892"/>
            <a:ext cx="23146906" cy="943603"/>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 Charts</a:t>
            </a:r>
          </a:p>
        </p:txBody>
      </p:sp>
      <p:sp>
        <p:nvSpPr>
          <p:cNvPr id="32" name="Subtitle 2"/>
          <p:cNvSpPr txBox="1">
            <a:spLocks/>
          </p:cNvSpPr>
          <p:nvPr/>
        </p:nvSpPr>
        <p:spPr>
          <a:xfrm>
            <a:off x="14335180" y="26324014"/>
            <a:ext cx="22915412" cy="817704"/>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sTAMD Simulations</a:t>
            </a:r>
          </a:p>
        </p:txBody>
      </p:sp>
      <p:sp>
        <p:nvSpPr>
          <p:cNvPr id="33" name="Subtitle 2"/>
          <p:cNvSpPr txBox="1">
            <a:spLocks/>
          </p:cNvSpPr>
          <p:nvPr/>
        </p:nvSpPr>
        <p:spPr>
          <a:xfrm>
            <a:off x="14366441" y="27636049"/>
            <a:ext cx="22915412" cy="9852675"/>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cxnSp>
        <p:nvCxnSpPr>
          <p:cNvPr id="75" name="Straight Connector 74"/>
          <p:cNvCxnSpPr/>
          <p:nvPr/>
        </p:nvCxnSpPr>
        <p:spPr>
          <a:xfrm>
            <a:off x="25604052" y="28693325"/>
            <a:ext cx="0" cy="7718976"/>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149" name="Subtitle 2"/>
          <p:cNvSpPr txBox="1">
            <a:spLocks/>
          </p:cNvSpPr>
          <p:nvPr/>
        </p:nvSpPr>
        <p:spPr>
          <a:xfrm>
            <a:off x="14389088" y="26347873"/>
            <a:ext cx="22915412" cy="817704"/>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Visuals</a:t>
            </a:r>
            <a:endParaRPr lang="en-US" dirty="0">
              <a:solidFill>
                <a:schemeClr val="bg1"/>
              </a:solidFill>
            </a:endParaRPr>
          </a:p>
        </p:txBody>
      </p:sp>
      <p:cxnSp>
        <p:nvCxnSpPr>
          <p:cNvPr id="159" name="Straight Connector 158"/>
          <p:cNvCxnSpPr/>
          <p:nvPr/>
        </p:nvCxnSpPr>
        <p:spPr>
          <a:xfrm flipH="1">
            <a:off x="25502751" y="16825156"/>
            <a:ext cx="8119" cy="8432158"/>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85" name="Subtitle 2"/>
          <p:cNvSpPr txBox="1">
            <a:spLocks/>
          </p:cNvSpPr>
          <p:nvPr/>
        </p:nvSpPr>
        <p:spPr>
          <a:xfrm>
            <a:off x="38000877" y="34242716"/>
            <a:ext cx="12757016" cy="3220606"/>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4000" dirty="0">
                <a:latin typeface="Cambria"/>
                <a:ea typeface="Cambria"/>
              </a:rPr>
              <a:t>Special thanks to:</a:t>
            </a:r>
            <a:endParaRPr lang="en-US" sz="4000" dirty="0">
              <a:latin typeface="Cambria" panose="02040503050406030204" pitchFamily="18" charset="0"/>
              <a:ea typeface="Cambria" panose="02040503050406030204" pitchFamily="18" charset="0"/>
            </a:endParaRPr>
          </a:p>
          <a:p>
            <a:pPr algn="l">
              <a:spcBef>
                <a:spcPts val="0"/>
              </a:spcBef>
            </a:pPr>
            <a:endParaRPr lang="en-US" sz="4000" dirty="0">
              <a:latin typeface="Cambria"/>
              <a:ea typeface="Cambria"/>
            </a:endParaRPr>
          </a:p>
          <a:p>
            <a:pPr marL="571500" indent="-571500" algn="l">
              <a:spcBef>
                <a:spcPts val="0"/>
              </a:spcBef>
              <a:buChar char="•"/>
            </a:pPr>
            <a:r>
              <a:rPr lang="en-US" sz="4000" dirty="0">
                <a:latin typeface="Cambria"/>
                <a:ea typeface="Cambria"/>
              </a:rPr>
              <a:t>Cohort Leader Kyle Oulette and Dean Sullivan</a:t>
            </a:r>
            <a:endParaRPr lang="en-US" sz="4000">
              <a:latin typeface="Cambria" panose="02040503050406030204" pitchFamily="18" charset="0"/>
              <a:ea typeface="Cambria" panose="02040503050406030204" pitchFamily="18" charset="0"/>
            </a:endParaRPr>
          </a:p>
          <a:p>
            <a:pPr marL="571500" indent="-571500" algn="l">
              <a:spcBef>
                <a:spcPts val="0"/>
              </a:spcBef>
              <a:buChar char="•"/>
            </a:pPr>
            <a:r>
              <a:rPr lang="en-US" sz="4000" dirty="0">
                <a:latin typeface="Cambria"/>
                <a:ea typeface="Cambria"/>
              </a:rPr>
              <a:t>TA's Nathan and Mason</a:t>
            </a:r>
          </a:p>
          <a:p>
            <a:pPr marL="571500" indent="-571500" algn="l">
              <a:spcBef>
                <a:spcPts val="0"/>
              </a:spcBef>
              <a:buChar char="•"/>
            </a:pPr>
            <a:r>
              <a:rPr lang="en-US" sz="4000" dirty="0">
                <a:latin typeface="Cambria"/>
                <a:ea typeface="Cambria"/>
              </a:rPr>
              <a:t>The UNH </a:t>
            </a:r>
            <a:r>
              <a:rPr lang="en-US" sz="4000" dirty="0" err="1">
                <a:latin typeface="Cambria"/>
                <a:ea typeface="Cambria"/>
              </a:rPr>
              <a:t>InterOperability</a:t>
            </a:r>
            <a:r>
              <a:rPr lang="en-US" sz="4000" dirty="0">
                <a:latin typeface="Cambria"/>
                <a:ea typeface="Cambria"/>
              </a:rPr>
              <a:t> Lab</a:t>
            </a:r>
          </a:p>
          <a:p>
            <a:pPr marL="571500" indent="-571500" algn="l">
              <a:spcBef>
                <a:spcPts val="0"/>
              </a:spcBef>
              <a:buChar char="•"/>
            </a:pPr>
            <a:endParaRPr lang="en-US" sz="3700" dirty="0">
              <a:latin typeface="Cambria" panose="02040503050406030204" pitchFamily="18" charset="0"/>
              <a:ea typeface="Cambria" panose="02040503050406030204" pitchFamily="18" charset="0"/>
            </a:endParaRPr>
          </a:p>
          <a:p>
            <a:pPr algn="l">
              <a:spcBef>
                <a:spcPts val="0"/>
              </a:spcBef>
            </a:pPr>
            <a:endParaRPr lang="en-US" sz="3700" dirty="0">
              <a:latin typeface="Cambria" panose="02040503050406030204" pitchFamily="18" charset="0"/>
              <a:ea typeface="Cambria" panose="02040503050406030204" pitchFamily="18" charset="0"/>
            </a:endParaRPr>
          </a:p>
          <a:p>
            <a:pPr algn="l"/>
            <a:endParaRPr lang="en-US" sz="3700" dirty="0">
              <a:latin typeface="Cambria" panose="02040503050406030204" pitchFamily="18" charset="0"/>
              <a:ea typeface="Cambria" panose="02040503050406030204" pitchFamily="18" charset="0"/>
            </a:endParaRPr>
          </a:p>
        </p:txBody>
      </p:sp>
      <p:sp>
        <p:nvSpPr>
          <p:cNvPr id="99" name="Subtitle 2"/>
          <p:cNvSpPr txBox="1">
            <a:spLocks/>
          </p:cNvSpPr>
          <p:nvPr/>
        </p:nvSpPr>
        <p:spPr>
          <a:xfrm>
            <a:off x="431198" y="17427233"/>
            <a:ext cx="12733867" cy="11193030"/>
          </a:xfrm>
          <a:prstGeom prst="rect">
            <a:avLst/>
          </a:prstGeom>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p:txBody>
      </p:sp>
      <p:sp>
        <p:nvSpPr>
          <p:cNvPr id="100" name="TextBox 99"/>
          <p:cNvSpPr txBox="1"/>
          <p:nvPr/>
        </p:nvSpPr>
        <p:spPr>
          <a:xfrm>
            <a:off x="16638145" y="18242634"/>
            <a:ext cx="6922362" cy="723269"/>
          </a:xfrm>
          <a:prstGeom prst="rect">
            <a:avLst/>
          </a:prstGeom>
          <a:noFill/>
        </p:spPr>
        <p:txBody>
          <a:bodyPr wrap="square" lIns="106674" tIns="53337" rIns="106674" bIns="53337" rtlCol="0">
            <a:spAutoFit/>
          </a:bodyPr>
          <a:lstStyle/>
          <a:p>
            <a:r>
              <a:rPr lang="en-US" sz="4000" dirty="0">
                <a:latin typeface="Cambria" panose="02040503050406030204" pitchFamily="18" charset="0"/>
              </a:rPr>
              <a:t>Chart #1 Sub-Title Here</a:t>
            </a:r>
          </a:p>
        </p:txBody>
      </p:sp>
      <p:sp>
        <p:nvSpPr>
          <p:cNvPr id="101" name="TextBox 100"/>
          <p:cNvSpPr txBox="1"/>
          <p:nvPr/>
        </p:nvSpPr>
        <p:spPr>
          <a:xfrm>
            <a:off x="26504079" y="24723835"/>
            <a:ext cx="9815246" cy="461659"/>
          </a:xfrm>
          <a:prstGeom prst="rect">
            <a:avLst/>
          </a:prstGeom>
          <a:noFill/>
        </p:spPr>
        <p:txBody>
          <a:bodyPr wrap="square" lIns="106674" tIns="53337" rIns="106674" bIns="53337" rtlCol="0">
            <a:spAutoFit/>
          </a:bodyPr>
          <a:lstStyle/>
          <a:p>
            <a:r>
              <a:rPr lang="en-US" sz="2300" dirty="0">
                <a:latin typeface="Cambria" panose="02040503050406030204" pitchFamily="18" charset="0"/>
              </a:rPr>
              <a:t>Chart #2 Caption Here</a:t>
            </a:r>
          </a:p>
        </p:txBody>
      </p:sp>
      <p:sp>
        <p:nvSpPr>
          <p:cNvPr id="102" name="TextBox 101"/>
          <p:cNvSpPr txBox="1"/>
          <p:nvPr/>
        </p:nvSpPr>
        <p:spPr>
          <a:xfrm>
            <a:off x="15055327" y="24723835"/>
            <a:ext cx="9906191" cy="461659"/>
          </a:xfrm>
          <a:prstGeom prst="rect">
            <a:avLst/>
          </a:prstGeom>
          <a:noFill/>
        </p:spPr>
        <p:txBody>
          <a:bodyPr wrap="square" lIns="106674" tIns="53337" rIns="106674" bIns="53337" rtlCol="0">
            <a:spAutoFit/>
          </a:bodyPr>
          <a:lstStyle/>
          <a:p>
            <a:r>
              <a:rPr lang="en-US" sz="2300" dirty="0">
                <a:latin typeface="Cambria" panose="02040503050406030204" pitchFamily="18" charset="0"/>
              </a:rPr>
              <a:t>Chart #1 Caption Here</a:t>
            </a:r>
          </a:p>
        </p:txBody>
      </p:sp>
      <p:sp>
        <p:nvSpPr>
          <p:cNvPr id="103" name="TextBox 102"/>
          <p:cNvSpPr txBox="1"/>
          <p:nvPr/>
        </p:nvSpPr>
        <p:spPr>
          <a:xfrm>
            <a:off x="28057560" y="18189162"/>
            <a:ext cx="6372007" cy="723269"/>
          </a:xfrm>
          <a:prstGeom prst="rect">
            <a:avLst/>
          </a:prstGeom>
          <a:noFill/>
        </p:spPr>
        <p:txBody>
          <a:bodyPr wrap="square" lIns="106674" tIns="53337" rIns="106674" bIns="53337" rtlCol="0">
            <a:spAutoFit/>
          </a:bodyPr>
          <a:lstStyle/>
          <a:p>
            <a:r>
              <a:rPr lang="en-US" sz="4000" dirty="0">
                <a:latin typeface="Cambria" panose="02040503050406030204" pitchFamily="18" charset="0"/>
              </a:rPr>
              <a:t>Chart #2 Sub-Title Here</a:t>
            </a:r>
          </a:p>
        </p:txBody>
      </p:sp>
      <p:sp>
        <p:nvSpPr>
          <p:cNvPr id="104" name="TextBox 103"/>
          <p:cNvSpPr txBox="1"/>
          <p:nvPr/>
        </p:nvSpPr>
        <p:spPr>
          <a:xfrm>
            <a:off x="16750439" y="27957324"/>
            <a:ext cx="6922362" cy="723269"/>
          </a:xfrm>
          <a:prstGeom prst="rect">
            <a:avLst/>
          </a:prstGeom>
          <a:noFill/>
        </p:spPr>
        <p:txBody>
          <a:bodyPr wrap="square" lIns="106674" tIns="53337" rIns="106674" bIns="53337" rtlCol="0">
            <a:spAutoFit/>
          </a:bodyPr>
          <a:lstStyle/>
          <a:p>
            <a:r>
              <a:rPr lang="en-US" sz="4000" dirty="0">
                <a:latin typeface="Cambria" panose="02040503050406030204" pitchFamily="18" charset="0"/>
              </a:rPr>
              <a:t>Graph #1 Sub-Title Here</a:t>
            </a:r>
          </a:p>
        </p:txBody>
      </p:sp>
      <p:sp>
        <p:nvSpPr>
          <p:cNvPr id="105" name="TextBox 104"/>
          <p:cNvSpPr txBox="1"/>
          <p:nvPr/>
        </p:nvSpPr>
        <p:spPr>
          <a:xfrm>
            <a:off x="26723235" y="36341304"/>
            <a:ext cx="9815246" cy="461659"/>
          </a:xfrm>
          <a:prstGeom prst="rect">
            <a:avLst/>
          </a:prstGeom>
          <a:noFill/>
        </p:spPr>
        <p:txBody>
          <a:bodyPr wrap="square" lIns="106674" tIns="53337" rIns="106674" bIns="53337" rtlCol="0">
            <a:spAutoFit/>
          </a:bodyPr>
          <a:lstStyle/>
          <a:p>
            <a:r>
              <a:rPr lang="en-US" sz="2300" dirty="0">
                <a:latin typeface="Cambria" panose="02040503050406030204" pitchFamily="18" charset="0"/>
              </a:rPr>
              <a:t>Graph #2 Caption Here</a:t>
            </a:r>
          </a:p>
        </p:txBody>
      </p:sp>
      <p:sp>
        <p:nvSpPr>
          <p:cNvPr id="106" name="TextBox 105"/>
          <p:cNvSpPr txBox="1"/>
          <p:nvPr/>
        </p:nvSpPr>
        <p:spPr>
          <a:xfrm>
            <a:off x="15274483" y="36341304"/>
            <a:ext cx="9906191" cy="461659"/>
          </a:xfrm>
          <a:prstGeom prst="rect">
            <a:avLst/>
          </a:prstGeom>
          <a:noFill/>
        </p:spPr>
        <p:txBody>
          <a:bodyPr wrap="square" lIns="106674" tIns="53337" rIns="106674" bIns="53337" rtlCol="0">
            <a:spAutoFit/>
          </a:bodyPr>
          <a:lstStyle/>
          <a:p>
            <a:r>
              <a:rPr lang="en-US" sz="2300" dirty="0">
                <a:latin typeface="Cambria" panose="02040503050406030204" pitchFamily="18" charset="0"/>
              </a:rPr>
              <a:t>Graph #1 Caption Here</a:t>
            </a:r>
          </a:p>
        </p:txBody>
      </p:sp>
      <p:sp>
        <p:nvSpPr>
          <p:cNvPr id="107" name="TextBox 106"/>
          <p:cNvSpPr txBox="1"/>
          <p:nvPr/>
        </p:nvSpPr>
        <p:spPr>
          <a:xfrm>
            <a:off x="28169852" y="27935935"/>
            <a:ext cx="7343358" cy="723269"/>
          </a:xfrm>
          <a:prstGeom prst="rect">
            <a:avLst/>
          </a:prstGeom>
          <a:noFill/>
        </p:spPr>
        <p:txBody>
          <a:bodyPr wrap="square" lIns="106674" tIns="53337" rIns="106674" bIns="53337" rtlCol="0">
            <a:spAutoFit/>
          </a:bodyPr>
          <a:lstStyle/>
          <a:p>
            <a:r>
              <a:rPr lang="en-US" sz="4000" dirty="0">
                <a:latin typeface="Cambria" panose="02040503050406030204" pitchFamily="18" charset="0"/>
              </a:rPr>
              <a:t>Graph #2 Sub-Title Here</a:t>
            </a:r>
          </a:p>
        </p:txBody>
      </p:sp>
      <p:sp>
        <p:nvSpPr>
          <p:cNvPr id="108" name="Subtitle 2"/>
          <p:cNvSpPr txBox="1">
            <a:spLocks/>
          </p:cNvSpPr>
          <p:nvPr/>
        </p:nvSpPr>
        <p:spPr>
          <a:xfrm>
            <a:off x="38018186" y="27640064"/>
            <a:ext cx="12757016" cy="4701587"/>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571500" indent="-571500" algn="l" defTabSz="4461691">
              <a:spcBef>
                <a:spcPct val="30000"/>
              </a:spcBef>
              <a:buFont typeface="Arial" panose="020B0604020202020204" pitchFamily="34" charset="0"/>
              <a:buChar char="•"/>
            </a:pPr>
            <a:r>
              <a:rPr lang="en-US" sz="4000" dirty="0">
                <a:cs typeface="Calibri"/>
              </a:rPr>
              <a:t>Analyze a larger data set, and possibly some more variables</a:t>
            </a:r>
            <a:endParaRPr lang="en-US" sz="4000" dirty="0"/>
          </a:p>
          <a:p>
            <a:pPr marL="571500" indent="-571500" algn="l" defTabSz="4461691">
              <a:spcBef>
                <a:spcPct val="30000"/>
              </a:spcBef>
              <a:buFont typeface="Arial" panose="020B0604020202020204" pitchFamily="34" charset="0"/>
              <a:buChar char="•"/>
            </a:pPr>
            <a:r>
              <a:rPr lang="en-US" sz="4000" dirty="0"/>
              <a:t>Conduct further research to identify a causation rather than just a correlation</a:t>
            </a:r>
            <a:endParaRPr lang="en-US"/>
          </a:p>
          <a:p>
            <a:pPr marL="557530" indent="-557530" algn="l" defTabSz="4461691">
              <a:spcBef>
                <a:spcPct val="30000"/>
              </a:spcBef>
              <a:buFont typeface="Arial" panose="020B0604020202020204" pitchFamily="34" charset="0"/>
              <a:buChar char="•"/>
            </a:pPr>
            <a:r>
              <a:rPr lang="en-US" sz="4000" dirty="0"/>
              <a:t>Depending on the results of the research, make the information well-known so artists can optimize their viewership</a:t>
            </a:r>
            <a:endParaRPr lang="en-US" sz="4000" dirty="0">
              <a:cs typeface="Calibri" panose="020F0502020204030204"/>
            </a:endParaRPr>
          </a:p>
          <a:p>
            <a:pPr algn="l">
              <a:spcBef>
                <a:spcPts val="0"/>
              </a:spcBef>
            </a:pPr>
            <a:endParaRPr lang="en-US" sz="3700" dirty="0">
              <a:latin typeface="Cambria" panose="02040503050406030204" pitchFamily="18" charset="0"/>
            </a:endParaRPr>
          </a:p>
          <a:p>
            <a:pPr algn="l"/>
            <a:endParaRPr lang="en-US" sz="3700" dirty="0">
              <a:latin typeface="Cambria" panose="020405030504060302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35475" y="19215127"/>
            <a:ext cx="4705350" cy="5156200"/>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57557" y="19081777"/>
            <a:ext cx="4705350" cy="515620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11650" y="29740281"/>
            <a:ext cx="5620130" cy="5964183"/>
          </a:xfrm>
          <a:prstGeom prst="rect">
            <a:avLst/>
          </a:prstGeom>
        </p:spPr>
      </p:pic>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052812" y="29438218"/>
            <a:ext cx="4672811" cy="5558275"/>
          </a:xfrm>
          <a:prstGeom prst="rect">
            <a:avLst/>
          </a:prstGeom>
        </p:spPr>
      </p:pic>
      <p:pic>
        <p:nvPicPr>
          <p:cNvPr id="21" name="Picture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00543" y="1363833"/>
            <a:ext cx="2478029" cy="2983998"/>
          </a:xfrm>
          <a:prstGeom prst="rect">
            <a:avLst/>
          </a:prstGeom>
        </p:spPr>
      </p:pic>
      <p:pic>
        <p:nvPicPr>
          <p:cNvPr id="1026" name="Picture 2">
            <a:extLst>
              <a:ext uri="{FF2B5EF4-FFF2-40B4-BE49-F238E27FC236}">
                <a16:creationId xmlns:a16="http://schemas.microsoft.com/office/drawing/2014/main" id="{9A233582-3C76-DF20-27B9-87ACFF6AA48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807315" y="10468331"/>
            <a:ext cx="4514850" cy="2695575"/>
          </a:xfrm>
          <a:prstGeom prst="rect">
            <a:avLst/>
          </a:prstGeom>
          <a:noFill/>
          <a:extLst>
            <a:ext uri="{909E8E84-426E-40DD-AFC4-6F175D3DCCD1}">
              <a14:hiddenFill xmlns:a14="http://schemas.microsoft.com/office/drawing/2010/main">
                <a:solidFill>
                  <a:srgbClr val="FFFFFF"/>
                </a:solidFill>
              </a14:hiddenFill>
            </a:ext>
          </a:extLst>
        </p:spPr>
      </p:pic>
      <p:sp>
        <p:nvSpPr>
          <p:cNvPr id="25" name="AutoShape 10">
            <a:extLst>
              <a:ext uri="{FF2B5EF4-FFF2-40B4-BE49-F238E27FC236}">
                <a16:creationId xmlns:a16="http://schemas.microsoft.com/office/drawing/2014/main" id="{0758FE90-44B8-AE69-DBE4-9214FB5D37A4}"/>
              </a:ext>
            </a:extLst>
          </p:cNvPr>
          <p:cNvSpPr>
            <a:spLocks noChangeAspect="1" noChangeArrowheads="1"/>
          </p:cNvSpPr>
          <p:nvPr/>
        </p:nvSpPr>
        <p:spPr bwMode="auto">
          <a:xfrm>
            <a:off x="25450800" y="19050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8" name="Picture 27" descr="Icon&#10;&#10;Description automatically generated">
            <a:extLst>
              <a:ext uri="{FF2B5EF4-FFF2-40B4-BE49-F238E27FC236}">
                <a16:creationId xmlns:a16="http://schemas.microsoft.com/office/drawing/2014/main" id="{A29589DE-A6F9-6927-0529-9CDF6361D9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798427" y="8440180"/>
            <a:ext cx="5426419" cy="5426419"/>
          </a:xfrm>
          <a:prstGeom prst="rect">
            <a:avLst/>
          </a:prstGeom>
        </p:spPr>
      </p:pic>
      <p:sp>
        <p:nvSpPr>
          <p:cNvPr id="45" name="TextBox 44">
            <a:extLst>
              <a:ext uri="{FF2B5EF4-FFF2-40B4-BE49-F238E27FC236}">
                <a16:creationId xmlns:a16="http://schemas.microsoft.com/office/drawing/2014/main" id="{D59DB3D7-9333-13B0-A89C-A3BCDCA9AEEA}"/>
              </a:ext>
            </a:extLst>
          </p:cNvPr>
          <p:cNvSpPr txBox="1"/>
          <p:nvPr/>
        </p:nvSpPr>
        <p:spPr>
          <a:xfrm>
            <a:off x="733007" y="17575526"/>
            <a:ext cx="12380076" cy="11172289"/>
          </a:xfrm>
          <a:prstGeom prst="rect">
            <a:avLst/>
          </a:prstGeom>
          <a:noFill/>
        </p:spPr>
        <p:txBody>
          <a:bodyPr wrap="square" lIns="91440" tIns="45720" rIns="91440" bIns="45720" rtlCol="0" anchor="t">
            <a:spAutoFit/>
          </a:bodyPr>
          <a:lstStyle/>
          <a:p>
            <a:pPr marL="742950" indent="-742950">
              <a:buAutoNum type="arabicPeriod"/>
            </a:pPr>
            <a:endParaRPr lang="en-US" sz="4000" dirty="0"/>
          </a:p>
          <a:p>
            <a:pPr marL="742950" indent="-742950">
              <a:buAutoNum type="arabicPeriod"/>
            </a:pPr>
            <a:r>
              <a:rPr lang="en-US" sz="4000" dirty="0"/>
              <a:t>We developed a Python application that fetches album information from the Spotify API for each track in a pre-defined indie playlist. This data included a URL to the album cover. </a:t>
            </a:r>
            <a:endParaRPr lang="en-US"/>
          </a:p>
          <a:p>
            <a:pPr marL="742950" indent="-742950">
              <a:buAutoNum type="arabicPeriod"/>
            </a:pPr>
            <a:endParaRPr lang="en-US" sz="4000" dirty="0"/>
          </a:p>
          <a:p>
            <a:pPr marL="742950" indent="-742950">
              <a:buAutoNum type="arabicPeriod"/>
            </a:pPr>
            <a:r>
              <a:rPr lang="en-US" sz="4000" dirty="0"/>
              <a:t>Our application then downloaded this URL and sent it to the AWS </a:t>
            </a:r>
            <a:r>
              <a:rPr lang="en-US" sz="4000" dirty="0" err="1"/>
              <a:t>Rekognition</a:t>
            </a:r>
            <a:r>
              <a:rPr lang="en-US" sz="4000" dirty="0"/>
              <a:t> API. The dominant color and presence of text is then returned by the </a:t>
            </a:r>
            <a:r>
              <a:rPr lang="en-US" sz="4000" dirty="0" err="1"/>
              <a:t>Rekognition</a:t>
            </a:r>
            <a:r>
              <a:rPr lang="en-US" sz="4000" dirty="0"/>
              <a:t> API for analysis alongside the album popularity. </a:t>
            </a:r>
            <a:endParaRPr lang="en-US" sz="4000" dirty="0">
              <a:cs typeface="Calibri"/>
            </a:endParaRPr>
          </a:p>
          <a:p>
            <a:pPr marL="742950" indent="-742950">
              <a:buAutoNum type="arabicPeriod"/>
            </a:pPr>
            <a:endParaRPr lang="en-US" sz="4000" dirty="0">
              <a:cs typeface="Calibri"/>
            </a:endParaRPr>
          </a:p>
          <a:p>
            <a:pPr marL="742950" indent="-742950">
              <a:buAutoNum type="arabicPeriod"/>
            </a:pPr>
            <a:r>
              <a:rPr lang="en-US" sz="4000" dirty="0"/>
              <a:t>Our application then analyzes this data using the popularity for each album. The application then generates the graphs for this data. These graphs were strictly bar graphs since (aside from popularity values) the entirety of the data was categorical.</a:t>
            </a:r>
          </a:p>
          <a:p>
            <a:endParaRPr lang="en-US" sz="4000" dirty="0"/>
          </a:p>
          <a:p>
            <a:endParaRPr lang="en-US" sz="4000" dirty="0"/>
          </a:p>
        </p:txBody>
      </p:sp>
      <p:pic>
        <p:nvPicPr>
          <p:cNvPr id="49" name="Picture 48" descr="Icon&#10;&#10;Description automatically generated">
            <a:extLst>
              <a:ext uri="{FF2B5EF4-FFF2-40B4-BE49-F238E27FC236}">
                <a16:creationId xmlns:a16="http://schemas.microsoft.com/office/drawing/2014/main" id="{35FFD894-3BA2-F1B9-0020-01F99694A8FD}"/>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23902472" y="9347296"/>
            <a:ext cx="3890124" cy="3890124"/>
          </a:xfrm>
          <a:prstGeom prst="rect">
            <a:avLst/>
          </a:prstGeom>
        </p:spPr>
      </p:pic>
      <p:pic>
        <p:nvPicPr>
          <p:cNvPr id="23" name="Picture 22" descr="Chart, bar chart&#10;&#10;Description automatically generated">
            <a:extLst>
              <a:ext uri="{FF2B5EF4-FFF2-40B4-BE49-F238E27FC236}">
                <a16:creationId xmlns:a16="http://schemas.microsoft.com/office/drawing/2014/main" id="{5FB3BEED-3B66-54E7-BDB4-7DAEA1E45D2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378983" y="17101369"/>
            <a:ext cx="13919917" cy="9208876"/>
          </a:xfrm>
          <a:prstGeom prst="rect">
            <a:avLst/>
          </a:prstGeom>
        </p:spPr>
      </p:pic>
      <p:pic>
        <p:nvPicPr>
          <p:cNvPr id="1028" name="Picture 4">
            <a:extLst>
              <a:ext uri="{FF2B5EF4-FFF2-40B4-BE49-F238E27FC236}">
                <a16:creationId xmlns:a16="http://schemas.microsoft.com/office/drawing/2014/main" id="{74B44742-4835-28A8-AF76-13681154F434}"/>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6404" t="14696" r="7293"/>
          <a:stretch/>
        </p:blipFill>
        <p:spPr bwMode="auto">
          <a:xfrm>
            <a:off x="14645824" y="27934786"/>
            <a:ext cx="22125628" cy="918230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1" descr="A picture containing text&#10;&#10;Description automatically generated">
            <a:extLst>
              <a:ext uri="{FF2B5EF4-FFF2-40B4-BE49-F238E27FC236}">
                <a16:creationId xmlns:a16="http://schemas.microsoft.com/office/drawing/2014/main" id="{0E8A88E8-CB1D-A124-5A82-86B05C3EC123}"/>
              </a:ext>
            </a:extLst>
          </p:cNvPr>
          <p:cNvPicPr>
            <a:picLocks noChangeAspect="1"/>
          </p:cNvPicPr>
          <p:nvPr/>
        </p:nvPicPr>
        <p:blipFill>
          <a:blip r:embed="rId12"/>
          <a:stretch>
            <a:fillRect/>
          </a:stretch>
        </p:blipFill>
        <p:spPr>
          <a:xfrm>
            <a:off x="39598406" y="1723504"/>
            <a:ext cx="10170082" cy="2391890"/>
          </a:xfrm>
          <a:prstGeom prst="rect">
            <a:avLst/>
          </a:prstGeom>
        </p:spPr>
      </p:pic>
      <p:pic>
        <p:nvPicPr>
          <p:cNvPr id="5" name="Picture 4" descr="Chart, bar chart&#10;&#10;Description automatically generated">
            <a:extLst>
              <a:ext uri="{FF2B5EF4-FFF2-40B4-BE49-F238E27FC236}">
                <a16:creationId xmlns:a16="http://schemas.microsoft.com/office/drawing/2014/main" id="{441E9EA2-2502-6DD5-A5A8-8547EF1EA783}"/>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6116933" y="17448248"/>
            <a:ext cx="11786172" cy="8560327"/>
          </a:xfrm>
          <a:prstGeom prst="rect">
            <a:avLst/>
          </a:prstGeom>
        </p:spPr>
      </p:pic>
      <p:sp>
        <p:nvSpPr>
          <p:cNvPr id="22" name="Arrow: Left-Right 21">
            <a:extLst>
              <a:ext uri="{FF2B5EF4-FFF2-40B4-BE49-F238E27FC236}">
                <a16:creationId xmlns:a16="http://schemas.microsoft.com/office/drawing/2014/main" id="{72311CE7-9735-60F5-4323-FC1FF396FB9A}"/>
              </a:ext>
            </a:extLst>
          </p:cNvPr>
          <p:cNvSpPr/>
          <p:nvPr/>
        </p:nvSpPr>
        <p:spPr>
          <a:xfrm>
            <a:off x="20325143" y="10637134"/>
            <a:ext cx="3356658" cy="1319513"/>
          </a:xfrm>
          <a:prstGeom prst="lef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Subtitle 2">
            <a:extLst>
              <a:ext uri="{FF2B5EF4-FFF2-40B4-BE49-F238E27FC236}">
                <a16:creationId xmlns:a16="http://schemas.microsoft.com/office/drawing/2014/main" id="{D0D0FA52-51E0-416A-A1A6-76270865C2DA}"/>
              </a:ext>
            </a:extLst>
          </p:cNvPr>
          <p:cNvSpPr txBox="1">
            <a:spLocks/>
          </p:cNvSpPr>
          <p:nvPr/>
        </p:nvSpPr>
        <p:spPr>
          <a:xfrm>
            <a:off x="431198" y="28907428"/>
            <a:ext cx="12733867" cy="1065351"/>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a:ea typeface="Cambria"/>
              </a:rPr>
              <a:t>Data</a:t>
            </a:r>
            <a:endParaRPr lang="en-US" dirty="0"/>
          </a:p>
        </p:txBody>
      </p:sp>
      <p:sp>
        <p:nvSpPr>
          <p:cNvPr id="27" name="Subtitle 2">
            <a:extLst>
              <a:ext uri="{FF2B5EF4-FFF2-40B4-BE49-F238E27FC236}">
                <a16:creationId xmlns:a16="http://schemas.microsoft.com/office/drawing/2014/main" id="{7AA1A4CF-F024-BAF1-F552-3372276C4D7A}"/>
              </a:ext>
            </a:extLst>
          </p:cNvPr>
          <p:cNvSpPr txBox="1">
            <a:spLocks/>
          </p:cNvSpPr>
          <p:nvPr/>
        </p:nvSpPr>
        <p:spPr>
          <a:xfrm>
            <a:off x="38002620" y="32842820"/>
            <a:ext cx="12733867" cy="1065351"/>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800" dirty="0">
                <a:solidFill>
                  <a:schemeClr val="bg1"/>
                </a:solidFill>
                <a:latin typeface="Cambria"/>
                <a:ea typeface="Cambria"/>
              </a:rPr>
              <a:t>Acknowledgements</a:t>
            </a:r>
            <a:endParaRPr lang="en-US" sz="4800">
              <a:solidFill>
                <a:schemeClr val="bg1"/>
              </a:solidFill>
              <a:cs typeface="Calibri"/>
            </a:endParaRPr>
          </a:p>
        </p:txBody>
      </p:sp>
      <p:sp>
        <p:nvSpPr>
          <p:cNvPr id="35" name="Arrow: Left-Right 34">
            <a:extLst>
              <a:ext uri="{FF2B5EF4-FFF2-40B4-BE49-F238E27FC236}">
                <a16:creationId xmlns:a16="http://schemas.microsoft.com/office/drawing/2014/main" id="{BE70D554-B398-1A58-FD60-205993EF45D5}"/>
              </a:ext>
            </a:extLst>
          </p:cNvPr>
          <p:cNvSpPr/>
          <p:nvPr/>
        </p:nvSpPr>
        <p:spPr>
          <a:xfrm>
            <a:off x="28033882" y="10637133"/>
            <a:ext cx="3356658" cy="1319513"/>
          </a:xfrm>
          <a:prstGeom prst="lef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5C5CE64-039B-6256-1C89-897E630D83AB}"/>
              </a:ext>
            </a:extLst>
          </p:cNvPr>
          <p:cNvSpPr txBox="1"/>
          <p:nvPr/>
        </p:nvSpPr>
        <p:spPr>
          <a:xfrm>
            <a:off x="17078116" y="36420272"/>
            <a:ext cx="3969055" cy="78263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3834</TotalTime>
  <Words>728</Words>
  <Application>Microsoft Office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Album Cover Analysis Alexander White and Elisabeth Drakatos Innovation Scholars,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Elisabeth Drakatos</cp:lastModifiedBy>
  <cp:revision>477</cp:revision>
  <dcterms:created xsi:type="dcterms:W3CDTF">2016-03-05T16:55:12Z</dcterms:created>
  <dcterms:modified xsi:type="dcterms:W3CDTF">2023-04-13T20:27:06Z</dcterms:modified>
</cp:coreProperties>
</file>