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56" r:id="rId7"/>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57D3C-21C1-3BE4-901A-28970F154724}" v="80" dt="2023-03-30T06:20:24.002"/>
    <p1510:client id="{5B0B8008-9F2C-2539-0FE0-1851AD99252D}" v="5" dt="2023-03-29T00:07:13.696"/>
    <p1510:client id="{6305353E-1D0D-A268-7CBF-901A4BB6613D}" v="28" dt="2023-03-29T20:55:29.314"/>
    <p1510:client id="{64947249-DFBC-05F8-E169-11160F1AD082}" v="52" dt="2023-03-29T14:11:41.853"/>
    <p1510:client id="{99E53857-2F0A-2E35-E2CA-DB03ABE7DDA5}" v="87" dt="2023-04-13T19:24:18.583"/>
    <p1510:client id="{AAA58FE6-1D24-E5B4-4576-6784978B2A49}" v="11" dt="2023-03-30T03:43:08.684"/>
    <p1510:client id="{AC5EEDC6-B297-5C3A-D2F8-6711BA4181F9}" v="483" dt="2023-04-13T19:51:38.361"/>
    <p1510:client id="{B6F9DC12-F1A9-BBB2-A748-3137DCF92BC6}" v="246" dt="2023-03-30T13:08:52.373"/>
    <p1510:client id="{C6BA843A-241D-750D-6241-29AA813D9222}" v="57" dt="2023-03-29T21:07:34.439"/>
    <p1510:client id="{E4CE52B5-5BBB-A8CC-4002-D1BDF2737E9E}" v="49" dt="2023-03-30T03:34:43.037"/>
    <p1510:client id="{EA4750C1-0FF5-3FBA-536C-044E444A1366}" v="15" dt="2023-03-28T18:17:50.9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3" d="100"/>
          <a:sy n="23" d="100"/>
        </p:scale>
        <p:origin x="1626" y="4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52735BE-4E05-472D-A77E-8D96F8D54398}" type="datetimeFigureOut">
              <a:rPr lang="en-US" smtClean="0"/>
              <a:t>4/13/2023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DA99775-004E-4B6B-A3D5-0476893E3D6E}" type="slidenum">
              <a:rPr lang="en-US" smtClean="0"/>
              <a:t>‹#›</a:t>
            </a:fld>
            <a:endParaRPr lang="en-US"/>
          </a:p>
        </p:txBody>
      </p:sp>
    </p:spTree>
    <p:extLst>
      <p:ext uri="{BB962C8B-B14F-4D97-AF65-F5344CB8AC3E}">
        <p14:creationId xmlns:p14="http://schemas.microsoft.com/office/powerpoint/2010/main" val="3398920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A99775-004E-4B6B-A3D5-0476893E3D6E}" type="slidenum">
              <a:rPr lang="en-US" smtClean="0"/>
              <a:t>1</a:t>
            </a:fld>
            <a:endParaRPr lang="en-US"/>
          </a:p>
        </p:txBody>
      </p:sp>
    </p:spTree>
    <p:extLst>
      <p:ext uri="{BB962C8B-B14F-4D97-AF65-F5344CB8AC3E}">
        <p14:creationId xmlns:p14="http://schemas.microsoft.com/office/powerpoint/2010/main" val="363405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3"/>
            <a:ext cx="37307520" cy="11460480"/>
          </a:xfrm>
        </p:spPr>
        <p:txBody>
          <a:bodyPr anchor="b"/>
          <a:lstStyle>
            <a:lvl1pPr algn="ctr">
              <a:defRPr sz="29400"/>
            </a:lvl1pPr>
          </a:lstStyle>
          <a:p>
            <a:r>
              <a:rPr lang="en-US"/>
              <a:t>Click to edit Master title style</a:t>
            </a:r>
          </a:p>
        </p:txBody>
      </p:sp>
      <p:sp>
        <p:nvSpPr>
          <p:cNvPr id="3" name="Subtitle 2"/>
          <p:cNvSpPr>
            <a:spLocks noGrp="1"/>
          </p:cNvSpPr>
          <p:nvPr>
            <p:ph type="subTitle" idx="1"/>
          </p:nvPr>
        </p:nvSpPr>
        <p:spPr>
          <a:xfrm>
            <a:off x="5486400" y="17289783"/>
            <a:ext cx="32918400" cy="794765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51"/>
            <a:ext cx="37856160" cy="13693137"/>
          </a:xfrm>
        </p:spPr>
        <p:txBody>
          <a:bodyPr anchor="b"/>
          <a:lstStyle>
            <a:lvl1pPr>
              <a:defRPr sz="29400"/>
            </a:lvl1pPr>
          </a:lstStyle>
          <a:p>
            <a:r>
              <a:rPr lang="en-US"/>
              <a:t>Click to edit Master title style</a:t>
            </a:r>
          </a:p>
        </p:txBody>
      </p:sp>
      <p:sp>
        <p:nvSpPr>
          <p:cNvPr id="3" name="Text Placeholder 2"/>
          <p:cNvSpPr>
            <a:spLocks noGrp="1"/>
          </p:cNvSpPr>
          <p:nvPr>
            <p:ph type="body" idx="1"/>
          </p:nvPr>
        </p:nvSpPr>
        <p:spPr>
          <a:xfrm>
            <a:off x="2994662" y="22029431"/>
            <a:ext cx="37856160" cy="720089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3"/>
          </a:xfrm>
        </p:spPr>
        <p:txBody>
          <a:bodyPr/>
          <a:lstStyle/>
          <a:p>
            <a:r>
              <a:rPr lang="en-US"/>
              <a:t>Click to edit Master title style</a:t>
            </a:r>
          </a:p>
        </p:txBody>
      </p:sp>
      <p:sp>
        <p:nvSpPr>
          <p:cNvPr id="3" name="Text Placeholder 2"/>
          <p:cNvSpPr>
            <a:spLocks noGrp="1"/>
          </p:cNvSpPr>
          <p:nvPr>
            <p:ph type="body" idx="1"/>
          </p:nvPr>
        </p:nvSpPr>
        <p:spPr>
          <a:xfrm>
            <a:off x="3023242" y="8069584"/>
            <a:ext cx="18568032"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4"/>
            <a:ext cx="18659477"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81BC7-D5A5-445F-BF4D-797F02B50EB4}"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81BC7-D5A5-445F-BF4D-797F02B50EB4}"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p>
        </p:txBody>
      </p:sp>
      <p:sp>
        <p:nvSpPr>
          <p:cNvPr id="3" name="Content Placeholder 2"/>
          <p:cNvSpPr>
            <a:spLocks noGrp="1"/>
          </p:cNvSpPr>
          <p:nvPr>
            <p:ph idx="1"/>
          </p:nvPr>
        </p:nvSpPr>
        <p:spPr>
          <a:xfrm>
            <a:off x="18659477" y="4739648"/>
            <a:ext cx="22219920" cy="233934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p>
        </p:txBody>
      </p:sp>
      <p:sp>
        <p:nvSpPr>
          <p:cNvPr id="3" name="Picture Placeholder 2"/>
          <p:cNvSpPr>
            <a:spLocks noGrp="1" noChangeAspect="1"/>
          </p:cNvSpPr>
          <p:nvPr>
            <p:ph type="pic" idx="1"/>
          </p:nvPr>
        </p:nvSpPr>
        <p:spPr>
          <a:xfrm>
            <a:off x="18659477" y="4739648"/>
            <a:ext cx="22219920" cy="233934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3"/>
          </a:xfrm>
          <a:prstGeom prst="rect">
            <a:avLst/>
          </a:prstGeom>
        </p:spPr>
        <p:txBody>
          <a:bodyPr vert="horz" lIns="106674" tIns="53337" rIns="106674" bIns="53337"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8"/>
            <a:ext cx="9875520" cy="17526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4/13/2023</a:t>
            </a:fld>
            <a:endParaRPr lang="en-US"/>
          </a:p>
        </p:txBody>
      </p:sp>
      <p:sp>
        <p:nvSpPr>
          <p:cNvPr id="5" name="Footer Placeholder 4"/>
          <p:cNvSpPr>
            <a:spLocks noGrp="1"/>
          </p:cNvSpPr>
          <p:nvPr>
            <p:ph type="ftr" sz="quarter" idx="3"/>
          </p:nvPr>
        </p:nvSpPr>
        <p:spPr>
          <a:xfrm>
            <a:off x="14538960" y="30510488"/>
            <a:ext cx="14813280" cy="17526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8"/>
            <a:ext cx="9875520" cy="17526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597" y="522514"/>
            <a:ext cx="43136594" cy="394788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u="sng" err="1">
                <a:solidFill>
                  <a:schemeClr val="bg1"/>
                </a:solidFill>
                <a:latin typeface="Cambria" panose="02040503050406030204" pitchFamily="18" charset="0"/>
                <a:cs typeface="Arial" panose="020B0604020202020204" pitchFamily="34" charset="0"/>
              </a:rPr>
              <a:t>PiRail</a:t>
            </a:r>
            <a:br>
              <a:rPr lang="en-US" sz="8400">
                <a:solidFill>
                  <a:schemeClr val="bg1"/>
                </a:solidFill>
                <a:latin typeface="Cambria" panose="02040503050406030204" pitchFamily="18" charset="0"/>
                <a:cs typeface="Arial" panose="020B0604020202020204" pitchFamily="34" charset="0"/>
              </a:rPr>
            </a:br>
            <a:r>
              <a:rPr lang="en-US" sz="4000">
                <a:solidFill>
                  <a:schemeClr val="bg1"/>
                </a:solidFill>
                <a:latin typeface="Cambria" panose="02040503050406030204" pitchFamily="18" charset="0"/>
                <a:cs typeface="Arial" panose="020B0604020202020204" pitchFamily="34" charset="0"/>
              </a:rPr>
              <a:t>Team Members: Matthew Cusack, Luke </a:t>
            </a:r>
            <a:r>
              <a:rPr lang="en-US" sz="4000" err="1">
                <a:solidFill>
                  <a:schemeClr val="bg1"/>
                </a:solidFill>
                <a:latin typeface="Cambria" panose="02040503050406030204" pitchFamily="18" charset="0"/>
                <a:cs typeface="Arial" panose="020B0604020202020204" pitchFamily="34" charset="0"/>
              </a:rPr>
              <a:t>Knedeisen</a:t>
            </a:r>
            <a:r>
              <a:rPr lang="en-US" sz="4000">
                <a:solidFill>
                  <a:schemeClr val="bg1"/>
                </a:solidFill>
                <a:latin typeface="Cambria" panose="02040503050406030204" pitchFamily="18" charset="0"/>
                <a:cs typeface="Arial" panose="020B0604020202020204" pitchFamily="34" charset="0"/>
              </a:rPr>
              <a:t>, Josh Knauer</a:t>
            </a:r>
            <a:br>
              <a:rPr lang="en-US" sz="4000">
                <a:solidFill>
                  <a:schemeClr val="bg1"/>
                </a:solidFill>
                <a:latin typeface="Cambria" panose="02040503050406030204" pitchFamily="18" charset="0"/>
                <a:cs typeface="Arial" panose="020B0604020202020204" pitchFamily="34" charset="0"/>
              </a:rPr>
            </a:br>
            <a:r>
              <a:rPr lang="en-US" sz="4000">
                <a:solidFill>
                  <a:schemeClr val="bg1"/>
                </a:solidFill>
                <a:latin typeface="Cambria" panose="02040503050406030204" pitchFamily="18" charset="0"/>
                <a:cs typeface="Arial" panose="020B0604020202020204" pitchFamily="34" charset="0"/>
              </a:rPr>
              <a:t>Project Sponsor: Jonathan Miner</a:t>
            </a:r>
            <a:br>
              <a:rPr lang="en-US" sz="4000">
                <a:solidFill>
                  <a:schemeClr val="bg1"/>
                </a:solidFill>
                <a:latin typeface="Cambria" panose="02040503050406030204" pitchFamily="18" charset="0"/>
                <a:cs typeface="Arial" panose="020B0604020202020204" pitchFamily="34" charset="0"/>
              </a:rPr>
            </a:br>
            <a:r>
              <a:rPr lang="en-US" sz="4000" i="1">
                <a:solidFill>
                  <a:schemeClr val="bg1"/>
                </a:solidFill>
                <a:latin typeface="Cambria" panose="02040503050406030204" pitchFamily="18" charset="0"/>
                <a:cs typeface="Arial" panose="020B0604020202020204" pitchFamily="34" charset="0"/>
              </a:rPr>
              <a:t>Computer Science Department, University of New Hampshire</a:t>
            </a:r>
          </a:p>
        </p:txBody>
      </p:sp>
      <p:sp>
        <p:nvSpPr>
          <p:cNvPr id="6" name="Subtitle 2"/>
          <p:cNvSpPr txBox="1">
            <a:spLocks/>
          </p:cNvSpPr>
          <p:nvPr/>
        </p:nvSpPr>
        <p:spPr>
          <a:xfrm>
            <a:off x="369597" y="6000072"/>
            <a:ext cx="10914743" cy="7310294"/>
          </a:xfrm>
          <a:prstGeom prst="rect">
            <a:avLst/>
          </a:prstGeom>
          <a:noFill/>
          <a:ln>
            <a:solidFill>
              <a:srgbClr val="002060"/>
            </a:solidFill>
          </a:ln>
        </p:spPr>
        <p:txBody>
          <a:bodyPr vert="horz" lIns="106674" tIns="53337" rIns="106674" bIns="53337" rtlCol="0" anchor="t">
            <a:normAutofit fontScale="850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dirty="0">
                <a:latin typeface="Cambria"/>
                <a:ea typeface="+mn-lt"/>
                <a:cs typeface="+mn-lt"/>
              </a:rPr>
              <a:t>Railroads face the challenge of inspecting and maintaining miles of track, historically involving time-consuming manual inspection.  With the advent of technology, railroads are turning to data collection and analysis to improve efficiency.</a:t>
            </a:r>
            <a:r>
              <a:rPr lang="en-US" sz="4000" dirty="0">
                <a:latin typeface="Cambria"/>
                <a:ea typeface="Cambria"/>
              </a:rPr>
              <a:t>  Improving the track inspection process will result in lower input costs for rail companies, and safer tracks for staff, passengers, and cargo. Vibration data and acoustic data are collected while riding along the tracks, and the combination of the two datasets can in theory be used to diagnose track imperfections. </a:t>
            </a:r>
            <a:endParaRPr lang="en-US" sz="4000" dirty="0">
              <a:latin typeface="Cambria"/>
              <a:ea typeface="Cambria"/>
              <a:cs typeface="Calibri"/>
            </a:endParaRPr>
          </a:p>
          <a:p>
            <a:r>
              <a:rPr lang="en-US" sz="4000" dirty="0">
                <a:latin typeface="Calibri"/>
                <a:ea typeface="Cambria"/>
                <a:cs typeface="Calibri"/>
              </a:rPr>
              <a:t> </a:t>
            </a:r>
            <a:r>
              <a:rPr lang="en-US" sz="4000" dirty="0">
                <a:latin typeface="Cambria"/>
                <a:ea typeface="+mn-lt"/>
                <a:cs typeface="+mn-lt"/>
              </a:rPr>
              <a:t>The overall goals of </a:t>
            </a:r>
            <a:r>
              <a:rPr lang="en-US" sz="4000" dirty="0" err="1">
                <a:latin typeface="Cambria"/>
                <a:ea typeface="+mn-lt"/>
                <a:cs typeface="+mn-lt"/>
              </a:rPr>
              <a:t>PiRail</a:t>
            </a:r>
            <a:r>
              <a:rPr lang="en-US" sz="4000" dirty="0">
                <a:latin typeface="Cambria"/>
                <a:ea typeface="+mn-lt"/>
                <a:cs typeface="+mn-lt"/>
              </a:rPr>
              <a:t> are to perform data collection with low-cost components, and to promote youth research into the technology and data analytics used by the railroad industry.  This year's UNH Team focused on graphing the acoustic data and hypothesizing the relationship between acoustic and vibration data.</a:t>
            </a:r>
            <a:endParaRPr lang="en-US" sz="9600" dirty="0">
              <a:latin typeface="Cambria"/>
              <a:ea typeface="+mn-lt"/>
              <a:cs typeface="+mn-lt"/>
            </a:endParaRPr>
          </a:p>
          <a:p>
            <a:endParaRPr lang="en-US" sz="3700" dirty="0">
              <a:latin typeface="Cambria" panose="02040503050406030204" pitchFamily="18" charset="0"/>
              <a:ea typeface="Cambria"/>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7" name="Subtitle 2"/>
          <p:cNvSpPr txBox="1">
            <a:spLocks/>
          </p:cNvSpPr>
          <p:nvPr/>
        </p:nvSpPr>
        <p:spPr>
          <a:xfrm>
            <a:off x="369597" y="13777877"/>
            <a:ext cx="10914743" cy="913158"/>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a:ea typeface="Cambria"/>
              </a:rPr>
              <a:t> </a:t>
            </a:r>
            <a:r>
              <a:rPr lang="en-US" sz="5800" dirty="0">
                <a:solidFill>
                  <a:schemeClr val="bg1"/>
                </a:solidFill>
                <a:latin typeface="Cambria"/>
                <a:ea typeface="Cambria"/>
              </a:rPr>
              <a:t>Methodology/Requirements</a:t>
            </a:r>
            <a:endParaRPr lang="en-US" sz="5800" dirty="0">
              <a:solidFill>
                <a:schemeClr val="bg1"/>
              </a:solidFill>
              <a:latin typeface="Cambria" panose="02040503050406030204" pitchFamily="18" charset="0"/>
            </a:endParaRPr>
          </a:p>
        </p:txBody>
      </p:sp>
      <p:sp>
        <p:nvSpPr>
          <p:cNvPr id="8" name="Subtitle 2"/>
          <p:cNvSpPr txBox="1">
            <a:spLocks/>
          </p:cNvSpPr>
          <p:nvPr/>
        </p:nvSpPr>
        <p:spPr>
          <a:xfrm>
            <a:off x="369597" y="23625962"/>
            <a:ext cx="10914743" cy="8494918"/>
          </a:xfrm>
          <a:prstGeom prst="rect">
            <a:avLst/>
          </a:prstGeom>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700" dirty="0">
                <a:latin typeface="Cambria"/>
                <a:ea typeface="+mn-lt"/>
                <a:cs typeface="+mn-lt"/>
              </a:rPr>
              <a:t>The audio and vibration data are graphed using the open-source Chart.js library. After the data is submitted to the webserver, the user can use the web interface to choose the data set(s) that they would like to visualize. </a:t>
            </a:r>
            <a:endParaRPr lang="en-US" sz="3700" dirty="0">
              <a:latin typeface="Cambria"/>
              <a:ea typeface="Cambria"/>
              <a:cs typeface="Calibri"/>
            </a:endParaRPr>
          </a:p>
          <a:p>
            <a:r>
              <a:rPr lang="en-US" sz="3700" dirty="0">
                <a:latin typeface="Cambria"/>
                <a:ea typeface="+mn-lt"/>
                <a:cs typeface="+mn-lt"/>
              </a:rPr>
              <a:t>Before generation, the number of data points is thinned out to allow Chart.js to display the graph in a more reasonable amount of time. This is done by sorting the data through an algorithm that takes out data points within a certain number of standard deviations as well as limiting events per second. The user is also able to interact with the data by zooming in and out on the graph to view varying levels of detail.</a:t>
            </a:r>
            <a:endParaRPr lang="en-US" sz="3700" dirty="0">
              <a:latin typeface="Cambria"/>
              <a:ea typeface="Cambria"/>
              <a:cs typeface="Calibri" panose="020F0502020204030204"/>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p:txBody>
      </p:sp>
      <p:sp>
        <p:nvSpPr>
          <p:cNvPr id="9" name="Subtitle 2"/>
          <p:cNvSpPr txBox="1">
            <a:spLocks/>
          </p:cNvSpPr>
          <p:nvPr/>
        </p:nvSpPr>
        <p:spPr>
          <a:xfrm>
            <a:off x="12314092" y="4937912"/>
            <a:ext cx="19641782" cy="700889"/>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*Last Year’s Work* / Physical Technology</a:t>
            </a:r>
          </a:p>
        </p:txBody>
      </p:sp>
      <p:sp>
        <p:nvSpPr>
          <p:cNvPr id="12" name="Subtitle 2"/>
          <p:cNvSpPr txBox="1">
            <a:spLocks/>
          </p:cNvSpPr>
          <p:nvPr/>
        </p:nvSpPr>
        <p:spPr>
          <a:xfrm>
            <a:off x="32572096" y="15046952"/>
            <a:ext cx="10914743" cy="13024349"/>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571500" indent="-571500">
              <a:spcBef>
                <a:spcPts val="0"/>
              </a:spcBef>
              <a:buChar char="•"/>
            </a:pPr>
            <a:r>
              <a:rPr lang="en-US" sz="3700" dirty="0">
                <a:latin typeface="Cambria"/>
                <a:ea typeface="+mn-lt"/>
                <a:cs typeface="+mn-lt"/>
              </a:rPr>
              <a:t>It took longer to get up to speed than expected because the project lacked documentation on the existing graphing process</a:t>
            </a:r>
            <a:endParaRPr lang="en-US" sz="3700" dirty="0">
              <a:latin typeface="Cambria"/>
              <a:ea typeface="Cambria"/>
              <a:cs typeface="Calibri"/>
            </a:endParaRPr>
          </a:p>
          <a:p>
            <a:pPr marL="571500" indent="-571500">
              <a:spcBef>
                <a:spcPts val="0"/>
              </a:spcBef>
              <a:buFont typeface="Arial" panose="020B0604020202020204" pitchFamily="34" charset="0"/>
              <a:buChar char="•"/>
            </a:pPr>
            <a:r>
              <a:rPr lang="en-US" sz="3700" dirty="0">
                <a:latin typeface="Cambria"/>
                <a:ea typeface="+mn-lt"/>
                <a:cs typeface="+mn-lt"/>
              </a:rPr>
              <a:t>The web interface was changed to graph data by time, instead of mileage, enabling the display of both datasets on a common x-axis</a:t>
            </a:r>
          </a:p>
          <a:p>
            <a:pPr marL="571500" indent="-571500">
              <a:spcBef>
                <a:spcPts val="0"/>
              </a:spcBef>
              <a:buFont typeface="Arial" panose="020B0604020202020204" pitchFamily="34" charset="0"/>
              <a:buChar char="•"/>
            </a:pPr>
            <a:r>
              <a:rPr lang="en-US" sz="3700" dirty="0">
                <a:latin typeface="Cambria"/>
                <a:ea typeface="Cambria"/>
              </a:rPr>
              <a:t>The correlations between datasets is not as clear as the team hypothesized.  There is more research to be done in this field</a:t>
            </a:r>
          </a:p>
          <a:p>
            <a:pPr marL="571500" indent="-571500">
              <a:spcBef>
                <a:spcPts val="0"/>
              </a:spcBef>
              <a:buFont typeface="Arial" panose="020B0604020202020204" pitchFamily="34" charset="0"/>
              <a:buChar char="•"/>
            </a:pPr>
            <a:r>
              <a:rPr lang="en-US" sz="3700" dirty="0">
                <a:latin typeface="Cambria"/>
                <a:ea typeface="Cambria"/>
              </a:rPr>
              <a:t>Going forward, the project may continue with the machine learning aspect that began to be developed by last year's team, continue enhancing the way data is processed to reduce generation time, or seek to include further sets of data that have been recorded such as LIDAR data.</a:t>
            </a:r>
            <a:endParaRPr lang="en-US" sz="3700" dirty="0">
              <a:latin typeface="Cambria" panose="02040503050406030204" pitchFamily="18" charset="0"/>
              <a:ea typeface="Cambria"/>
            </a:endParaRPr>
          </a:p>
          <a:p>
            <a:pPr marL="571500" indent="-571500">
              <a:spcBef>
                <a:spcPts val="0"/>
              </a:spcBef>
              <a:buFont typeface="Arial" panose="020B0604020202020204" pitchFamily="34" charset="0"/>
              <a:buChar char="•"/>
            </a:pPr>
            <a:r>
              <a:rPr lang="en-US" sz="3700" dirty="0">
                <a:latin typeface="Cambria"/>
                <a:ea typeface="Cambria"/>
                <a:cs typeface="+mn-lt"/>
              </a:rPr>
              <a:t>While there wasn't an obvious correlation between the audio and vibration data sets, future </a:t>
            </a:r>
            <a:r>
              <a:rPr lang="en-US" sz="3700" dirty="0" err="1">
                <a:latin typeface="Cambria"/>
                <a:ea typeface="Cambria"/>
                <a:cs typeface="+mn-lt"/>
              </a:rPr>
              <a:t>PiRail</a:t>
            </a:r>
            <a:r>
              <a:rPr lang="en-US" sz="3700" dirty="0">
                <a:latin typeface="Cambria"/>
                <a:ea typeface="Cambria"/>
                <a:cs typeface="+mn-lt"/>
              </a:rPr>
              <a:t> teams could have a heavier focus on analyzing the data in order to find less obvious correlations and patterns that could lead to easy detection of damaged rail tracks.</a:t>
            </a:r>
          </a:p>
          <a:p>
            <a:pPr marL="571500" indent="-571500" algn="l">
              <a:spcBef>
                <a:spcPts val="0"/>
              </a:spcBef>
              <a:buFont typeface="Arial" panose="020B0604020202020204" pitchFamily="34" charset="0"/>
              <a:buChar char="•"/>
            </a:pPr>
            <a:endParaRPr lang="en-US" sz="3700" dirty="0">
              <a:latin typeface="Calibri"/>
              <a:ea typeface="Cambria"/>
              <a:cs typeface="+mn-lt"/>
            </a:endParaRPr>
          </a:p>
        </p:txBody>
      </p:sp>
      <p:sp>
        <p:nvSpPr>
          <p:cNvPr id="13" name="Subtitle 2"/>
          <p:cNvSpPr txBox="1">
            <a:spLocks/>
          </p:cNvSpPr>
          <p:nvPr/>
        </p:nvSpPr>
        <p:spPr>
          <a:xfrm>
            <a:off x="369597"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a:solidFill>
                  <a:schemeClr val="bg1"/>
                </a:solidFill>
                <a:latin typeface="Cambria" panose="02040503050406030204" pitchFamily="18" charset="0"/>
              </a:rPr>
              <a:t>Introduction</a:t>
            </a:r>
          </a:p>
        </p:txBody>
      </p:sp>
      <p:sp>
        <p:nvSpPr>
          <p:cNvPr id="15" name="Subtitle 2"/>
          <p:cNvSpPr txBox="1">
            <a:spLocks/>
          </p:cNvSpPr>
          <p:nvPr/>
        </p:nvSpPr>
        <p:spPr>
          <a:xfrm>
            <a:off x="32591449"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a:solidFill>
                  <a:schemeClr val="bg1"/>
                </a:solidFill>
                <a:latin typeface="Cambria" panose="02040503050406030204" pitchFamily="18" charset="0"/>
              </a:rPr>
              <a:t>Results</a:t>
            </a:r>
          </a:p>
        </p:txBody>
      </p:sp>
      <p:sp>
        <p:nvSpPr>
          <p:cNvPr id="16" name="Subtitle 2"/>
          <p:cNvSpPr txBox="1">
            <a:spLocks/>
          </p:cNvSpPr>
          <p:nvPr/>
        </p:nvSpPr>
        <p:spPr>
          <a:xfrm>
            <a:off x="12300593" y="6000072"/>
            <a:ext cx="19641782" cy="7182962"/>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a:latin typeface="Cambria" panose="02040503050406030204" pitchFamily="18" charset="0"/>
            </a:endParaRPr>
          </a:p>
        </p:txBody>
      </p:sp>
      <p:sp>
        <p:nvSpPr>
          <p:cNvPr id="17" name="Subtitle 2"/>
          <p:cNvSpPr txBox="1">
            <a:spLocks/>
          </p:cNvSpPr>
          <p:nvPr/>
        </p:nvSpPr>
        <p:spPr>
          <a:xfrm>
            <a:off x="32492932" y="13650545"/>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a:solidFill>
                  <a:schemeClr val="bg1"/>
                </a:solidFill>
                <a:latin typeface="Cambria" panose="02040503050406030204" pitchFamily="18" charset="0"/>
              </a:rPr>
              <a:t>Conclusions</a:t>
            </a:r>
          </a:p>
        </p:txBody>
      </p:sp>
      <p:sp>
        <p:nvSpPr>
          <p:cNvPr id="18" name="Subtitle 2"/>
          <p:cNvSpPr txBox="1">
            <a:spLocks/>
          </p:cNvSpPr>
          <p:nvPr/>
        </p:nvSpPr>
        <p:spPr>
          <a:xfrm>
            <a:off x="32591447" y="28483486"/>
            <a:ext cx="10914743" cy="633625"/>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a:solidFill>
                  <a:schemeClr val="bg1"/>
                </a:solidFill>
                <a:latin typeface="Cambria" panose="02040503050406030204" pitchFamily="18" charset="0"/>
              </a:rPr>
              <a:t>Acknowledgements</a:t>
            </a:r>
          </a:p>
        </p:txBody>
      </p:sp>
      <p:sp>
        <p:nvSpPr>
          <p:cNvPr id="19" name="Subtitle 2"/>
          <p:cNvSpPr txBox="1">
            <a:spLocks/>
          </p:cNvSpPr>
          <p:nvPr/>
        </p:nvSpPr>
        <p:spPr>
          <a:xfrm>
            <a:off x="32572096" y="6000072"/>
            <a:ext cx="10914743" cy="7182962"/>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spcBef>
                <a:spcPts val="0"/>
              </a:spcBef>
            </a:pPr>
            <a:r>
              <a:rPr lang="en-US" sz="3700" dirty="0">
                <a:latin typeface="Cambria"/>
                <a:ea typeface="Cambria"/>
              </a:rPr>
              <a:t>Our project aims to answer the question of whether graphing the two data sets side by side can be helpful in identifying where railroad tracks have been damaged. From the data we've graphed so far, there does not seem to be a direct correlation between the two data sets.</a:t>
            </a:r>
            <a:endParaRPr lang="en-US" dirty="0"/>
          </a:p>
          <a:p>
            <a:pPr>
              <a:spcBef>
                <a:spcPts val="0"/>
              </a:spcBef>
            </a:pPr>
            <a:endParaRPr lang="en-US" sz="3700" dirty="0">
              <a:latin typeface="Cambria"/>
              <a:ea typeface="Cambria"/>
            </a:endParaRPr>
          </a:p>
          <a:p>
            <a:pPr>
              <a:spcBef>
                <a:spcPts val="0"/>
              </a:spcBef>
            </a:pPr>
            <a:r>
              <a:rPr lang="en-US" sz="3700" dirty="0">
                <a:latin typeface="Cambria"/>
                <a:ea typeface="Cambria"/>
              </a:rPr>
              <a:t>To test our  audio graph generation, we  visually compared  the shape of the graph when plotted with our methods, to when plotted with existing tools and programs. More precise testing is not necessary at this time, as accuracy matters more in the context of this data than precision.</a:t>
            </a:r>
            <a:endParaRPr lang="en-US" dirty="0">
              <a:cs typeface="Calibri" panose="020F0502020204030204"/>
            </a:endParaRPr>
          </a:p>
        </p:txBody>
      </p:sp>
      <p:sp>
        <p:nvSpPr>
          <p:cNvPr id="30" name="Subtitle 2"/>
          <p:cNvSpPr txBox="1">
            <a:spLocks/>
          </p:cNvSpPr>
          <p:nvPr/>
        </p:nvSpPr>
        <p:spPr>
          <a:xfrm>
            <a:off x="12125439" y="13777876"/>
            <a:ext cx="19641782" cy="868329"/>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 Charts</a:t>
            </a:r>
          </a:p>
        </p:txBody>
      </p:sp>
      <p:sp>
        <p:nvSpPr>
          <p:cNvPr id="60" name="TextBox 59"/>
          <p:cNvSpPr txBox="1"/>
          <p:nvPr/>
        </p:nvSpPr>
        <p:spPr>
          <a:xfrm>
            <a:off x="25452444" y="6653236"/>
            <a:ext cx="4398796" cy="723269"/>
          </a:xfrm>
          <a:prstGeom prst="rect">
            <a:avLst/>
          </a:prstGeom>
          <a:noFill/>
        </p:spPr>
        <p:txBody>
          <a:bodyPr wrap="square" lIns="106674" tIns="53337" rIns="106674" bIns="53337" rtlCol="0">
            <a:spAutoFit/>
          </a:bodyPr>
          <a:lstStyle/>
          <a:p>
            <a:r>
              <a:rPr lang="en-US" sz="4000" err="1">
                <a:latin typeface="Cambria" panose="02040503050406030204" pitchFamily="18" charset="0"/>
              </a:rPr>
              <a:t>PiRail</a:t>
            </a:r>
            <a:r>
              <a:rPr lang="en-US" sz="4000">
                <a:latin typeface="Cambria" panose="02040503050406030204" pitchFamily="18" charset="0"/>
              </a:rPr>
              <a:t> 2022’s Work</a:t>
            </a:r>
          </a:p>
        </p:txBody>
      </p:sp>
      <p:sp>
        <p:nvSpPr>
          <p:cNvPr id="64" name="TextBox 63"/>
          <p:cNvSpPr txBox="1"/>
          <p:nvPr/>
        </p:nvSpPr>
        <p:spPr>
          <a:xfrm>
            <a:off x="13316202" y="11281238"/>
            <a:ext cx="8413068" cy="1585043"/>
          </a:xfrm>
          <a:prstGeom prst="rect">
            <a:avLst/>
          </a:prstGeom>
          <a:noFill/>
        </p:spPr>
        <p:txBody>
          <a:bodyPr wrap="square" lIns="106674" tIns="53337" rIns="106674" bIns="53337" rtlCol="0" anchor="t">
            <a:spAutoFit/>
          </a:bodyPr>
          <a:lstStyle/>
          <a:p>
            <a:pPr algn="ctr"/>
            <a:r>
              <a:rPr lang="en-US" sz="2400" dirty="0">
                <a:latin typeface="Cambria"/>
                <a:ea typeface="Cambria"/>
              </a:rPr>
              <a:t>Put together by our project sponsor, a Raspberry Pi is utilized along with a GPS sensor and microphone. </a:t>
            </a:r>
            <a:r>
              <a:rPr lang="en-US" sz="2400" dirty="0">
                <a:latin typeface="Cambria"/>
                <a:ea typeface="+mn-lt"/>
                <a:cs typeface="+mn-lt"/>
              </a:rPr>
              <a:t>The hardware is mounted inside a weather proof box, and collects data while attached to a rail vehicle</a:t>
            </a:r>
            <a:r>
              <a:rPr lang="en-US" sz="2400" dirty="0">
                <a:latin typeface="Cambria"/>
                <a:ea typeface="Cambria"/>
              </a:rPr>
              <a:t>.</a:t>
            </a:r>
          </a:p>
        </p:txBody>
      </p:sp>
      <p:sp>
        <p:nvSpPr>
          <p:cNvPr id="62" name="TextBox 61"/>
          <p:cNvSpPr txBox="1"/>
          <p:nvPr/>
        </p:nvSpPr>
        <p:spPr>
          <a:xfrm>
            <a:off x="23279987" y="11270515"/>
            <a:ext cx="8491021" cy="1215711"/>
          </a:xfrm>
          <a:prstGeom prst="rect">
            <a:avLst/>
          </a:prstGeom>
          <a:noFill/>
        </p:spPr>
        <p:txBody>
          <a:bodyPr wrap="square" lIns="106674" tIns="53337" rIns="106674" bIns="53337" rtlCol="0" anchor="t">
            <a:spAutoFit/>
          </a:bodyPr>
          <a:lstStyle/>
          <a:p>
            <a:pPr algn="ctr"/>
            <a:r>
              <a:rPr lang="en-US" sz="2400" dirty="0">
                <a:latin typeface="Cambria"/>
                <a:ea typeface="+mn-lt"/>
                <a:cs typeface="+mn-lt"/>
              </a:rPr>
              <a:t>The </a:t>
            </a:r>
            <a:r>
              <a:rPr lang="en-US" sz="2400" dirty="0" err="1">
                <a:latin typeface="Cambria"/>
                <a:ea typeface="+mn-lt"/>
                <a:cs typeface="+mn-lt"/>
              </a:rPr>
              <a:t>PiRail</a:t>
            </a:r>
            <a:r>
              <a:rPr lang="en-US" sz="2400" dirty="0">
                <a:latin typeface="Cambria"/>
                <a:ea typeface="+mn-lt"/>
                <a:cs typeface="+mn-lt"/>
              </a:rPr>
              <a:t> 2022 team’s vibration data graph. The </a:t>
            </a:r>
            <a:r>
              <a:rPr lang="en-US" sz="2400" dirty="0" err="1">
                <a:latin typeface="Cambria"/>
                <a:ea typeface="+mn-lt"/>
                <a:cs typeface="+mn-lt"/>
              </a:rPr>
              <a:t>PiRail</a:t>
            </a:r>
            <a:r>
              <a:rPr lang="en-US" sz="2400" dirty="0">
                <a:latin typeface="Cambria"/>
                <a:ea typeface="+mn-lt"/>
                <a:cs typeface="+mn-lt"/>
              </a:rPr>
              <a:t> 2023 Team worked to improve the existing web interface and backend processing.</a:t>
            </a:r>
            <a:endParaRPr lang="en-US" dirty="0">
              <a:latin typeface="Cambria"/>
              <a:ea typeface="+mn-lt"/>
              <a:cs typeface="+mn-lt"/>
            </a:endParaRPr>
          </a:p>
        </p:txBody>
      </p:sp>
      <p:sp>
        <p:nvSpPr>
          <p:cNvPr id="31" name="Subtitle 2"/>
          <p:cNvSpPr txBox="1">
            <a:spLocks/>
          </p:cNvSpPr>
          <p:nvPr/>
        </p:nvSpPr>
        <p:spPr>
          <a:xfrm>
            <a:off x="12333504" y="15157647"/>
            <a:ext cx="19641782" cy="16933929"/>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a:latin typeface="Cambria" panose="02040503050406030204" pitchFamily="18" charset="0"/>
            </a:endParaRPr>
          </a:p>
        </p:txBody>
      </p:sp>
      <p:pic>
        <p:nvPicPr>
          <p:cNvPr id="161" name="Picture 1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6639" y="1168998"/>
            <a:ext cx="2298576" cy="3042233"/>
          </a:xfrm>
          <a:prstGeom prst="rect">
            <a:avLst/>
          </a:prstGeom>
        </p:spPr>
      </p:pic>
      <p:sp>
        <p:nvSpPr>
          <p:cNvPr id="97" name="TextBox 96"/>
          <p:cNvSpPr txBox="1"/>
          <p:nvPr/>
        </p:nvSpPr>
        <p:spPr>
          <a:xfrm>
            <a:off x="14731164" y="6661396"/>
            <a:ext cx="6095216" cy="723269"/>
          </a:xfrm>
          <a:prstGeom prst="rect">
            <a:avLst/>
          </a:prstGeom>
          <a:noFill/>
        </p:spPr>
        <p:txBody>
          <a:bodyPr wrap="square" lIns="106674" tIns="53337" rIns="106674" bIns="53337" rtlCol="0">
            <a:spAutoFit/>
          </a:bodyPr>
          <a:lstStyle/>
          <a:p>
            <a:r>
              <a:rPr lang="en-US" sz="4000" dirty="0">
                <a:latin typeface="Cambria" panose="02040503050406030204" pitchFamily="18" charset="0"/>
              </a:rPr>
              <a:t>Data Collection Technology</a:t>
            </a:r>
          </a:p>
        </p:txBody>
      </p:sp>
      <p:sp>
        <p:nvSpPr>
          <p:cNvPr id="27" name="Rectangle 26"/>
          <p:cNvSpPr/>
          <p:nvPr/>
        </p:nvSpPr>
        <p:spPr>
          <a:xfrm>
            <a:off x="36576000" y="1168998"/>
            <a:ext cx="6355080" cy="25161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US" sz="4700">
              <a:solidFill>
                <a:schemeClr val="tx1"/>
              </a:solidFill>
            </a:endParaRPr>
          </a:p>
        </p:txBody>
      </p:sp>
      <p:sp>
        <p:nvSpPr>
          <p:cNvPr id="98" name="Subtitle 2"/>
          <p:cNvSpPr txBox="1">
            <a:spLocks/>
          </p:cNvSpPr>
          <p:nvPr/>
        </p:nvSpPr>
        <p:spPr>
          <a:xfrm>
            <a:off x="369597" y="22457303"/>
            <a:ext cx="10914743" cy="913158"/>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a:ea typeface="Cambria"/>
              </a:rPr>
              <a:t> </a:t>
            </a:r>
            <a:r>
              <a:rPr lang="en-US" sz="5800" dirty="0">
                <a:solidFill>
                  <a:schemeClr val="bg1"/>
                </a:solidFill>
                <a:latin typeface="Cambria"/>
                <a:ea typeface="Cambria"/>
              </a:rPr>
              <a:t>Design/Implementation</a:t>
            </a:r>
            <a:endParaRPr lang="en-US" sz="5800" dirty="0">
              <a:solidFill>
                <a:schemeClr val="bg1"/>
              </a:solidFill>
              <a:latin typeface="Cambria" panose="02040503050406030204" pitchFamily="18" charset="0"/>
            </a:endParaRPr>
          </a:p>
        </p:txBody>
      </p:sp>
      <p:sp>
        <p:nvSpPr>
          <p:cNvPr id="99" name="Subtitle 2"/>
          <p:cNvSpPr txBox="1">
            <a:spLocks/>
          </p:cNvSpPr>
          <p:nvPr/>
        </p:nvSpPr>
        <p:spPr>
          <a:xfrm>
            <a:off x="369597" y="14895261"/>
            <a:ext cx="10914743" cy="7252614"/>
          </a:xfrm>
          <a:prstGeom prst="rect">
            <a:avLst/>
          </a:prstGeom>
          <a:ln>
            <a:solidFill>
              <a:srgbClr val="002060"/>
            </a:solidFill>
          </a:ln>
        </p:spPr>
        <p:txBody>
          <a:bodyPr vert="horz" lIns="106674" tIns="53337" rIns="106674" bIns="53337" rtlCol="0" anchor="t">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spcBef>
                <a:spcPts val="0"/>
              </a:spcBef>
            </a:pPr>
            <a:r>
              <a:rPr lang="en-US" sz="3700" dirty="0" err="1">
                <a:latin typeface="Cambria"/>
                <a:ea typeface="+mn-lt"/>
                <a:cs typeface="+mn-lt"/>
              </a:rPr>
              <a:t>PiRail</a:t>
            </a:r>
            <a:r>
              <a:rPr lang="en-US" sz="3700" dirty="0">
                <a:latin typeface="Cambria"/>
                <a:ea typeface="+mn-lt"/>
                <a:cs typeface="+mn-lt"/>
              </a:rPr>
              <a:t> hardware, mounted on a rail vehicle, uses an Inertial Measurement Unit (IMU) and microphones to collect the vibration and acoustic data.  All data is geo-tagged and time coded.  IMU data is saved as JSON records, and audio data saved as WAV files.</a:t>
            </a:r>
            <a:endParaRPr lang="en-US" sz="10050" dirty="0">
              <a:latin typeface="Cambria"/>
              <a:ea typeface="Cambria"/>
              <a:cs typeface="Calibri" panose="020F0502020204030204"/>
            </a:endParaRPr>
          </a:p>
          <a:p>
            <a:pPr>
              <a:spcBef>
                <a:spcPts val="0"/>
              </a:spcBef>
            </a:pPr>
            <a:endParaRPr lang="en-US" sz="3700" dirty="0">
              <a:latin typeface="Cambria"/>
              <a:ea typeface="Cambria"/>
              <a:cs typeface="Calibri" panose="020F0502020204030204"/>
            </a:endParaRPr>
          </a:p>
          <a:p>
            <a:pPr>
              <a:spcBef>
                <a:spcPts val="0"/>
              </a:spcBef>
            </a:pPr>
            <a:r>
              <a:rPr lang="en-US" sz="3700" dirty="0">
                <a:latin typeface="Cambria"/>
                <a:ea typeface="Cambria"/>
                <a:cs typeface="Calibri" panose="020F0502020204030204"/>
              </a:rPr>
              <a:t>Requirements:</a:t>
            </a:r>
          </a:p>
          <a:p>
            <a:pPr marL="571500" indent="-571500">
              <a:spcBef>
                <a:spcPts val="0"/>
              </a:spcBef>
              <a:buChar char="•"/>
            </a:pPr>
            <a:r>
              <a:rPr lang="en-US" sz="3700" dirty="0">
                <a:latin typeface="Cambria"/>
                <a:ea typeface="+mn-lt"/>
                <a:cs typeface="+mn-lt"/>
              </a:rPr>
              <a:t>Users specify start and end times from the overall data file, and only data within those bounds will be visualized.</a:t>
            </a:r>
            <a:endParaRPr lang="en-US" sz="3700" dirty="0">
              <a:latin typeface="Cambria"/>
              <a:ea typeface="Cambria" panose="02040503050406030204" pitchFamily="18" charset="0"/>
              <a:cs typeface="Calibri"/>
            </a:endParaRPr>
          </a:p>
          <a:p>
            <a:pPr marL="571500" indent="-571500">
              <a:spcBef>
                <a:spcPts val="0"/>
              </a:spcBef>
              <a:buChar char="•"/>
            </a:pPr>
            <a:r>
              <a:rPr lang="en-US" sz="3700" dirty="0">
                <a:latin typeface="Cambria"/>
                <a:ea typeface="+mn-lt"/>
                <a:cs typeface="+mn-lt"/>
              </a:rPr>
              <a:t>Users are able to input audio and vibration data for concurrent visualization via a file upload function within the web page.</a:t>
            </a:r>
          </a:p>
          <a:p>
            <a:pPr marL="571500" indent="-571500">
              <a:spcBef>
                <a:spcPts val="0"/>
              </a:spcBef>
              <a:buChar char="•"/>
            </a:pPr>
            <a:r>
              <a:rPr lang="en-US" sz="3700" dirty="0">
                <a:latin typeface="Cambria"/>
                <a:ea typeface="+mn-lt"/>
                <a:cs typeface="+mn-lt"/>
              </a:rPr>
              <a:t>Users are able to interact with the graph by zooming in on areas of the graph that might be of interest to them.</a:t>
            </a:r>
            <a:endParaRPr lang="en-US" sz="3700" dirty="0">
              <a:latin typeface="Cambria"/>
              <a:ea typeface="Cambria" panose="02040503050406030204" pitchFamily="18" charset="0"/>
              <a:cs typeface="Calibri"/>
            </a:endParaRPr>
          </a:p>
          <a:p>
            <a:pPr>
              <a:spcBef>
                <a:spcPts val="0"/>
              </a:spcBef>
            </a:pPr>
            <a:endParaRPr lang="en-US" sz="3700" dirty="0">
              <a:latin typeface="Calibri"/>
              <a:ea typeface="Cambria" panose="02040503050406030204" pitchFamily="18" charset="0"/>
              <a:cs typeface="Calibri"/>
            </a:endParaRPr>
          </a:p>
          <a:p>
            <a:pPr marL="571500" indent="-571500">
              <a:spcBef>
                <a:spcPts val="0"/>
              </a:spcBef>
              <a:buFont typeface="Arial" panose="020B0604020202020204" pitchFamily="34" charset="0"/>
              <a:buChar char="•"/>
            </a:pPr>
            <a:endParaRPr lang="en-US" sz="3700" dirty="0">
              <a:latin typeface="Cambria" panose="02040503050406030204" pitchFamily="18" charset="0"/>
              <a:ea typeface="Cambria" panose="02040503050406030204" pitchFamily="18" charset="0"/>
              <a:cs typeface="Calibri"/>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p:txBody>
      </p:sp>
      <p:sp>
        <p:nvSpPr>
          <p:cNvPr id="101" name="TextBox 100"/>
          <p:cNvSpPr txBox="1"/>
          <p:nvPr/>
        </p:nvSpPr>
        <p:spPr>
          <a:xfrm>
            <a:off x="19326771" y="31204936"/>
            <a:ext cx="6269694" cy="477048"/>
          </a:xfrm>
          <a:prstGeom prst="rect">
            <a:avLst/>
          </a:prstGeom>
          <a:noFill/>
        </p:spPr>
        <p:txBody>
          <a:bodyPr wrap="square" lIns="106674" tIns="53337" rIns="106674" bIns="53337" rtlCol="0" anchor="t">
            <a:spAutoFit/>
          </a:bodyPr>
          <a:lstStyle/>
          <a:p>
            <a:endParaRPr lang="en-US" sz="2400" dirty="0">
              <a:latin typeface="Cambria"/>
              <a:ea typeface="Cambria"/>
            </a:endParaRPr>
          </a:p>
        </p:txBody>
      </p:sp>
      <p:sp>
        <p:nvSpPr>
          <p:cNvPr id="103" name="TextBox 102"/>
          <p:cNvSpPr txBox="1"/>
          <p:nvPr/>
        </p:nvSpPr>
        <p:spPr>
          <a:xfrm>
            <a:off x="16417769" y="15518975"/>
            <a:ext cx="11407430" cy="723269"/>
          </a:xfrm>
          <a:prstGeom prst="rect">
            <a:avLst/>
          </a:prstGeom>
          <a:noFill/>
        </p:spPr>
        <p:txBody>
          <a:bodyPr wrap="square" lIns="106674" tIns="53337" rIns="106674" bIns="53337" rtlCol="0" anchor="t">
            <a:spAutoFit/>
          </a:bodyPr>
          <a:lstStyle/>
          <a:p>
            <a:r>
              <a:rPr lang="en-US" sz="4000" dirty="0">
                <a:latin typeface="Cambria"/>
                <a:ea typeface="Cambria"/>
              </a:rPr>
              <a:t>Graph  of Combined Audio Data and Vibration Data</a:t>
            </a:r>
            <a:endParaRPr lang="en-US" sz="4000" dirty="0">
              <a:latin typeface="Cambria" panose="02040503050406030204" pitchFamily="18" charset="0"/>
              <a:ea typeface="Cambria"/>
            </a:endParaRPr>
          </a:p>
        </p:txBody>
      </p:sp>
      <p:sp>
        <p:nvSpPr>
          <p:cNvPr id="108" name="Subtitle 2"/>
          <p:cNvSpPr txBox="1">
            <a:spLocks/>
          </p:cNvSpPr>
          <p:nvPr/>
        </p:nvSpPr>
        <p:spPr>
          <a:xfrm>
            <a:off x="32591448" y="29351513"/>
            <a:ext cx="10914743" cy="2769366"/>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spcBef>
                <a:spcPts val="0"/>
              </a:spcBef>
            </a:pPr>
            <a:r>
              <a:rPr lang="en-US" sz="3700" dirty="0">
                <a:latin typeface="Cambria"/>
                <a:ea typeface="Cambria"/>
              </a:rPr>
              <a:t>Special thanks to last year’s </a:t>
            </a:r>
            <a:r>
              <a:rPr lang="en-US" sz="3700" dirty="0" err="1">
                <a:latin typeface="Cambria"/>
                <a:ea typeface="Cambria"/>
              </a:rPr>
              <a:t>PiRail</a:t>
            </a:r>
            <a:r>
              <a:rPr lang="en-US" sz="3700" dirty="0">
                <a:latin typeface="Cambria"/>
                <a:ea typeface="Cambria"/>
              </a:rPr>
              <a:t> team for the great work, our sponsor Jonathan Miner for the guidance and assistance throughout the year, and to Professor Benedetto for being our group advisor.</a:t>
            </a: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pic>
        <p:nvPicPr>
          <p:cNvPr id="22" name="Picture 21" descr="A picture containing text&#10;&#10;Description automatically generated">
            <a:extLst>
              <a:ext uri="{FF2B5EF4-FFF2-40B4-BE49-F238E27FC236}">
                <a16:creationId xmlns:a16="http://schemas.microsoft.com/office/drawing/2014/main" id="{4C6A734F-4E31-B9C8-3DEE-9134B3B098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76000" y="1000070"/>
            <a:ext cx="5409550" cy="3042233"/>
          </a:xfrm>
          <a:prstGeom prst="rect">
            <a:avLst/>
          </a:prstGeom>
        </p:spPr>
      </p:pic>
      <p:pic>
        <p:nvPicPr>
          <p:cNvPr id="1026" name="Picture 2">
            <a:extLst>
              <a:ext uri="{FF2B5EF4-FFF2-40B4-BE49-F238E27FC236}">
                <a16:creationId xmlns:a16="http://schemas.microsoft.com/office/drawing/2014/main" id="{08FF7A66-81D1-F0C3-F8AE-A9DA2D0FF48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41231" y="7453577"/>
            <a:ext cx="5385375" cy="35946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EB0E629-3ABE-CC46-061F-F81D437C159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13318382" y="6853547"/>
            <a:ext cx="3569708" cy="47596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18170E3-01C8-29FA-F3D6-AD84DD2648C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37762" y="7378261"/>
            <a:ext cx="8175475" cy="362591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3251ACE9-EBB1-231E-24AE-EE4618D782E7}"/>
              </a:ext>
            </a:extLst>
          </p:cNvPr>
          <p:cNvSpPr txBox="1"/>
          <p:nvPr/>
        </p:nvSpPr>
        <p:spPr>
          <a:xfrm>
            <a:off x="17790933" y="22611466"/>
            <a:ext cx="8726923" cy="1831264"/>
          </a:xfrm>
          <a:prstGeom prst="rect">
            <a:avLst/>
          </a:prstGeom>
          <a:noFill/>
        </p:spPr>
        <p:txBody>
          <a:bodyPr wrap="square" lIns="106674" tIns="53337" rIns="106674" bIns="53337" rtlCol="0" anchor="t">
            <a:spAutoFit/>
          </a:bodyPr>
          <a:lstStyle/>
          <a:p>
            <a:pPr algn="ctr"/>
            <a:r>
              <a:rPr lang="en-US" sz="2800" dirty="0">
                <a:latin typeface="Cambria"/>
                <a:ea typeface="Cambria"/>
              </a:rPr>
              <a:t>This graph displays  combined audio and vibration data in 60s increments. We were hoping to see more correlation between the spikes in values of the two datasets.</a:t>
            </a:r>
          </a:p>
        </p:txBody>
      </p:sp>
      <p:pic>
        <p:nvPicPr>
          <p:cNvPr id="3" name="Picture 3" descr="Chart, scatter chart&#10;&#10;Description automatically generated">
            <a:extLst>
              <a:ext uri="{FF2B5EF4-FFF2-40B4-BE49-F238E27FC236}">
                <a16:creationId xmlns:a16="http://schemas.microsoft.com/office/drawing/2014/main" id="{E311D1C1-E996-222E-D25A-F9AAD32A6D45}"/>
              </a:ext>
            </a:extLst>
          </p:cNvPr>
          <p:cNvPicPr>
            <a:picLocks noChangeAspect="1"/>
          </p:cNvPicPr>
          <p:nvPr/>
        </p:nvPicPr>
        <p:blipFill>
          <a:blip r:embed="rId8"/>
          <a:stretch>
            <a:fillRect/>
          </a:stretch>
        </p:blipFill>
        <p:spPr>
          <a:xfrm>
            <a:off x="12500194" y="16392052"/>
            <a:ext cx="19272105" cy="6076065"/>
          </a:xfrm>
          <a:prstGeom prst="rect">
            <a:avLst/>
          </a:prstGeom>
        </p:spPr>
      </p:pic>
      <p:sp>
        <p:nvSpPr>
          <p:cNvPr id="11" name="TextBox 10">
            <a:extLst>
              <a:ext uri="{FF2B5EF4-FFF2-40B4-BE49-F238E27FC236}">
                <a16:creationId xmlns:a16="http://schemas.microsoft.com/office/drawing/2014/main" id="{89869849-D1EE-F541-25B0-750C7E0C9454}"/>
              </a:ext>
            </a:extLst>
          </p:cNvPr>
          <p:cNvSpPr txBox="1"/>
          <p:nvPr/>
        </p:nvSpPr>
        <p:spPr>
          <a:xfrm>
            <a:off x="19933218" y="24875265"/>
            <a:ext cx="4442352" cy="707886"/>
          </a:xfrm>
          <a:prstGeom prst="rect">
            <a:avLst/>
          </a:prstGeom>
          <a:noFill/>
        </p:spPr>
        <p:txBody>
          <a:bodyPr wrap="square">
            <a:spAutoFit/>
          </a:bodyPr>
          <a:lstStyle/>
          <a:p>
            <a:r>
              <a:rPr lang="en-US" sz="4000" dirty="0">
                <a:latin typeface="Cambria"/>
                <a:ea typeface="Cambria"/>
              </a:rPr>
              <a:t>Basic Architecture</a:t>
            </a:r>
            <a:endParaRPr lang="en-US" sz="4000" dirty="0">
              <a:latin typeface="Cambria" panose="02040503050406030204" pitchFamily="18" charset="0"/>
              <a:ea typeface="Cambria"/>
            </a:endParaRPr>
          </a:p>
        </p:txBody>
      </p:sp>
      <p:pic>
        <p:nvPicPr>
          <p:cNvPr id="24" name="Picture 23">
            <a:extLst>
              <a:ext uri="{FF2B5EF4-FFF2-40B4-BE49-F238E27FC236}">
                <a16:creationId xmlns:a16="http://schemas.microsoft.com/office/drawing/2014/main" id="{C2AAE2D7-D4BF-ACAD-EC4F-5503472E27F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687527" y="25638800"/>
            <a:ext cx="15917230" cy="5159041"/>
          </a:xfrm>
          <a:prstGeom prst="rect">
            <a:avLst/>
          </a:prstGeom>
        </p:spPr>
      </p:pic>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ct:contentTypeSchema xmlns:ct="http://schemas.microsoft.com/office/2006/metadata/contentType" xmlns:ma="http://schemas.microsoft.com/office/2006/metadata/properties/metaAttributes" ct:_="" ma:_="" ma:contentTypeName="Document" ma:contentTypeID="0x010100E76C6C4293CCD9438E3F6F9DB9D0AAD2" ma:contentTypeVersion="9" ma:contentTypeDescription="Create a new document." ma:contentTypeScope="" ma:versionID="6f1ebfc1a981983f8a454d16309606ee">
  <xsd:schema xmlns:xsd="http://www.w3.org/2001/XMLSchema" xmlns:xs="http://www.w3.org/2001/XMLSchema" xmlns:p="http://schemas.microsoft.com/office/2006/metadata/properties" xmlns:ns3="a9aa8052-f0b6-451a-9676-d256e12f8537" xmlns:ns4="76752acd-4139-43e4-b17c-180e1055d438" targetNamespace="http://schemas.microsoft.com/office/2006/metadata/properties" ma:root="true" ma:fieldsID="1277863cacb51d847c5501959486708c" ns3:_="" ns4:_="">
    <xsd:import namespace="a9aa8052-f0b6-451a-9676-d256e12f8537"/>
    <xsd:import namespace="76752acd-4139-43e4-b17c-180e1055d43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aa8052-f0b6-451a-9676-d256e12f853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752acd-4139-43e4-b17c-180e1055d43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activity xmlns="76752acd-4139-43e4-b17c-180e1055d438" xsi:nil="true"/>
  </documentManagement>
</p:properties>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3.xml><?xml version="1.0" encoding="utf-8"?>
<ds:datastoreItem xmlns:ds="http://schemas.openxmlformats.org/officeDocument/2006/customXml" ds:itemID="{C084D95A-ACCD-41EE-A7CC-867C0C31F3AA}">
  <ds:schemaRefs>
    <ds:schemaRef ds:uri="76752acd-4139-43e4-b17c-180e1055d438"/>
    <ds:schemaRef ds:uri="a9aa8052-f0b6-451a-9676-d256e12f85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B0F4D512-655A-428F-8ECA-CE788CDCA217}">
  <ds:schemaRefs>
    <ds:schemaRef ds:uri="http://schemas.microsoft.com/sharepoint/v3/contenttype/forms"/>
  </ds:schemaRefs>
</ds:datastoreItem>
</file>

<file path=customXml/itemProps5.xml><?xml version="1.0" encoding="utf-8"?>
<ds:datastoreItem xmlns:ds="http://schemas.openxmlformats.org/officeDocument/2006/customXml" ds:itemID="{1A12F767-ED26-4067-93F3-BF0BCD5FD497}">
  <ds:schemaRefs>
    <ds:schemaRef ds:uri="http://purl.org/dc/terms/"/>
    <ds:schemaRef ds:uri="http://schemas.microsoft.com/office/2006/metadata/properties"/>
    <ds:schemaRef ds:uri="http://purl.org/dc/elements/1.1/"/>
    <ds:schemaRef ds:uri="76752acd-4139-43e4-b17c-180e1055d438"/>
    <ds:schemaRef ds:uri="a9aa8052-f0b6-451a-9676-d256e12f8537"/>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TotalTime>
  <Words>858</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PiRail Team Members: Matthew Cusack, Luke Knedeisen, Josh Knauer Project Sponsor: Jonathan Miner Computer Science Department, University of New Hampshire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Luke Knedeisen</cp:lastModifiedBy>
  <cp:revision>430</cp:revision>
  <dcterms:created xsi:type="dcterms:W3CDTF">2016-03-05T16:55:12Z</dcterms:created>
  <dcterms:modified xsi:type="dcterms:W3CDTF">2023-04-13T20:48:37Z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0x010100E76C6C4293CCD9438E3F6F9DB9D0AAD2</vt:lpwstr>
  </property>
</Properties>
</file>