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9" r:id="rId2"/>
  </p:sldIdLst>
  <p:sldSz cx="51206400" cy="384048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  <p15:guide id="3" orient="horz" pos="12096">
          <p15:clr>
            <a:srgbClr val="A4A3A4"/>
          </p15:clr>
        </p15:guide>
        <p15:guide id="4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CCCC"/>
    <a:srgbClr val="999999"/>
    <a:srgbClr val="FF9900"/>
    <a:srgbClr val="990000"/>
    <a:srgbClr val="000050"/>
    <a:srgbClr val="00126A"/>
    <a:srgbClr val="0033CC"/>
    <a:srgbClr val="0006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34CDE-0986-8D92-B7F1-FB6B8D092518}" v="1" dt="2023-04-13T19:59:57.174"/>
    <p1510:client id="{082A119D-59EF-D5AE-54C0-B21B6052E2DE}" v="1" dt="2023-04-13T20:04:50.465"/>
    <p1510:client id="{0978EFA4-AACE-64C3-215B-9519D9E248F9}" v="14" dt="2023-04-13T18:01:03.606"/>
    <p1510:client id="{0D212C7F-7091-F935-40F7-5E9BC6E4B62D}" v="552" dt="2023-04-12T22:15:29.062"/>
    <p1510:client id="{26CE56C7-A986-7C7D-6E2F-D2779402FE7F}" v="1" dt="2023-04-13T01:49:14.532"/>
    <p1510:client id="{35F4056F-5C32-4A10-8B47-F56269473791}" v="1" dt="2023-04-12T23:50:12.847"/>
    <p1510:client id="{B3BC92C1-ABBA-3927-3F2C-73C8A2084579}" v="8" dt="2023-04-13T18:02:24.553"/>
    <p1510:client id="{F6834BE5-99AF-D66E-71B2-FE5BBDE0B2F8}" v="351" dt="2023-04-13T15:30:43.328"/>
    <p1510:client id="{FC426F24-0433-44A6-8953-BB53B80F3910}" v="195" dt="2023-04-13T20:05:17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58" autoAdjust="0"/>
    <p:restoredTop sz="94575" autoAdjust="0"/>
  </p:normalViewPr>
  <p:slideViewPr>
    <p:cSldViewPr>
      <p:cViewPr>
        <p:scale>
          <a:sx n="40" d="100"/>
          <a:sy n="40" d="100"/>
        </p:scale>
        <p:origin x="-4589" y="-2976"/>
      </p:cViewPr>
      <p:guideLst>
        <p:guide orient="horz" pos="10368"/>
        <p:guide pos="15552"/>
        <p:guide orient="horz" pos="12096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1223" y="11931121"/>
            <a:ext cx="43523958" cy="82306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591" y="21761980"/>
            <a:ext cx="35845220" cy="981604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013" y="1537230"/>
            <a:ext cx="11521810" cy="3277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9579" y="1537230"/>
            <a:ext cx="34387632" cy="3277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59581" y="1537229"/>
            <a:ext cx="46087242" cy="640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59582" y="8960382"/>
            <a:ext cx="22954720" cy="12584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5692103" y="8960382"/>
            <a:ext cx="22954720" cy="12584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59582" y="21723086"/>
            <a:ext cx="22954720" cy="12584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92103" y="21723086"/>
            <a:ext cx="22954720" cy="12584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4679016"/>
            <a:ext cx="43525811" cy="76268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6277961"/>
            <a:ext cx="43525811" cy="8401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9582" y="8960381"/>
            <a:ext cx="22954720" cy="2534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92103" y="8960381"/>
            <a:ext cx="22954720" cy="2534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581" y="8597376"/>
            <a:ext cx="22625051" cy="35819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9581" y="12179301"/>
            <a:ext cx="22625051" cy="22126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511" y="8597376"/>
            <a:ext cx="22634310" cy="35819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511" y="12179301"/>
            <a:ext cx="22634310" cy="22126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580" y="1529822"/>
            <a:ext cx="16846551" cy="65063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1020" y="1529822"/>
            <a:ext cx="28625800" cy="327763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9580" y="8036190"/>
            <a:ext cx="16846551" cy="26269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442" y="26882996"/>
            <a:ext cx="30724210" cy="31744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442" y="3431913"/>
            <a:ext cx="30724210" cy="230417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442" y="30057466"/>
            <a:ext cx="30724210" cy="45061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995" y="1537229"/>
            <a:ext cx="4608641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9995" y="8960381"/>
            <a:ext cx="46086419" cy="2534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995" y="34974742"/>
            <a:ext cx="1194881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195" y="34974742"/>
            <a:ext cx="1621601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7595" y="34974742"/>
            <a:ext cx="1194881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2pPr>
      <a:lvl3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3pPr>
      <a:lvl4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4pPr>
      <a:lvl5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5pPr>
      <a:lvl6pPr marL="4572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6pPr>
      <a:lvl7pPr marL="9144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7pPr>
      <a:lvl8pPr marL="13716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8pPr>
      <a:lvl9pPr marL="18288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9pPr>
    </p:titleStyle>
    <p:bodyStyle>
      <a:lvl1pPr marL="1409700" indent="-14097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+mn-cs"/>
        </a:defRPr>
      </a:lvl1pPr>
      <a:lvl2pPr marL="3057525" indent="-1176338" algn="l" defTabSz="376237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175" indent="-9398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</a:defRPr>
      </a:lvl3pPr>
      <a:lvl4pPr marL="6583363" indent="-93980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4pPr>
      <a:lvl5pPr marL="8466138" indent="-941388" algn="l" defTabSz="3762375" rtl="0" eaLnBrk="0" fontAlgn="base" hangingPunct="0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5pPr>
      <a:lvl6pPr marL="89233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6pPr>
      <a:lvl7pPr marL="93805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7pPr>
      <a:lvl8pPr marL="98377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8pPr>
      <a:lvl9pPr marL="102949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4"/>
            <a:ext cx="51206400" cy="5525272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457200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5000" dirty="0">
                <a:solidFill>
                  <a:schemeClr val="bg1"/>
                </a:solidFill>
              </a:rPr>
              <a:t>	</a:t>
            </a:r>
            <a:r>
              <a:rPr lang="en-US" sz="17500" dirty="0">
                <a:solidFill>
                  <a:schemeClr val="bg1"/>
                </a:solidFill>
              </a:rPr>
              <a:t>UNH Baja SAE 2022 – 2023</a:t>
            </a:r>
            <a:br>
              <a:rPr lang="en-US" sz="7300" dirty="0">
                <a:solidFill>
                  <a:srgbClr val="FFFFFF"/>
                </a:solidFill>
              </a:rPr>
            </a:br>
            <a:br>
              <a:rPr lang="en-US" sz="4000" dirty="0"/>
            </a:br>
            <a:r>
              <a:rPr lang="en-US" sz="5400" dirty="0">
                <a:solidFill>
                  <a:srgbClr val="FFFFFF"/>
                </a:solidFill>
              </a:rPr>
              <a:t>Team Members:</a:t>
            </a:r>
            <a:r>
              <a:rPr lang="en-US" sz="5400" i="1" dirty="0">
                <a:solidFill>
                  <a:srgbClr val="FFFFFF"/>
                </a:solidFill>
              </a:rPr>
              <a:t> Jacob Deem, Jack Gray, Alex Fragomeni, Wade Mitchell, Matt Scaringella, Graham Ten Haken</a:t>
            </a:r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46494700" y="11988538"/>
            <a:ext cx="3556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2152" name="Rectangle 164"/>
          <p:cNvSpPr>
            <a:spLocks noChangeArrowheads="1"/>
          </p:cNvSpPr>
          <p:nvPr/>
        </p:nvSpPr>
        <p:spPr bwMode="auto">
          <a:xfrm>
            <a:off x="17187070" y="6938573"/>
            <a:ext cx="16042038" cy="230028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College of Engineering and Physical Sciences</a:t>
            </a:r>
          </a:p>
          <a:p>
            <a:pPr defTabSz="3762375"/>
            <a:r>
              <a:rPr lang="en-US" sz="6000" dirty="0">
                <a:solidFill>
                  <a:schemeClr val="bg1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Department of Mechanical Engineering</a:t>
            </a: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936645" y="23014537"/>
            <a:ext cx="14619111" cy="1600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Powertrain</a:t>
            </a:r>
            <a:endParaRPr lang="en-US" sz="6000" dirty="0">
              <a:solidFill>
                <a:schemeClr val="bg1"/>
              </a:solidFill>
              <a:latin typeface="Univers Condensed" panose="020B0506020202050204" pitchFamily="34" charset="0"/>
            </a:endParaRP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936645" y="7112000"/>
            <a:ext cx="14472688" cy="1600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Frame</a:t>
            </a:r>
            <a:endParaRPr lang="en-US" dirty="0">
              <a:solidFill>
                <a:schemeClr val="bg1"/>
              </a:solidFill>
              <a:latin typeface="Univers Condensed" panose="020B05060202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35255529" y="22961768"/>
            <a:ext cx="15241411" cy="1600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Controls</a:t>
            </a:r>
            <a:endParaRPr lang="en-US" dirty="0">
              <a:solidFill>
                <a:schemeClr val="bg1"/>
              </a:solidFill>
              <a:latin typeface="Univers Condensed" panose="020B0506020202050204" pitchFamily="34" charset="0"/>
            </a:endParaRPr>
          </a:p>
        </p:txBody>
      </p:sp>
      <p:sp>
        <p:nvSpPr>
          <p:cNvPr id="36" name="Rectangle 164"/>
          <p:cNvSpPr>
            <a:spLocks noChangeArrowheads="1"/>
          </p:cNvSpPr>
          <p:nvPr/>
        </p:nvSpPr>
        <p:spPr bwMode="auto">
          <a:xfrm>
            <a:off x="35006845" y="7112000"/>
            <a:ext cx="15014222" cy="1600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Suspension</a:t>
            </a:r>
            <a:endParaRPr lang="en-US" sz="5400" dirty="0">
              <a:solidFill>
                <a:schemeClr val="bg1"/>
              </a:solidFill>
              <a:latin typeface="Univers Condensed" panose="020B05060202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546"/>
          <p:cNvSpPr txBox="1">
            <a:spLocks noChangeArrowheads="1"/>
          </p:cNvSpPr>
          <p:nvPr/>
        </p:nvSpPr>
        <p:spPr bwMode="auto">
          <a:xfrm>
            <a:off x="1224126" y="9409266"/>
            <a:ext cx="9832326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 eaLnBrk="1" hangingPunct="1">
              <a:spcBef>
                <a:spcPts val="1200"/>
              </a:spcBef>
            </a:pPr>
            <a:r>
              <a:rPr lang="en-US" sz="4800" dirty="0">
                <a:latin typeface="Univers Condensed" panose="020B0506020202050204" pitchFamily="34" charset="0"/>
                <a:cs typeface="Times New Roman" charset="0"/>
              </a:rPr>
              <a:t>Design Goals:</a:t>
            </a:r>
          </a:p>
          <a:p>
            <a:pPr marL="685800" indent="-6858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800" b="0" dirty="0">
                <a:latin typeface="Univers Condensed" panose="020B0506020202050204" pitchFamily="34" charset="0"/>
                <a:cs typeface="Times New Roman" charset="0"/>
              </a:rPr>
              <a:t>Maintain a weight less than 110 lbs.</a:t>
            </a:r>
          </a:p>
          <a:p>
            <a:pPr marL="685800" indent="-6858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800" b="0" dirty="0">
                <a:latin typeface="Univers Condensed" panose="020B0506020202050204" pitchFamily="34" charset="0"/>
                <a:cs typeface="Times New Roman" charset="0"/>
              </a:rPr>
              <a:t>Allow for a 4,000 N impact without critical deformation</a:t>
            </a:r>
          </a:p>
          <a:p>
            <a:pPr marL="685800" indent="-6858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800" b="0" dirty="0">
                <a:latin typeface="Univers Condensed" panose="020B0506020202050204" pitchFamily="34" charset="0"/>
                <a:cs typeface="Times New Roman" charset="0"/>
              </a:rPr>
              <a:t>Maximize comfort and safety for driver</a:t>
            </a:r>
          </a:p>
          <a:p>
            <a:pPr marL="685800" indent="-6858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800" b="0" dirty="0">
                <a:latin typeface="Univers Condensed" panose="020B0506020202050204" pitchFamily="34" charset="0"/>
                <a:cs typeface="Times New Roman" charset="0"/>
              </a:rPr>
              <a:t>Meet all 2023 Baja SAE competition rules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06845" y="8719886"/>
            <a:ext cx="8302697" cy="141269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4800" dirty="0">
                <a:solidFill>
                  <a:srgbClr val="000000"/>
                </a:solidFill>
                <a:latin typeface="Univers Condensed"/>
                <a:cs typeface="Times New Roman"/>
              </a:rPr>
              <a:t>Purpose: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/>
                <a:cs typeface="Times New Roman"/>
              </a:rPr>
              <a:t>Reduce impact from obstacles </a:t>
            </a:r>
            <a:endParaRPr lang="en-US" sz="4800" b="0" dirty="0">
              <a:solidFill>
                <a:srgbClr val="000000"/>
              </a:solidFill>
              <a:latin typeface="Univers Condensed" panose="020B0506020202050204" pitchFamily="34" charset="0"/>
              <a:cs typeface="Times New Roman" panose="02020603050405020304" pitchFamily="18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/>
                <a:cs typeface="Times New Roman"/>
              </a:rPr>
              <a:t>Ensure safety and comfort for the driver</a:t>
            </a:r>
          </a:p>
          <a:p>
            <a:pPr algn="l"/>
            <a:r>
              <a:rPr lang="en-US" sz="4800" dirty="0">
                <a:solidFill>
                  <a:srgbClr val="000000"/>
                </a:solidFill>
                <a:latin typeface="Univers Condensed"/>
                <a:cs typeface="Times New Roman"/>
              </a:rPr>
              <a:t>Geometry: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/>
                <a:cs typeface="Times New Roman"/>
              </a:rPr>
              <a:t>Designed to keep vehicle control over various obstacles</a:t>
            </a:r>
            <a:endParaRPr lang="en-US" sz="4800" b="0" dirty="0">
              <a:solidFill>
                <a:srgbClr val="000000"/>
              </a:solidFill>
              <a:latin typeface="Univers Condensed" panose="020B0506020202050204" pitchFamily="34" charset="0"/>
              <a:cs typeface="Times New Roman" panose="02020603050405020304" pitchFamily="18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/>
                <a:cs typeface="Times New Roman"/>
              </a:rPr>
              <a:t>Built to aid the steering and acceleration</a:t>
            </a:r>
          </a:p>
          <a:p>
            <a:pPr algn="l"/>
            <a:r>
              <a:rPr lang="en-US" sz="4800" dirty="0">
                <a:solidFill>
                  <a:srgbClr val="000000"/>
                </a:solidFill>
                <a:latin typeface="Univers Condensed"/>
                <a:cs typeface="Times New Roman"/>
              </a:rPr>
              <a:t>Modeling: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/>
                <a:cs typeface="Times New Roman"/>
              </a:rPr>
              <a:t>Lotus Shark suspension software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/>
                <a:cs typeface="Times New Roman"/>
              </a:rPr>
              <a:t>SolidWorks 3D modeling</a:t>
            </a:r>
          </a:p>
          <a:p>
            <a:pPr algn="l"/>
            <a:r>
              <a:rPr lang="en-US" sz="4800" dirty="0">
                <a:solidFill>
                  <a:srgbClr val="000000"/>
                </a:solidFill>
                <a:latin typeface="Univers Condensed"/>
                <a:cs typeface="Times New Roman"/>
              </a:rPr>
              <a:t>Manufacturing: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/>
                <a:cs typeface="Times New Roman"/>
              </a:rPr>
              <a:t>Fox Float EVOL shocks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/>
                <a:cs typeface="Times New Roman"/>
              </a:rPr>
              <a:t>Water-jetted and TIG welded mounts fixed to frame and</a:t>
            </a:r>
          </a:p>
          <a:p>
            <a:pPr algn="l"/>
            <a:r>
              <a:rPr lang="en-US" sz="4800" b="0" dirty="0">
                <a:solidFill>
                  <a:srgbClr val="000000"/>
                </a:solidFill>
                <a:latin typeface="Univers Condensed"/>
                <a:cs typeface="Times New Roman"/>
              </a:rPr>
              <a:t>      a-arms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212094" y="30256411"/>
            <a:ext cx="9160475" cy="67403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480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Steering: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/>
                <a:cs typeface="Times New Roman"/>
              </a:rPr>
              <a:t>Features precise steering controls, with a 15:1 steering box providing accurate and responsive handling</a:t>
            </a:r>
            <a:endParaRPr lang="en-US" sz="4800" b="0" dirty="0">
              <a:solidFill>
                <a:srgbClr val="000000"/>
              </a:solidFill>
              <a:latin typeface="Univers Condensed" panose="020B050602020205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480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Brakes: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Polaris ATV brake calipers, lines and pads to ensure responsive capabilities </a:t>
            </a:r>
          </a:p>
        </p:txBody>
      </p:sp>
      <p:sp>
        <p:nvSpPr>
          <p:cNvPr id="24" name="Rectangle 166"/>
          <p:cNvSpPr>
            <a:spLocks noChangeArrowheads="1"/>
          </p:cNvSpPr>
          <p:nvPr/>
        </p:nvSpPr>
        <p:spPr bwMode="auto">
          <a:xfrm>
            <a:off x="936645" y="33935854"/>
            <a:ext cx="5562600" cy="1600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</a:rPr>
              <a:t>Sponsors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36645" y="25156769"/>
            <a:ext cx="154883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Engine: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Kohler CH440 14 HP 429 CC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Average RPM: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Top speed: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Must </a:t>
            </a:r>
            <a:r>
              <a:rPr lang="en-US" sz="4800" b="0" u="sng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NOT</a:t>
            </a: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 modify engine in any way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942" y="990517"/>
            <a:ext cx="12679278" cy="3692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46A04A-85D8-0F5F-2BF8-1AA92090B996}"/>
              </a:ext>
            </a:extLst>
          </p:cNvPr>
          <p:cNvSpPr txBox="1"/>
          <p:nvPr/>
        </p:nvSpPr>
        <p:spPr>
          <a:xfrm>
            <a:off x="39297429" y="3130415"/>
            <a:ext cx="8802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Sitka Text Semibold" pitchFamily="2" charset="0"/>
                <a:ea typeface="Adobe Fan Heiti Std B" panose="020B0700000000000000" pitchFamily="34" charset="-128"/>
                <a:cs typeface="Adobe Arabic" panose="02040503050201020203" pitchFamily="18" charset="-78"/>
              </a:rPr>
              <a:t>Mini Baja </a:t>
            </a:r>
            <a:endParaRPr lang="en-US" sz="9600" dirty="0">
              <a:latin typeface="Sitka Text Semibold" pitchFamily="2" charset="0"/>
              <a:ea typeface="Adobe Fan Heiti Std B" panose="020B0700000000000000" pitchFamily="34" charset="-128"/>
              <a:cs typeface="Adobe Arabic" panose="02040503050201020203" pitchFamily="18" charset="-78"/>
            </a:endParaRPr>
          </a:p>
        </p:txBody>
      </p:sp>
      <p:pic>
        <p:nvPicPr>
          <p:cNvPr id="1026" name="Picture 2" descr="Timken Logo / Spares and Technique / Logonoid.com">
            <a:extLst>
              <a:ext uri="{FF2B5EF4-FFF2-40B4-BE49-F238E27FC236}">
                <a16:creationId xmlns:a16="http://schemas.microsoft.com/office/drawing/2014/main" id="{CB74210D-780B-DC77-4685-0F903C6E0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4" y="36289634"/>
            <a:ext cx="6667636" cy="14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ster Mixing Valves">
            <a:extLst>
              <a:ext uri="{FF2B5EF4-FFF2-40B4-BE49-F238E27FC236}">
                <a16:creationId xmlns:a16="http://schemas.microsoft.com/office/drawing/2014/main" id="{1AC6566A-FD8C-950A-275B-7ED9C147C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88" y="36210172"/>
            <a:ext cx="10168621" cy="158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ak Performance Compounding Partners with Haartz Corporation to Serve ...">
            <a:extLst>
              <a:ext uri="{FF2B5EF4-FFF2-40B4-BE49-F238E27FC236}">
                <a16:creationId xmlns:a16="http://schemas.microsoft.com/office/drawing/2014/main" id="{CD6EC761-E161-3DC4-F8DA-6BEE29A0A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7" b="28498"/>
          <a:stretch/>
        </p:blipFill>
        <p:spPr bwMode="auto">
          <a:xfrm>
            <a:off x="18296196" y="36161096"/>
            <a:ext cx="7000247" cy="16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EC5E0D2-CD1E-4309-4331-B170568A3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321" y="34407327"/>
            <a:ext cx="3680460" cy="35017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3FDD77-2432-6525-9091-88E8E35172EF}"/>
              </a:ext>
            </a:extLst>
          </p:cNvPr>
          <p:cNvSpPr/>
          <p:nvPr/>
        </p:nvSpPr>
        <p:spPr>
          <a:xfrm>
            <a:off x="29969329" y="32597909"/>
            <a:ext cx="70678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Other Sponsors:</a:t>
            </a:r>
          </a:p>
          <a:p>
            <a:pPr algn="l"/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Todd Gross</a:t>
            </a:r>
          </a:p>
          <a:p>
            <a:pPr algn="l"/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May-Win Thein</a:t>
            </a:r>
          </a:p>
          <a:p>
            <a:pPr algn="l"/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Tom Ten Haken</a:t>
            </a:r>
          </a:p>
          <a:p>
            <a:pPr algn="l"/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Doris Eberlein</a:t>
            </a:r>
          </a:p>
          <a:p>
            <a:pPr algn="l"/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Marcus Owens</a:t>
            </a:r>
          </a:p>
          <a:p>
            <a:pPr algn="l"/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UNH CEPS Dean’s Office</a:t>
            </a:r>
          </a:p>
          <a:p>
            <a:pPr algn="l"/>
            <a:endParaRPr lang="en-US" sz="4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hart, radar chart&#10;&#10;Description automatically generated">
            <a:extLst>
              <a:ext uri="{FF2B5EF4-FFF2-40B4-BE49-F238E27FC236}">
                <a16:creationId xmlns:a16="http://schemas.microsoft.com/office/drawing/2014/main" id="{6D05E30B-5791-5882-BDDE-C4969E4696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r="4864"/>
          <a:stretch/>
        </p:blipFill>
        <p:spPr>
          <a:xfrm>
            <a:off x="450605" y="17002298"/>
            <a:ext cx="7508850" cy="4209595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CAD554-3518-A46B-62DD-7D9C4796A0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2528" r="13005" b="8115"/>
          <a:stretch/>
        </p:blipFill>
        <p:spPr>
          <a:xfrm>
            <a:off x="11357912" y="10375297"/>
            <a:ext cx="4876799" cy="3812772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5" name="Picture 14" descr="A machine on the white cover&#10;&#10;Description automatically generated with low confidence">
            <a:extLst>
              <a:ext uri="{FF2B5EF4-FFF2-40B4-BE49-F238E27FC236}">
                <a16:creationId xmlns:a16="http://schemas.microsoft.com/office/drawing/2014/main" id="{73258584-B094-D23E-1CD5-394A36156D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265" y="15295207"/>
            <a:ext cx="8502849" cy="65480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Picture 16" descr="A close-up of a bicycle handlebars&#10;&#10;Description automatically generated with medium confidence">
            <a:extLst>
              <a:ext uri="{FF2B5EF4-FFF2-40B4-BE49-F238E27FC236}">
                <a16:creationId xmlns:a16="http://schemas.microsoft.com/office/drawing/2014/main" id="{3A584950-B02F-A0F0-2B35-2007860EEB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014" y="9747562"/>
            <a:ext cx="4446526" cy="7028491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26" name="Picture 25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037A8F11-16AD-6059-6B59-DD146F64C4C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/>
          <a:stretch/>
        </p:blipFill>
        <p:spPr>
          <a:xfrm>
            <a:off x="11534610" y="29971186"/>
            <a:ext cx="5798952" cy="3719946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32" name="Picture 8" descr="Kohler Command Pro CH440 429cc 14 Gross HP Electric Start Horizontal ...">
            <a:extLst>
              <a:ext uri="{FF2B5EF4-FFF2-40B4-BE49-F238E27FC236}">
                <a16:creationId xmlns:a16="http://schemas.microsoft.com/office/drawing/2014/main" id="{7B213AF6-AD82-195D-054C-7C6CDFDE5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057" y="24989847"/>
            <a:ext cx="4694057" cy="4694057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2546">
            <a:extLst>
              <a:ext uri="{FF2B5EF4-FFF2-40B4-BE49-F238E27FC236}">
                <a16:creationId xmlns:a16="http://schemas.microsoft.com/office/drawing/2014/main" id="{D09B3E33-16C8-C79A-127F-0571CBA7F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693" y="15308041"/>
            <a:ext cx="8655208" cy="82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 eaLnBrk="1" hangingPunct="1">
              <a:spcBef>
                <a:spcPts val="1200"/>
              </a:spcBef>
            </a:pPr>
            <a:r>
              <a:rPr lang="en-US" sz="4800" dirty="0">
                <a:latin typeface="Univers Condensed" panose="020B0506020202050204" pitchFamily="34" charset="0"/>
                <a:cs typeface="Times New Roman" charset="0"/>
              </a:rPr>
              <a:t>Manufacturing:</a:t>
            </a:r>
          </a:p>
          <a:p>
            <a:pPr marL="685800" indent="-6858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800" b="0" dirty="0">
                <a:latin typeface="Univers Condensed" panose="020B0506020202050204" pitchFamily="34" charset="0"/>
                <a:cs typeface="Times New Roman" charset="0"/>
              </a:rPr>
              <a:t>TIG welded tubular AISI 1020 steel</a:t>
            </a:r>
          </a:p>
          <a:p>
            <a:pPr marL="685800" indent="-6858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800" b="0" dirty="0">
                <a:latin typeface="Univers Condensed" panose="020B0506020202050204" pitchFamily="34" charset="0"/>
                <a:cs typeface="Times New Roman" charset="0"/>
              </a:rPr>
              <a:t>Less than 0.2 mm deformation from 4,000 N front impact</a:t>
            </a:r>
          </a:p>
          <a:p>
            <a:pPr marL="685800" indent="-6858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800" b="0" dirty="0">
                <a:latin typeface="Univers Condensed" panose="020B0506020202050204" pitchFamily="34" charset="0"/>
                <a:cs typeface="Times New Roman" charset="0"/>
              </a:rPr>
              <a:t>Optimal powertrain, suspension and controls mounting points</a:t>
            </a:r>
          </a:p>
          <a:p>
            <a:pPr marL="685800" indent="-6858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800" b="0" dirty="0">
                <a:latin typeface="Univers Condensed" panose="020B0506020202050204" pitchFamily="34" charset="0"/>
                <a:cs typeface="Times New Roman" charset="0"/>
              </a:rPr>
              <a:t>Fits 75”, 250 lb. driver comfortably</a:t>
            </a:r>
          </a:p>
          <a:p>
            <a:pPr marL="685800" indent="-6858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4800" b="0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AA0FD3-259B-58A9-ADC1-4CE40E97EF57}"/>
              </a:ext>
            </a:extLst>
          </p:cNvPr>
          <p:cNvSpPr/>
          <p:nvPr/>
        </p:nvSpPr>
        <p:spPr>
          <a:xfrm>
            <a:off x="936645" y="29396623"/>
            <a:ext cx="154883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Transmission: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2016 Polaris 450 PRNDL transfer case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PRNDL gears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CVT motor to transmission connection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Paired with hardened steel CV axles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A06A8D-00B9-2566-2F52-6885E60294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550" y="10038631"/>
            <a:ext cx="9205541" cy="4331274"/>
          </a:xfrm>
          <a:prstGeom prst="rect">
            <a:avLst/>
          </a:prstGeom>
          <a:noFill/>
          <a:ln>
            <a:noFill/>
          </a:ln>
          <a:effectLst>
            <a:softEdge rad="330200"/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92B6D68-2ADD-4D39-D273-84DDE30F1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315" y="33629325"/>
            <a:ext cx="3590055" cy="35139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mazon.com: MOMO R1922C_25S Mod 12 Cut 250 mm Suede Steering Wheel ...">
            <a:extLst>
              <a:ext uri="{FF2B5EF4-FFF2-40B4-BE49-F238E27FC236}">
                <a16:creationId xmlns:a16="http://schemas.microsoft.com/office/drawing/2014/main" id="{F84989C9-A484-A009-9198-51033078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267" y="30171403"/>
            <a:ext cx="4352311" cy="3168045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AE International - Wikipedia">
            <a:extLst>
              <a:ext uri="{FF2B5EF4-FFF2-40B4-BE49-F238E27FC236}">
                <a16:creationId xmlns:a16="http://schemas.microsoft.com/office/drawing/2014/main" id="{96B7E3A9-0E5D-3AF1-0C9D-2E3DD6210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664" y="27274075"/>
            <a:ext cx="5367331" cy="333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66">
            <a:extLst>
              <a:ext uri="{FF2B5EF4-FFF2-40B4-BE49-F238E27FC236}">
                <a16:creationId xmlns:a16="http://schemas.microsoft.com/office/drawing/2014/main" id="{6D1BCFD9-3C31-BC15-8D9A-7CBD4D8EB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6087" y="23014537"/>
            <a:ext cx="14619111" cy="1600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Competition</a:t>
            </a:r>
            <a:endParaRPr lang="en-US" sz="6000" dirty="0">
              <a:solidFill>
                <a:schemeClr val="bg1"/>
              </a:solidFill>
              <a:latin typeface="Univers Condensed" panose="020B050602020205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864136-8780-FDB0-7284-76B9F79FB190}"/>
              </a:ext>
            </a:extLst>
          </p:cNvPr>
          <p:cNvSpPr/>
          <p:nvPr/>
        </p:nvSpPr>
        <p:spPr>
          <a:xfrm>
            <a:off x="18268105" y="26387434"/>
            <a:ext cx="154883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Oshkosh, Wisconsin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May 4 – 7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100 teams worldwide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Five dynamic sub-competitions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Business presentation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Cost evaluation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BOM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130+ page rule book</a:t>
            </a:r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EEF85077-2712-F2C0-2486-7E40153CAD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654478" y="17678642"/>
            <a:ext cx="6208462" cy="4145761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8B67387-B71F-B30D-B6B5-56A53286468A}"/>
              </a:ext>
            </a:extLst>
          </p:cNvPr>
          <p:cNvSpPr/>
          <p:nvPr/>
        </p:nvSpPr>
        <p:spPr>
          <a:xfrm>
            <a:off x="35078983" y="24779902"/>
            <a:ext cx="9160475" cy="5262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480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Pedals: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Willwood aluminum racing pedal with tandem reservoir</a:t>
            </a:r>
          </a:p>
          <a:p>
            <a:pPr algn="l"/>
            <a:r>
              <a:rPr lang="en-US" sz="4800" dirty="0">
                <a:solidFill>
                  <a:srgbClr val="00000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Safety Harness: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000000"/>
                </a:solidFill>
                <a:latin typeface="Univers Condensed"/>
                <a:cs typeface="Times New Roman"/>
              </a:rPr>
              <a:t>To ensure the safety of the driver, Racequip’s 5-point Racing Harness is utilized</a:t>
            </a:r>
            <a:endParaRPr lang="en-US" sz="4800" b="0" dirty="0">
              <a:solidFill>
                <a:srgbClr val="000000"/>
              </a:solidFill>
              <a:latin typeface="Univers Condensed" panose="020B05060202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 descr="A picture containing indoor, transport, military vehicle, dirty&#10;&#10;Description automatically generated">
            <a:extLst>
              <a:ext uri="{FF2B5EF4-FFF2-40B4-BE49-F238E27FC236}">
                <a16:creationId xmlns:a16="http://schemas.microsoft.com/office/drawing/2014/main" id="{B6DE68A2-9C84-C555-E7DF-B77758A6038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4925"/>
          <a:stretch/>
        </p:blipFill>
        <p:spPr>
          <a:xfrm>
            <a:off x="26561325" y="14578737"/>
            <a:ext cx="6702255" cy="720814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Picture 22" descr="A picture containing sky&#10;&#10;Description automatically generated">
            <a:extLst>
              <a:ext uri="{FF2B5EF4-FFF2-40B4-BE49-F238E27FC236}">
                <a16:creationId xmlns:a16="http://schemas.microsoft.com/office/drawing/2014/main" id="{D468A031-0D6A-64E7-76A0-F001002204D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663182" y="25358312"/>
            <a:ext cx="5709387" cy="4898099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8910</TotalTime>
  <Words>311</Words>
  <Application>Microsoft Office PowerPoint</Application>
  <PresentationFormat>Custom</PresentationFormat>
  <Paragraphs>66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Sitka Text Semibold</vt:lpstr>
      <vt:lpstr>Times New Roman</vt:lpstr>
      <vt:lpstr>Univers Condensed</vt:lpstr>
      <vt:lpstr>Default Design</vt:lpstr>
      <vt:lpstr> UNH Baja SAE 2022 – 2023  Team Members: Jacob Deem, Jack Gray, Alex Fragomeni, Wade Mitchell, Matt Scaringella, Graham Ten Haken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Matthew Scaringella</cp:lastModifiedBy>
  <cp:revision>287</cp:revision>
  <cp:lastPrinted>2014-02-24T14:53:09Z</cp:lastPrinted>
  <dcterms:created xsi:type="dcterms:W3CDTF">2004-07-26T21:45:23Z</dcterms:created>
  <dcterms:modified xsi:type="dcterms:W3CDTF">2023-04-13T20:45:39Z</dcterms:modified>
  <cp:category>science research poster</cp:category>
</cp:coreProperties>
</file>