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notesMasterIdLst>
    <p:notesMasterId r:id="rId5"/>
  </p:notesMasterIdLst>
  <p:sldIdLst>
    <p:sldId id="269" r:id="rId4"/>
  </p:sldIdLst>
  <p:sldSz cx="438912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469A6B-5547-6955-04AA-30F67B2C42D4}" name="Matt Mouser" initials="MM" userId="S::mrm1087@usnh.edu::4a0f67ba-c674-450b-9c7c-3b49da75e986" providerId="AD"/>
  <p188:author id="{911E0683-C59F-CDFB-BF25-3DA073F621B2}" name="Caleigh D'Angelo" initials="CD" userId="S::cmd1141@usnh.edu::1faf4761-952d-4304-a3d5-a2d7890392af" providerId="AD"/>
  <p188:author id="{E8FD558E-8A6B-8043-C478-8C685BC7F0D3}" name="Brooke Shepard" initials="BS" userId="S::bes1039@wildcats.unh.edu::54d394b5-9f96-4424-a918-c7bfda61122d" providerId="AD"/>
  <p188:author id="{D010E8A8-0724-C5D8-BE78-5BCD2756DF06}" name="Jesse Hight" initials="JH" userId="S::jrw254@usnh.edu::2b0bd4b3-91e8-4a6d-afc5-0f8797384a3f" providerId="AD"/>
  <p188:author id="{AE9682AE-45F5-76A8-D6A5-3F619C2D0296}" name="Jordan LeClair" initials="JL" userId="S::jwl1033@usnh.edu::ce1fe00f-e884-44b3-b586-a886b833d828" providerId="AD"/>
  <p188:author id="{AFA922DD-5358-7BD1-F9DD-DF814BDFF142}" name="Matt Colucci" initials="MC" userId="S::mpc1045@usnh.edu::6b7b9e1d-9686-4a16-84ad-cc259d3ba56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8A2E"/>
    <a:srgbClr val="2E8A42"/>
    <a:srgbClr val="C3DEB0"/>
    <a:srgbClr val="FFF5D9"/>
    <a:srgbClr val="FFF8E5"/>
    <a:srgbClr val="FFEDB9"/>
    <a:srgbClr val="D6E9C9"/>
    <a:srgbClr val="9ED181"/>
    <a:srgbClr val="A0CC82"/>
    <a:srgbClr val="DEED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6" d="100"/>
          <a:sy n="26" d="100"/>
        </p:scale>
        <p:origin x="1338" y="180"/>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8/10/relationships/authors" Target="authors.xml"/><Relationship Id="rId4" Type="http://schemas.openxmlformats.org/officeDocument/2006/relationships/slide" Target="slides/slide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Sheet1!$K$1</c:f>
              <c:strCache>
                <c:ptCount val="1"/>
                <c:pt idx="0">
                  <c:v>Seasonal Generation</c:v>
                </c:pt>
              </c:strCache>
            </c:strRef>
          </c:tx>
          <c:spPr>
            <a:gradFill rotWithShape="1">
              <a:gsLst>
                <a:gs pos="0">
                  <a:schemeClr val="accent6">
                    <a:tint val="77000"/>
                    <a:satMod val="103000"/>
                    <a:lumMod val="102000"/>
                    <a:tint val="94000"/>
                  </a:schemeClr>
                </a:gs>
                <a:gs pos="50000">
                  <a:schemeClr val="accent6">
                    <a:tint val="77000"/>
                    <a:satMod val="110000"/>
                    <a:lumMod val="100000"/>
                    <a:shade val="100000"/>
                  </a:schemeClr>
                </a:gs>
                <a:gs pos="100000">
                  <a:schemeClr val="accent6">
                    <a:tint val="77000"/>
                    <a:lumMod val="99000"/>
                    <a:satMod val="120000"/>
                    <a:shade val="78000"/>
                  </a:schemeClr>
                </a:gs>
              </a:gsLst>
              <a:lin ang="5400000" scaled="0"/>
            </a:gradFill>
            <a:ln>
              <a:noFill/>
            </a:ln>
            <a:effectLst/>
          </c:spPr>
          <c:invertIfNegative val="0"/>
          <c:cat>
            <c:strRef>
              <c:f>Sheet1!$J$2:$J$5</c:f>
              <c:strCache>
                <c:ptCount val="4"/>
                <c:pt idx="0">
                  <c:v>Spring</c:v>
                </c:pt>
                <c:pt idx="1">
                  <c:v>Summer</c:v>
                </c:pt>
                <c:pt idx="2">
                  <c:v>Fall</c:v>
                </c:pt>
                <c:pt idx="3">
                  <c:v>Winter</c:v>
                </c:pt>
              </c:strCache>
            </c:strRef>
          </c:cat>
          <c:val>
            <c:numRef>
              <c:f>Sheet1!$K$2:$K$5</c:f>
              <c:numCache>
                <c:formatCode>General</c:formatCode>
                <c:ptCount val="4"/>
                <c:pt idx="0">
                  <c:v>7357.7</c:v>
                </c:pt>
                <c:pt idx="1">
                  <c:v>7883.3</c:v>
                </c:pt>
                <c:pt idx="2">
                  <c:v>5828.9000000000005</c:v>
                </c:pt>
                <c:pt idx="3">
                  <c:v>5160</c:v>
                </c:pt>
              </c:numCache>
            </c:numRef>
          </c:val>
          <c:extLst>
            <c:ext xmlns:c16="http://schemas.microsoft.com/office/drawing/2014/chart" uri="{C3380CC4-5D6E-409C-BE32-E72D297353CC}">
              <c16:uniqueId val="{00000000-77F7-4FF0-B1E1-DB916FDAF5B6}"/>
            </c:ext>
          </c:extLst>
        </c:ser>
        <c:ser>
          <c:idx val="1"/>
          <c:order val="1"/>
          <c:tx>
            <c:strRef>
              <c:f>Sheet1!$L$1</c:f>
              <c:strCache>
                <c:ptCount val="1"/>
                <c:pt idx="0">
                  <c:v>Seasonal Consumption</c:v>
                </c:pt>
              </c:strCache>
            </c:strRef>
          </c:tx>
          <c:spPr>
            <a:gradFill rotWithShape="1">
              <a:gsLst>
                <a:gs pos="0">
                  <a:schemeClr val="accent6">
                    <a:shade val="76000"/>
                    <a:satMod val="103000"/>
                    <a:lumMod val="102000"/>
                    <a:tint val="94000"/>
                  </a:schemeClr>
                </a:gs>
                <a:gs pos="50000">
                  <a:schemeClr val="accent6">
                    <a:shade val="76000"/>
                    <a:satMod val="110000"/>
                    <a:lumMod val="100000"/>
                    <a:shade val="100000"/>
                  </a:schemeClr>
                </a:gs>
                <a:gs pos="100000">
                  <a:schemeClr val="accent6">
                    <a:shade val="76000"/>
                    <a:lumMod val="99000"/>
                    <a:satMod val="120000"/>
                    <a:shade val="78000"/>
                  </a:schemeClr>
                </a:gs>
              </a:gsLst>
              <a:lin ang="5400000" scaled="0"/>
            </a:gradFill>
            <a:ln>
              <a:noFill/>
            </a:ln>
            <a:effectLst/>
          </c:spPr>
          <c:invertIfNegative val="0"/>
          <c:cat>
            <c:strRef>
              <c:f>Sheet1!$J$2:$J$5</c:f>
              <c:strCache>
                <c:ptCount val="4"/>
                <c:pt idx="0">
                  <c:v>Spring</c:v>
                </c:pt>
                <c:pt idx="1">
                  <c:v>Summer</c:v>
                </c:pt>
                <c:pt idx="2">
                  <c:v>Fall</c:v>
                </c:pt>
                <c:pt idx="3">
                  <c:v>Winter</c:v>
                </c:pt>
              </c:strCache>
            </c:strRef>
          </c:cat>
          <c:val>
            <c:numRef>
              <c:f>Sheet1!$L$2:$L$5</c:f>
              <c:numCache>
                <c:formatCode>General</c:formatCode>
                <c:ptCount val="4"/>
                <c:pt idx="0">
                  <c:v>6547.5000000000009</c:v>
                </c:pt>
                <c:pt idx="1">
                  <c:v>5960.2000000000007</c:v>
                </c:pt>
                <c:pt idx="2">
                  <c:v>6219.6</c:v>
                </c:pt>
                <c:pt idx="3">
                  <c:v>7340.9</c:v>
                </c:pt>
              </c:numCache>
            </c:numRef>
          </c:val>
          <c:extLst>
            <c:ext xmlns:c16="http://schemas.microsoft.com/office/drawing/2014/chart" uri="{C3380CC4-5D6E-409C-BE32-E72D297353CC}">
              <c16:uniqueId val="{00000001-77F7-4FF0-B1E1-DB916FDAF5B6}"/>
            </c:ext>
          </c:extLst>
        </c:ser>
        <c:dLbls>
          <c:showLegendKey val="0"/>
          <c:showVal val="0"/>
          <c:showCatName val="0"/>
          <c:showSerName val="0"/>
          <c:showPercent val="0"/>
          <c:showBubbleSize val="0"/>
        </c:dLbls>
        <c:gapWidth val="100"/>
        <c:overlap val="-24"/>
        <c:axId val="635884032"/>
        <c:axId val="635880864"/>
      </c:barChart>
      <c:catAx>
        <c:axId val="63588403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635880864"/>
        <c:crosses val="autoZero"/>
        <c:auto val="1"/>
        <c:lblAlgn val="ctr"/>
        <c:lblOffset val="100"/>
        <c:noMultiLvlLbl val="0"/>
      </c:catAx>
      <c:valAx>
        <c:axId val="635880864"/>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US"/>
                  <a:t>kWh</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63588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8575">
      <a:solidFill>
        <a:srgbClr val="398A2E"/>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0FBFF958-994B-4F44-BE25-055BE9265EF2}" type="datetimeFigureOut">
              <a:rPr lang="en-US" smtClean="0"/>
              <a:t>2023-04-13</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9779D0F6-D5B0-4317-8E12-A7D8636D89A6}" type="slidenum">
              <a:rPr lang="en-US" smtClean="0"/>
              <a:t>‹#›</a:t>
            </a:fld>
            <a:endParaRPr lang="en-US"/>
          </a:p>
        </p:txBody>
      </p:sp>
    </p:spTree>
    <p:extLst>
      <p:ext uri="{BB962C8B-B14F-4D97-AF65-F5344CB8AC3E}">
        <p14:creationId xmlns:p14="http://schemas.microsoft.com/office/powerpoint/2010/main" val="791660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79D0F6-D5B0-4317-8E12-A7D8636D89A6}" type="slidenum">
              <a:rPr lang="en-US" smtClean="0"/>
              <a:t>1</a:t>
            </a:fld>
            <a:endParaRPr lang="en-US"/>
          </a:p>
        </p:txBody>
      </p:sp>
    </p:spTree>
    <p:extLst>
      <p:ext uri="{BB962C8B-B14F-4D97-AF65-F5344CB8AC3E}">
        <p14:creationId xmlns:p14="http://schemas.microsoft.com/office/powerpoint/2010/main" val="3564149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3"/>
            <a:ext cx="37307520" cy="11460480"/>
          </a:xfrm>
        </p:spPr>
        <p:txBody>
          <a:bodyPr anchor="b"/>
          <a:lstStyle>
            <a:lvl1pPr algn="ctr">
              <a:defRPr sz="29400"/>
            </a:lvl1pPr>
          </a:lstStyle>
          <a:p>
            <a:r>
              <a:rPr lang="en-US"/>
              <a:t>Click to edit Master title style</a:t>
            </a:r>
          </a:p>
        </p:txBody>
      </p:sp>
      <p:sp>
        <p:nvSpPr>
          <p:cNvPr id="3" name="Subtitle 2"/>
          <p:cNvSpPr>
            <a:spLocks noGrp="1"/>
          </p:cNvSpPr>
          <p:nvPr>
            <p:ph type="subTitle" idx="1"/>
          </p:nvPr>
        </p:nvSpPr>
        <p:spPr>
          <a:xfrm>
            <a:off x="5486400" y="17289783"/>
            <a:ext cx="32918400" cy="794765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p>
        </p:txBody>
      </p:sp>
      <p:sp>
        <p:nvSpPr>
          <p:cNvPr id="4" name="Date Placeholder 3"/>
          <p:cNvSpPr>
            <a:spLocks noGrp="1"/>
          </p:cNvSpPr>
          <p:nvPr>
            <p:ph type="dt" sz="half" idx="10"/>
          </p:nvPr>
        </p:nvSpPr>
        <p:spPr/>
        <p:txBody>
          <a:bodyPr/>
          <a:lstStyle/>
          <a:p>
            <a:fld id="{08E81BC7-D5A5-445F-BF4D-797F02B50EB4}" type="datetimeFigureOut">
              <a:rPr lang="en-US" smtClean="0"/>
              <a:t>2023-04-13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2023-04-13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2023-04-13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2023-04-13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51"/>
            <a:ext cx="37856160" cy="13693137"/>
          </a:xfrm>
        </p:spPr>
        <p:txBody>
          <a:bodyPr anchor="b"/>
          <a:lstStyle>
            <a:lvl1pPr>
              <a:defRPr sz="29400"/>
            </a:lvl1pPr>
          </a:lstStyle>
          <a:p>
            <a:r>
              <a:rPr lang="en-US"/>
              <a:t>Click to edit Master title style</a:t>
            </a:r>
          </a:p>
        </p:txBody>
      </p:sp>
      <p:sp>
        <p:nvSpPr>
          <p:cNvPr id="3" name="Text Placeholder 2"/>
          <p:cNvSpPr>
            <a:spLocks noGrp="1"/>
          </p:cNvSpPr>
          <p:nvPr>
            <p:ph type="body" idx="1"/>
          </p:nvPr>
        </p:nvSpPr>
        <p:spPr>
          <a:xfrm>
            <a:off x="2994662" y="22029431"/>
            <a:ext cx="37856160" cy="720089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2023-04-13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E81BC7-D5A5-445F-BF4D-797F02B50EB4}" type="datetimeFigureOut">
              <a:rPr lang="en-US" smtClean="0"/>
              <a:t>2023-04-13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3"/>
          </a:xfrm>
        </p:spPr>
        <p:txBody>
          <a:bodyPr/>
          <a:lstStyle/>
          <a:p>
            <a:r>
              <a:rPr lang="en-US"/>
              <a:t>Click to edit Master title style</a:t>
            </a:r>
          </a:p>
        </p:txBody>
      </p:sp>
      <p:sp>
        <p:nvSpPr>
          <p:cNvPr id="3" name="Text Placeholder 2"/>
          <p:cNvSpPr>
            <a:spLocks noGrp="1"/>
          </p:cNvSpPr>
          <p:nvPr>
            <p:ph type="body" idx="1"/>
          </p:nvPr>
        </p:nvSpPr>
        <p:spPr>
          <a:xfrm>
            <a:off x="3023242" y="8069584"/>
            <a:ext cx="18568032"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4"/>
            <a:ext cx="18659477"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E81BC7-D5A5-445F-BF4D-797F02B50EB4}" type="datetimeFigureOut">
              <a:rPr lang="en-US" smtClean="0"/>
              <a:t>2023-04-13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E81BC7-D5A5-445F-BF4D-797F02B50EB4}" type="datetimeFigureOut">
              <a:rPr lang="en-US" smtClean="0"/>
              <a:t>2023-04-13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2023-04-13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Content Placeholder 2"/>
          <p:cNvSpPr>
            <a:spLocks noGrp="1"/>
          </p:cNvSpPr>
          <p:nvPr>
            <p:ph idx="1"/>
          </p:nvPr>
        </p:nvSpPr>
        <p:spPr>
          <a:xfrm>
            <a:off x="18659477" y="4739648"/>
            <a:ext cx="22219920" cy="233934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2023-04-13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a:t>Click icon to add picture</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2023-04-13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3"/>
          </a:xfrm>
          <a:prstGeom prst="rect">
            <a:avLst/>
          </a:prstGeom>
        </p:spPr>
        <p:txBody>
          <a:bodyPr vert="horz" lIns="106674" tIns="53337" rIns="106674" bIns="53337"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3"/>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8"/>
            <a:ext cx="9875520" cy="17526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2023-04-13</a:t>
            </a:fld>
            <a:endParaRPr lang="en-US"/>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gif"/><Relationship Id="rId1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jpeg"/><Relationship Id="rId19"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143E2736-DFBD-C772-F92F-E68CDB648B14}"/>
              </a:ext>
            </a:extLst>
          </p:cNvPr>
          <p:cNvSpPr/>
          <p:nvPr/>
        </p:nvSpPr>
        <p:spPr>
          <a:xfrm>
            <a:off x="-10804" y="921852"/>
            <a:ext cx="43891200" cy="31872465"/>
          </a:xfrm>
          <a:prstGeom prst="rect">
            <a:avLst/>
          </a:prstGeom>
          <a:solidFill>
            <a:srgbClr val="DEEDD3"/>
          </a:solidFill>
          <a:ln>
            <a:solidFill>
              <a:srgbClr val="DEED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a:p>
        </p:txBody>
      </p:sp>
      <p:sp>
        <p:nvSpPr>
          <p:cNvPr id="35" name="Rectangle 34">
            <a:extLst>
              <a:ext uri="{FF2B5EF4-FFF2-40B4-BE49-F238E27FC236}">
                <a16:creationId xmlns:a16="http://schemas.microsoft.com/office/drawing/2014/main" id="{516A17A7-3533-1042-2B13-13E015D7E4B9}"/>
              </a:ext>
            </a:extLst>
          </p:cNvPr>
          <p:cNvSpPr/>
          <p:nvPr/>
        </p:nvSpPr>
        <p:spPr>
          <a:xfrm>
            <a:off x="22110509" y="16480379"/>
            <a:ext cx="9847307" cy="7408677"/>
          </a:xfrm>
          <a:prstGeom prst="rect">
            <a:avLst/>
          </a:prstGeom>
          <a:solidFill>
            <a:srgbClr val="FFF8E5"/>
          </a:solidFill>
          <a:ln>
            <a:solidFill>
              <a:srgbClr val="FFF8E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numCol="2" rtlCol="0" anchor="t"/>
          <a:lstStyle/>
          <a:p>
            <a:pPr marL="0" marR="0" lvl="0" indent="0" algn="l" defTabSz="4301092" rtl="0" eaLnBrk="1" fontAlgn="auto" latinLnBrk="0" hangingPunct="1">
              <a:lnSpc>
                <a:spcPct val="100000"/>
              </a:lnSpc>
              <a:spcBef>
                <a:spcPts val="0"/>
              </a:spcBef>
              <a:spcAft>
                <a:spcPts val="0"/>
              </a:spcAft>
              <a:buClrTx/>
              <a:buSzTx/>
              <a:buFontTx/>
              <a:buNone/>
              <a:tabLst/>
              <a:defRPr/>
            </a:pPr>
            <a:endParaRPr kumimoji="0" lang="en-US" sz="3700" i="0" u="none" strike="noStrike" kern="1200" cap="none" spc="0" normalizeH="0" baseline="0" noProof="0">
              <a:ln>
                <a:noFill/>
              </a:ln>
              <a:solidFill>
                <a:prstClr val="black"/>
              </a:solidFill>
              <a:effectLst/>
              <a:uLnTx/>
              <a:uFillTx/>
              <a:latin typeface="Cambria" panose="02040503050406030204" pitchFamily="18" charset="0"/>
              <a:ea typeface="+mn-ea"/>
              <a:cs typeface="+mn-cs"/>
            </a:endParaRPr>
          </a:p>
        </p:txBody>
      </p:sp>
      <p:sp>
        <p:nvSpPr>
          <p:cNvPr id="2" name="Title 1"/>
          <p:cNvSpPr>
            <a:spLocks noGrp="1"/>
          </p:cNvSpPr>
          <p:nvPr>
            <p:ph type="ctrTitle"/>
          </p:nvPr>
        </p:nvSpPr>
        <p:spPr>
          <a:xfrm>
            <a:off x="0" y="-73910"/>
            <a:ext cx="43812057" cy="1662522"/>
          </a:xfrm>
          <a:solidFill>
            <a:srgbClr val="398A2E"/>
          </a:solidFill>
          <a:ln w="101600">
            <a:solidFill>
              <a:srgbClr val="398A2E"/>
            </a:solidFill>
          </a:ln>
        </p:spPr>
        <p:style>
          <a:lnRef idx="2">
            <a:schemeClr val="dk1"/>
          </a:lnRef>
          <a:fillRef idx="1">
            <a:schemeClr val="lt1"/>
          </a:fillRef>
          <a:effectRef idx="0">
            <a:schemeClr val="dk1"/>
          </a:effectRef>
          <a:fontRef idx="minor">
            <a:schemeClr val="dk1"/>
          </a:fontRef>
        </p:style>
        <p:txBody>
          <a:bodyPr anchor="t">
            <a:normAutofit fontScale="90000"/>
          </a:bodyPr>
          <a:lstStyle/>
          <a:p>
            <a:pPr>
              <a:lnSpc>
                <a:spcPct val="100000"/>
              </a:lnSpc>
            </a:pPr>
            <a:r>
              <a:rPr lang="en-US" sz="11500" b="1">
                <a:solidFill>
                  <a:schemeClr val="bg1"/>
                </a:solidFill>
                <a:latin typeface="Cambria"/>
                <a:ea typeface="Cambria"/>
                <a:cs typeface="Arial"/>
              </a:rPr>
              <a:t>U.S. Department of Energy Solar Decathlon</a:t>
            </a:r>
            <a:br>
              <a:rPr lang="en-US" sz="8400">
                <a:latin typeface="Cambria" panose="02040503050406030204" pitchFamily="18" charset="0"/>
                <a:cs typeface="Arial" panose="020B0604020202020204" pitchFamily="34" charset="0"/>
              </a:rPr>
            </a:br>
            <a:endParaRPr lang="en-US" sz="9300" i="1">
              <a:solidFill>
                <a:schemeClr val="bg1"/>
              </a:solidFill>
              <a:latin typeface="Cambria" panose="02040503050406030204" pitchFamily="18" charset="0"/>
              <a:cs typeface="Arial" panose="020B0604020202020204" pitchFamily="34" charset="0"/>
            </a:endParaRPr>
          </a:p>
        </p:txBody>
      </p:sp>
      <p:sp>
        <p:nvSpPr>
          <p:cNvPr id="6" name="Subtitle 2"/>
          <p:cNvSpPr txBox="1">
            <a:spLocks/>
          </p:cNvSpPr>
          <p:nvPr/>
        </p:nvSpPr>
        <p:spPr>
          <a:xfrm>
            <a:off x="369595" y="3040304"/>
            <a:ext cx="10932409" cy="10142729"/>
          </a:xfrm>
          <a:prstGeom prst="rect">
            <a:avLst/>
          </a:prstGeom>
          <a:solidFill>
            <a:srgbClr val="FFF8E5"/>
          </a:solidFill>
          <a:ln>
            <a:solidFill>
              <a:srgbClr val="FFF8E5"/>
            </a:solidFill>
          </a:ln>
        </p:spPr>
        <p:txBody>
          <a:bodyPr vert="horz" lIns="106674" tIns="53337" rIns="106674" bIns="53337" rtlCol="0" anchor="t">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700" b="1">
                <a:latin typeface="Cambria"/>
                <a:ea typeface="Cambria"/>
              </a:rPr>
              <a:t>Solar Decathlon Design Challenge</a:t>
            </a:r>
          </a:p>
          <a:p>
            <a:pPr marL="571500" indent="-571500" algn="just">
              <a:spcBef>
                <a:spcPts val="0"/>
              </a:spcBef>
              <a:buFont typeface="Wingdings" panose="05000000000000000000" pitchFamily="2" charset="2"/>
              <a:buChar char="§"/>
            </a:pPr>
            <a:r>
              <a:rPr lang="en-US" sz="3700">
                <a:latin typeface="Cambria"/>
                <a:ea typeface="Cambria"/>
              </a:rPr>
              <a:t>Annual collegiate competition consisting of 10 contests and sponsored by the U.S. Department of Energy, where teams from around the world are challenged to design high-performance, low-carbon buildings powered by renewables</a:t>
            </a:r>
          </a:p>
          <a:p>
            <a:pPr algn="just">
              <a:spcBef>
                <a:spcPts val="0"/>
              </a:spcBef>
            </a:pPr>
            <a:endParaRPr lang="en-US" sz="3700">
              <a:latin typeface="Cambria" panose="02040503050406030204" pitchFamily="18" charset="0"/>
            </a:endParaRPr>
          </a:p>
          <a:p>
            <a:pPr algn="l">
              <a:spcBef>
                <a:spcPts val="0"/>
              </a:spcBef>
            </a:pPr>
            <a:r>
              <a:rPr lang="en-US" sz="3700" b="1">
                <a:latin typeface="Cambria"/>
                <a:ea typeface="Cambria"/>
              </a:rPr>
              <a:t>About Us</a:t>
            </a:r>
          </a:p>
          <a:p>
            <a:pPr marL="571500" indent="-571500" algn="just">
              <a:spcBef>
                <a:spcPts val="0"/>
              </a:spcBef>
              <a:buFont typeface="Wingdings" panose="05000000000000000000" pitchFamily="2" charset="2"/>
              <a:buChar char="§"/>
            </a:pPr>
            <a:r>
              <a:rPr lang="en-US" sz="3700">
                <a:latin typeface="Cambria"/>
                <a:ea typeface="Cambria"/>
              </a:rPr>
              <a:t>The team has sustainability at the forefront of the design, incorporating innovative technologies and materials to create a home that’s not only eco-friendly, but also comfortable and modern. We are passionate about reducing the environmental impact of the building and are proud to showcase this home as an example of what’s possible with sustainable design</a:t>
            </a:r>
          </a:p>
          <a:p>
            <a:pPr algn="just">
              <a:spcBef>
                <a:spcPts val="0"/>
              </a:spcBef>
            </a:pPr>
            <a:endParaRPr lang="en-US" sz="3700">
              <a:latin typeface="Cambria" panose="02040503050406030204" pitchFamily="18" charset="0"/>
              <a:ea typeface="Cambria" panose="02040503050406030204" pitchFamily="18" charset="0"/>
            </a:endParaRPr>
          </a:p>
          <a:p>
            <a:pPr algn="just">
              <a:spcBef>
                <a:spcPts val="0"/>
              </a:spcBef>
            </a:pPr>
            <a:r>
              <a:rPr lang="en-US" sz="3700" b="1">
                <a:latin typeface="Cambria"/>
                <a:ea typeface="Cambria"/>
              </a:rPr>
              <a:t>Design goals</a:t>
            </a:r>
          </a:p>
          <a:p>
            <a:pPr marL="571500" indent="-571500" algn="just">
              <a:spcBef>
                <a:spcPts val="0"/>
              </a:spcBef>
              <a:buFont typeface="Wingdings" panose="05000000000000000000" pitchFamily="2" charset="2"/>
              <a:buChar char="§"/>
            </a:pPr>
            <a:r>
              <a:rPr lang="en-US" sz="3700">
                <a:latin typeface="Cambria"/>
                <a:ea typeface="Cambria"/>
              </a:rPr>
              <a:t>Net Zero Energy: generate as much as is consumed</a:t>
            </a:r>
          </a:p>
          <a:p>
            <a:pPr marL="571500" indent="-571500" algn="just">
              <a:spcBef>
                <a:spcPts val="0"/>
              </a:spcBef>
              <a:buFont typeface="Wingdings" panose="05000000000000000000" pitchFamily="2" charset="2"/>
              <a:buChar char="§"/>
            </a:pPr>
            <a:r>
              <a:rPr lang="en-US" sz="3700">
                <a:latin typeface="Cambria"/>
                <a:ea typeface="Cambria"/>
              </a:rPr>
              <a:t>Location Determination: proximity to UNH</a:t>
            </a:r>
          </a:p>
          <a:p>
            <a:pPr marL="571500" indent="-571500" algn="just">
              <a:spcBef>
                <a:spcPts val="0"/>
              </a:spcBef>
              <a:buFont typeface="Wingdings" panose="05000000000000000000" pitchFamily="2" charset="2"/>
              <a:buChar char="§"/>
            </a:pPr>
            <a:r>
              <a:rPr lang="en-US" sz="3700">
                <a:latin typeface="Cambria"/>
                <a:ea typeface="Cambria"/>
              </a:rPr>
              <a:t>Maximizing House Design: window  to wall ratio</a:t>
            </a:r>
          </a:p>
          <a:p>
            <a:pPr marL="571500" indent="-571500" algn="just">
              <a:spcBef>
                <a:spcPts val="0"/>
              </a:spcBef>
              <a:buFont typeface="Wingdings" panose="05000000000000000000" pitchFamily="2" charset="2"/>
              <a:buChar char="§"/>
            </a:pPr>
            <a:r>
              <a:rPr lang="en-US" sz="3700">
                <a:latin typeface="Cambria"/>
                <a:ea typeface="Cambria"/>
              </a:rPr>
              <a:t>Energy Efficiency: of photovoltaic and geothermal</a:t>
            </a:r>
          </a:p>
          <a:p>
            <a:endParaRPr lang="en-US" sz="3700">
              <a:latin typeface="Cambria" panose="02040503050406030204" pitchFamily="18" charset="0"/>
            </a:endParaRPr>
          </a:p>
          <a:p>
            <a:endParaRPr lang="en-US" sz="3700">
              <a:latin typeface="Cambria" panose="02040503050406030204" pitchFamily="18" charset="0"/>
            </a:endParaRPr>
          </a:p>
        </p:txBody>
      </p:sp>
      <p:sp>
        <p:nvSpPr>
          <p:cNvPr id="8" name="Subtitle 2"/>
          <p:cNvSpPr txBox="1">
            <a:spLocks/>
          </p:cNvSpPr>
          <p:nvPr/>
        </p:nvSpPr>
        <p:spPr>
          <a:xfrm>
            <a:off x="385340" y="14346924"/>
            <a:ext cx="10914743" cy="17886877"/>
          </a:xfrm>
          <a:prstGeom prst="rect">
            <a:avLst/>
          </a:prstGeom>
          <a:solidFill>
            <a:srgbClr val="D6E9C9"/>
          </a:solidFill>
          <a:ln>
            <a:solidFill>
              <a:srgbClr val="D6E9C9"/>
            </a:solidFill>
          </a:ln>
        </p:spPr>
        <p:txBody>
          <a:bodyPr vert="horz" lIns="106674" tIns="53337" rIns="106674" bIns="53337" rtlCol="0" anchor="t">
            <a:normAutofit fontScale="850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r>
              <a:rPr lang="en-US" sz="4400" b="1">
                <a:latin typeface="Cambria"/>
                <a:ea typeface="Cambria"/>
              </a:rPr>
              <a:t>Double Stud Walls</a:t>
            </a:r>
          </a:p>
          <a:p>
            <a:pPr algn="just">
              <a:spcBef>
                <a:spcPts val="0"/>
              </a:spcBef>
            </a:pPr>
            <a:endParaRPr lang="en-US" sz="1100" b="1">
              <a:latin typeface="Cambria"/>
              <a:ea typeface="Cambria"/>
            </a:endParaRPr>
          </a:p>
          <a:p>
            <a:pPr marL="571500" indent="-571500" algn="just">
              <a:spcBef>
                <a:spcPts val="0"/>
              </a:spcBef>
              <a:buFont typeface="Wingdings" panose="05000000000000000000" pitchFamily="2" charset="2"/>
              <a:buChar char="§"/>
            </a:pPr>
            <a:r>
              <a:rPr lang="en-US" sz="4400">
                <a:latin typeface="Cambria"/>
                <a:ea typeface="Cambria"/>
              </a:rPr>
              <a:t>14.6 in. thick</a:t>
            </a:r>
          </a:p>
          <a:p>
            <a:pPr algn="just" defTabSz="628650">
              <a:spcBef>
                <a:spcPts val="0"/>
              </a:spcBef>
            </a:pPr>
            <a:r>
              <a:rPr lang="en-US" sz="4400">
                <a:latin typeface="Cambria"/>
                <a:ea typeface="Cambria"/>
              </a:rPr>
              <a:t>	exterior walls</a:t>
            </a:r>
          </a:p>
          <a:p>
            <a:pPr algn="just" defTabSz="628650">
              <a:spcBef>
                <a:spcPts val="0"/>
              </a:spcBef>
            </a:pPr>
            <a:endParaRPr lang="en-US" sz="1200">
              <a:latin typeface="Cambria"/>
              <a:ea typeface="Cambria"/>
            </a:endParaRPr>
          </a:p>
          <a:p>
            <a:pPr marL="571500" indent="-571500" algn="just">
              <a:spcBef>
                <a:spcPts val="0"/>
              </a:spcBef>
              <a:buFont typeface="Wingdings" panose="05000000000000000000" pitchFamily="2" charset="2"/>
              <a:buChar char="§"/>
            </a:pPr>
            <a:r>
              <a:rPr lang="en-US" sz="4400">
                <a:latin typeface="Cambria"/>
                <a:ea typeface="Cambria"/>
              </a:rPr>
              <a:t>13 in. of</a:t>
            </a:r>
          </a:p>
          <a:p>
            <a:pPr algn="just" defTabSz="628650">
              <a:spcBef>
                <a:spcPts val="0"/>
              </a:spcBef>
            </a:pPr>
            <a:r>
              <a:rPr lang="en-US" sz="4400">
                <a:latin typeface="Cambria"/>
                <a:ea typeface="Cambria"/>
              </a:rPr>
              <a:t>	insulation</a:t>
            </a:r>
          </a:p>
          <a:p>
            <a:pPr algn="just" defTabSz="628650">
              <a:spcBef>
                <a:spcPts val="0"/>
              </a:spcBef>
            </a:pPr>
            <a:endParaRPr lang="en-US" sz="1200">
              <a:latin typeface="Cambria"/>
              <a:ea typeface="Cambria"/>
            </a:endParaRPr>
          </a:p>
          <a:p>
            <a:pPr marL="571500" indent="-571500" algn="just" defTabSz="628650">
              <a:spcBef>
                <a:spcPts val="0"/>
              </a:spcBef>
              <a:buFont typeface="Wingdings" panose="05000000000000000000" pitchFamily="2" charset="2"/>
              <a:buChar char="§"/>
            </a:pPr>
            <a:r>
              <a:rPr lang="en-US" sz="4400">
                <a:latin typeface="Cambria"/>
                <a:ea typeface="Cambria"/>
              </a:rPr>
              <a:t>Establishes the</a:t>
            </a:r>
          </a:p>
          <a:p>
            <a:pPr algn="just" defTabSz="628650">
              <a:spcBef>
                <a:spcPts val="0"/>
              </a:spcBef>
            </a:pPr>
            <a:r>
              <a:rPr lang="en-US" sz="4400">
                <a:latin typeface="Cambria"/>
                <a:ea typeface="Cambria"/>
              </a:rPr>
              <a:t>	basis of the </a:t>
            </a:r>
          </a:p>
          <a:p>
            <a:pPr algn="just" defTabSz="628650">
              <a:spcBef>
                <a:spcPts val="0"/>
              </a:spcBef>
            </a:pPr>
            <a:r>
              <a:rPr lang="en-US" sz="4400">
                <a:latin typeface="Cambria"/>
                <a:ea typeface="Cambria"/>
              </a:rPr>
              <a:t>	thermal </a:t>
            </a:r>
          </a:p>
          <a:p>
            <a:pPr algn="just" defTabSz="628650">
              <a:spcBef>
                <a:spcPts val="0"/>
              </a:spcBef>
            </a:pPr>
            <a:r>
              <a:rPr lang="en-US" sz="4400">
                <a:latin typeface="Cambria"/>
                <a:ea typeface="Cambria"/>
              </a:rPr>
              <a:t>	envelope</a:t>
            </a:r>
          </a:p>
          <a:p>
            <a:pPr algn="just" defTabSz="628650">
              <a:spcBef>
                <a:spcPts val="0"/>
              </a:spcBef>
            </a:pPr>
            <a:endParaRPr lang="en-US" sz="4000">
              <a:latin typeface="Cambria"/>
              <a:ea typeface="Cambria"/>
            </a:endParaRPr>
          </a:p>
          <a:p>
            <a:pPr algn="just" defTabSz="628650">
              <a:spcBef>
                <a:spcPts val="0"/>
              </a:spcBef>
            </a:pPr>
            <a:r>
              <a:rPr lang="en-US" sz="4400" b="1">
                <a:latin typeface="Cambria"/>
                <a:ea typeface="Cambria"/>
              </a:rPr>
              <a:t>Green Materials</a:t>
            </a:r>
          </a:p>
          <a:p>
            <a:pPr algn="just" defTabSz="628650">
              <a:spcBef>
                <a:spcPts val="0"/>
              </a:spcBef>
            </a:pPr>
            <a:endParaRPr lang="en-US" sz="1100" b="1">
              <a:latin typeface="Cambria"/>
              <a:ea typeface="Cambria"/>
            </a:endParaRPr>
          </a:p>
          <a:p>
            <a:pPr marL="571500" indent="-571500" algn="just" defTabSz="628650">
              <a:spcBef>
                <a:spcPts val="0"/>
              </a:spcBef>
              <a:buFont typeface="Wingdings" panose="05000000000000000000" pitchFamily="2" charset="2"/>
              <a:buChar char="§"/>
            </a:pPr>
            <a:r>
              <a:rPr lang="en-US" sz="4400">
                <a:latin typeface="Cambria"/>
                <a:ea typeface="Cambria"/>
              </a:rPr>
              <a:t>Dense packed </a:t>
            </a:r>
          </a:p>
          <a:p>
            <a:pPr algn="just" defTabSz="628650">
              <a:spcBef>
                <a:spcPts val="0"/>
              </a:spcBef>
            </a:pPr>
            <a:r>
              <a:rPr lang="en-US" sz="4400">
                <a:latin typeface="Cambria"/>
                <a:ea typeface="Cambria"/>
              </a:rPr>
              <a:t>	cellulose, carbon neutral lumber, metal roofing</a:t>
            </a:r>
          </a:p>
          <a:p>
            <a:pPr algn="just" defTabSz="628650">
              <a:spcBef>
                <a:spcPts val="0"/>
              </a:spcBef>
            </a:pPr>
            <a:endParaRPr lang="en-US" sz="4000">
              <a:latin typeface="Cambria"/>
              <a:ea typeface="Cambria"/>
            </a:endParaRPr>
          </a:p>
          <a:p>
            <a:pPr algn="just" defTabSz="628650">
              <a:spcBef>
                <a:spcPts val="0"/>
              </a:spcBef>
            </a:pPr>
            <a:r>
              <a:rPr lang="en-US" sz="4400" b="1">
                <a:latin typeface="Cambria"/>
                <a:ea typeface="Cambria"/>
              </a:rPr>
              <a:t>ADA Compliance</a:t>
            </a:r>
          </a:p>
          <a:p>
            <a:pPr algn="just" defTabSz="628650">
              <a:spcBef>
                <a:spcPts val="0"/>
              </a:spcBef>
            </a:pPr>
            <a:endParaRPr lang="en-US" sz="1100" b="1">
              <a:latin typeface="Cambria"/>
              <a:ea typeface="Cambria"/>
            </a:endParaRPr>
          </a:p>
          <a:p>
            <a:pPr marL="571500" indent="-571500" algn="just" defTabSz="628650">
              <a:spcBef>
                <a:spcPts val="0"/>
              </a:spcBef>
              <a:buFont typeface="Wingdings" panose="05000000000000000000" pitchFamily="2" charset="2"/>
              <a:buChar char="§"/>
            </a:pPr>
            <a:r>
              <a:rPr lang="en-US" sz="4400">
                <a:latin typeface="Cambria"/>
                <a:ea typeface="Cambria"/>
              </a:rPr>
              <a:t>Ramps at all entryways with 32 in. doorways throughout the home and a </a:t>
            </a:r>
            <a:r>
              <a:rPr lang="en-US" sz="4400" err="1">
                <a:latin typeface="Cambria"/>
                <a:ea typeface="Cambria"/>
              </a:rPr>
              <a:t>Savaria</a:t>
            </a:r>
            <a:r>
              <a:rPr lang="en-US" sz="4400">
                <a:latin typeface="Cambria"/>
                <a:ea typeface="Cambria"/>
              </a:rPr>
              <a:t> Lift System</a:t>
            </a:r>
          </a:p>
          <a:p>
            <a:pPr algn="just" defTabSz="628650">
              <a:spcBef>
                <a:spcPts val="0"/>
              </a:spcBef>
            </a:pPr>
            <a:endParaRPr lang="en-US" sz="4000">
              <a:latin typeface="Cambria"/>
              <a:ea typeface="Cambria"/>
            </a:endParaRPr>
          </a:p>
          <a:p>
            <a:pPr algn="just" defTabSz="628650">
              <a:spcBef>
                <a:spcPts val="0"/>
              </a:spcBef>
            </a:pPr>
            <a:r>
              <a:rPr lang="en-US" sz="4400" b="1">
                <a:latin typeface="Cambria"/>
                <a:ea typeface="Cambria"/>
              </a:rPr>
              <a:t>Double Pane Windows</a:t>
            </a:r>
          </a:p>
          <a:p>
            <a:pPr algn="just" defTabSz="628650">
              <a:spcBef>
                <a:spcPts val="0"/>
              </a:spcBef>
            </a:pPr>
            <a:endParaRPr lang="en-US" sz="1100" b="1">
              <a:latin typeface="Cambria"/>
              <a:ea typeface="Cambria"/>
            </a:endParaRPr>
          </a:p>
          <a:p>
            <a:pPr marL="571500" indent="-571500" algn="just" defTabSz="1466850">
              <a:spcBef>
                <a:spcPts val="0"/>
              </a:spcBef>
              <a:buFont typeface="Wingdings" panose="05000000000000000000" pitchFamily="2" charset="2"/>
              <a:buChar char="§"/>
            </a:pPr>
            <a:r>
              <a:rPr lang="en-US" sz="4400">
                <a:latin typeface="Cambria"/>
                <a:ea typeface="Cambria"/>
              </a:rPr>
              <a:t>Use of double pane windows </a:t>
            </a:r>
          </a:p>
          <a:p>
            <a:pPr algn="just" defTabSz="628650">
              <a:spcBef>
                <a:spcPts val="0"/>
              </a:spcBef>
            </a:pPr>
            <a:r>
              <a:rPr lang="en-US" sz="4400">
                <a:latin typeface="Cambria"/>
                <a:ea typeface="Cambria"/>
              </a:rPr>
              <a:t>	allow for passive solar use</a:t>
            </a:r>
          </a:p>
          <a:p>
            <a:pPr algn="just" defTabSz="628650">
              <a:spcBef>
                <a:spcPts val="0"/>
              </a:spcBef>
            </a:pPr>
            <a:endParaRPr lang="en-US" sz="1200">
              <a:latin typeface="Cambria"/>
              <a:ea typeface="Cambria"/>
            </a:endParaRPr>
          </a:p>
          <a:p>
            <a:pPr marL="571500" indent="-571500" algn="just" defTabSz="628650">
              <a:spcBef>
                <a:spcPts val="0"/>
              </a:spcBef>
              <a:buFont typeface="Wingdings" panose="05000000000000000000" pitchFamily="2" charset="2"/>
              <a:buChar char="§"/>
            </a:pPr>
            <a:r>
              <a:rPr lang="en-US" sz="4400">
                <a:latin typeface="Cambria"/>
                <a:ea typeface="Cambria"/>
              </a:rPr>
              <a:t>Triple pane windows increases </a:t>
            </a:r>
          </a:p>
          <a:p>
            <a:pPr algn="just" defTabSz="628650">
              <a:spcBef>
                <a:spcPts val="0"/>
              </a:spcBef>
            </a:pPr>
            <a:r>
              <a:rPr lang="en-US" sz="4400">
                <a:latin typeface="Cambria"/>
                <a:ea typeface="Cambria"/>
              </a:rPr>
              <a:t>	thermal resistance inhibiting </a:t>
            </a:r>
          </a:p>
          <a:p>
            <a:pPr algn="just" defTabSz="628650">
              <a:spcBef>
                <a:spcPts val="0"/>
              </a:spcBef>
            </a:pPr>
            <a:r>
              <a:rPr lang="en-US" sz="4400">
                <a:latin typeface="Cambria"/>
                <a:ea typeface="Cambria"/>
              </a:rPr>
              <a:t>	efficient usage of passive solar</a:t>
            </a:r>
          </a:p>
          <a:p>
            <a:pPr algn="just" defTabSz="628650">
              <a:spcBef>
                <a:spcPts val="0"/>
              </a:spcBef>
            </a:pPr>
            <a:endParaRPr lang="en-US" sz="4000">
              <a:latin typeface="Cambria"/>
              <a:ea typeface="Cambria"/>
            </a:endParaRPr>
          </a:p>
          <a:p>
            <a:pPr algn="just" defTabSz="628650">
              <a:spcBef>
                <a:spcPts val="0"/>
              </a:spcBef>
            </a:pPr>
            <a:r>
              <a:rPr lang="en-US" sz="4400" b="1">
                <a:latin typeface="Cambria"/>
                <a:ea typeface="Cambria"/>
              </a:rPr>
              <a:t>Passive Solar</a:t>
            </a:r>
          </a:p>
          <a:p>
            <a:pPr algn="just" defTabSz="628650">
              <a:spcBef>
                <a:spcPts val="0"/>
              </a:spcBef>
            </a:pPr>
            <a:endParaRPr lang="en-US" sz="1100" b="1">
              <a:latin typeface="Cambria"/>
              <a:ea typeface="Cambria"/>
            </a:endParaRPr>
          </a:p>
          <a:p>
            <a:pPr marL="571500" indent="-571500" algn="just" defTabSz="628650">
              <a:spcBef>
                <a:spcPts val="0"/>
              </a:spcBef>
              <a:buFont typeface="Wingdings" panose="05000000000000000000" pitchFamily="2" charset="2"/>
              <a:buChar char="§"/>
            </a:pPr>
            <a:r>
              <a:rPr lang="en-US" sz="4400">
                <a:latin typeface="Cambria"/>
                <a:ea typeface="Cambria"/>
              </a:rPr>
              <a:t>Utilizes the sun’s solar energy to </a:t>
            </a:r>
          </a:p>
          <a:p>
            <a:pPr algn="just" defTabSz="628650">
              <a:spcBef>
                <a:spcPts val="0"/>
              </a:spcBef>
            </a:pPr>
            <a:r>
              <a:rPr lang="en-US" sz="4400">
                <a:latin typeface="Cambria"/>
                <a:ea typeface="Cambria"/>
              </a:rPr>
              <a:t>	heat the home during the winter</a:t>
            </a:r>
          </a:p>
          <a:p>
            <a:pPr algn="just" defTabSz="628650">
              <a:spcBef>
                <a:spcPts val="0"/>
              </a:spcBef>
            </a:pPr>
            <a:endParaRPr lang="en-US" sz="1200">
              <a:latin typeface="Cambria"/>
              <a:ea typeface="Cambria"/>
            </a:endParaRPr>
          </a:p>
          <a:p>
            <a:pPr algn="just" defTabSz="628650">
              <a:spcBef>
                <a:spcPts val="0"/>
              </a:spcBef>
            </a:pPr>
            <a:endParaRPr lang="en-US" sz="1200">
              <a:latin typeface="Cambria"/>
              <a:ea typeface="Cambria"/>
            </a:endParaRPr>
          </a:p>
          <a:p>
            <a:pPr marL="571500" indent="-571500" algn="just" defTabSz="628650">
              <a:spcBef>
                <a:spcPts val="0"/>
              </a:spcBef>
              <a:buFont typeface="Wingdings" panose="05000000000000000000" pitchFamily="2" charset="2"/>
              <a:buChar char="§"/>
            </a:pPr>
            <a:endParaRPr lang="en-US" sz="3900">
              <a:latin typeface="Cambria"/>
              <a:ea typeface="Cambria"/>
            </a:endParaRPr>
          </a:p>
          <a:p>
            <a:pPr marL="571500" indent="-571500" algn="just" defTabSz="628650">
              <a:spcBef>
                <a:spcPts val="0"/>
              </a:spcBef>
              <a:buFont typeface="Wingdings" panose="05000000000000000000" pitchFamily="2" charset="2"/>
              <a:buChar char="§"/>
            </a:pPr>
            <a:endParaRPr lang="en-US" sz="3900">
              <a:latin typeface="Cambria"/>
              <a:ea typeface="Cambria"/>
            </a:endParaRPr>
          </a:p>
          <a:p>
            <a:pPr marL="571500" indent="-571500" algn="just" defTabSz="628650">
              <a:spcBef>
                <a:spcPts val="0"/>
              </a:spcBef>
              <a:buFont typeface="Wingdings" panose="05000000000000000000" pitchFamily="2" charset="2"/>
              <a:buChar char="§"/>
            </a:pPr>
            <a:endParaRPr lang="en-US" sz="3900">
              <a:latin typeface="Cambria"/>
              <a:ea typeface="Cambria"/>
            </a:endParaRPr>
          </a:p>
          <a:p>
            <a:pPr marL="571500" indent="-571500" algn="just" defTabSz="628650">
              <a:spcBef>
                <a:spcPts val="0"/>
              </a:spcBef>
              <a:buFont typeface="Wingdings" panose="05000000000000000000" pitchFamily="2" charset="2"/>
              <a:buChar char="§"/>
            </a:pPr>
            <a:endParaRPr lang="en-US" sz="3900">
              <a:latin typeface="Cambria"/>
              <a:ea typeface="Cambria"/>
            </a:endParaRPr>
          </a:p>
          <a:p>
            <a:pPr marL="571500" indent="-571500" algn="just" defTabSz="628650">
              <a:spcBef>
                <a:spcPts val="0"/>
              </a:spcBef>
              <a:buFont typeface="Wingdings" panose="05000000000000000000" pitchFamily="2" charset="2"/>
              <a:buChar char="§"/>
            </a:pPr>
            <a:endParaRPr lang="en-US" sz="3900">
              <a:latin typeface="Cambria"/>
              <a:ea typeface="Cambria"/>
            </a:endParaRPr>
          </a:p>
          <a:p>
            <a:pPr marL="571500" indent="-571500" algn="just" defTabSz="628650">
              <a:spcBef>
                <a:spcPts val="0"/>
              </a:spcBef>
              <a:buFont typeface="Wingdings" panose="05000000000000000000" pitchFamily="2" charset="2"/>
              <a:buChar char="§"/>
            </a:pPr>
            <a:endParaRPr lang="en-US" sz="3900">
              <a:latin typeface="Cambria"/>
              <a:ea typeface="Cambria"/>
            </a:endParaRPr>
          </a:p>
          <a:p>
            <a:pPr marL="571500" indent="-571500" algn="just" defTabSz="628650">
              <a:spcBef>
                <a:spcPts val="0"/>
              </a:spcBef>
              <a:buFont typeface="Wingdings" panose="05000000000000000000" pitchFamily="2" charset="2"/>
              <a:buChar char="§"/>
            </a:pPr>
            <a:endParaRPr lang="en-US" sz="3900">
              <a:latin typeface="Cambria"/>
              <a:ea typeface="Cambria"/>
            </a:endParaRPr>
          </a:p>
          <a:p>
            <a:pPr marL="571500" indent="-571500" algn="just" defTabSz="628650">
              <a:spcBef>
                <a:spcPts val="0"/>
              </a:spcBef>
              <a:buFont typeface="Wingdings" panose="05000000000000000000" pitchFamily="2" charset="2"/>
              <a:buChar char="§"/>
            </a:pPr>
            <a:endParaRPr lang="en-US" sz="3900">
              <a:latin typeface="Cambria"/>
              <a:ea typeface="Cambria"/>
            </a:endParaRPr>
          </a:p>
          <a:p>
            <a:pPr marL="571500" indent="-571500" algn="just" defTabSz="628650">
              <a:spcBef>
                <a:spcPts val="0"/>
              </a:spcBef>
              <a:buFont typeface="Wingdings" panose="05000000000000000000" pitchFamily="2" charset="2"/>
              <a:buChar char="§"/>
            </a:pPr>
            <a:endParaRPr lang="en-US" sz="3900">
              <a:latin typeface="Cambria"/>
              <a:ea typeface="Cambria"/>
            </a:endParaRPr>
          </a:p>
          <a:p>
            <a:pPr marL="571500" indent="-571500" algn="just" defTabSz="628650">
              <a:spcBef>
                <a:spcPts val="0"/>
              </a:spcBef>
              <a:buFont typeface="Wingdings" panose="05000000000000000000" pitchFamily="2" charset="2"/>
              <a:buChar char="§"/>
            </a:pPr>
            <a:endParaRPr lang="en-US" sz="3900">
              <a:latin typeface="Cambria"/>
              <a:ea typeface="Cambria"/>
            </a:endParaRPr>
          </a:p>
          <a:p>
            <a:pPr marL="571500" indent="-571500" algn="just" defTabSz="628650">
              <a:spcBef>
                <a:spcPts val="0"/>
              </a:spcBef>
              <a:buFont typeface="Wingdings" panose="05000000000000000000" pitchFamily="2" charset="2"/>
              <a:buChar char="§"/>
            </a:pPr>
            <a:r>
              <a:rPr lang="en-US" sz="4400">
                <a:latin typeface="Cambria"/>
                <a:ea typeface="Cambria"/>
              </a:rPr>
              <a:t>3.5 ft. roof overhangs function seasonally as shading from the excess solar energy in the summer</a:t>
            </a:r>
          </a:p>
          <a:p>
            <a:pPr algn="just" defTabSz="628650">
              <a:spcBef>
                <a:spcPts val="0"/>
              </a:spcBef>
            </a:pPr>
            <a:endParaRPr lang="en-US" sz="4000" b="1">
              <a:latin typeface="Cambria"/>
              <a:ea typeface="Cambria"/>
            </a:endParaRPr>
          </a:p>
          <a:p>
            <a:pPr algn="just" defTabSz="628650">
              <a:spcBef>
                <a:spcPts val="0"/>
              </a:spcBef>
            </a:pPr>
            <a:r>
              <a:rPr lang="en-US" sz="4400" b="1">
                <a:latin typeface="Cambria"/>
                <a:ea typeface="Cambria"/>
              </a:rPr>
              <a:t>Net Heat Gain of 37,900 BTU/Day</a:t>
            </a:r>
          </a:p>
          <a:p>
            <a:pPr algn="just" defTabSz="628650">
              <a:spcBef>
                <a:spcPts val="0"/>
              </a:spcBef>
            </a:pPr>
            <a:endParaRPr lang="en-US" sz="4000" b="1">
              <a:latin typeface="Cambria"/>
              <a:ea typeface="Cambria"/>
            </a:endParaRPr>
          </a:p>
          <a:p>
            <a:pPr algn="just" defTabSz="628650">
              <a:spcBef>
                <a:spcPts val="0"/>
              </a:spcBef>
            </a:pPr>
            <a:endParaRPr lang="en-US" sz="4000" b="1">
              <a:latin typeface="Cambria"/>
              <a:ea typeface="Cambria"/>
            </a:endParaRPr>
          </a:p>
        </p:txBody>
      </p:sp>
      <p:sp>
        <p:nvSpPr>
          <p:cNvPr id="12" name="Subtitle 2"/>
          <p:cNvSpPr txBox="1">
            <a:spLocks/>
          </p:cNvSpPr>
          <p:nvPr/>
        </p:nvSpPr>
        <p:spPr>
          <a:xfrm>
            <a:off x="32567198" y="13459635"/>
            <a:ext cx="10914743" cy="10992976"/>
          </a:xfrm>
          <a:prstGeom prst="rect">
            <a:avLst/>
          </a:prstGeom>
          <a:solidFill>
            <a:srgbClr val="FFF5D9"/>
          </a:solidFill>
          <a:ln>
            <a:solidFill>
              <a:srgbClr val="FFF8E5"/>
            </a:solidFill>
          </a:ln>
        </p:spPr>
        <p:txBody>
          <a:bodyPr vert="horz" lIns="106674" tIns="53337" rIns="106674" bIns="53337" rtlCol="0" anchor="t">
            <a:normAutofit fontScale="925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endParaRPr lang="en-US" sz="500" b="1">
              <a:latin typeface="Cambria" panose="02040503050406030204" pitchFamily="18" charset="0"/>
            </a:endParaRPr>
          </a:p>
          <a:p>
            <a:pPr algn="just">
              <a:spcBef>
                <a:spcPts val="0"/>
              </a:spcBef>
            </a:pPr>
            <a:r>
              <a:rPr lang="en-US" sz="3700" b="1">
                <a:latin typeface="Cambria" panose="02040503050406030204" pitchFamily="18" charset="0"/>
              </a:rPr>
              <a:t>Water Use</a:t>
            </a:r>
          </a:p>
          <a:p>
            <a:pPr algn="just">
              <a:spcBef>
                <a:spcPts val="0"/>
              </a:spcBef>
            </a:pPr>
            <a:endParaRPr lang="en-US" sz="1600" b="1">
              <a:latin typeface="Cambria" panose="02040503050406030204" pitchFamily="18" charset="0"/>
            </a:endParaRPr>
          </a:p>
          <a:p>
            <a:pPr marL="571500" indent="-571500" algn="just">
              <a:spcBef>
                <a:spcPts val="0"/>
              </a:spcBef>
              <a:buFont typeface="Wingdings" panose="05000000000000000000" pitchFamily="2" charset="2"/>
              <a:buChar char="§"/>
            </a:pPr>
            <a:r>
              <a:rPr lang="en-US" sz="3900">
                <a:latin typeface="Cambria" panose="02040503050406030204" pitchFamily="18" charset="0"/>
              </a:rPr>
              <a:t>Use of water from the North River for irrigation purposes</a:t>
            </a:r>
          </a:p>
          <a:p>
            <a:pPr algn="just">
              <a:spcBef>
                <a:spcPts val="0"/>
              </a:spcBef>
            </a:pPr>
            <a:endParaRPr lang="en-US" sz="3700">
              <a:latin typeface="Cambria" panose="02040503050406030204" pitchFamily="18" charset="0"/>
            </a:endParaRPr>
          </a:p>
          <a:p>
            <a:pPr algn="just">
              <a:spcBef>
                <a:spcPts val="0"/>
              </a:spcBef>
            </a:pPr>
            <a:endParaRPr lang="en-US" sz="3700">
              <a:latin typeface="Cambria" panose="02040503050406030204" pitchFamily="18" charset="0"/>
            </a:endParaRPr>
          </a:p>
          <a:p>
            <a:pPr algn="just">
              <a:spcBef>
                <a:spcPts val="0"/>
              </a:spcBef>
            </a:pPr>
            <a:endParaRPr lang="en-US" sz="3700">
              <a:latin typeface="Cambria" panose="02040503050406030204" pitchFamily="18" charset="0"/>
            </a:endParaRPr>
          </a:p>
          <a:p>
            <a:pPr algn="just">
              <a:spcBef>
                <a:spcPts val="0"/>
              </a:spcBef>
            </a:pPr>
            <a:endParaRPr lang="en-US" sz="3700">
              <a:latin typeface="Cambria" panose="02040503050406030204" pitchFamily="18" charset="0"/>
            </a:endParaRPr>
          </a:p>
          <a:p>
            <a:pPr algn="just">
              <a:spcBef>
                <a:spcPts val="0"/>
              </a:spcBef>
            </a:pPr>
            <a:endParaRPr lang="en-US" sz="3700">
              <a:latin typeface="Cambria" panose="02040503050406030204" pitchFamily="18" charset="0"/>
            </a:endParaRPr>
          </a:p>
          <a:p>
            <a:pPr algn="just">
              <a:spcBef>
                <a:spcPts val="0"/>
              </a:spcBef>
            </a:pPr>
            <a:endParaRPr lang="en-US" sz="3700">
              <a:latin typeface="Cambria" panose="02040503050406030204" pitchFamily="18" charset="0"/>
            </a:endParaRPr>
          </a:p>
          <a:p>
            <a:pPr algn="just">
              <a:spcBef>
                <a:spcPts val="0"/>
              </a:spcBef>
            </a:pPr>
            <a:endParaRPr lang="en-US" sz="3700">
              <a:latin typeface="Cambria" panose="02040503050406030204" pitchFamily="18" charset="0"/>
            </a:endParaRPr>
          </a:p>
          <a:p>
            <a:pPr algn="just">
              <a:spcBef>
                <a:spcPts val="0"/>
              </a:spcBef>
            </a:pPr>
            <a:endParaRPr lang="en-US" sz="3700">
              <a:latin typeface="Cambria" panose="02040503050406030204" pitchFamily="18" charset="0"/>
            </a:endParaRPr>
          </a:p>
          <a:p>
            <a:pPr algn="just">
              <a:spcBef>
                <a:spcPts val="0"/>
              </a:spcBef>
            </a:pPr>
            <a:endParaRPr lang="en-US" sz="3700">
              <a:latin typeface="Cambria" panose="02040503050406030204" pitchFamily="18" charset="0"/>
            </a:endParaRPr>
          </a:p>
          <a:p>
            <a:pPr algn="just">
              <a:spcBef>
                <a:spcPts val="0"/>
              </a:spcBef>
            </a:pPr>
            <a:endParaRPr lang="en-US" sz="5400">
              <a:latin typeface="Cambria" panose="02040503050406030204" pitchFamily="18" charset="0"/>
            </a:endParaRPr>
          </a:p>
          <a:p>
            <a:pPr algn="just">
              <a:spcBef>
                <a:spcPts val="0"/>
              </a:spcBef>
            </a:pPr>
            <a:endParaRPr lang="en-US" sz="3700">
              <a:latin typeface="Cambria" panose="02040503050406030204" pitchFamily="18" charset="0"/>
            </a:endParaRPr>
          </a:p>
          <a:p>
            <a:pPr marL="571500" indent="-571500" algn="just">
              <a:spcBef>
                <a:spcPts val="0"/>
              </a:spcBef>
              <a:buFont typeface="Wingdings" panose="05000000000000000000" pitchFamily="2" charset="2"/>
              <a:buChar char="§"/>
            </a:pPr>
            <a:r>
              <a:rPr lang="en-US" sz="3900">
                <a:latin typeface="Cambria" panose="02040503050406030204" pitchFamily="18" charset="0"/>
              </a:rPr>
              <a:t>Greywater system and rain catchment system to reuse water</a:t>
            </a:r>
          </a:p>
          <a:p>
            <a:pPr algn="just" defTabSz="571500">
              <a:spcBef>
                <a:spcPts val="0"/>
              </a:spcBef>
            </a:pPr>
            <a:endParaRPr lang="en-US" sz="2200" b="1">
              <a:latin typeface="Cambria" panose="02040503050406030204" pitchFamily="18" charset="0"/>
            </a:endParaRPr>
          </a:p>
          <a:p>
            <a:pPr algn="l">
              <a:lnSpc>
                <a:spcPct val="100000"/>
              </a:lnSpc>
              <a:spcBef>
                <a:spcPts val="0"/>
              </a:spcBef>
            </a:pPr>
            <a:r>
              <a:rPr lang="en-US" sz="3700" b="1">
                <a:latin typeface="Cambria" panose="02040503050406030204" pitchFamily="18" charset="0"/>
              </a:rPr>
              <a:t>Reduction of Carbon Emissions</a:t>
            </a:r>
          </a:p>
          <a:p>
            <a:pPr marL="548640" indent="-571500" algn="just">
              <a:lnSpc>
                <a:spcPct val="100000"/>
              </a:lnSpc>
              <a:spcBef>
                <a:spcPts val="0"/>
              </a:spcBef>
              <a:buFont typeface="Wingdings" panose="05000000000000000000" pitchFamily="2" charset="2"/>
              <a:buChar char="§"/>
            </a:pPr>
            <a:r>
              <a:rPr lang="en-US" sz="3700">
                <a:latin typeface="Cambria" panose="02040503050406030204" pitchFamily="18" charset="0"/>
              </a:rPr>
              <a:t>Use of carbon neutral timber products</a:t>
            </a:r>
          </a:p>
          <a:p>
            <a:pPr marL="548640" indent="-571500" algn="just">
              <a:lnSpc>
                <a:spcPct val="100000"/>
              </a:lnSpc>
              <a:spcBef>
                <a:spcPts val="0"/>
              </a:spcBef>
              <a:buFont typeface="Wingdings" panose="05000000000000000000" pitchFamily="2" charset="2"/>
              <a:buChar char="§"/>
            </a:pPr>
            <a:endParaRPr lang="en-US" sz="1600">
              <a:latin typeface="Cambria" panose="02040503050406030204" pitchFamily="18" charset="0"/>
            </a:endParaRPr>
          </a:p>
          <a:p>
            <a:pPr marL="548640" indent="-571500" algn="just">
              <a:lnSpc>
                <a:spcPct val="100000"/>
              </a:lnSpc>
              <a:spcBef>
                <a:spcPts val="0"/>
              </a:spcBef>
              <a:buFont typeface="Wingdings" panose="05000000000000000000" pitchFamily="2" charset="2"/>
              <a:buChar char="§"/>
            </a:pPr>
            <a:r>
              <a:rPr lang="en-US" sz="3700">
                <a:latin typeface="Cambria" panose="02040503050406030204" pitchFamily="18" charset="0"/>
              </a:rPr>
              <a:t>Systems within house designed to be low-carbon emitting with long service lives</a:t>
            </a:r>
          </a:p>
          <a:p>
            <a:pPr marL="548640" indent="-571500" algn="just">
              <a:lnSpc>
                <a:spcPct val="100000"/>
              </a:lnSpc>
              <a:spcBef>
                <a:spcPts val="0"/>
              </a:spcBef>
              <a:buFont typeface="Wingdings" panose="05000000000000000000" pitchFamily="2" charset="2"/>
              <a:buChar char="§"/>
            </a:pPr>
            <a:endParaRPr lang="en-US" sz="1600">
              <a:latin typeface="Cambria" panose="02040503050406030204" pitchFamily="18" charset="0"/>
            </a:endParaRPr>
          </a:p>
          <a:p>
            <a:pPr marL="548640" indent="-571500" algn="just">
              <a:lnSpc>
                <a:spcPct val="100000"/>
              </a:lnSpc>
              <a:spcBef>
                <a:spcPts val="0"/>
              </a:spcBef>
              <a:buFont typeface="Wingdings" panose="05000000000000000000" pitchFamily="2" charset="2"/>
              <a:buChar char="§"/>
            </a:pPr>
            <a:r>
              <a:rPr lang="en-US" sz="3700">
                <a:latin typeface="Cambria" panose="02040503050406030204" pitchFamily="18" charset="0"/>
              </a:rPr>
              <a:t>House is to be built on a pre-cleared lot thus minimizing carbon emissions and disturbance to environment</a:t>
            </a:r>
          </a:p>
          <a:p>
            <a:pPr marL="548640" indent="-571500" algn="just">
              <a:lnSpc>
                <a:spcPct val="100000"/>
              </a:lnSpc>
              <a:spcBef>
                <a:spcPts val="0"/>
              </a:spcBef>
              <a:buFont typeface="Wingdings" panose="05000000000000000000" pitchFamily="2" charset="2"/>
              <a:buChar char="§"/>
            </a:pPr>
            <a:endParaRPr lang="en-US" sz="1600">
              <a:latin typeface="Cambria" panose="02040503050406030204" pitchFamily="18" charset="0"/>
            </a:endParaRPr>
          </a:p>
          <a:p>
            <a:pPr marL="548640" indent="-571500" algn="just">
              <a:lnSpc>
                <a:spcPct val="100000"/>
              </a:lnSpc>
              <a:spcBef>
                <a:spcPts val="0"/>
              </a:spcBef>
              <a:buFont typeface="Wingdings" panose="05000000000000000000" pitchFamily="2" charset="2"/>
              <a:buChar char="§"/>
            </a:pPr>
            <a:r>
              <a:rPr lang="en-US" sz="3700">
                <a:latin typeface="Cambria" panose="02040503050406030204" pitchFamily="18" charset="0"/>
              </a:rPr>
              <a:t>System components chosen such that waste generation is kept to a minimum at the end of their service lives</a:t>
            </a:r>
          </a:p>
        </p:txBody>
      </p:sp>
      <p:sp>
        <p:nvSpPr>
          <p:cNvPr id="16" name="Subtitle 2"/>
          <p:cNvSpPr txBox="1">
            <a:spLocks/>
          </p:cNvSpPr>
          <p:nvPr/>
        </p:nvSpPr>
        <p:spPr>
          <a:xfrm>
            <a:off x="12262372" y="4861863"/>
            <a:ext cx="19641782" cy="11597337"/>
          </a:xfrm>
          <a:prstGeom prst="rect">
            <a:avLst/>
          </a:prstGeom>
          <a:solidFill>
            <a:srgbClr val="C3DEB0"/>
          </a:solidFill>
          <a:ln>
            <a:solidFill>
              <a:srgbClr val="C3DEB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mbria" panose="02040503050406030204" pitchFamily="18" charset="0"/>
            </a:endParaRPr>
          </a:p>
        </p:txBody>
      </p:sp>
      <p:sp>
        <p:nvSpPr>
          <p:cNvPr id="19" name="Subtitle 2"/>
          <p:cNvSpPr txBox="1">
            <a:spLocks/>
          </p:cNvSpPr>
          <p:nvPr/>
        </p:nvSpPr>
        <p:spPr>
          <a:xfrm>
            <a:off x="32476530" y="2928426"/>
            <a:ext cx="10914743" cy="10254608"/>
          </a:xfrm>
          <a:prstGeom prst="rect">
            <a:avLst/>
          </a:prstGeom>
          <a:solidFill>
            <a:srgbClr val="D6E9C9"/>
          </a:solidFill>
          <a:ln>
            <a:solidFill>
              <a:srgbClr val="D6E9C9"/>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700" b="1">
                <a:latin typeface="Cambria"/>
                <a:ea typeface="Cambria"/>
              </a:rPr>
              <a:t>HERS Rating</a:t>
            </a:r>
            <a:endParaRPr lang="en-US" sz="2800" b="1">
              <a:latin typeface="Cambria"/>
              <a:ea typeface="Cambria"/>
            </a:endParaRPr>
          </a:p>
          <a:p>
            <a:pPr marL="571500" indent="-571500" algn="just">
              <a:spcBef>
                <a:spcPts val="0"/>
              </a:spcBef>
              <a:buFont typeface="Wingdings" panose="05000000000000000000" pitchFamily="2" charset="2"/>
              <a:buChar char="§"/>
            </a:pPr>
            <a:r>
              <a:rPr lang="en-US" sz="3600">
                <a:latin typeface="Cambria"/>
                <a:ea typeface="Cambria"/>
              </a:rPr>
              <a:t>Without Solar: 33</a:t>
            </a:r>
          </a:p>
          <a:p>
            <a:pPr marL="571500" indent="-571500" algn="just">
              <a:spcBef>
                <a:spcPts val="0"/>
              </a:spcBef>
              <a:buFont typeface="Wingdings" panose="05000000000000000000" pitchFamily="2" charset="2"/>
              <a:buChar char="§"/>
            </a:pPr>
            <a:r>
              <a:rPr lang="en-US" sz="3600">
                <a:latin typeface="Cambria"/>
                <a:ea typeface="Cambria"/>
              </a:rPr>
              <a:t>With Solar: -22</a:t>
            </a:r>
            <a:endParaRPr lang="en-US" sz="4000" b="1">
              <a:latin typeface="Cambria"/>
              <a:ea typeface="Cambria"/>
            </a:endParaRPr>
          </a:p>
          <a:p>
            <a:pPr algn="l">
              <a:spcBef>
                <a:spcPts val="0"/>
              </a:spcBef>
            </a:pPr>
            <a:r>
              <a:rPr lang="en-US" sz="3700" b="1">
                <a:latin typeface="Cambria"/>
                <a:ea typeface="Cambria"/>
              </a:rPr>
              <a:t>Engineering</a:t>
            </a:r>
          </a:p>
          <a:p>
            <a:pPr marL="571500" indent="-571500" algn="just">
              <a:spcBef>
                <a:spcPts val="0"/>
              </a:spcBef>
              <a:buFont typeface="Wingdings" panose="05000000000000000000" pitchFamily="2" charset="2"/>
              <a:buChar char="§"/>
            </a:pPr>
            <a:r>
              <a:rPr lang="en-US" sz="3600">
                <a:latin typeface="Cambria"/>
                <a:ea typeface="Cambria"/>
              </a:rPr>
              <a:t>Systems design </a:t>
            </a:r>
          </a:p>
          <a:p>
            <a:pPr algn="just" defTabSz="628650">
              <a:spcBef>
                <a:spcPts val="0"/>
              </a:spcBef>
            </a:pPr>
            <a:r>
              <a:rPr lang="en-US" sz="3600">
                <a:latin typeface="Cambria"/>
                <a:ea typeface="Cambria"/>
              </a:rPr>
              <a:t>	and material</a:t>
            </a:r>
          </a:p>
          <a:p>
            <a:pPr algn="just" defTabSz="628650">
              <a:spcBef>
                <a:spcPts val="0"/>
              </a:spcBef>
            </a:pPr>
            <a:r>
              <a:rPr lang="en-US" sz="3600">
                <a:latin typeface="Cambria"/>
                <a:ea typeface="Cambria"/>
              </a:rPr>
              <a:t>	selection adhere </a:t>
            </a:r>
          </a:p>
          <a:p>
            <a:pPr algn="just" defTabSz="628650">
              <a:spcBef>
                <a:spcPts val="0"/>
              </a:spcBef>
            </a:pPr>
            <a:r>
              <a:rPr lang="en-US" sz="3600">
                <a:latin typeface="Cambria"/>
                <a:ea typeface="Cambria"/>
              </a:rPr>
              <a:t>	to regional climate </a:t>
            </a:r>
          </a:p>
          <a:p>
            <a:pPr algn="just" defTabSz="628650">
              <a:spcBef>
                <a:spcPts val="0"/>
              </a:spcBef>
            </a:pPr>
            <a:r>
              <a:rPr lang="en-US" sz="3600">
                <a:latin typeface="Cambria"/>
                <a:ea typeface="Cambria"/>
              </a:rPr>
              <a:t>	and building codes</a:t>
            </a:r>
          </a:p>
          <a:p>
            <a:pPr marL="457200" indent="-457200" algn="just">
              <a:spcBef>
                <a:spcPts val="0"/>
              </a:spcBef>
              <a:buFont typeface="Wingdings" panose="05000000000000000000" pitchFamily="2" charset="2"/>
              <a:buChar char="§"/>
            </a:pPr>
            <a:r>
              <a:rPr lang="en-US" sz="3600">
                <a:latin typeface="Cambria"/>
                <a:ea typeface="Cambria"/>
              </a:rPr>
              <a:t>Integrated performance of all home systems are optimized to maximize self-sustainability and reduce financial obligation to better fit local community trends</a:t>
            </a:r>
          </a:p>
          <a:p>
            <a:pPr algn="l">
              <a:spcBef>
                <a:spcPts val="0"/>
              </a:spcBef>
            </a:pPr>
            <a:r>
              <a:rPr lang="en-US" sz="3700" b="1">
                <a:latin typeface="Cambria"/>
                <a:ea typeface="Cambria"/>
              </a:rPr>
              <a:t>Automated Thermal Shutters</a:t>
            </a:r>
          </a:p>
          <a:p>
            <a:pPr marL="571500" indent="-571500" algn="just">
              <a:spcBef>
                <a:spcPts val="0"/>
              </a:spcBef>
              <a:buFont typeface="Wingdings" panose="05000000000000000000" pitchFamily="2" charset="2"/>
              <a:buChar char="§"/>
            </a:pPr>
            <a:r>
              <a:rPr lang="en-US" sz="3600">
                <a:latin typeface="Cambria"/>
                <a:ea typeface="Cambria"/>
              </a:rPr>
              <a:t>Integration of  insulated rolling  window shutters that can be lowered at night to help add an additional thermal barrier from outside elements, due to lower thermal resistance of double pane windows</a:t>
            </a:r>
          </a:p>
        </p:txBody>
      </p:sp>
      <p:sp>
        <p:nvSpPr>
          <p:cNvPr id="33" name="Subtitle 2"/>
          <p:cNvSpPr txBox="1">
            <a:spLocks/>
          </p:cNvSpPr>
          <p:nvPr/>
        </p:nvSpPr>
        <p:spPr>
          <a:xfrm>
            <a:off x="12247123" y="24805489"/>
            <a:ext cx="19689445" cy="7350405"/>
          </a:xfrm>
          <a:prstGeom prst="rect">
            <a:avLst/>
          </a:prstGeom>
          <a:solidFill>
            <a:srgbClr val="FFEDB9"/>
          </a:solidFill>
          <a:ln>
            <a:solidFill>
              <a:srgbClr val="D6E9C9"/>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mbria" panose="02040503050406030204" pitchFamily="18" charset="0"/>
            </a:endParaRPr>
          </a:p>
        </p:txBody>
      </p:sp>
      <p:cxnSp>
        <p:nvCxnSpPr>
          <p:cNvPr id="50" name="Straight Connector 49"/>
          <p:cNvCxnSpPr/>
          <p:nvPr/>
        </p:nvCxnSpPr>
        <p:spPr>
          <a:xfrm>
            <a:off x="21780692" y="6704871"/>
            <a:ext cx="40081" cy="4489211"/>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31" name="Subtitle 2"/>
          <p:cNvSpPr txBox="1">
            <a:spLocks/>
          </p:cNvSpPr>
          <p:nvPr/>
        </p:nvSpPr>
        <p:spPr>
          <a:xfrm>
            <a:off x="12294787" y="17430542"/>
            <a:ext cx="9485905" cy="6429252"/>
          </a:xfrm>
          <a:prstGeom prst="rect">
            <a:avLst/>
          </a:prstGeom>
          <a:solidFill>
            <a:srgbClr val="C3DEB0"/>
          </a:solidFill>
          <a:ln>
            <a:solidFill>
              <a:srgbClr val="C3DEB0"/>
            </a:solidFill>
          </a:ln>
        </p:spPr>
        <p:txBody>
          <a:bodyPr vert="horz" lIns="106674" tIns="53337" rIns="106674" bIns="53337" numCol="1"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3700">
              <a:latin typeface="Cambria" panose="02040503050406030204" pitchFamily="18" charset="0"/>
            </a:endParaRPr>
          </a:p>
          <a:p>
            <a:pPr algn="l">
              <a:spcBef>
                <a:spcPts val="0"/>
              </a:spcBef>
            </a:pPr>
            <a:endParaRPr lang="en-US" sz="3700">
              <a:latin typeface="Cambria" panose="02040503050406030204" pitchFamily="18" charset="0"/>
            </a:endParaRPr>
          </a:p>
          <a:p>
            <a:pPr algn="l">
              <a:spcBef>
                <a:spcPts val="0"/>
              </a:spcBef>
            </a:pPr>
            <a:endParaRPr lang="en-US" sz="3700">
              <a:latin typeface="Cambria" panose="02040503050406030204" pitchFamily="18" charset="0"/>
            </a:endParaRPr>
          </a:p>
          <a:p>
            <a:pPr algn="l">
              <a:spcBef>
                <a:spcPts val="0"/>
              </a:spcBef>
            </a:pPr>
            <a:endParaRPr lang="en-US" sz="3700">
              <a:latin typeface="Cambria" panose="02040503050406030204" pitchFamily="18" charset="0"/>
            </a:endParaRPr>
          </a:p>
          <a:p>
            <a:pPr algn="l">
              <a:spcBef>
                <a:spcPts val="0"/>
              </a:spcBef>
            </a:pPr>
            <a:endParaRPr lang="en-US" sz="3700">
              <a:latin typeface="Cambria" panose="02040503050406030204" pitchFamily="18" charset="0"/>
            </a:endParaRPr>
          </a:p>
          <a:p>
            <a:pPr algn="l">
              <a:spcBef>
                <a:spcPts val="0"/>
              </a:spcBef>
            </a:pPr>
            <a:endParaRPr lang="en-US" sz="3700">
              <a:latin typeface="Cambria" panose="02040503050406030204" pitchFamily="18" charset="0"/>
            </a:endParaRPr>
          </a:p>
          <a:p>
            <a:pPr algn="l">
              <a:spcBef>
                <a:spcPts val="0"/>
              </a:spcBef>
            </a:pPr>
            <a:endParaRPr lang="en-US" sz="3700" b="1">
              <a:latin typeface="Cambria" panose="02040503050406030204" pitchFamily="18" charset="0"/>
            </a:endParaRPr>
          </a:p>
          <a:p>
            <a:pPr algn="l">
              <a:spcBef>
                <a:spcPts val="0"/>
              </a:spcBef>
            </a:pPr>
            <a:endParaRPr lang="en-US" sz="3700">
              <a:latin typeface="Cambria" panose="02040503050406030204" pitchFamily="18" charset="0"/>
            </a:endParaRPr>
          </a:p>
        </p:txBody>
      </p:sp>
      <p:sp>
        <p:nvSpPr>
          <p:cNvPr id="85" name="Subtitle 2"/>
          <p:cNvSpPr txBox="1">
            <a:spLocks/>
          </p:cNvSpPr>
          <p:nvPr/>
        </p:nvSpPr>
        <p:spPr>
          <a:xfrm>
            <a:off x="32591118" y="27242600"/>
            <a:ext cx="10914743" cy="4820199"/>
          </a:xfrm>
          <a:prstGeom prst="rect">
            <a:avLst/>
          </a:prstGeom>
          <a:solidFill>
            <a:srgbClr val="D6E9C9"/>
          </a:solidFill>
          <a:ln>
            <a:solidFill>
              <a:srgbClr val="D6E9C9"/>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2300" i="1">
                <a:effectLst/>
                <a:latin typeface="Cambria" panose="02040503050406030204" pitchFamily="18" charset="0"/>
                <a:ea typeface="Cambria" panose="02040503050406030204" pitchFamily="18" charset="0"/>
              </a:rPr>
              <a:t>[1]    </a:t>
            </a:r>
            <a:r>
              <a:rPr lang="en-US" sz="2300">
                <a:effectLst/>
                <a:latin typeface="Cambria" panose="02040503050406030204" pitchFamily="18" charset="0"/>
                <a:ea typeface="Cambria" panose="02040503050406030204" pitchFamily="18" charset="0"/>
              </a:rPr>
              <a:t>(ICC), I. C. C. (n.d.). </a:t>
            </a:r>
            <a:r>
              <a:rPr lang="en-US" sz="2300" i="1">
                <a:effectLst/>
                <a:latin typeface="Cambria" panose="02040503050406030204" pitchFamily="18" charset="0"/>
                <a:ea typeface="Cambria" panose="02040503050406030204" pitchFamily="18" charset="0"/>
              </a:rPr>
              <a:t>2021 International Energy Conservation Code (IECC): ICC Digital Codes</a:t>
            </a:r>
            <a:r>
              <a:rPr lang="en-US" sz="2300">
                <a:effectLst/>
                <a:latin typeface="Cambria" panose="02040503050406030204" pitchFamily="18" charset="0"/>
                <a:ea typeface="Cambria" panose="02040503050406030204" pitchFamily="18" charset="0"/>
              </a:rPr>
              <a:t>. 2021 INTERNATIONAL ENERGY CONSERVATION CODE (IECC) | ICC DIGITAL CODES. Retrieved February 10, 2023, from https://codes.iccsafe.org/content/IECC2021P1/chapter-4-re-residential-energy-efficiency </a:t>
            </a:r>
            <a:endParaRPr lang="en-US" sz="2300" i="1">
              <a:effectLst/>
              <a:latin typeface="Cambria" panose="02040503050406030204" pitchFamily="18" charset="0"/>
              <a:ea typeface="Cambria" panose="02040503050406030204" pitchFamily="18" charset="0"/>
            </a:endParaRPr>
          </a:p>
          <a:p>
            <a:pPr algn="l">
              <a:spcBef>
                <a:spcPts val="0"/>
              </a:spcBef>
            </a:pPr>
            <a:r>
              <a:rPr lang="en-US" sz="2300" i="1">
                <a:effectLst/>
                <a:latin typeface="Cambria" panose="02040503050406030204" pitchFamily="18" charset="0"/>
                <a:ea typeface="Cambria" panose="02040503050406030204" pitchFamily="18" charset="0"/>
              </a:rPr>
              <a:t> [2]     National Renewable Energy Laboratory (NREL) home page | NREL</a:t>
            </a:r>
            <a:r>
              <a:rPr lang="en-US" sz="2300">
                <a:effectLst/>
                <a:latin typeface="Cambria" panose="02040503050406030204" pitchFamily="18" charset="0"/>
                <a:ea typeface="Cambria" panose="02040503050406030204" pitchFamily="18" charset="0"/>
              </a:rPr>
              <a:t>. Solar Radiation Data Manual for Flat-Plate and Concentrating Collectors. (n.d.). Retrieved April 11, 2023, from https://www.nrel.gov/docs/legosti/old/5607.pdf </a:t>
            </a:r>
          </a:p>
          <a:p>
            <a:pPr algn="l">
              <a:spcBef>
                <a:spcPts val="0"/>
              </a:spcBef>
            </a:pPr>
            <a:r>
              <a:rPr lang="en-US" sz="2300">
                <a:effectLst/>
                <a:latin typeface="Cambria" panose="02040503050406030204" pitchFamily="18" charset="0"/>
                <a:ea typeface="Cambria" panose="02040503050406030204" pitchFamily="18" charset="0"/>
              </a:rPr>
              <a:t>[3]     </a:t>
            </a:r>
            <a:r>
              <a:rPr lang="en-US" sz="2300" err="1">
                <a:effectLst/>
                <a:latin typeface="Cambria" panose="02040503050406030204" pitchFamily="18" charset="0"/>
                <a:ea typeface="Cambria" panose="02040503050406030204" pitchFamily="18" charset="0"/>
              </a:rPr>
              <a:t>Svarc</a:t>
            </a:r>
            <a:r>
              <a:rPr lang="en-US" sz="2300">
                <a:effectLst/>
                <a:latin typeface="Cambria" panose="02040503050406030204" pitchFamily="18" charset="0"/>
                <a:ea typeface="Cambria" panose="02040503050406030204" pitchFamily="18" charset="0"/>
              </a:rPr>
              <a:t>, J. (2023, February 22). </a:t>
            </a:r>
            <a:r>
              <a:rPr lang="en-US" sz="2300" i="1" err="1">
                <a:effectLst/>
                <a:latin typeface="Cambria" panose="02040503050406030204" pitchFamily="18" charset="0"/>
                <a:ea typeface="Cambria" panose="02040503050406030204" pitchFamily="18" charset="0"/>
              </a:rPr>
              <a:t>Sungrow</a:t>
            </a:r>
            <a:r>
              <a:rPr lang="en-US" sz="2300" i="1">
                <a:effectLst/>
                <a:latin typeface="Cambria" panose="02040503050406030204" pitchFamily="18" charset="0"/>
                <a:ea typeface="Cambria" panose="02040503050406030204" pitchFamily="18" charset="0"/>
              </a:rPr>
              <a:t> inverter and Battery Review</a:t>
            </a:r>
            <a:r>
              <a:rPr lang="en-US" sz="2300">
                <a:effectLst/>
                <a:latin typeface="Cambria" panose="02040503050406030204" pitchFamily="18" charset="0"/>
                <a:ea typeface="Cambria" panose="02040503050406030204" pitchFamily="18" charset="0"/>
              </a:rPr>
              <a:t>. CLEAN ENERGY REVIEWS. Retrieved April 11, 2023, from https://www.cleanenergyreviews.info/blog/sungrow-solar-inverters-review </a:t>
            </a:r>
          </a:p>
          <a:p>
            <a:pPr algn="l">
              <a:spcBef>
                <a:spcPts val="0"/>
              </a:spcBef>
            </a:pPr>
            <a:r>
              <a:rPr lang="en-US" sz="2300" i="1">
                <a:effectLst/>
                <a:latin typeface="Cambria" panose="02040503050406030204" pitchFamily="18" charset="0"/>
                <a:ea typeface="Cambria" panose="02040503050406030204" pitchFamily="18" charset="0"/>
              </a:rPr>
              <a:t>[4]     Zoning ordinance regulations - Nottingham</a:t>
            </a:r>
            <a:r>
              <a:rPr lang="en-US" sz="2300">
                <a:effectLst/>
                <a:latin typeface="Cambria" panose="02040503050406030204" pitchFamily="18" charset="0"/>
                <a:ea typeface="Cambria" panose="02040503050406030204" pitchFamily="18" charset="0"/>
              </a:rPr>
              <a:t>. Town of Nottingham New Hampshire. (2021, June 8). Retrieved April 11, 2023, from https://www.nottingham-nh.gov/sites/g/files/vyhlif3611/f/uploads/2021_nottingham_zo ning_ordinance_accepted_20210608.pdf </a:t>
            </a:r>
          </a:p>
        </p:txBody>
      </p:sp>
      <p:sp>
        <p:nvSpPr>
          <p:cNvPr id="108" name="Subtitle 2"/>
          <p:cNvSpPr txBox="1">
            <a:spLocks/>
          </p:cNvSpPr>
          <p:nvPr/>
        </p:nvSpPr>
        <p:spPr>
          <a:xfrm>
            <a:off x="32567198" y="25478746"/>
            <a:ext cx="10914742" cy="1240978"/>
          </a:xfrm>
          <a:prstGeom prst="rect">
            <a:avLst/>
          </a:prstGeom>
          <a:solidFill>
            <a:srgbClr val="D6E9C9"/>
          </a:solidFill>
          <a:ln>
            <a:solidFill>
              <a:srgbClr val="D6E9C9"/>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700">
                <a:latin typeface="Cambria" panose="02040503050406030204" pitchFamily="18" charset="0"/>
              </a:rPr>
              <a:t>Project Advisor Felix DeVito</a:t>
            </a:r>
          </a:p>
          <a:p>
            <a:pPr algn="l">
              <a:spcBef>
                <a:spcPts val="0"/>
              </a:spcBef>
            </a:pPr>
            <a:r>
              <a:rPr lang="en-US" sz="3700">
                <a:latin typeface="Cambria" panose="02040503050406030204" pitchFamily="18" charset="0"/>
              </a:rPr>
              <a:t>United States Department of Energy Solar Decathlon</a:t>
            </a:r>
          </a:p>
        </p:txBody>
      </p:sp>
      <p:sp>
        <p:nvSpPr>
          <p:cNvPr id="22" name="Subtitle 2">
            <a:extLst>
              <a:ext uri="{FF2B5EF4-FFF2-40B4-BE49-F238E27FC236}">
                <a16:creationId xmlns:a16="http://schemas.microsoft.com/office/drawing/2014/main" id="{B4FA4AFA-6003-A113-E2C5-4953D6A2A4DC}"/>
              </a:ext>
            </a:extLst>
          </p:cNvPr>
          <p:cNvSpPr txBox="1">
            <a:spLocks/>
          </p:cNvSpPr>
          <p:nvPr/>
        </p:nvSpPr>
        <p:spPr>
          <a:xfrm>
            <a:off x="369596" y="1954611"/>
            <a:ext cx="10914743" cy="913158"/>
          </a:xfrm>
          <a:prstGeom prst="rect">
            <a:avLst/>
          </a:prstGeom>
          <a:solidFill>
            <a:srgbClr val="398A2E"/>
          </a:solidFill>
          <a:ln>
            <a:solidFill>
              <a:srgbClr val="398A2E"/>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a:solidFill>
                  <a:schemeClr val="bg1"/>
                </a:solidFill>
                <a:latin typeface="Cambria" panose="02040503050406030204" pitchFamily="18" charset="0"/>
              </a:rPr>
              <a:t>Introduction</a:t>
            </a:r>
          </a:p>
        </p:txBody>
      </p:sp>
      <p:sp>
        <p:nvSpPr>
          <p:cNvPr id="39" name="Subtitle 2">
            <a:extLst>
              <a:ext uri="{FF2B5EF4-FFF2-40B4-BE49-F238E27FC236}">
                <a16:creationId xmlns:a16="http://schemas.microsoft.com/office/drawing/2014/main" id="{6D3E45BC-7444-BB38-9DEE-D45BBCFE26AE}"/>
              </a:ext>
            </a:extLst>
          </p:cNvPr>
          <p:cNvSpPr txBox="1">
            <a:spLocks/>
          </p:cNvSpPr>
          <p:nvPr/>
        </p:nvSpPr>
        <p:spPr>
          <a:xfrm>
            <a:off x="369595" y="13333157"/>
            <a:ext cx="10914743" cy="913158"/>
          </a:xfrm>
          <a:prstGeom prst="rect">
            <a:avLst/>
          </a:prstGeom>
          <a:solidFill>
            <a:srgbClr val="398A2E"/>
          </a:solidFill>
          <a:ln>
            <a:solidFill>
              <a:srgbClr val="398A2E"/>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a:solidFill>
                  <a:schemeClr val="bg1"/>
                </a:solidFill>
                <a:latin typeface="Cambria" panose="02040503050406030204" pitchFamily="18" charset="0"/>
              </a:rPr>
              <a:t>Architecture &amp; Building Envelope</a:t>
            </a:r>
          </a:p>
        </p:txBody>
      </p:sp>
      <p:sp>
        <p:nvSpPr>
          <p:cNvPr id="41" name="Subtitle 2">
            <a:extLst>
              <a:ext uri="{FF2B5EF4-FFF2-40B4-BE49-F238E27FC236}">
                <a16:creationId xmlns:a16="http://schemas.microsoft.com/office/drawing/2014/main" id="{87162702-9B08-610D-5296-802B22BB2035}"/>
              </a:ext>
            </a:extLst>
          </p:cNvPr>
          <p:cNvSpPr txBox="1">
            <a:spLocks/>
          </p:cNvSpPr>
          <p:nvPr/>
        </p:nvSpPr>
        <p:spPr>
          <a:xfrm>
            <a:off x="32480070" y="2015268"/>
            <a:ext cx="10914743" cy="913158"/>
          </a:xfrm>
          <a:prstGeom prst="rect">
            <a:avLst/>
          </a:prstGeom>
          <a:solidFill>
            <a:srgbClr val="398A2E"/>
          </a:solidFill>
          <a:ln>
            <a:solidFill>
              <a:srgbClr val="398A2E"/>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a:solidFill>
                  <a:schemeClr val="bg1"/>
                </a:solidFill>
                <a:latin typeface="Cambria"/>
                <a:ea typeface="Cambria"/>
              </a:rPr>
              <a:t>Integrated Performance</a:t>
            </a:r>
            <a:endParaRPr lang="en-US" sz="5000">
              <a:solidFill>
                <a:schemeClr val="bg1"/>
              </a:solidFill>
              <a:latin typeface="Cambria" panose="02040503050406030204" pitchFamily="18" charset="0"/>
              <a:ea typeface="Cambria"/>
            </a:endParaRPr>
          </a:p>
        </p:txBody>
      </p:sp>
      <p:sp>
        <p:nvSpPr>
          <p:cNvPr id="42" name="Subtitle 2">
            <a:extLst>
              <a:ext uri="{FF2B5EF4-FFF2-40B4-BE49-F238E27FC236}">
                <a16:creationId xmlns:a16="http://schemas.microsoft.com/office/drawing/2014/main" id="{810C3A07-ABF4-6193-2D5C-CFDC9C58EAEC}"/>
              </a:ext>
            </a:extLst>
          </p:cNvPr>
          <p:cNvSpPr txBox="1">
            <a:spLocks/>
          </p:cNvSpPr>
          <p:nvPr/>
        </p:nvSpPr>
        <p:spPr>
          <a:xfrm>
            <a:off x="32570539" y="12517369"/>
            <a:ext cx="10914743" cy="913158"/>
          </a:xfrm>
          <a:prstGeom prst="rect">
            <a:avLst/>
          </a:prstGeom>
          <a:solidFill>
            <a:srgbClr val="398A2E"/>
          </a:solidFill>
          <a:ln>
            <a:solidFill>
              <a:srgbClr val="398A2E"/>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a:solidFill>
                  <a:schemeClr val="bg1"/>
                </a:solidFill>
                <a:latin typeface="Cambria" panose="02040503050406030204" pitchFamily="18" charset="0"/>
              </a:rPr>
              <a:t>Embodied Environmental Impact</a:t>
            </a:r>
          </a:p>
        </p:txBody>
      </p:sp>
      <p:sp>
        <p:nvSpPr>
          <p:cNvPr id="43" name="Subtitle 2">
            <a:extLst>
              <a:ext uri="{FF2B5EF4-FFF2-40B4-BE49-F238E27FC236}">
                <a16:creationId xmlns:a16="http://schemas.microsoft.com/office/drawing/2014/main" id="{C42A0DFB-37FF-A403-1C86-1CA54BEB4FD4}"/>
              </a:ext>
            </a:extLst>
          </p:cNvPr>
          <p:cNvSpPr txBox="1">
            <a:spLocks/>
          </p:cNvSpPr>
          <p:nvPr/>
        </p:nvSpPr>
        <p:spPr>
          <a:xfrm>
            <a:off x="32583318" y="24865695"/>
            <a:ext cx="10914743" cy="633625"/>
          </a:xfrm>
          <a:prstGeom prst="rect">
            <a:avLst/>
          </a:prstGeom>
          <a:solidFill>
            <a:srgbClr val="398A2E"/>
          </a:solidFill>
          <a:ln>
            <a:solidFill>
              <a:srgbClr val="398A2E"/>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a:solidFill>
                  <a:schemeClr val="bg1"/>
                </a:solidFill>
                <a:latin typeface="Cambria" panose="02040503050406030204" pitchFamily="18" charset="0"/>
              </a:rPr>
              <a:t>Acknowledgements</a:t>
            </a:r>
          </a:p>
        </p:txBody>
      </p:sp>
      <p:sp>
        <p:nvSpPr>
          <p:cNvPr id="44" name="Subtitle 2">
            <a:extLst>
              <a:ext uri="{FF2B5EF4-FFF2-40B4-BE49-F238E27FC236}">
                <a16:creationId xmlns:a16="http://schemas.microsoft.com/office/drawing/2014/main" id="{B01CF8BA-41DC-1A17-3456-39604236F3D6}"/>
              </a:ext>
            </a:extLst>
          </p:cNvPr>
          <p:cNvSpPr txBox="1">
            <a:spLocks/>
          </p:cNvSpPr>
          <p:nvPr/>
        </p:nvSpPr>
        <p:spPr>
          <a:xfrm>
            <a:off x="12247124" y="16538901"/>
            <a:ext cx="9529511" cy="954608"/>
          </a:xfrm>
          <a:prstGeom prst="rect">
            <a:avLst/>
          </a:prstGeom>
          <a:solidFill>
            <a:srgbClr val="398A2E"/>
          </a:solidFill>
          <a:ln>
            <a:solidFill>
              <a:srgbClr val="398A2E"/>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a:solidFill>
                  <a:schemeClr val="bg1"/>
                </a:solidFill>
                <a:latin typeface="Cambria" panose="02040503050406030204" pitchFamily="18" charset="0"/>
              </a:rPr>
              <a:t> Mechanical Systems</a:t>
            </a:r>
          </a:p>
        </p:txBody>
      </p:sp>
      <p:sp>
        <p:nvSpPr>
          <p:cNvPr id="45" name="Subtitle 2">
            <a:extLst>
              <a:ext uri="{FF2B5EF4-FFF2-40B4-BE49-F238E27FC236}">
                <a16:creationId xmlns:a16="http://schemas.microsoft.com/office/drawing/2014/main" id="{666105DC-61F3-ABD8-D7C8-0DE866835EBA}"/>
              </a:ext>
            </a:extLst>
          </p:cNvPr>
          <p:cNvSpPr txBox="1">
            <a:spLocks/>
          </p:cNvSpPr>
          <p:nvPr/>
        </p:nvSpPr>
        <p:spPr>
          <a:xfrm>
            <a:off x="32583319" y="26565208"/>
            <a:ext cx="10914743" cy="633625"/>
          </a:xfrm>
          <a:prstGeom prst="rect">
            <a:avLst/>
          </a:prstGeom>
          <a:solidFill>
            <a:srgbClr val="398A2E"/>
          </a:solidFill>
          <a:ln>
            <a:solidFill>
              <a:srgbClr val="398A2E"/>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a:solidFill>
                  <a:schemeClr val="bg1"/>
                </a:solidFill>
                <a:latin typeface="Cambria" panose="02040503050406030204" pitchFamily="18" charset="0"/>
              </a:rPr>
              <a:t>References</a:t>
            </a:r>
          </a:p>
        </p:txBody>
      </p:sp>
      <p:sp>
        <p:nvSpPr>
          <p:cNvPr id="46" name="Subtitle 2">
            <a:extLst>
              <a:ext uri="{FF2B5EF4-FFF2-40B4-BE49-F238E27FC236}">
                <a16:creationId xmlns:a16="http://schemas.microsoft.com/office/drawing/2014/main" id="{9C5698B3-E5B2-80E5-765A-117EA1FCAF35}"/>
              </a:ext>
            </a:extLst>
          </p:cNvPr>
          <p:cNvSpPr txBox="1">
            <a:spLocks/>
          </p:cNvSpPr>
          <p:nvPr/>
        </p:nvSpPr>
        <p:spPr>
          <a:xfrm>
            <a:off x="12294787" y="24140394"/>
            <a:ext cx="19641782" cy="700889"/>
          </a:xfrm>
          <a:prstGeom prst="rect">
            <a:avLst/>
          </a:prstGeom>
          <a:solidFill>
            <a:srgbClr val="398A2E"/>
          </a:solidFill>
          <a:ln>
            <a:solidFill>
              <a:srgbClr val="398A2E"/>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a:solidFill>
                  <a:schemeClr val="bg1"/>
                </a:solidFill>
                <a:latin typeface="Cambria" panose="02040503050406030204" pitchFamily="18" charset="0"/>
              </a:rPr>
              <a:t>Energy Performance</a:t>
            </a:r>
          </a:p>
        </p:txBody>
      </p:sp>
      <p:pic>
        <p:nvPicPr>
          <p:cNvPr id="7" name="Picture 6">
            <a:extLst>
              <a:ext uri="{FF2B5EF4-FFF2-40B4-BE49-F238E27FC236}">
                <a16:creationId xmlns:a16="http://schemas.microsoft.com/office/drawing/2014/main" id="{6117566D-0F2E-58FB-01AE-D79E32269D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2435409" y="28452738"/>
            <a:ext cx="5482520" cy="3423868"/>
          </a:xfrm>
          <a:prstGeom prst="rect">
            <a:avLst/>
          </a:prstGeom>
          <a:noFill/>
          <a:ln w="28575">
            <a:solidFill>
              <a:srgbClr val="398A2E"/>
            </a:solidFill>
          </a:ln>
        </p:spPr>
      </p:pic>
      <p:sp>
        <p:nvSpPr>
          <p:cNvPr id="11" name="TextBox 10">
            <a:extLst>
              <a:ext uri="{FF2B5EF4-FFF2-40B4-BE49-F238E27FC236}">
                <a16:creationId xmlns:a16="http://schemas.microsoft.com/office/drawing/2014/main" id="{9E65F9BD-1F17-44A2-7887-C33B74242B6B}"/>
              </a:ext>
            </a:extLst>
          </p:cNvPr>
          <p:cNvSpPr txBox="1"/>
          <p:nvPr/>
        </p:nvSpPr>
        <p:spPr>
          <a:xfrm>
            <a:off x="12619719" y="24870179"/>
            <a:ext cx="7229695" cy="4078039"/>
          </a:xfrm>
          <a:prstGeom prst="rect">
            <a:avLst/>
          </a:prstGeom>
          <a:noFill/>
        </p:spPr>
        <p:txBody>
          <a:bodyPr wrap="square" rtlCol="0">
            <a:spAutoFit/>
          </a:bodyPr>
          <a:lstStyle/>
          <a:p>
            <a:pPr algn="just"/>
            <a:r>
              <a:rPr lang="en-US" sz="3700" b="1">
                <a:latin typeface="Cambria" panose="02040503050406030204" pitchFamily="18" charset="0"/>
                <a:ea typeface="Cambria" panose="02040503050406030204" pitchFamily="18" charset="0"/>
              </a:rPr>
              <a:t>Photovoltaic</a:t>
            </a:r>
          </a:p>
          <a:p>
            <a:pPr marL="571500" indent="-571500" algn="just">
              <a:buFont typeface="Wingdings" panose="05000000000000000000" pitchFamily="2" charset="2"/>
              <a:buChar char="§"/>
            </a:pPr>
            <a:r>
              <a:rPr lang="en-US" sz="3700">
                <a:latin typeface="Cambria" panose="02040503050406030204" pitchFamily="18" charset="0"/>
                <a:ea typeface="Cambria" panose="02040503050406030204" pitchFamily="18" charset="0"/>
              </a:rPr>
              <a:t>System: 38 panels, 450 W rated capacity, 17.1 kW system size with a 20% panel efficiency</a:t>
            </a:r>
          </a:p>
          <a:p>
            <a:pPr marL="571500" indent="-571500" algn="just">
              <a:buFont typeface="Wingdings" panose="05000000000000000000" pitchFamily="2" charset="2"/>
              <a:buChar char="§"/>
            </a:pPr>
            <a:r>
              <a:rPr lang="en-US" sz="3700">
                <a:latin typeface="Cambria" panose="02040503050406030204" pitchFamily="18" charset="0"/>
                <a:ea typeface="Cambria" panose="02040503050406030204" pitchFamily="18" charset="0"/>
              </a:rPr>
              <a:t>Annual Generation: 26,200 kWh</a:t>
            </a:r>
          </a:p>
          <a:p>
            <a:pPr marL="571500" indent="-571500" algn="just">
              <a:buFont typeface="Wingdings" panose="05000000000000000000" pitchFamily="2" charset="2"/>
              <a:buChar char="§"/>
            </a:pPr>
            <a:r>
              <a:rPr lang="en-US" sz="3700">
                <a:latin typeface="Cambria" panose="02040503050406030204" pitchFamily="18" charset="0"/>
                <a:ea typeface="Cambria" panose="02040503050406030204" pitchFamily="18" charset="0"/>
              </a:rPr>
              <a:t>Payback period: </a:t>
            </a:r>
            <a:r>
              <a:rPr lang="en-US" sz="3700" b="0" i="0">
                <a:solidFill>
                  <a:srgbClr val="000000"/>
                </a:solidFill>
                <a:effectLst/>
                <a:latin typeface="Cambria" panose="02040503050406030204" pitchFamily="18" charset="0"/>
                <a:ea typeface="Cambria" panose="02040503050406030204" pitchFamily="18" charset="0"/>
              </a:rPr>
              <a:t>∼ 10.5 years</a:t>
            </a:r>
          </a:p>
          <a:p>
            <a:pPr marL="571500" indent="-571500" algn="just">
              <a:buFont typeface="Wingdings" panose="05000000000000000000" pitchFamily="2" charset="2"/>
              <a:buChar char="§"/>
            </a:pPr>
            <a:endParaRPr lang="en-US" sz="370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07C5A40D-2828-80ED-6207-B5C94BE7EAB1}"/>
              </a:ext>
            </a:extLst>
          </p:cNvPr>
          <p:cNvSpPr txBox="1"/>
          <p:nvPr/>
        </p:nvSpPr>
        <p:spPr>
          <a:xfrm>
            <a:off x="18236200" y="29144709"/>
            <a:ext cx="7418800" cy="2939266"/>
          </a:xfrm>
          <a:prstGeom prst="rect">
            <a:avLst/>
          </a:prstGeom>
          <a:noFill/>
        </p:spPr>
        <p:txBody>
          <a:bodyPr wrap="square" rtlCol="0">
            <a:spAutoFit/>
          </a:bodyPr>
          <a:lstStyle/>
          <a:p>
            <a:pPr algn="just"/>
            <a:r>
              <a:rPr lang="en-US" sz="3700">
                <a:latin typeface="Cambria" panose="02040503050406030204" pitchFamily="18" charset="0"/>
                <a:ea typeface="Cambria" panose="02040503050406030204" pitchFamily="18" charset="0"/>
              </a:rPr>
              <a:t>The panels will over produce in the Spring and Summer and underproduce in both the Fall and Winter at which point the owners will buy back from the grid</a:t>
            </a:r>
          </a:p>
        </p:txBody>
      </p:sp>
      <p:sp>
        <p:nvSpPr>
          <p:cNvPr id="30" name="TextBox 29">
            <a:extLst>
              <a:ext uri="{FF2B5EF4-FFF2-40B4-BE49-F238E27FC236}">
                <a16:creationId xmlns:a16="http://schemas.microsoft.com/office/drawing/2014/main" id="{9F54CE16-C89E-DAF5-79F3-51A32C0855EC}"/>
              </a:ext>
            </a:extLst>
          </p:cNvPr>
          <p:cNvSpPr txBox="1"/>
          <p:nvPr/>
        </p:nvSpPr>
        <p:spPr>
          <a:xfrm>
            <a:off x="12247124" y="1661884"/>
            <a:ext cx="19814542" cy="2743200"/>
          </a:xfrm>
          <a:prstGeom prst="rect">
            <a:avLst/>
          </a:prstGeom>
          <a:solidFill>
            <a:srgbClr val="FFEDB9"/>
          </a:solidFill>
          <a:ln>
            <a:solidFill>
              <a:srgbClr val="FFEDB9"/>
            </a:solidFill>
          </a:ln>
        </p:spPr>
        <p:txBody>
          <a:bodyPr wrap="square" lIns="91440" rIns="91440" numCol="1" spcCol="914400" rtlCol="0" anchor="t" anchorCtr="0">
            <a:spAutoFit/>
          </a:bodyPr>
          <a:lstStyle/>
          <a:p>
            <a:pPr algn="ctr">
              <a:spcBef>
                <a:spcPts val="200"/>
              </a:spcBef>
              <a:spcAft>
                <a:spcPts val="200"/>
              </a:spcAft>
            </a:pPr>
            <a:r>
              <a:rPr lang="en-US" sz="4800" i="1">
                <a:latin typeface="Cambria"/>
                <a:ea typeface="Cambria"/>
                <a:cs typeface="Arial"/>
              </a:rPr>
              <a:t>University of New Hampshire Departments of Mechanical, Civil, &amp; Environmental Engineering</a:t>
            </a:r>
            <a:br>
              <a:rPr lang="en-US" sz="4000" i="1">
                <a:latin typeface="Cambria" panose="02040503050406030204" pitchFamily="18" charset="0"/>
                <a:cs typeface="Arial" panose="020B0604020202020204" pitchFamily="34" charset="0"/>
              </a:rPr>
            </a:br>
            <a:r>
              <a:rPr lang="en-US" sz="2800">
                <a:latin typeface="Cambria"/>
                <a:ea typeface="Cambria"/>
                <a:cs typeface="Arial"/>
              </a:rPr>
              <a:t>Matthew Colucci, Caleigh D'Angelo, Jesse Hight, Jessica </a:t>
            </a:r>
            <a:r>
              <a:rPr lang="en-US" sz="2800" err="1">
                <a:latin typeface="Cambria"/>
                <a:ea typeface="Cambria"/>
                <a:cs typeface="Arial"/>
              </a:rPr>
              <a:t>Jin</a:t>
            </a:r>
            <a:r>
              <a:rPr lang="en-US" sz="2800">
                <a:latin typeface="Cambria"/>
                <a:ea typeface="Cambria"/>
                <a:cs typeface="Arial"/>
              </a:rPr>
              <a:t>, Jordan LeClair, Matthew Mouser, Amina </a:t>
            </a:r>
            <a:r>
              <a:rPr lang="en-US" sz="2800" err="1">
                <a:latin typeface="Cambria"/>
                <a:ea typeface="Cambria"/>
                <a:cs typeface="Arial"/>
              </a:rPr>
              <a:t>Nefic</a:t>
            </a:r>
            <a:r>
              <a:rPr lang="en-US" sz="2800">
                <a:latin typeface="Cambria"/>
                <a:ea typeface="Cambria"/>
                <a:cs typeface="Arial"/>
              </a:rPr>
              <a:t>, Brooke Shepard</a:t>
            </a:r>
            <a:endParaRPr lang="en-US" sz="3600"/>
          </a:p>
        </p:txBody>
      </p:sp>
      <p:pic>
        <p:nvPicPr>
          <p:cNvPr id="56" name="Picture 55">
            <a:extLst>
              <a:ext uri="{FF2B5EF4-FFF2-40B4-BE49-F238E27FC236}">
                <a16:creationId xmlns:a16="http://schemas.microsoft.com/office/drawing/2014/main" id="{D4783CE4-9677-5D18-90B7-4435445B6A23}"/>
              </a:ext>
            </a:extLst>
          </p:cNvPr>
          <p:cNvPicPr>
            <a:picLocks noChangeAspect="1"/>
          </p:cNvPicPr>
          <p:nvPr/>
        </p:nvPicPr>
        <p:blipFill rotWithShape="1">
          <a:blip r:embed="rId4"/>
          <a:srcRect l="1540" t="5464"/>
          <a:stretch/>
        </p:blipFill>
        <p:spPr>
          <a:xfrm>
            <a:off x="12294787" y="4626341"/>
            <a:ext cx="9549135" cy="7031165"/>
          </a:xfrm>
          <a:prstGeom prst="rect">
            <a:avLst/>
          </a:prstGeom>
          <a:ln w="28575">
            <a:noFill/>
          </a:ln>
        </p:spPr>
      </p:pic>
      <p:sp>
        <p:nvSpPr>
          <p:cNvPr id="20" name="Rectangle: Rounded Corners 19">
            <a:extLst>
              <a:ext uri="{FF2B5EF4-FFF2-40B4-BE49-F238E27FC236}">
                <a16:creationId xmlns:a16="http://schemas.microsoft.com/office/drawing/2014/main" id="{0FFD4DDC-B47B-14FF-4A5D-5AEFF56BE15C}"/>
              </a:ext>
            </a:extLst>
          </p:cNvPr>
          <p:cNvSpPr/>
          <p:nvPr/>
        </p:nvSpPr>
        <p:spPr>
          <a:xfrm>
            <a:off x="11579379" y="4120561"/>
            <a:ext cx="1651788" cy="735961"/>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Cambria" panose="02040503050406030204" pitchFamily="18" charset="0"/>
                <a:ea typeface="Cambria" panose="02040503050406030204" pitchFamily="18" charset="0"/>
              </a:rPr>
              <a:t>Architecture</a:t>
            </a:r>
          </a:p>
        </p:txBody>
      </p:sp>
      <p:sp>
        <p:nvSpPr>
          <p:cNvPr id="21" name="Rectangle: Rounded Corners 20">
            <a:extLst>
              <a:ext uri="{FF2B5EF4-FFF2-40B4-BE49-F238E27FC236}">
                <a16:creationId xmlns:a16="http://schemas.microsoft.com/office/drawing/2014/main" id="{FA011E35-6EFB-5FDD-5A89-75D414362FEE}"/>
              </a:ext>
            </a:extLst>
          </p:cNvPr>
          <p:cNvSpPr/>
          <p:nvPr/>
        </p:nvSpPr>
        <p:spPr>
          <a:xfrm>
            <a:off x="13411757" y="4105377"/>
            <a:ext cx="1633779" cy="756117"/>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Cambria" panose="02040503050406030204" pitchFamily="18" charset="0"/>
                <a:ea typeface="Cambria" panose="02040503050406030204" pitchFamily="18" charset="0"/>
              </a:rPr>
              <a:t>Engineering</a:t>
            </a:r>
          </a:p>
        </p:txBody>
      </p:sp>
      <p:sp>
        <p:nvSpPr>
          <p:cNvPr id="23" name="Rectangle: Rounded Corners 22">
            <a:extLst>
              <a:ext uri="{FF2B5EF4-FFF2-40B4-BE49-F238E27FC236}">
                <a16:creationId xmlns:a16="http://schemas.microsoft.com/office/drawing/2014/main" id="{A3511C08-AEA4-356C-5C82-8AABD2ED8746}"/>
              </a:ext>
            </a:extLst>
          </p:cNvPr>
          <p:cNvSpPr/>
          <p:nvPr/>
        </p:nvSpPr>
        <p:spPr>
          <a:xfrm>
            <a:off x="15204457" y="4106366"/>
            <a:ext cx="1986409" cy="755497"/>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Cambria" panose="02040503050406030204" pitchFamily="18" charset="0"/>
                <a:ea typeface="Cambria" panose="02040503050406030204" pitchFamily="18" charset="0"/>
              </a:rPr>
              <a:t>Market Analysis</a:t>
            </a:r>
          </a:p>
        </p:txBody>
      </p:sp>
      <p:sp>
        <p:nvSpPr>
          <p:cNvPr id="24" name="Rectangle: Rounded Corners 23">
            <a:extLst>
              <a:ext uri="{FF2B5EF4-FFF2-40B4-BE49-F238E27FC236}">
                <a16:creationId xmlns:a16="http://schemas.microsoft.com/office/drawing/2014/main" id="{AFFAD154-B893-9E28-7B4C-7678E679EE4A}"/>
              </a:ext>
            </a:extLst>
          </p:cNvPr>
          <p:cNvSpPr/>
          <p:nvPr/>
        </p:nvSpPr>
        <p:spPr>
          <a:xfrm>
            <a:off x="17358214" y="4113991"/>
            <a:ext cx="1633779" cy="755496"/>
          </a:xfrm>
          <a:prstGeom prst="roundRect">
            <a:avLst>
              <a:gd name="adj" fmla="val 1666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Cambria" panose="02040503050406030204" pitchFamily="18" charset="0"/>
                <a:ea typeface="Cambria" panose="02040503050406030204" pitchFamily="18" charset="0"/>
              </a:rPr>
              <a:t>Durability &amp; Resilience</a:t>
            </a:r>
          </a:p>
        </p:txBody>
      </p:sp>
      <p:pic>
        <p:nvPicPr>
          <p:cNvPr id="54" name="Picture 53">
            <a:extLst>
              <a:ext uri="{FF2B5EF4-FFF2-40B4-BE49-F238E27FC236}">
                <a16:creationId xmlns:a16="http://schemas.microsoft.com/office/drawing/2014/main" id="{BC994789-E7E6-5661-83DE-5D2564A3BD6F}"/>
              </a:ext>
            </a:extLst>
          </p:cNvPr>
          <p:cNvPicPr>
            <a:picLocks noChangeAspect="1"/>
          </p:cNvPicPr>
          <p:nvPr/>
        </p:nvPicPr>
        <p:blipFill rotWithShape="1">
          <a:blip r:embed="rId5"/>
          <a:srcRect t="11837"/>
          <a:stretch/>
        </p:blipFill>
        <p:spPr>
          <a:xfrm>
            <a:off x="21817569" y="4600898"/>
            <a:ext cx="10074593" cy="7056715"/>
          </a:xfrm>
          <a:prstGeom prst="rect">
            <a:avLst/>
          </a:prstGeom>
          <a:ln w="28575">
            <a:noFill/>
          </a:ln>
        </p:spPr>
      </p:pic>
      <p:sp>
        <p:nvSpPr>
          <p:cNvPr id="26" name="Rectangle: Rounded Corners 25">
            <a:extLst>
              <a:ext uri="{FF2B5EF4-FFF2-40B4-BE49-F238E27FC236}">
                <a16:creationId xmlns:a16="http://schemas.microsoft.com/office/drawing/2014/main" id="{69A9CB2B-D557-437C-AA4C-0B9A2A94F78D}"/>
              </a:ext>
            </a:extLst>
          </p:cNvPr>
          <p:cNvSpPr/>
          <p:nvPr/>
        </p:nvSpPr>
        <p:spPr>
          <a:xfrm>
            <a:off x="19159341" y="4120561"/>
            <a:ext cx="2748798" cy="741301"/>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Cambria" panose="02040503050406030204" pitchFamily="18" charset="0"/>
                <a:ea typeface="Cambria" panose="02040503050406030204" pitchFamily="18" charset="0"/>
              </a:rPr>
              <a:t>Embodied Environmental Impact</a:t>
            </a:r>
          </a:p>
        </p:txBody>
      </p:sp>
      <p:sp>
        <p:nvSpPr>
          <p:cNvPr id="27" name="Rectangle: Rounded Corners 26">
            <a:extLst>
              <a:ext uri="{FF2B5EF4-FFF2-40B4-BE49-F238E27FC236}">
                <a16:creationId xmlns:a16="http://schemas.microsoft.com/office/drawing/2014/main" id="{F4A7F06D-35B8-9C3E-D560-8103FF3215F3}"/>
              </a:ext>
            </a:extLst>
          </p:cNvPr>
          <p:cNvSpPr/>
          <p:nvPr/>
        </p:nvSpPr>
        <p:spPr>
          <a:xfrm>
            <a:off x="22083263" y="4106388"/>
            <a:ext cx="1708601" cy="755473"/>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Cambria" panose="02040503050406030204" pitchFamily="18" charset="0"/>
                <a:ea typeface="Cambria" panose="02040503050406030204" pitchFamily="18" charset="0"/>
              </a:rPr>
              <a:t>Integrated Performance</a:t>
            </a:r>
          </a:p>
        </p:txBody>
      </p:sp>
      <p:sp>
        <p:nvSpPr>
          <p:cNvPr id="28" name="Rectangle: Rounded Corners 27">
            <a:extLst>
              <a:ext uri="{FF2B5EF4-FFF2-40B4-BE49-F238E27FC236}">
                <a16:creationId xmlns:a16="http://schemas.microsoft.com/office/drawing/2014/main" id="{84A7ECCE-FE4D-BB9E-8FA7-D296265B737A}"/>
              </a:ext>
            </a:extLst>
          </p:cNvPr>
          <p:cNvSpPr/>
          <p:nvPr/>
        </p:nvSpPr>
        <p:spPr>
          <a:xfrm>
            <a:off x="25667271" y="4091201"/>
            <a:ext cx="2748799" cy="775799"/>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Cambria" panose="02040503050406030204" pitchFamily="18" charset="0"/>
                <a:ea typeface="Cambria" panose="02040503050406030204" pitchFamily="18" charset="0"/>
              </a:rPr>
              <a:t>Comfort &amp; Environmental Quality</a:t>
            </a:r>
          </a:p>
        </p:txBody>
      </p:sp>
      <p:sp>
        <p:nvSpPr>
          <p:cNvPr id="29" name="Rectangle: Rounded Corners 28">
            <a:extLst>
              <a:ext uri="{FF2B5EF4-FFF2-40B4-BE49-F238E27FC236}">
                <a16:creationId xmlns:a16="http://schemas.microsoft.com/office/drawing/2014/main" id="{9C72BEB0-7502-01C3-2ECD-9799ABDD023C}"/>
              </a:ext>
            </a:extLst>
          </p:cNvPr>
          <p:cNvSpPr/>
          <p:nvPr/>
        </p:nvSpPr>
        <p:spPr>
          <a:xfrm>
            <a:off x="28592130" y="4113084"/>
            <a:ext cx="1785760" cy="743438"/>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Cambria" panose="02040503050406030204" pitchFamily="18" charset="0"/>
                <a:ea typeface="Cambria" panose="02040503050406030204" pitchFamily="18" charset="0"/>
              </a:rPr>
              <a:t>Energy Performance</a:t>
            </a:r>
          </a:p>
        </p:txBody>
      </p:sp>
      <p:pic>
        <p:nvPicPr>
          <p:cNvPr id="38" name="Picture 37" descr="Diagram, engineering drawing&#10;&#10;Description automatically generated">
            <a:extLst>
              <a:ext uri="{FF2B5EF4-FFF2-40B4-BE49-F238E27FC236}">
                <a16:creationId xmlns:a16="http://schemas.microsoft.com/office/drawing/2014/main" id="{6F59B501-EB2B-2757-9B0A-7D323B335D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50267" y="12448208"/>
            <a:ext cx="6315564" cy="3803063"/>
          </a:xfrm>
          <a:prstGeom prst="rect">
            <a:avLst/>
          </a:prstGeom>
          <a:ln w="28575">
            <a:solidFill>
              <a:srgbClr val="398A2E"/>
            </a:solidFill>
          </a:ln>
        </p:spPr>
      </p:pic>
      <p:pic>
        <p:nvPicPr>
          <p:cNvPr id="47" name="Picture 46" descr="Diagram&#10;&#10;Description automatically generated">
            <a:extLst>
              <a:ext uri="{FF2B5EF4-FFF2-40B4-BE49-F238E27FC236}">
                <a16:creationId xmlns:a16="http://schemas.microsoft.com/office/drawing/2014/main" id="{816CB5CA-ACE5-40F3-17F1-FB62FD997E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777327" y="12446695"/>
            <a:ext cx="6443809" cy="3804094"/>
          </a:xfrm>
          <a:prstGeom prst="rect">
            <a:avLst/>
          </a:prstGeom>
          <a:ln w="28575">
            <a:solidFill>
              <a:srgbClr val="398A2E"/>
            </a:solidFill>
          </a:ln>
        </p:spPr>
      </p:pic>
      <p:pic>
        <p:nvPicPr>
          <p:cNvPr id="161" name="Picture 16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16214" y="128188"/>
            <a:ext cx="1073056" cy="1420221"/>
          </a:xfrm>
          <a:prstGeom prst="rect">
            <a:avLst/>
          </a:prstGeom>
        </p:spPr>
      </p:pic>
      <p:pic>
        <p:nvPicPr>
          <p:cNvPr id="9" name="Picture 8" descr="Text&#10;&#10;Description automatically generated">
            <a:extLst>
              <a:ext uri="{FF2B5EF4-FFF2-40B4-BE49-F238E27FC236}">
                <a16:creationId xmlns:a16="http://schemas.microsoft.com/office/drawing/2014/main" id="{7D892CCB-8F88-969A-8ECE-B9E86AD2C71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535757" y="18243"/>
            <a:ext cx="3438048" cy="1453714"/>
          </a:xfrm>
          <a:prstGeom prst="rect">
            <a:avLst/>
          </a:prstGeom>
        </p:spPr>
      </p:pic>
      <p:sp>
        <p:nvSpPr>
          <p:cNvPr id="32" name="Title 1">
            <a:extLst>
              <a:ext uri="{FF2B5EF4-FFF2-40B4-BE49-F238E27FC236}">
                <a16:creationId xmlns:a16="http://schemas.microsoft.com/office/drawing/2014/main" id="{660AAEB3-33C0-6B13-EA39-42E10A6B9462}"/>
              </a:ext>
            </a:extLst>
          </p:cNvPr>
          <p:cNvSpPr txBox="1">
            <a:spLocks/>
          </p:cNvSpPr>
          <p:nvPr/>
        </p:nvSpPr>
        <p:spPr>
          <a:xfrm>
            <a:off x="-40572" y="32376027"/>
            <a:ext cx="43852629" cy="519093"/>
          </a:xfrm>
          <a:prstGeom prst="rect">
            <a:avLst/>
          </a:prstGeom>
          <a:solidFill>
            <a:srgbClr val="398A2E"/>
          </a:solidFill>
          <a:ln w="101600" cap="flat" cmpd="sng" algn="ctr">
            <a:solidFill>
              <a:srgbClr val="398A2E"/>
            </a:solidFill>
            <a:prstDash val="solid"/>
            <a:miter lim="800000"/>
          </a:ln>
        </p:spPr>
        <p:style>
          <a:lnRef idx="2">
            <a:schemeClr val="dk1"/>
          </a:lnRef>
          <a:fillRef idx="1">
            <a:schemeClr val="lt1"/>
          </a:fillRef>
          <a:effectRef idx="0">
            <a:schemeClr val="dk1"/>
          </a:effectRef>
          <a:fontRef idx="minor">
            <a:schemeClr val="dk1"/>
          </a:fontRef>
        </p:style>
        <p:txBody>
          <a:bodyPr vert="horz" lIns="106674" tIns="53337" rIns="106674" bIns="53337" rtlCol="0" anchor="t">
            <a:normAutofit fontScale="25000" lnSpcReduction="20000"/>
          </a:bodyPr>
          <a:lstStyle>
            <a:lvl1pPr algn="ctr" defTabSz="4480304" rtl="0" eaLnBrk="1" latinLnBrk="0" hangingPunct="1">
              <a:lnSpc>
                <a:spcPct val="90000"/>
              </a:lnSpc>
              <a:spcBef>
                <a:spcPct val="0"/>
              </a:spcBef>
              <a:buNone/>
              <a:defRPr sz="29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br>
              <a:rPr lang="en-US" sz="8400">
                <a:latin typeface="Cambria" panose="02040503050406030204" pitchFamily="18" charset="0"/>
                <a:cs typeface="Arial" panose="020B0604020202020204" pitchFamily="34" charset="0"/>
              </a:rPr>
            </a:br>
            <a:endParaRPr lang="en-US" sz="9300" i="1">
              <a:solidFill>
                <a:schemeClr val="bg1"/>
              </a:solidFill>
              <a:latin typeface="Cambria" panose="02040503050406030204" pitchFamily="18" charset="0"/>
              <a:cs typeface="Arial" panose="020B0604020202020204" pitchFamily="34" charset="0"/>
            </a:endParaRPr>
          </a:p>
        </p:txBody>
      </p:sp>
      <p:sp>
        <p:nvSpPr>
          <p:cNvPr id="3" name="Rectangle: Rounded Corners 2">
            <a:extLst>
              <a:ext uri="{FF2B5EF4-FFF2-40B4-BE49-F238E27FC236}">
                <a16:creationId xmlns:a16="http://schemas.microsoft.com/office/drawing/2014/main" id="{3AA704A0-7609-FCBF-261D-08E50EBC8B24}"/>
              </a:ext>
            </a:extLst>
          </p:cNvPr>
          <p:cNvSpPr/>
          <p:nvPr/>
        </p:nvSpPr>
        <p:spPr>
          <a:xfrm>
            <a:off x="30569236" y="4111556"/>
            <a:ext cx="1706669" cy="759825"/>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Cambria" panose="02040503050406030204" pitchFamily="18" charset="0"/>
                <a:ea typeface="Cambria" panose="02040503050406030204" pitchFamily="18" charset="0"/>
              </a:rPr>
              <a:t>Presentation</a:t>
            </a:r>
          </a:p>
        </p:txBody>
      </p:sp>
      <p:sp>
        <p:nvSpPr>
          <p:cNvPr id="5" name="Rectangle: Rounded Corners 4">
            <a:extLst>
              <a:ext uri="{FF2B5EF4-FFF2-40B4-BE49-F238E27FC236}">
                <a16:creationId xmlns:a16="http://schemas.microsoft.com/office/drawing/2014/main" id="{DCB9B549-31F4-0872-4E5A-3032B307A0C7}"/>
              </a:ext>
            </a:extLst>
          </p:cNvPr>
          <p:cNvSpPr/>
          <p:nvPr/>
        </p:nvSpPr>
        <p:spPr>
          <a:xfrm>
            <a:off x="23958254" y="4094507"/>
            <a:ext cx="1516421" cy="767353"/>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Cambria" panose="02040503050406030204" pitchFamily="18" charset="0"/>
                <a:ea typeface="Cambria" panose="02040503050406030204" pitchFamily="18" charset="0"/>
              </a:rPr>
              <a:t> Occupant Experience</a:t>
            </a:r>
          </a:p>
        </p:txBody>
      </p:sp>
      <p:pic>
        <p:nvPicPr>
          <p:cNvPr id="15" name="Picture 2" descr="Heating water by solar or by Geothermal">
            <a:extLst>
              <a:ext uri="{FF2B5EF4-FFF2-40B4-BE49-F238E27FC236}">
                <a16:creationId xmlns:a16="http://schemas.microsoft.com/office/drawing/2014/main" id="{7DE0B789-163F-3066-C9E4-145AFD3B8B2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823049" y="18385150"/>
            <a:ext cx="4815756" cy="3827091"/>
          </a:xfrm>
          <a:prstGeom prst="rect">
            <a:avLst/>
          </a:prstGeom>
          <a:noFill/>
          <a:ln w="28575">
            <a:solidFill>
              <a:srgbClr val="398A2E"/>
            </a:solidFill>
          </a:ln>
          <a:extLst>
            <a:ext uri="{909E8E84-426E-40DD-AFC4-6F175D3DCCD1}">
              <a14:hiddenFill xmlns:a14="http://schemas.microsoft.com/office/drawing/2010/main">
                <a:solidFill>
                  <a:srgbClr val="FFFFFF"/>
                </a:solidFill>
              </a14:hiddenFill>
            </a:ext>
          </a:extLst>
        </p:spPr>
      </p:pic>
      <p:grpSp>
        <p:nvGrpSpPr>
          <p:cNvPr id="65" name="Group 64">
            <a:extLst>
              <a:ext uri="{FF2B5EF4-FFF2-40B4-BE49-F238E27FC236}">
                <a16:creationId xmlns:a16="http://schemas.microsoft.com/office/drawing/2014/main" id="{779DFD69-AFAD-8CC7-3335-BF8C836DF3E5}"/>
              </a:ext>
            </a:extLst>
          </p:cNvPr>
          <p:cNvGrpSpPr>
            <a:grpSpLocks/>
          </p:cNvGrpSpPr>
          <p:nvPr/>
        </p:nvGrpSpPr>
        <p:grpSpPr>
          <a:xfrm>
            <a:off x="36695621" y="2985837"/>
            <a:ext cx="6789661" cy="4105383"/>
            <a:chOff x="21182711" y="2076016"/>
            <a:chExt cx="17555245" cy="11878422"/>
          </a:xfrm>
        </p:grpSpPr>
        <p:sp>
          <p:nvSpPr>
            <p:cNvPr id="66" name="Rectangle: Rounded Corners 65">
              <a:extLst>
                <a:ext uri="{FF2B5EF4-FFF2-40B4-BE49-F238E27FC236}">
                  <a16:creationId xmlns:a16="http://schemas.microsoft.com/office/drawing/2014/main" id="{D2514AA1-3568-50B2-C396-FCDEB0E9AAFB}"/>
                </a:ext>
              </a:extLst>
            </p:cNvPr>
            <p:cNvSpPr>
              <a:spLocks/>
            </p:cNvSpPr>
            <p:nvPr/>
          </p:nvSpPr>
          <p:spPr>
            <a:xfrm>
              <a:off x="21182711" y="7740502"/>
              <a:ext cx="5890438" cy="3211032"/>
            </a:xfrm>
            <a:prstGeom prst="roundRect">
              <a:avLst/>
            </a:prstGeom>
            <a:solidFill>
              <a:srgbClr val="FFF8E5"/>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Thermal Envelope</a:t>
              </a:r>
            </a:p>
          </p:txBody>
        </p:sp>
        <p:sp>
          <p:nvSpPr>
            <p:cNvPr id="67" name="Rectangle: Rounded Corners 66">
              <a:extLst>
                <a:ext uri="{FF2B5EF4-FFF2-40B4-BE49-F238E27FC236}">
                  <a16:creationId xmlns:a16="http://schemas.microsoft.com/office/drawing/2014/main" id="{7EEF0E1F-205F-87D8-9638-20A02C6FC35D}"/>
                </a:ext>
              </a:extLst>
            </p:cNvPr>
            <p:cNvSpPr>
              <a:spLocks/>
            </p:cNvSpPr>
            <p:nvPr/>
          </p:nvSpPr>
          <p:spPr>
            <a:xfrm>
              <a:off x="25539405" y="3040912"/>
              <a:ext cx="7992139" cy="3211032"/>
            </a:xfrm>
            <a:prstGeom prst="roundRect">
              <a:avLst/>
            </a:prstGeom>
            <a:solidFill>
              <a:srgbClr val="FFF8E5"/>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Heating/Cooling</a:t>
              </a:r>
            </a:p>
          </p:txBody>
        </p:sp>
        <p:sp>
          <p:nvSpPr>
            <p:cNvPr id="68" name="Rectangle: Rounded Corners 67">
              <a:extLst>
                <a:ext uri="{FF2B5EF4-FFF2-40B4-BE49-F238E27FC236}">
                  <a16:creationId xmlns:a16="http://schemas.microsoft.com/office/drawing/2014/main" id="{F69AD571-1FCB-51AB-EE70-3BDE5F839F6D}"/>
                </a:ext>
              </a:extLst>
            </p:cNvPr>
            <p:cNvSpPr>
              <a:spLocks/>
            </p:cNvSpPr>
            <p:nvPr/>
          </p:nvSpPr>
          <p:spPr>
            <a:xfrm>
              <a:off x="32087290" y="7740502"/>
              <a:ext cx="6650666" cy="3211032"/>
            </a:xfrm>
            <a:prstGeom prst="roundRect">
              <a:avLst/>
            </a:prstGeom>
            <a:solidFill>
              <a:srgbClr val="FFF8E5"/>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rPr>
                <a:t>Electricity Generation</a:t>
              </a:r>
            </a:p>
          </p:txBody>
        </p:sp>
        <p:sp>
          <p:nvSpPr>
            <p:cNvPr id="69" name="Arrow: Bent 68">
              <a:extLst>
                <a:ext uri="{FF2B5EF4-FFF2-40B4-BE49-F238E27FC236}">
                  <a16:creationId xmlns:a16="http://schemas.microsoft.com/office/drawing/2014/main" id="{543F99B2-6D53-5ADA-C25B-B955CC0E4808}"/>
                </a:ext>
              </a:extLst>
            </p:cNvPr>
            <p:cNvSpPr>
              <a:spLocks/>
            </p:cNvSpPr>
            <p:nvPr/>
          </p:nvSpPr>
          <p:spPr>
            <a:xfrm rot="5400000">
              <a:off x="33612515" y="4543560"/>
              <a:ext cx="3148333" cy="2977116"/>
            </a:xfrm>
            <a:prstGeom prst="bentArrow">
              <a:avLst>
                <a:gd name="adj1" fmla="val 11093"/>
                <a:gd name="adj2" fmla="val 16852"/>
                <a:gd name="adj3" fmla="val 22612"/>
                <a:gd name="adj4" fmla="val 6175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endParaRPr>
            </a:p>
          </p:txBody>
        </p:sp>
        <p:sp>
          <p:nvSpPr>
            <p:cNvPr id="70" name="Arrow: Bent 69">
              <a:extLst>
                <a:ext uri="{FF2B5EF4-FFF2-40B4-BE49-F238E27FC236}">
                  <a16:creationId xmlns:a16="http://schemas.microsoft.com/office/drawing/2014/main" id="{47885683-2A58-985B-BE23-E8EC73898B60}"/>
                </a:ext>
              </a:extLst>
            </p:cNvPr>
            <p:cNvSpPr>
              <a:spLocks/>
            </p:cNvSpPr>
            <p:nvPr/>
          </p:nvSpPr>
          <p:spPr>
            <a:xfrm>
              <a:off x="22438241" y="4167963"/>
              <a:ext cx="2977116" cy="3374525"/>
            </a:xfrm>
            <a:prstGeom prst="bentArrow">
              <a:avLst>
                <a:gd name="adj1" fmla="val 11093"/>
                <a:gd name="adj2" fmla="val 14981"/>
                <a:gd name="adj3" fmla="val 23551"/>
                <a:gd name="adj4" fmla="val 6175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endParaRPr>
            </a:p>
          </p:txBody>
        </p:sp>
        <p:sp>
          <p:nvSpPr>
            <p:cNvPr id="71" name="Arrow: U-Turn 70">
              <a:extLst>
                <a:ext uri="{FF2B5EF4-FFF2-40B4-BE49-F238E27FC236}">
                  <a16:creationId xmlns:a16="http://schemas.microsoft.com/office/drawing/2014/main" id="{449E60A2-89A3-A54C-EA11-E2A5F33CD16F}"/>
                </a:ext>
              </a:extLst>
            </p:cNvPr>
            <p:cNvSpPr>
              <a:spLocks/>
            </p:cNvSpPr>
            <p:nvPr/>
          </p:nvSpPr>
          <p:spPr>
            <a:xfrm flipH="1" flipV="1">
              <a:off x="22438240" y="11234603"/>
              <a:ext cx="13903841" cy="1694584"/>
            </a:xfrm>
            <a:prstGeom prst="uturnArrow">
              <a:avLst>
                <a:gd name="adj1" fmla="val 22057"/>
                <a:gd name="adj2" fmla="val 25000"/>
                <a:gd name="adj3" fmla="val 42965"/>
                <a:gd name="adj4" fmla="val 75000"/>
                <a:gd name="adj5"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endParaRPr>
            </a:p>
          </p:txBody>
        </p:sp>
        <p:sp>
          <p:nvSpPr>
            <p:cNvPr id="72" name="TextBox 71">
              <a:extLst>
                <a:ext uri="{FF2B5EF4-FFF2-40B4-BE49-F238E27FC236}">
                  <a16:creationId xmlns:a16="http://schemas.microsoft.com/office/drawing/2014/main" id="{FB6E1948-97F9-984B-33D6-FB4AB81532D8}"/>
                </a:ext>
              </a:extLst>
            </p:cNvPr>
            <p:cNvSpPr txBox="1">
              <a:spLocks/>
            </p:cNvSpPr>
            <p:nvPr/>
          </p:nvSpPr>
          <p:spPr>
            <a:xfrm>
              <a:off x="22391925" y="6760695"/>
              <a:ext cx="4196309" cy="1145299"/>
            </a:xfrm>
            <a:prstGeom prst="rect">
              <a:avLst/>
            </a:prstGeom>
            <a:noFill/>
          </p:spPr>
          <p:txBody>
            <a:bodyPr wrap="square" rtlCol="0">
              <a:spAutoFit/>
            </a:bodyPr>
            <a:lstStyle/>
            <a:p>
              <a:pPr algn="ctr"/>
              <a:r>
                <a:rPr lang="en-US" sz="1600" i="1"/>
                <a:t>EFFICENCY ↑</a:t>
              </a:r>
            </a:p>
          </p:txBody>
        </p:sp>
        <p:sp>
          <p:nvSpPr>
            <p:cNvPr id="73" name="TextBox 72">
              <a:extLst>
                <a:ext uri="{FF2B5EF4-FFF2-40B4-BE49-F238E27FC236}">
                  <a16:creationId xmlns:a16="http://schemas.microsoft.com/office/drawing/2014/main" id="{86177821-D90D-AE59-1F85-E75532645508}"/>
                </a:ext>
              </a:extLst>
            </p:cNvPr>
            <p:cNvSpPr txBox="1">
              <a:spLocks/>
            </p:cNvSpPr>
            <p:nvPr/>
          </p:nvSpPr>
          <p:spPr>
            <a:xfrm>
              <a:off x="27437318" y="2076016"/>
              <a:ext cx="4196309" cy="1145299"/>
            </a:xfrm>
            <a:prstGeom prst="rect">
              <a:avLst/>
            </a:prstGeom>
            <a:noFill/>
          </p:spPr>
          <p:txBody>
            <a:bodyPr wrap="square" rtlCol="0">
              <a:spAutoFit/>
            </a:bodyPr>
            <a:lstStyle/>
            <a:p>
              <a:pPr algn="ctr"/>
              <a:r>
                <a:rPr lang="en-US" sz="1600" i="1"/>
                <a:t>USAGE ↓</a:t>
              </a:r>
            </a:p>
          </p:txBody>
        </p:sp>
        <p:sp>
          <p:nvSpPr>
            <p:cNvPr id="74" name="TextBox 73">
              <a:extLst>
                <a:ext uri="{FF2B5EF4-FFF2-40B4-BE49-F238E27FC236}">
                  <a16:creationId xmlns:a16="http://schemas.microsoft.com/office/drawing/2014/main" id="{B92BC4C8-EF58-136F-F07D-6B13B7CD5099}"/>
                </a:ext>
              </a:extLst>
            </p:cNvPr>
            <p:cNvSpPr txBox="1">
              <a:spLocks/>
            </p:cNvSpPr>
            <p:nvPr/>
          </p:nvSpPr>
          <p:spPr>
            <a:xfrm>
              <a:off x="32653663" y="6745513"/>
              <a:ext cx="4196309" cy="1145299"/>
            </a:xfrm>
            <a:prstGeom prst="rect">
              <a:avLst/>
            </a:prstGeom>
            <a:noFill/>
          </p:spPr>
          <p:txBody>
            <a:bodyPr wrap="square" rtlCol="0">
              <a:spAutoFit/>
            </a:bodyPr>
            <a:lstStyle/>
            <a:p>
              <a:pPr algn="ctr"/>
              <a:r>
                <a:rPr lang="en-US" sz="1600" i="1"/>
                <a:t>NEED ↓</a:t>
              </a:r>
            </a:p>
          </p:txBody>
        </p:sp>
        <p:sp>
          <p:nvSpPr>
            <p:cNvPr id="76" name="TextBox 75">
              <a:extLst>
                <a:ext uri="{FF2B5EF4-FFF2-40B4-BE49-F238E27FC236}">
                  <a16:creationId xmlns:a16="http://schemas.microsoft.com/office/drawing/2014/main" id="{2D649782-9E5E-6557-2877-B9CF4EA52CEF}"/>
                </a:ext>
              </a:extLst>
            </p:cNvPr>
            <p:cNvSpPr txBox="1">
              <a:spLocks/>
            </p:cNvSpPr>
            <p:nvPr/>
          </p:nvSpPr>
          <p:spPr>
            <a:xfrm>
              <a:off x="26741767" y="11699096"/>
              <a:ext cx="5587406" cy="1145299"/>
            </a:xfrm>
            <a:prstGeom prst="rect">
              <a:avLst/>
            </a:prstGeom>
            <a:noFill/>
          </p:spPr>
          <p:txBody>
            <a:bodyPr wrap="square" rtlCol="0">
              <a:spAutoFit/>
            </a:bodyPr>
            <a:lstStyle/>
            <a:p>
              <a:pPr algn="ctr"/>
              <a:r>
                <a:rPr lang="en-US" sz="1600" i="1"/>
                <a:t>AFFORDABILITY ↑</a:t>
              </a:r>
            </a:p>
          </p:txBody>
        </p:sp>
        <p:sp>
          <p:nvSpPr>
            <p:cNvPr id="77" name="TextBox 76">
              <a:extLst>
                <a:ext uri="{FF2B5EF4-FFF2-40B4-BE49-F238E27FC236}">
                  <a16:creationId xmlns:a16="http://schemas.microsoft.com/office/drawing/2014/main" id="{CBC14594-7A23-D35C-B994-849FAB909482}"/>
                </a:ext>
              </a:extLst>
            </p:cNvPr>
            <p:cNvSpPr txBox="1">
              <a:spLocks/>
            </p:cNvSpPr>
            <p:nvPr/>
          </p:nvSpPr>
          <p:spPr>
            <a:xfrm>
              <a:off x="26596454" y="12809139"/>
              <a:ext cx="6084201" cy="1145299"/>
            </a:xfrm>
            <a:prstGeom prst="rect">
              <a:avLst/>
            </a:prstGeom>
            <a:noFill/>
          </p:spPr>
          <p:txBody>
            <a:bodyPr wrap="square" rtlCol="0">
              <a:spAutoFit/>
            </a:bodyPr>
            <a:lstStyle/>
            <a:p>
              <a:pPr algn="ctr"/>
              <a:r>
                <a:rPr lang="en-US" sz="1600" i="1"/>
                <a:t>SELF SUFFICIENCY ↑</a:t>
              </a:r>
            </a:p>
          </p:txBody>
        </p:sp>
      </p:grpSp>
      <p:pic>
        <p:nvPicPr>
          <p:cNvPr id="25" name="Picture 34" descr="Chart&#10;&#10;Description automatically generated">
            <a:extLst>
              <a:ext uri="{FF2B5EF4-FFF2-40B4-BE49-F238E27FC236}">
                <a16:creationId xmlns:a16="http://schemas.microsoft.com/office/drawing/2014/main" id="{9038382A-4A06-13BE-1A78-1B32EC4932D5}"/>
              </a:ext>
            </a:extLst>
          </p:cNvPr>
          <p:cNvPicPr>
            <a:picLocks noChangeAspect="1"/>
          </p:cNvPicPr>
          <p:nvPr/>
        </p:nvPicPr>
        <p:blipFill>
          <a:blip r:embed="rId11"/>
          <a:stretch>
            <a:fillRect/>
          </a:stretch>
        </p:blipFill>
        <p:spPr>
          <a:xfrm>
            <a:off x="7832742" y="21711257"/>
            <a:ext cx="3151019" cy="4016560"/>
          </a:xfrm>
          <a:prstGeom prst="rect">
            <a:avLst/>
          </a:prstGeom>
          <a:ln w="38100">
            <a:solidFill>
              <a:srgbClr val="398A2E"/>
            </a:solidFill>
          </a:ln>
        </p:spPr>
      </p:pic>
      <p:pic>
        <p:nvPicPr>
          <p:cNvPr id="82" name="Picture 82" descr="Chart, line chart&#10;&#10;Description automatically generated">
            <a:extLst>
              <a:ext uri="{FF2B5EF4-FFF2-40B4-BE49-F238E27FC236}">
                <a16:creationId xmlns:a16="http://schemas.microsoft.com/office/drawing/2014/main" id="{680A1FEE-9600-CE80-C7D2-85EFAC75CEF9}"/>
              </a:ext>
            </a:extLst>
          </p:cNvPr>
          <p:cNvPicPr>
            <a:picLocks noChangeAspect="1"/>
          </p:cNvPicPr>
          <p:nvPr/>
        </p:nvPicPr>
        <p:blipFill rotWithShape="1">
          <a:blip r:embed="rId12"/>
          <a:srcRect l="3204" r="5891"/>
          <a:stretch/>
        </p:blipFill>
        <p:spPr>
          <a:xfrm>
            <a:off x="5600989" y="26186714"/>
            <a:ext cx="5586771" cy="3485190"/>
          </a:xfrm>
          <a:prstGeom prst="rect">
            <a:avLst/>
          </a:prstGeom>
          <a:ln w="28575">
            <a:solidFill>
              <a:srgbClr val="398A2E"/>
            </a:solidFill>
          </a:ln>
        </p:spPr>
      </p:pic>
      <p:cxnSp>
        <p:nvCxnSpPr>
          <p:cNvPr id="81" name="Straight Arrow Connector 80">
            <a:extLst>
              <a:ext uri="{FF2B5EF4-FFF2-40B4-BE49-F238E27FC236}">
                <a16:creationId xmlns:a16="http://schemas.microsoft.com/office/drawing/2014/main" id="{8F3FA3C9-4D87-60A7-30FA-037A200EE787}"/>
              </a:ext>
            </a:extLst>
          </p:cNvPr>
          <p:cNvCxnSpPr>
            <a:cxnSpLocks/>
            <a:stCxn id="20" idx="3"/>
            <a:endCxn id="21" idx="1"/>
          </p:cNvCxnSpPr>
          <p:nvPr/>
        </p:nvCxnSpPr>
        <p:spPr>
          <a:xfrm flipV="1">
            <a:off x="13231167" y="4483436"/>
            <a:ext cx="180590" cy="5106"/>
          </a:xfrm>
          <a:prstGeom prst="straightConnector1">
            <a:avLst/>
          </a:prstGeom>
          <a:ln w="28575">
            <a:solidFill>
              <a:schemeClr val="accent6">
                <a:lumMod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86" name="Straight Arrow Connector 85">
            <a:extLst>
              <a:ext uri="{FF2B5EF4-FFF2-40B4-BE49-F238E27FC236}">
                <a16:creationId xmlns:a16="http://schemas.microsoft.com/office/drawing/2014/main" id="{EECD634E-5761-1A8A-7012-E249B3418F47}"/>
              </a:ext>
            </a:extLst>
          </p:cNvPr>
          <p:cNvCxnSpPr>
            <a:cxnSpLocks/>
            <a:stCxn id="21" idx="3"/>
            <a:endCxn id="23" idx="1"/>
          </p:cNvCxnSpPr>
          <p:nvPr/>
        </p:nvCxnSpPr>
        <p:spPr>
          <a:xfrm>
            <a:off x="15045536" y="4483436"/>
            <a:ext cx="158921" cy="679"/>
          </a:xfrm>
          <a:prstGeom prst="straightConnector1">
            <a:avLst/>
          </a:prstGeom>
          <a:ln w="28575">
            <a:solidFill>
              <a:schemeClr val="accent6">
                <a:lumMod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87" name="Straight Arrow Connector 86">
            <a:extLst>
              <a:ext uri="{FF2B5EF4-FFF2-40B4-BE49-F238E27FC236}">
                <a16:creationId xmlns:a16="http://schemas.microsoft.com/office/drawing/2014/main" id="{CCF88809-80E1-A40A-AF15-8361E2B72D6C}"/>
              </a:ext>
            </a:extLst>
          </p:cNvPr>
          <p:cNvCxnSpPr>
            <a:cxnSpLocks/>
            <a:stCxn id="23" idx="3"/>
            <a:endCxn id="24" idx="1"/>
          </p:cNvCxnSpPr>
          <p:nvPr/>
        </p:nvCxnSpPr>
        <p:spPr>
          <a:xfrm>
            <a:off x="17190866" y="4484115"/>
            <a:ext cx="167348" cy="7624"/>
          </a:xfrm>
          <a:prstGeom prst="straightConnector1">
            <a:avLst/>
          </a:prstGeom>
          <a:ln w="28575">
            <a:solidFill>
              <a:schemeClr val="accent6">
                <a:lumMod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88" name="Straight Arrow Connector 87">
            <a:extLst>
              <a:ext uri="{FF2B5EF4-FFF2-40B4-BE49-F238E27FC236}">
                <a16:creationId xmlns:a16="http://schemas.microsoft.com/office/drawing/2014/main" id="{2C2BCCF3-0C23-8CC8-8D11-DDE89AB082F9}"/>
              </a:ext>
            </a:extLst>
          </p:cNvPr>
          <p:cNvCxnSpPr>
            <a:cxnSpLocks/>
            <a:stCxn id="5" idx="3"/>
            <a:endCxn id="28" idx="1"/>
          </p:cNvCxnSpPr>
          <p:nvPr/>
        </p:nvCxnSpPr>
        <p:spPr>
          <a:xfrm>
            <a:off x="25474675" y="4478184"/>
            <a:ext cx="192596" cy="917"/>
          </a:xfrm>
          <a:prstGeom prst="straightConnector1">
            <a:avLst/>
          </a:prstGeom>
          <a:ln w="28575">
            <a:solidFill>
              <a:schemeClr val="accent6">
                <a:lumMod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89" name="Straight Arrow Connector 88">
            <a:extLst>
              <a:ext uri="{FF2B5EF4-FFF2-40B4-BE49-F238E27FC236}">
                <a16:creationId xmlns:a16="http://schemas.microsoft.com/office/drawing/2014/main" id="{916F4824-6E30-3F2D-F6A4-2AB3E3F15FB1}"/>
              </a:ext>
            </a:extLst>
          </p:cNvPr>
          <p:cNvCxnSpPr>
            <a:cxnSpLocks/>
            <a:stCxn id="24" idx="3"/>
            <a:endCxn id="26" idx="1"/>
          </p:cNvCxnSpPr>
          <p:nvPr/>
        </p:nvCxnSpPr>
        <p:spPr>
          <a:xfrm flipV="1">
            <a:off x="18991993" y="4491212"/>
            <a:ext cx="167348" cy="527"/>
          </a:xfrm>
          <a:prstGeom prst="straightConnector1">
            <a:avLst/>
          </a:prstGeom>
          <a:ln w="28575">
            <a:solidFill>
              <a:schemeClr val="accent6">
                <a:lumMod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90" name="Straight Arrow Connector 89">
            <a:extLst>
              <a:ext uri="{FF2B5EF4-FFF2-40B4-BE49-F238E27FC236}">
                <a16:creationId xmlns:a16="http://schemas.microsoft.com/office/drawing/2014/main" id="{23343A14-342D-9079-112A-FE7C1C224F8B}"/>
              </a:ext>
            </a:extLst>
          </p:cNvPr>
          <p:cNvCxnSpPr>
            <a:cxnSpLocks/>
            <a:stCxn id="26" idx="3"/>
            <a:endCxn id="27" idx="1"/>
          </p:cNvCxnSpPr>
          <p:nvPr/>
        </p:nvCxnSpPr>
        <p:spPr>
          <a:xfrm flipV="1">
            <a:off x="21908139" y="4484125"/>
            <a:ext cx="175124" cy="7087"/>
          </a:xfrm>
          <a:prstGeom prst="straightConnector1">
            <a:avLst/>
          </a:prstGeom>
          <a:ln w="28575">
            <a:solidFill>
              <a:schemeClr val="accent6">
                <a:lumMod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91" name="Straight Arrow Connector 90">
            <a:extLst>
              <a:ext uri="{FF2B5EF4-FFF2-40B4-BE49-F238E27FC236}">
                <a16:creationId xmlns:a16="http://schemas.microsoft.com/office/drawing/2014/main" id="{7C88E436-883D-F297-738B-747E14DB67B7}"/>
              </a:ext>
            </a:extLst>
          </p:cNvPr>
          <p:cNvCxnSpPr>
            <a:cxnSpLocks/>
            <a:stCxn id="27" idx="3"/>
            <a:endCxn id="5" idx="1"/>
          </p:cNvCxnSpPr>
          <p:nvPr/>
        </p:nvCxnSpPr>
        <p:spPr>
          <a:xfrm flipV="1">
            <a:off x="23791864" y="4478184"/>
            <a:ext cx="166390" cy="5941"/>
          </a:xfrm>
          <a:prstGeom prst="straightConnector1">
            <a:avLst/>
          </a:prstGeom>
          <a:ln w="28575">
            <a:solidFill>
              <a:schemeClr val="accent6">
                <a:lumMod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92" name="Straight Arrow Connector 91">
            <a:extLst>
              <a:ext uri="{FF2B5EF4-FFF2-40B4-BE49-F238E27FC236}">
                <a16:creationId xmlns:a16="http://schemas.microsoft.com/office/drawing/2014/main" id="{3E279E65-6603-A685-2082-401A27ED5901}"/>
              </a:ext>
            </a:extLst>
          </p:cNvPr>
          <p:cNvCxnSpPr>
            <a:cxnSpLocks/>
            <a:stCxn id="28" idx="3"/>
            <a:endCxn id="29" idx="1"/>
          </p:cNvCxnSpPr>
          <p:nvPr/>
        </p:nvCxnSpPr>
        <p:spPr>
          <a:xfrm>
            <a:off x="28416070" y="4479101"/>
            <a:ext cx="176060" cy="5702"/>
          </a:xfrm>
          <a:prstGeom prst="straightConnector1">
            <a:avLst/>
          </a:prstGeom>
          <a:ln w="28575">
            <a:solidFill>
              <a:schemeClr val="accent6">
                <a:lumMod val="50000"/>
              </a:schemeClr>
            </a:solidFill>
            <a:tailEnd type="triangle"/>
          </a:ln>
        </p:spPr>
        <p:style>
          <a:lnRef idx="2">
            <a:schemeClr val="dk1"/>
          </a:lnRef>
          <a:fillRef idx="0">
            <a:schemeClr val="dk1"/>
          </a:fillRef>
          <a:effectRef idx="1">
            <a:schemeClr val="dk1"/>
          </a:effectRef>
          <a:fontRef idx="minor">
            <a:schemeClr val="tx1"/>
          </a:fontRef>
        </p:style>
      </p:cxnSp>
      <p:cxnSp>
        <p:nvCxnSpPr>
          <p:cNvPr id="93" name="Straight Arrow Connector 92">
            <a:extLst>
              <a:ext uri="{FF2B5EF4-FFF2-40B4-BE49-F238E27FC236}">
                <a16:creationId xmlns:a16="http://schemas.microsoft.com/office/drawing/2014/main" id="{66A67AA2-CA7D-0AF9-4653-A115200DFA34}"/>
              </a:ext>
            </a:extLst>
          </p:cNvPr>
          <p:cNvCxnSpPr>
            <a:cxnSpLocks/>
            <a:stCxn id="29" idx="3"/>
            <a:endCxn id="3" idx="1"/>
          </p:cNvCxnSpPr>
          <p:nvPr/>
        </p:nvCxnSpPr>
        <p:spPr>
          <a:xfrm>
            <a:off x="30377890" y="4484803"/>
            <a:ext cx="191346" cy="6666"/>
          </a:xfrm>
          <a:prstGeom prst="straightConnector1">
            <a:avLst/>
          </a:prstGeom>
          <a:ln w="28575">
            <a:solidFill>
              <a:schemeClr val="accent6">
                <a:lumMod val="50000"/>
              </a:schemeClr>
            </a:solidFill>
            <a:tailEnd type="triangle"/>
          </a:ln>
        </p:spPr>
        <p:style>
          <a:lnRef idx="2">
            <a:schemeClr val="dk1"/>
          </a:lnRef>
          <a:fillRef idx="0">
            <a:schemeClr val="dk1"/>
          </a:fillRef>
          <a:effectRef idx="1">
            <a:schemeClr val="dk1"/>
          </a:effectRef>
          <a:fontRef idx="minor">
            <a:schemeClr val="tx1"/>
          </a:fontRef>
        </p:style>
      </p:cxnSp>
      <p:sp>
        <p:nvSpPr>
          <p:cNvPr id="128" name="TextBox 127">
            <a:extLst>
              <a:ext uri="{FF2B5EF4-FFF2-40B4-BE49-F238E27FC236}">
                <a16:creationId xmlns:a16="http://schemas.microsoft.com/office/drawing/2014/main" id="{414A49E6-D3C1-0076-6AAB-359C758C6F51}"/>
              </a:ext>
            </a:extLst>
          </p:cNvPr>
          <p:cNvSpPr txBox="1"/>
          <p:nvPr/>
        </p:nvSpPr>
        <p:spPr>
          <a:xfrm>
            <a:off x="26252510" y="25354750"/>
            <a:ext cx="5705307" cy="2369880"/>
          </a:xfrm>
          <a:prstGeom prst="rect">
            <a:avLst/>
          </a:prstGeom>
          <a:noFill/>
        </p:spPr>
        <p:txBody>
          <a:bodyPr wrap="square" rtlCol="0">
            <a:spAutoFit/>
          </a:bodyPr>
          <a:lstStyle/>
          <a:p>
            <a:pPr algn="just"/>
            <a:r>
              <a:rPr lang="en-US" sz="3700" b="1">
                <a:effectLst/>
                <a:latin typeface="Cambria" panose="02040503050406030204" pitchFamily="18" charset="0"/>
                <a:ea typeface="Cambria" panose="02040503050406030204" pitchFamily="18" charset="0"/>
                <a:cs typeface="Latha" panose="020B0604020202020204" pitchFamily="34" charset="0"/>
              </a:rPr>
              <a:t>Battery/Inverter</a:t>
            </a:r>
          </a:p>
          <a:p>
            <a:r>
              <a:rPr lang="en-US" sz="3700">
                <a:effectLst/>
                <a:latin typeface="Cambria" panose="02040503050406030204" pitchFamily="18" charset="0"/>
                <a:ea typeface="Cambria" panose="02040503050406030204" pitchFamily="18" charset="0"/>
                <a:cs typeface="Latha" panose="020B0604020202020204" pitchFamily="34" charset="0"/>
              </a:rPr>
              <a:t>Battery: SBR128 </a:t>
            </a:r>
            <a:r>
              <a:rPr lang="en-US" sz="3700" err="1">
                <a:effectLst/>
                <a:latin typeface="Cambria" panose="02040503050406030204" pitchFamily="18" charset="0"/>
                <a:ea typeface="Cambria" panose="02040503050406030204" pitchFamily="18" charset="0"/>
                <a:cs typeface="Latha" panose="020B0604020202020204" pitchFamily="34" charset="0"/>
              </a:rPr>
              <a:t>Sungrow</a:t>
            </a:r>
            <a:r>
              <a:rPr lang="en-US" sz="3700">
                <a:effectLst/>
                <a:latin typeface="Cambria" panose="02040503050406030204" pitchFamily="18" charset="0"/>
                <a:ea typeface="Cambria" panose="02040503050406030204" pitchFamily="18" charset="0"/>
                <a:cs typeface="Latha" panose="020B0604020202020204" pitchFamily="34" charset="0"/>
              </a:rPr>
              <a:t> </a:t>
            </a:r>
          </a:p>
          <a:p>
            <a:r>
              <a:rPr lang="en-US" sz="3700">
                <a:latin typeface="Cambria" panose="02040503050406030204" pitchFamily="18" charset="0"/>
                <a:ea typeface="Cambria" panose="02040503050406030204" pitchFamily="18" charset="0"/>
                <a:cs typeface="Latha" panose="020B0604020202020204" pitchFamily="34" charset="0"/>
              </a:rPr>
              <a:t>Inverter: </a:t>
            </a:r>
            <a:r>
              <a:rPr lang="en-US" sz="3700">
                <a:effectLst/>
                <a:latin typeface="Cambria" panose="02040503050406030204" pitchFamily="18" charset="0"/>
                <a:ea typeface="Cambria" panose="02040503050406030204" pitchFamily="18" charset="0"/>
                <a:cs typeface="Latha" panose="020B0604020202020204" pitchFamily="34" charset="0"/>
              </a:rPr>
              <a:t>SH4.ORS Nominal Capacity: 12.8 kWh</a:t>
            </a:r>
            <a:endParaRPr lang="en-US" sz="3700">
              <a:latin typeface="Cambria" panose="02040503050406030204" pitchFamily="18" charset="0"/>
              <a:ea typeface="Cambria" panose="02040503050406030204" pitchFamily="18" charset="0"/>
            </a:endParaRPr>
          </a:p>
        </p:txBody>
      </p:sp>
      <p:pic>
        <p:nvPicPr>
          <p:cNvPr id="129" name="Picture 128" descr="Application of photovoltaic technology in the use of solar energy">
            <a:extLst>
              <a:ext uri="{FF2B5EF4-FFF2-40B4-BE49-F238E27FC236}">
                <a16:creationId xmlns:a16="http://schemas.microsoft.com/office/drawing/2014/main" id="{26C7EFDD-0F07-55CC-F7CF-EFFDE87A8759}"/>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182990" y="27888136"/>
            <a:ext cx="5568093" cy="3977209"/>
          </a:xfrm>
          <a:prstGeom prst="rect">
            <a:avLst/>
          </a:prstGeom>
          <a:noFill/>
          <a:ln w="28575">
            <a:solidFill>
              <a:srgbClr val="398A2E"/>
            </a:solidFill>
          </a:ln>
        </p:spPr>
      </p:pic>
      <p:sp>
        <p:nvSpPr>
          <p:cNvPr id="4" name="TextBox 3">
            <a:extLst>
              <a:ext uri="{FF2B5EF4-FFF2-40B4-BE49-F238E27FC236}">
                <a16:creationId xmlns:a16="http://schemas.microsoft.com/office/drawing/2014/main" id="{9F6C18E7-1B68-55EE-26D6-0BF93AEA0BEF}"/>
              </a:ext>
            </a:extLst>
          </p:cNvPr>
          <p:cNvSpPr txBox="1"/>
          <p:nvPr/>
        </p:nvSpPr>
        <p:spPr>
          <a:xfrm>
            <a:off x="17456266" y="17817112"/>
            <a:ext cx="3498073" cy="553998"/>
          </a:xfrm>
          <a:prstGeom prst="rect">
            <a:avLst/>
          </a:prstGeom>
          <a:noFill/>
        </p:spPr>
        <p:txBody>
          <a:bodyPr wrap="none" rtlCol="0">
            <a:spAutoFit/>
          </a:bodyPr>
          <a:lstStyle/>
          <a:p>
            <a:r>
              <a:rPr lang="en-US" sz="3000" b="1" i="1">
                <a:latin typeface="Cambria" panose="02040503050406030204" pitchFamily="18" charset="0"/>
                <a:ea typeface="Cambria" panose="02040503050406030204" pitchFamily="18" charset="0"/>
              </a:rPr>
              <a:t>Geothermal Piping</a:t>
            </a:r>
          </a:p>
        </p:txBody>
      </p:sp>
      <p:sp>
        <p:nvSpPr>
          <p:cNvPr id="36" name="TextBox 35">
            <a:extLst>
              <a:ext uri="{FF2B5EF4-FFF2-40B4-BE49-F238E27FC236}">
                <a16:creationId xmlns:a16="http://schemas.microsoft.com/office/drawing/2014/main" id="{0248A0A8-7095-F082-20BE-716F3993BC69}"/>
              </a:ext>
            </a:extLst>
          </p:cNvPr>
          <p:cNvSpPr txBox="1"/>
          <p:nvPr/>
        </p:nvSpPr>
        <p:spPr>
          <a:xfrm>
            <a:off x="14413243" y="11851475"/>
            <a:ext cx="2044149" cy="553998"/>
          </a:xfrm>
          <a:prstGeom prst="rect">
            <a:avLst/>
          </a:prstGeom>
          <a:noFill/>
        </p:spPr>
        <p:txBody>
          <a:bodyPr wrap="none" rtlCol="0">
            <a:spAutoFit/>
          </a:bodyPr>
          <a:lstStyle/>
          <a:p>
            <a:r>
              <a:rPr lang="en-US" sz="3000" b="1" i="1">
                <a:latin typeface="Cambria" panose="02040503050406030204" pitchFamily="18" charset="0"/>
                <a:ea typeface="Cambria" panose="02040503050406030204" pitchFamily="18" charset="0"/>
              </a:rPr>
              <a:t>First Floor</a:t>
            </a:r>
          </a:p>
        </p:txBody>
      </p:sp>
      <p:sp>
        <p:nvSpPr>
          <p:cNvPr id="48" name="TextBox 47">
            <a:extLst>
              <a:ext uri="{FF2B5EF4-FFF2-40B4-BE49-F238E27FC236}">
                <a16:creationId xmlns:a16="http://schemas.microsoft.com/office/drawing/2014/main" id="{BE9F89FA-5804-D4B4-FD6B-0C245D69F8B1}"/>
              </a:ext>
            </a:extLst>
          </p:cNvPr>
          <p:cNvSpPr txBox="1"/>
          <p:nvPr/>
        </p:nvSpPr>
        <p:spPr>
          <a:xfrm>
            <a:off x="20536359" y="11828689"/>
            <a:ext cx="2480551" cy="553998"/>
          </a:xfrm>
          <a:prstGeom prst="rect">
            <a:avLst/>
          </a:prstGeom>
          <a:noFill/>
        </p:spPr>
        <p:txBody>
          <a:bodyPr wrap="none" rtlCol="0">
            <a:spAutoFit/>
          </a:bodyPr>
          <a:lstStyle/>
          <a:p>
            <a:r>
              <a:rPr lang="en-US" sz="3000" b="1" i="1">
                <a:latin typeface="Cambria" panose="02040503050406030204" pitchFamily="18" charset="0"/>
                <a:ea typeface="Cambria" panose="02040503050406030204" pitchFamily="18" charset="0"/>
              </a:rPr>
              <a:t>Second Floor</a:t>
            </a:r>
          </a:p>
        </p:txBody>
      </p:sp>
      <p:pic>
        <p:nvPicPr>
          <p:cNvPr id="58" name="Picture 57">
            <a:extLst>
              <a:ext uri="{FF2B5EF4-FFF2-40B4-BE49-F238E27FC236}">
                <a16:creationId xmlns:a16="http://schemas.microsoft.com/office/drawing/2014/main" id="{AECCEA2C-D861-1B99-3A78-CB31822FE660}"/>
              </a:ext>
            </a:extLst>
          </p:cNvPr>
          <p:cNvPicPr>
            <a:picLocks noChangeAspect="1"/>
          </p:cNvPicPr>
          <p:nvPr/>
        </p:nvPicPr>
        <p:blipFill rotWithShape="1">
          <a:blip r:embed="rId14"/>
          <a:srcRect l="13560" t="4062" r="9905"/>
          <a:stretch/>
        </p:blipFill>
        <p:spPr>
          <a:xfrm>
            <a:off x="25332631" y="12450001"/>
            <a:ext cx="6480735" cy="3799993"/>
          </a:xfrm>
          <a:prstGeom prst="rect">
            <a:avLst/>
          </a:prstGeom>
          <a:ln w="28575">
            <a:solidFill>
              <a:srgbClr val="398A2E"/>
            </a:solidFill>
          </a:ln>
        </p:spPr>
      </p:pic>
      <p:sp>
        <p:nvSpPr>
          <p:cNvPr id="62" name="TextBox 61">
            <a:extLst>
              <a:ext uri="{FF2B5EF4-FFF2-40B4-BE49-F238E27FC236}">
                <a16:creationId xmlns:a16="http://schemas.microsoft.com/office/drawing/2014/main" id="{E973C229-1D9A-D594-F4EF-2257F1A9A35E}"/>
              </a:ext>
            </a:extLst>
          </p:cNvPr>
          <p:cNvSpPr txBox="1"/>
          <p:nvPr/>
        </p:nvSpPr>
        <p:spPr>
          <a:xfrm>
            <a:off x="27307081" y="11815022"/>
            <a:ext cx="2458878" cy="553998"/>
          </a:xfrm>
          <a:prstGeom prst="rect">
            <a:avLst/>
          </a:prstGeom>
          <a:noFill/>
        </p:spPr>
        <p:txBody>
          <a:bodyPr wrap="none" rtlCol="0">
            <a:spAutoFit/>
          </a:bodyPr>
          <a:lstStyle/>
          <a:p>
            <a:r>
              <a:rPr lang="en-US" sz="3000" b="1" i="1">
                <a:latin typeface="Cambria" panose="02040503050406030204" pitchFamily="18" charset="0"/>
                <a:ea typeface="Cambria" panose="02040503050406030204" pitchFamily="18" charset="0"/>
              </a:rPr>
              <a:t>A Peek Inside</a:t>
            </a:r>
          </a:p>
        </p:txBody>
      </p:sp>
      <p:pic>
        <p:nvPicPr>
          <p:cNvPr id="18" name="Picture 83" descr="Chart, radar chart&#10;&#10;Description automatically generated">
            <a:extLst>
              <a:ext uri="{FF2B5EF4-FFF2-40B4-BE49-F238E27FC236}">
                <a16:creationId xmlns:a16="http://schemas.microsoft.com/office/drawing/2014/main" id="{C223DA2C-5084-34DA-B187-23B354A50761}"/>
              </a:ext>
            </a:extLst>
          </p:cNvPr>
          <p:cNvPicPr>
            <a:picLocks noChangeAspect="1"/>
          </p:cNvPicPr>
          <p:nvPr/>
        </p:nvPicPr>
        <p:blipFill rotWithShape="1">
          <a:blip r:embed="rId15"/>
          <a:srcRect l="4323" t="5441" r="2807" b="3833"/>
          <a:stretch/>
        </p:blipFill>
        <p:spPr>
          <a:xfrm>
            <a:off x="480589" y="26192647"/>
            <a:ext cx="5017833" cy="3479670"/>
          </a:xfrm>
          <a:prstGeom prst="rect">
            <a:avLst/>
          </a:prstGeom>
          <a:ln w="28575">
            <a:solidFill>
              <a:srgbClr val="398A2E"/>
            </a:solidFill>
          </a:ln>
        </p:spPr>
      </p:pic>
      <p:graphicFrame>
        <p:nvGraphicFramePr>
          <p:cNvPr id="51" name="Chart 50">
            <a:extLst>
              <a:ext uri="{FF2B5EF4-FFF2-40B4-BE49-F238E27FC236}">
                <a16:creationId xmlns:a16="http://schemas.microsoft.com/office/drawing/2014/main" id="{B0A755E6-C493-5916-5526-1B76324617B8}"/>
              </a:ext>
            </a:extLst>
          </p:cNvPr>
          <p:cNvGraphicFramePr>
            <a:graphicFrameLocks/>
          </p:cNvGraphicFramePr>
          <p:nvPr>
            <p:extLst>
              <p:ext uri="{D42A27DB-BD31-4B8C-83A1-F6EECF244321}">
                <p14:modId xmlns:p14="http://schemas.microsoft.com/office/powerpoint/2010/main" val="616805802"/>
              </p:ext>
            </p:extLst>
          </p:nvPr>
        </p:nvGraphicFramePr>
        <p:xfrm>
          <a:off x="19918325" y="25382803"/>
          <a:ext cx="6126843" cy="3710011"/>
        </p:xfrm>
        <a:graphic>
          <a:graphicData uri="http://schemas.openxmlformats.org/drawingml/2006/chart">
            <c:chart xmlns:c="http://schemas.openxmlformats.org/drawingml/2006/chart" xmlns:r="http://schemas.openxmlformats.org/officeDocument/2006/relationships" r:id="rId16"/>
          </a:graphicData>
        </a:graphic>
      </p:graphicFrame>
      <p:sp>
        <p:nvSpPr>
          <p:cNvPr id="52" name="TextBox 51">
            <a:extLst>
              <a:ext uri="{FF2B5EF4-FFF2-40B4-BE49-F238E27FC236}">
                <a16:creationId xmlns:a16="http://schemas.microsoft.com/office/drawing/2014/main" id="{6533A4DF-10FF-F594-3700-2FCF70267C09}"/>
              </a:ext>
            </a:extLst>
          </p:cNvPr>
          <p:cNvSpPr txBox="1"/>
          <p:nvPr/>
        </p:nvSpPr>
        <p:spPr>
          <a:xfrm>
            <a:off x="19706395" y="24810827"/>
            <a:ext cx="6803850" cy="553998"/>
          </a:xfrm>
          <a:prstGeom prst="rect">
            <a:avLst/>
          </a:prstGeom>
          <a:noFill/>
        </p:spPr>
        <p:txBody>
          <a:bodyPr wrap="none" rtlCol="0">
            <a:spAutoFit/>
          </a:bodyPr>
          <a:lstStyle/>
          <a:p>
            <a:r>
              <a:rPr lang="en-US" sz="3000" b="1" i="1">
                <a:latin typeface="Cambria" panose="02040503050406030204" pitchFamily="18" charset="0"/>
                <a:ea typeface="Cambria" panose="02040503050406030204" pitchFamily="18" charset="0"/>
              </a:rPr>
              <a:t>Seasonal Consumption vs. Generation</a:t>
            </a:r>
          </a:p>
        </p:txBody>
      </p:sp>
      <p:sp>
        <p:nvSpPr>
          <p:cNvPr id="53" name="TextBox 52">
            <a:extLst>
              <a:ext uri="{FF2B5EF4-FFF2-40B4-BE49-F238E27FC236}">
                <a16:creationId xmlns:a16="http://schemas.microsoft.com/office/drawing/2014/main" id="{024CCC18-996B-967E-D09D-D66879598185}"/>
              </a:ext>
            </a:extLst>
          </p:cNvPr>
          <p:cNvSpPr txBox="1"/>
          <p:nvPr/>
        </p:nvSpPr>
        <p:spPr>
          <a:xfrm>
            <a:off x="22177883" y="16470922"/>
            <a:ext cx="4676982" cy="7494359"/>
          </a:xfrm>
          <a:prstGeom prst="rect">
            <a:avLst/>
          </a:prstGeom>
          <a:noFill/>
        </p:spPr>
        <p:txBody>
          <a:bodyPr wrap="square" rtlCol="0">
            <a:spAutoFit/>
          </a:bodyPr>
          <a:lstStyle/>
          <a:p>
            <a:pPr marL="0" marR="0" lvl="0" indent="0" defTabSz="4301092" rtl="0" eaLnBrk="1" fontAlgn="auto" latinLnBrk="0" hangingPunct="1">
              <a:lnSpc>
                <a:spcPct val="100000"/>
              </a:lnSpc>
              <a:spcBef>
                <a:spcPts val="0"/>
              </a:spcBef>
              <a:spcAft>
                <a:spcPts val="0"/>
              </a:spcAft>
              <a:buClrTx/>
              <a:buSzTx/>
              <a:buFontTx/>
              <a:buNone/>
              <a:tabLst/>
              <a:defRPr/>
            </a:pPr>
            <a:r>
              <a:rPr kumimoji="0" lang="en-US" sz="3700" b="1" i="0" u="none" strike="noStrike" kern="1200" cap="none" spc="0" normalizeH="0" baseline="0" noProof="0">
                <a:ln>
                  <a:noFill/>
                </a:ln>
                <a:solidFill>
                  <a:prstClr val="black"/>
                </a:solidFill>
                <a:effectLst/>
                <a:uLnTx/>
                <a:uFillTx/>
                <a:latin typeface="Cambria" panose="02040503050406030204" pitchFamily="18" charset="0"/>
                <a:ea typeface="+mn-ea"/>
                <a:cs typeface="+mn-cs"/>
              </a:rPr>
              <a:t>Site Location</a:t>
            </a:r>
          </a:p>
          <a:p>
            <a:pPr marL="571500" marR="0" lvl="0" indent="-571500" defTabSz="430109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7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176 Stage Rd, Nottingham, NH</a:t>
            </a:r>
          </a:p>
          <a:p>
            <a:pPr marL="571500" marR="0" lvl="0" indent="-571500" defTabSz="430109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700" b="0" i="0" u="none" strike="noStrike" kern="1200" cap="none" spc="0" normalizeH="0" baseline="0" noProof="0">
                <a:ln>
                  <a:noFill/>
                </a:ln>
                <a:solidFill>
                  <a:prstClr val="black"/>
                </a:solidFill>
                <a:effectLst/>
                <a:uLnTx/>
                <a:uFillTx/>
                <a:latin typeface="Cambria"/>
                <a:ea typeface="Cambria"/>
                <a:cs typeface="+mn-cs"/>
              </a:rPr>
              <a:t>Climate Zone 5b</a:t>
            </a:r>
          </a:p>
          <a:p>
            <a:pPr marL="571500" marR="0" lvl="0" indent="-571500" defTabSz="430109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7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600 ft of River </a:t>
            </a:r>
            <a:r>
              <a:rPr lang="en-US" sz="3700">
                <a:solidFill>
                  <a:prstClr val="black"/>
                </a:solidFill>
                <a:latin typeface="Cambria" panose="02040503050406030204" pitchFamily="18" charset="0"/>
              </a:rPr>
              <a:t>A</a:t>
            </a:r>
            <a:r>
              <a:rPr kumimoji="0" lang="en-US" sz="3700" b="0" i="0" u="none" strike="noStrike" kern="1200" cap="none" spc="0" normalizeH="0" baseline="0" noProof="0" err="1">
                <a:ln>
                  <a:noFill/>
                </a:ln>
                <a:solidFill>
                  <a:prstClr val="black"/>
                </a:solidFill>
                <a:effectLst/>
                <a:uLnTx/>
                <a:uFillTx/>
                <a:latin typeface="Cambria" panose="02040503050406030204" pitchFamily="18" charset="0"/>
                <a:ea typeface="+mn-ea"/>
                <a:cs typeface="+mn-cs"/>
              </a:rPr>
              <a:t>ccess</a:t>
            </a:r>
            <a:r>
              <a:rPr lang="en-US" sz="3700">
                <a:solidFill>
                  <a:prstClr val="black"/>
                </a:solidFill>
                <a:latin typeface="Cambria" panose="02040503050406030204" pitchFamily="18" charset="0"/>
              </a:rPr>
              <a:t>,</a:t>
            </a:r>
            <a:r>
              <a:rPr kumimoji="0" lang="en-US" sz="37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 4.5 Acres</a:t>
            </a:r>
            <a:endParaRPr kumimoji="0" lang="en-US" sz="3700" b="0" i="0" u="none" strike="noStrike" kern="1200" cap="none" spc="0" normalizeH="0" baseline="0" noProof="0">
              <a:ln>
                <a:noFill/>
              </a:ln>
              <a:solidFill>
                <a:prstClr val="black"/>
              </a:solidFill>
              <a:effectLst/>
              <a:uLnTx/>
              <a:uFillTx/>
              <a:latin typeface="Cambria" panose="02040503050406030204" pitchFamily="18" charset="0"/>
              <a:ea typeface="Cambria"/>
              <a:cs typeface="+mn-cs"/>
            </a:endParaRPr>
          </a:p>
          <a:p>
            <a:pPr marL="571500" marR="0" lvl="0" indent="-571500" defTabSz="430109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700" b="0" i="0" u="none" strike="noStrike" kern="1200" cap="none" spc="0" normalizeH="0" baseline="0" noProof="0">
                <a:ln>
                  <a:noFill/>
                </a:ln>
                <a:solidFill>
                  <a:prstClr val="black"/>
                </a:solidFill>
                <a:effectLst/>
                <a:uLnTx/>
                <a:uFillTx/>
                <a:latin typeface="Cambria"/>
                <a:ea typeface="Cambria"/>
                <a:cs typeface="+mn-cs"/>
              </a:rPr>
              <a:t>15-30 Minutes to Schools, Downtown Amenities, Emergency Centers, &amp; Grocery Stores</a:t>
            </a:r>
          </a:p>
        </p:txBody>
      </p:sp>
      <p:sp>
        <p:nvSpPr>
          <p:cNvPr id="55" name="TextBox 54">
            <a:extLst>
              <a:ext uri="{FF2B5EF4-FFF2-40B4-BE49-F238E27FC236}">
                <a16:creationId xmlns:a16="http://schemas.microsoft.com/office/drawing/2014/main" id="{9A29CD74-8FDC-E246-275D-729059B98701}"/>
              </a:ext>
            </a:extLst>
          </p:cNvPr>
          <p:cNvSpPr txBox="1"/>
          <p:nvPr/>
        </p:nvSpPr>
        <p:spPr>
          <a:xfrm>
            <a:off x="12390923" y="17541106"/>
            <a:ext cx="4402358" cy="5216813"/>
          </a:xfrm>
          <a:prstGeom prst="rect">
            <a:avLst/>
          </a:prstGeom>
          <a:noFill/>
        </p:spPr>
        <p:txBody>
          <a:bodyPr wrap="square" rtlCol="0">
            <a:spAutoFit/>
          </a:bodyPr>
          <a:lstStyle/>
          <a:p>
            <a:pPr marL="0" marR="0" lvl="0" indent="0" algn="l" defTabSz="4301092" rtl="0" eaLnBrk="1" fontAlgn="auto" latinLnBrk="0" hangingPunct="1">
              <a:lnSpc>
                <a:spcPct val="100000"/>
              </a:lnSpc>
              <a:spcBef>
                <a:spcPts val="0"/>
              </a:spcBef>
              <a:spcAft>
                <a:spcPts val="0"/>
              </a:spcAft>
              <a:buClrTx/>
              <a:buSzTx/>
              <a:buFontTx/>
              <a:buNone/>
              <a:tabLst/>
              <a:defRPr/>
            </a:pPr>
            <a:r>
              <a:rPr kumimoji="0" lang="en-US" sz="3700" b="1" i="0" u="none" strike="noStrike" kern="1200" cap="none" spc="0" normalizeH="0" baseline="0" noProof="0">
                <a:ln>
                  <a:noFill/>
                </a:ln>
                <a:solidFill>
                  <a:prstClr val="black"/>
                </a:solidFill>
                <a:effectLst/>
                <a:uLnTx/>
                <a:uFillTx/>
                <a:latin typeface="Cambria" panose="02040503050406030204" pitchFamily="18" charset="0"/>
                <a:ea typeface="+mn-ea"/>
                <a:cs typeface="+mn-cs"/>
              </a:rPr>
              <a:t>Heating &amp; Cooling</a:t>
            </a:r>
          </a:p>
          <a:p>
            <a:pPr marL="571500" marR="0" lvl="0" indent="-571500" defTabSz="430109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7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5-ton, Ground Source, Geothermal Heat Pump with Desuperheater</a:t>
            </a:r>
          </a:p>
          <a:p>
            <a:pPr marL="571500" marR="0" lvl="0" indent="-571500" algn="l" defTabSz="430109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7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Forced Air Ducted HVAC System</a:t>
            </a:r>
          </a:p>
          <a:p>
            <a:pPr marL="571500" marR="0" lvl="0" indent="-571500" algn="l" defTabSz="430109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7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Make Up </a:t>
            </a:r>
            <a:r>
              <a:rPr lang="en-US" sz="3700">
                <a:solidFill>
                  <a:prstClr val="black"/>
                </a:solidFill>
                <a:latin typeface="Cambria" panose="02040503050406030204" pitchFamily="18" charset="0"/>
              </a:rPr>
              <a:t>A</a:t>
            </a:r>
            <a:r>
              <a:rPr kumimoji="0" lang="en-US" sz="3700" b="0" i="0" u="none" strike="noStrike" kern="1200" cap="none" spc="0" normalizeH="0" baseline="0" noProof="0" err="1">
                <a:ln>
                  <a:noFill/>
                </a:ln>
                <a:solidFill>
                  <a:prstClr val="black"/>
                </a:solidFill>
                <a:effectLst/>
                <a:uLnTx/>
                <a:uFillTx/>
                <a:latin typeface="Cambria" panose="02040503050406030204" pitchFamily="18" charset="0"/>
                <a:ea typeface="+mn-ea"/>
                <a:cs typeface="+mn-cs"/>
              </a:rPr>
              <a:t>ir</a:t>
            </a:r>
            <a:r>
              <a:rPr kumimoji="0" lang="en-US" sz="37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 Units</a:t>
            </a:r>
          </a:p>
        </p:txBody>
      </p:sp>
      <p:sp>
        <p:nvSpPr>
          <p:cNvPr id="10" name="TextBox 9">
            <a:extLst>
              <a:ext uri="{FF2B5EF4-FFF2-40B4-BE49-F238E27FC236}">
                <a16:creationId xmlns:a16="http://schemas.microsoft.com/office/drawing/2014/main" id="{5E5EED71-B5D5-D93C-F75A-1F0C4B21F1C8}"/>
              </a:ext>
            </a:extLst>
          </p:cNvPr>
          <p:cNvSpPr txBox="1"/>
          <p:nvPr/>
        </p:nvSpPr>
        <p:spPr>
          <a:xfrm>
            <a:off x="12405273" y="22671771"/>
            <a:ext cx="7943328" cy="1231106"/>
          </a:xfrm>
          <a:prstGeom prst="rect">
            <a:avLst/>
          </a:prstGeom>
          <a:noFill/>
        </p:spPr>
        <p:txBody>
          <a:bodyPr wrap="none" rtlCol="0">
            <a:spAutoFit/>
          </a:bodyPr>
          <a:lstStyle/>
          <a:p>
            <a:pPr marL="571500" marR="0" lvl="0" indent="-571500" algn="l" defTabSz="4301092"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7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Closed Loop, Vertically Oriented</a:t>
            </a:r>
          </a:p>
          <a:p>
            <a:pPr marL="571500" marR="0" lvl="0" indent="-571500" algn="l" defTabSz="4301092"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3700">
                <a:solidFill>
                  <a:prstClr val="black"/>
                </a:solidFill>
                <a:latin typeface="Cambria" panose="02040503050406030204" pitchFamily="18" charset="0"/>
              </a:rPr>
              <a:t>~ 2500 Feet of Underground Piping</a:t>
            </a:r>
            <a:endParaRPr kumimoji="0" lang="en-US" sz="3700" b="0" i="0" u="none" strike="noStrike" kern="1200" cap="none" spc="0" normalizeH="0" baseline="0" noProof="0">
              <a:ln>
                <a:noFill/>
              </a:ln>
              <a:solidFill>
                <a:prstClr val="black"/>
              </a:solidFill>
              <a:effectLst/>
              <a:uLnTx/>
              <a:uFillTx/>
              <a:latin typeface="Cambria" panose="02040503050406030204" pitchFamily="18" charset="0"/>
              <a:ea typeface="+mn-ea"/>
              <a:cs typeface="+mn-cs"/>
            </a:endParaRPr>
          </a:p>
        </p:txBody>
      </p:sp>
      <p:pic>
        <p:nvPicPr>
          <p:cNvPr id="61" name="Picture 60">
            <a:extLst>
              <a:ext uri="{FF2B5EF4-FFF2-40B4-BE49-F238E27FC236}">
                <a16:creationId xmlns:a16="http://schemas.microsoft.com/office/drawing/2014/main" id="{C845E1E9-3AA1-029F-F514-228E10BA40D4}"/>
              </a:ext>
            </a:extLst>
          </p:cNvPr>
          <p:cNvPicPr>
            <a:picLocks noChangeAspect="1"/>
          </p:cNvPicPr>
          <p:nvPr/>
        </p:nvPicPr>
        <p:blipFill>
          <a:blip r:embed="rId17"/>
          <a:stretch>
            <a:fillRect/>
          </a:stretch>
        </p:blipFill>
        <p:spPr>
          <a:xfrm>
            <a:off x="26751776" y="16616609"/>
            <a:ext cx="5061591" cy="7124224"/>
          </a:xfrm>
          <a:prstGeom prst="rect">
            <a:avLst/>
          </a:prstGeom>
          <a:ln w="28575">
            <a:solidFill>
              <a:srgbClr val="398A2E"/>
            </a:solidFill>
          </a:ln>
        </p:spPr>
      </p:pic>
      <p:sp>
        <p:nvSpPr>
          <p:cNvPr id="106" name="TextBox 105">
            <a:extLst>
              <a:ext uri="{FF2B5EF4-FFF2-40B4-BE49-F238E27FC236}">
                <a16:creationId xmlns:a16="http://schemas.microsoft.com/office/drawing/2014/main" id="{88C1FD58-7584-801C-E9CB-9D3534CAFA73}"/>
              </a:ext>
            </a:extLst>
          </p:cNvPr>
          <p:cNvSpPr txBox="1"/>
          <p:nvPr/>
        </p:nvSpPr>
        <p:spPr>
          <a:xfrm>
            <a:off x="36384207" y="18362997"/>
            <a:ext cx="3705617" cy="553998"/>
          </a:xfrm>
          <a:prstGeom prst="rect">
            <a:avLst/>
          </a:prstGeom>
          <a:noFill/>
        </p:spPr>
        <p:txBody>
          <a:bodyPr wrap="square" rtlCol="0">
            <a:spAutoFit/>
          </a:bodyPr>
          <a:lstStyle/>
          <a:p>
            <a:pPr algn="ctr"/>
            <a:r>
              <a:rPr lang="en-US" sz="3000" b="1" i="1">
                <a:latin typeface="Cambria" panose="02040503050406030204" pitchFamily="18" charset="0"/>
                <a:ea typeface="Cambria" panose="02040503050406030204" pitchFamily="18" charset="0"/>
              </a:rPr>
              <a:t>Greywater System</a:t>
            </a:r>
          </a:p>
        </p:txBody>
      </p:sp>
      <p:sp>
        <p:nvSpPr>
          <p:cNvPr id="34" name="TextBox 33">
            <a:extLst>
              <a:ext uri="{FF2B5EF4-FFF2-40B4-BE49-F238E27FC236}">
                <a16:creationId xmlns:a16="http://schemas.microsoft.com/office/drawing/2014/main" id="{59CD53DD-9B8A-9B08-7B49-FC293EBD1E1C}"/>
              </a:ext>
            </a:extLst>
          </p:cNvPr>
          <p:cNvSpPr txBox="1"/>
          <p:nvPr/>
        </p:nvSpPr>
        <p:spPr>
          <a:xfrm>
            <a:off x="6154718" y="14447075"/>
            <a:ext cx="3356047" cy="553998"/>
          </a:xfrm>
          <a:prstGeom prst="rect">
            <a:avLst/>
          </a:prstGeom>
          <a:noFill/>
        </p:spPr>
        <p:txBody>
          <a:bodyPr wrap="square" rtlCol="0">
            <a:spAutoFit/>
          </a:bodyPr>
          <a:lstStyle/>
          <a:p>
            <a:r>
              <a:rPr lang="en-US" sz="3000" b="1" i="1">
                <a:latin typeface="Cambria" panose="02040503050406030204" pitchFamily="18" charset="0"/>
                <a:ea typeface="Cambria" panose="02040503050406030204" pitchFamily="18" charset="0"/>
              </a:rPr>
              <a:t>Wall Cross-Section</a:t>
            </a:r>
          </a:p>
        </p:txBody>
      </p:sp>
      <p:pic>
        <p:nvPicPr>
          <p:cNvPr id="147" name="Picture 146">
            <a:extLst>
              <a:ext uri="{FF2B5EF4-FFF2-40B4-BE49-F238E27FC236}">
                <a16:creationId xmlns:a16="http://schemas.microsoft.com/office/drawing/2014/main" id="{9A8EFC71-5249-5270-ABDA-18CFB19EBFD4}"/>
              </a:ext>
            </a:extLst>
          </p:cNvPr>
          <p:cNvPicPr>
            <a:picLocks noChangeAspect="1"/>
          </p:cNvPicPr>
          <p:nvPr/>
        </p:nvPicPr>
        <p:blipFill rotWithShape="1">
          <a:blip r:embed="rId18"/>
          <a:srcRect l="3048"/>
          <a:stretch/>
        </p:blipFill>
        <p:spPr>
          <a:xfrm>
            <a:off x="34703649" y="14925967"/>
            <a:ext cx="6711051" cy="3437428"/>
          </a:xfrm>
          <a:prstGeom prst="rect">
            <a:avLst/>
          </a:prstGeom>
          <a:ln w="28575">
            <a:solidFill>
              <a:srgbClr val="2E8A42"/>
            </a:solidFill>
          </a:ln>
        </p:spPr>
      </p:pic>
      <p:pic>
        <p:nvPicPr>
          <p:cNvPr id="49" name="Picture 48">
            <a:extLst>
              <a:ext uri="{FF2B5EF4-FFF2-40B4-BE49-F238E27FC236}">
                <a16:creationId xmlns:a16="http://schemas.microsoft.com/office/drawing/2014/main" id="{EC4F2692-87E5-D000-AF83-9B9F627DC07C}"/>
              </a:ext>
            </a:extLst>
          </p:cNvPr>
          <p:cNvPicPr>
            <a:picLocks noChangeAspect="1"/>
          </p:cNvPicPr>
          <p:nvPr/>
        </p:nvPicPr>
        <p:blipFill>
          <a:blip r:embed="rId19"/>
          <a:stretch>
            <a:fillRect/>
          </a:stretch>
        </p:blipFill>
        <p:spPr>
          <a:xfrm>
            <a:off x="4320677" y="15001073"/>
            <a:ext cx="6768303" cy="3697499"/>
          </a:xfrm>
          <a:prstGeom prst="rect">
            <a:avLst/>
          </a:prstGeom>
          <a:ln w="28575">
            <a:solidFill>
              <a:srgbClr val="398A2E"/>
            </a:solidFill>
          </a:ln>
        </p:spPr>
      </p:pic>
      <p:sp>
        <p:nvSpPr>
          <p:cNvPr id="109" name="TextBox 108">
            <a:extLst>
              <a:ext uri="{FF2B5EF4-FFF2-40B4-BE49-F238E27FC236}">
                <a16:creationId xmlns:a16="http://schemas.microsoft.com/office/drawing/2014/main" id="{FAC65362-1FE8-8FE9-96A6-36E537E3290D}"/>
              </a:ext>
            </a:extLst>
          </p:cNvPr>
          <p:cNvSpPr txBox="1"/>
          <p:nvPr/>
        </p:nvSpPr>
        <p:spPr>
          <a:xfrm>
            <a:off x="3978178" y="26269533"/>
            <a:ext cx="820325" cy="400110"/>
          </a:xfrm>
          <a:prstGeom prst="rect">
            <a:avLst/>
          </a:prstGeom>
          <a:solidFill>
            <a:schemeClr val="bg1"/>
          </a:solidFill>
        </p:spPr>
        <p:txBody>
          <a:bodyPr wrap="square" rtlCol="0">
            <a:spAutoFit/>
          </a:bodyPr>
          <a:lstStyle/>
          <a:p>
            <a:pPr algn="ctr"/>
            <a:r>
              <a:rPr lang="en-US" sz="1000" b="1"/>
              <a:t>Heat Distribution</a:t>
            </a:r>
          </a:p>
        </p:txBody>
      </p:sp>
      <p:sp>
        <p:nvSpPr>
          <p:cNvPr id="110" name="TextBox 109">
            <a:extLst>
              <a:ext uri="{FF2B5EF4-FFF2-40B4-BE49-F238E27FC236}">
                <a16:creationId xmlns:a16="http://schemas.microsoft.com/office/drawing/2014/main" id="{F3628320-0C85-FF1B-8162-3B8625502041}"/>
              </a:ext>
            </a:extLst>
          </p:cNvPr>
          <p:cNvSpPr txBox="1"/>
          <p:nvPr/>
        </p:nvSpPr>
        <p:spPr>
          <a:xfrm>
            <a:off x="1082180" y="26205345"/>
            <a:ext cx="1213979" cy="246221"/>
          </a:xfrm>
          <a:prstGeom prst="rect">
            <a:avLst/>
          </a:prstGeom>
          <a:solidFill>
            <a:schemeClr val="bg1"/>
          </a:solidFill>
        </p:spPr>
        <p:txBody>
          <a:bodyPr wrap="square" rtlCol="0">
            <a:spAutoFit/>
          </a:bodyPr>
          <a:lstStyle/>
          <a:p>
            <a:r>
              <a:rPr lang="en-US" sz="1000" b="1"/>
              <a:t>Summer Sun</a:t>
            </a:r>
          </a:p>
        </p:txBody>
      </p:sp>
      <p:sp>
        <p:nvSpPr>
          <p:cNvPr id="111" name="TextBox 110">
            <a:extLst>
              <a:ext uri="{FF2B5EF4-FFF2-40B4-BE49-F238E27FC236}">
                <a16:creationId xmlns:a16="http://schemas.microsoft.com/office/drawing/2014/main" id="{EAC459A1-F4D8-E023-9310-8646CA6A653F}"/>
              </a:ext>
            </a:extLst>
          </p:cNvPr>
          <p:cNvSpPr txBox="1"/>
          <p:nvPr/>
        </p:nvSpPr>
        <p:spPr>
          <a:xfrm>
            <a:off x="514521" y="26953828"/>
            <a:ext cx="989901" cy="246221"/>
          </a:xfrm>
          <a:prstGeom prst="rect">
            <a:avLst/>
          </a:prstGeom>
          <a:solidFill>
            <a:schemeClr val="bg1"/>
          </a:solidFill>
        </p:spPr>
        <p:txBody>
          <a:bodyPr wrap="square" rtlCol="0">
            <a:spAutoFit/>
          </a:bodyPr>
          <a:lstStyle/>
          <a:p>
            <a:pPr algn="ctr"/>
            <a:r>
              <a:rPr lang="en-US" sz="1000" b="1"/>
              <a:t>Roof Overhang</a:t>
            </a:r>
          </a:p>
        </p:txBody>
      </p:sp>
      <p:sp>
        <p:nvSpPr>
          <p:cNvPr id="112" name="TextBox 111">
            <a:extLst>
              <a:ext uri="{FF2B5EF4-FFF2-40B4-BE49-F238E27FC236}">
                <a16:creationId xmlns:a16="http://schemas.microsoft.com/office/drawing/2014/main" id="{D9881AD4-BD0E-9B78-E814-FCDF8496BEFE}"/>
              </a:ext>
            </a:extLst>
          </p:cNvPr>
          <p:cNvSpPr txBox="1"/>
          <p:nvPr/>
        </p:nvSpPr>
        <p:spPr>
          <a:xfrm>
            <a:off x="1504422" y="26953828"/>
            <a:ext cx="129181" cy="246221"/>
          </a:xfrm>
          <a:prstGeom prst="rect">
            <a:avLst/>
          </a:prstGeom>
          <a:solidFill>
            <a:schemeClr val="accent4">
              <a:lumMod val="60000"/>
              <a:lumOff val="40000"/>
            </a:schemeClr>
          </a:solidFill>
        </p:spPr>
        <p:txBody>
          <a:bodyPr wrap="square" rtlCol="0">
            <a:spAutoFit/>
          </a:bodyPr>
          <a:lstStyle/>
          <a:p>
            <a:endParaRPr lang="en-US" sz="1000"/>
          </a:p>
        </p:txBody>
      </p:sp>
      <p:sp>
        <p:nvSpPr>
          <p:cNvPr id="113" name="TextBox 112">
            <a:extLst>
              <a:ext uri="{FF2B5EF4-FFF2-40B4-BE49-F238E27FC236}">
                <a16:creationId xmlns:a16="http://schemas.microsoft.com/office/drawing/2014/main" id="{E19FB145-8524-D95E-7F56-4ED48E4D8F88}"/>
              </a:ext>
            </a:extLst>
          </p:cNvPr>
          <p:cNvSpPr txBox="1"/>
          <p:nvPr/>
        </p:nvSpPr>
        <p:spPr>
          <a:xfrm>
            <a:off x="512830" y="27529199"/>
            <a:ext cx="569350" cy="400110"/>
          </a:xfrm>
          <a:prstGeom prst="rect">
            <a:avLst/>
          </a:prstGeom>
          <a:solidFill>
            <a:schemeClr val="bg1"/>
          </a:solidFill>
        </p:spPr>
        <p:txBody>
          <a:bodyPr wrap="square" rtlCol="0">
            <a:spAutoFit/>
          </a:bodyPr>
          <a:lstStyle/>
          <a:p>
            <a:pPr algn="ctr"/>
            <a:r>
              <a:rPr lang="en-US" sz="1000" b="1"/>
              <a:t>Winter Sun</a:t>
            </a:r>
          </a:p>
        </p:txBody>
      </p:sp>
      <p:sp>
        <p:nvSpPr>
          <p:cNvPr id="13" name="TextBox 12">
            <a:extLst>
              <a:ext uri="{FF2B5EF4-FFF2-40B4-BE49-F238E27FC236}">
                <a16:creationId xmlns:a16="http://schemas.microsoft.com/office/drawing/2014/main" id="{F8CFB036-79D1-1526-ACBB-3B9DCB8BA170}"/>
              </a:ext>
            </a:extLst>
          </p:cNvPr>
          <p:cNvSpPr txBox="1"/>
          <p:nvPr/>
        </p:nvSpPr>
        <p:spPr>
          <a:xfrm>
            <a:off x="4443517" y="29271794"/>
            <a:ext cx="757090" cy="4001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b="1">
                <a:solidFill>
                  <a:srgbClr val="000000"/>
                </a:solidFill>
                <a:cs typeface="Calibri"/>
              </a:rPr>
              <a:t>Thermal Mass</a:t>
            </a:r>
          </a:p>
        </p:txBody>
      </p:sp>
      <p:sp>
        <p:nvSpPr>
          <p:cNvPr id="114" name="TextBox 113">
            <a:extLst>
              <a:ext uri="{FF2B5EF4-FFF2-40B4-BE49-F238E27FC236}">
                <a16:creationId xmlns:a16="http://schemas.microsoft.com/office/drawing/2014/main" id="{69969A96-F31F-462F-CFC4-C11A6A9F37A3}"/>
              </a:ext>
            </a:extLst>
          </p:cNvPr>
          <p:cNvSpPr txBox="1"/>
          <p:nvPr/>
        </p:nvSpPr>
        <p:spPr>
          <a:xfrm>
            <a:off x="552822" y="28632863"/>
            <a:ext cx="913298" cy="400110"/>
          </a:xfrm>
          <a:prstGeom prst="rect">
            <a:avLst/>
          </a:prstGeom>
          <a:solidFill>
            <a:schemeClr val="bg1"/>
          </a:solidFill>
        </p:spPr>
        <p:txBody>
          <a:bodyPr wrap="square" rtlCol="0">
            <a:spAutoFit/>
          </a:bodyPr>
          <a:lstStyle/>
          <a:p>
            <a:pPr algn="ctr"/>
            <a:r>
              <a:rPr lang="en-US" sz="1000" b="1"/>
              <a:t>South Facing Window</a:t>
            </a:r>
          </a:p>
        </p:txBody>
      </p:sp>
      <p:sp>
        <p:nvSpPr>
          <p:cNvPr id="115" name="TextBox 114">
            <a:extLst>
              <a:ext uri="{FF2B5EF4-FFF2-40B4-BE49-F238E27FC236}">
                <a16:creationId xmlns:a16="http://schemas.microsoft.com/office/drawing/2014/main" id="{9A2E40CA-41D6-952B-16B5-A941B0B72DAD}"/>
              </a:ext>
            </a:extLst>
          </p:cNvPr>
          <p:cNvSpPr txBox="1"/>
          <p:nvPr/>
        </p:nvSpPr>
        <p:spPr>
          <a:xfrm>
            <a:off x="3234774" y="29252589"/>
            <a:ext cx="1070921" cy="400110"/>
          </a:xfrm>
          <a:prstGeom prst="rect">
            <a:avLst/>
          </a:prstGeom>
          <a:solidFill>
            <a:schemeClr val="bg1"/>
          </a:solidFill>
        </p:spPr>
        <p:txBody>
          <a:bodyPr wrap="square" rtlCol="0">
            <a:spAutoFit/>
          </a:bodyPr>
          <a:lstStyle/>
          <a:p>
            <a:pPr algn="ctr"/>
            <a:r>
              <a:rPr lang="en-US" sz="1000" b="1"/>
              <a:t>Heat Absorbing Surface</a:t>
            </a:r>
          </a:p>
        </p:txBody>
      </p:sp>
    </p:spTree>
    <p:extLst>
      <p:ext uri="{BB962C8B-B14F-4D97-AF65-F5344CB8AC3E}">
        <p14:creationId xmlns:p14="http://schemas.microsoft.com/office/powerpoint/2010/main" val="41503081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2.xml><?xml version="1.0" encoding="utf-8"?>
<ds:datastoreItem xmlns:ds="http://schemas.openxmlformats.org/officeDocument/2006/customXml" ds:itemID="{E8B49EBC-8012-49EB-A634-9AC004CF8E8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939</Words>
  <Application>Microsoft Office PowerPoint</Application>
  <PresentationFormat>Custom</PresentationFormat>
  <Paragraphs>174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vt:lpstr>
      <vt:lpstr>Wingdings</vt:lpstr>
      <vt:lpstr>Office Theme</vt:lpstr>
      <vt:lpstr>U.S. Department of Energy Solar Decathlon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Jesse Hight</cp:lastModifiedBy>
  <cp:revision>2</cp:revision>
  <dcterms:created xsi:type="dcterms:W3CDTF">2016-03-05T16:55:12Z</dcterms:created>
  <dcterms:modified xsi:type="dcterms:W3CDTF">2023-04-13T19:32:55Z</dcterms:modified>
</cp:coreProperties>
</file>