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59" r:id="rId2"/>
    <p:sldId id="261" r:id="rId3"/>
  </p:sldIdLst>
  <p:sldSz cx="43891200" cy="329184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658" autoAdjust="0"/>
    <p:restoredTop sz="94575" autoAdjust="0"/>
  </p:normalViewPr>
  <p:slideViewPr>
    <p:cSldViewPr>
      <p:cViewPr varScale="1">
        <p:scale>
          <a:sx n="22" d="100"/>
          <a:sy n="22" d="100"/>
        </p:scale>
        <p:origin x="1132" y="100"/>
      </p:cViewPr>
      <p:guideLst>
        <p:guide orient="horz" pos="10368"/>
        <p:guide pos="15552"/>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7"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4" y="18653125"/>
            <a:ext cx="30724474"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40" y="1317625"/>
            <a:ext cx="9875837"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5"/>
            <a:ext cx="29475113"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7" y="1317625"/>
            <a:ext cx="39503350" cy="5486400"/>
          </a:xfrm>
        </p:spPr>
        <p:txBody>
          <a:bodyPr/>
          <a:lstStyle/>
          <a:p>
            <a:r>
              <a:rPr lang="en-US"/>
              <a:t>Click to edit Master title style</a:t>
            </a:r>
          </a:p>
        </p:txBody>
      </p:sp>
      <p:sp>
        <p:nvSpPr>
          <p:cNvPr id="3" name="Content Placeholder 2"/>
          <p:cNvSpPr>
            <a:spLocks noGrp="1"/>
          </p:cNvSpPr>
          <p:nvPr>
            <p:ph sz="quarter" idx="1"/>
          </p:nvPr>
        </p:nvSpPr>
        <p:spPr>
          <a:xfrm>
            <a:off x="2193928"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3" y="7680326"/>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8"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3"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43"/>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8"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3" y="7680325"/>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8"/>
            <a:ext cx="19392901"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1"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8"/>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5"/>
            <a:ext cx="14439901"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4"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4" y="6888163"/>
            <a:ext cx="14439901"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5" y="23042568"/>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5"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5" y="25763543"/>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4279" y="1317625"/>
            <a:ext cx="3950264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4279" y="7680325"/>
            <a:ext cx="39502645" cy="2172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42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762375">
              <a:defRPr sz="57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5879" y="29978350"/>
            <a:ext cx="138994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762375">
              <a:defRPr sz="57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5079"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762375">
              <a:defRPr sz="5700"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pitchFamily="34" charset="0"/>
        </a:defRPr>
      </a:lvl2pPr>
      <a:lvl3pPr algn="ctr" defTabSz="3762375" rtl="0" eaLnBrk="0" fontAlgn="base" hangingPunct="0">
        <a:spcBef>
          <a:spcPct val="0"/>
        </a:spcBef>
        <a:spcAft>
          <a:spcPct val="0"/>
        </a:spcAft>
        <a:defRPr sz="18200">
          <a:solidFill>
            <a:schemeClr val="tx2"/>
          </a:solidFill>
          <a:latin typeface="Arial" pitchFamily="34" charset="0"/>
        </a:defRPr>
      </a:lvl3pPr>
      <a:lvl4pPr algn="ctr" defTabSz="3762375" rtl="0" eaLnBrk="0" fontAlgn="base" hangingPunct="0">
        <a:spcBef>
          <a:spcPct val="0"/>
        </a:spcBef>
        <a:spcAft>
          <a:spcPct val="0"/>
        </a:spcAft>
        <a:defRPr sz="18200">
          <a:solidFill>
            <a:schemeClr val="tx2"/>
          </a:solidFill>
          <a:latin typeface="Arial" pitchFamily="34" charset="0"/>
        </a:defRPr>
      </a:lvl4pPr>
      <a:lvl5pPr algn="ctr" defTabSz="3762375" rtl="0" eaLnBrk="0" fontAlgn="base" hangingPunct="0">
        <a:spcBef>
          <a:spcPct val="0"/>
        </a:spcBef>
        <a:spcAft>
          <a:spcPct val="0"/>
        </a:spcAft>
        <a:defRPr sz="18200">
          <a:solidFill>
            <a:schemeClr val="tx2"/>
          </a:solidFill>
          <a:latin typeface="Arial" pitchFamily="34" charset="0"/>
        </a:defRPr>
      </a:lvl5pPr>
      <a:lvl6pPr marL="457200" algn="ctr" defTabSz="3762375" rtl="0" fontAlgn="base">
        <a:spcBef>
          <a:spcPct val="0"/>
        </a:spcBef>
        <a:spcAft>
          <a:spcPct val="0"/>
        </a:spcAft>
        <a:defRPr sz="18200">
          <a:solidFill>
            <a:schemeClr val="tx2"/>
          </a:solidFill>
          <a:latin typeface="Arial" pitchFamily="34" charset="0"/>
        </a:defRPr>
      </a:lvl6pPr>
      <a:lvl7pPr marL="914400" algn="ctr" defTabSz="3762375" rtl="0" fontAlgn="base">
        <a:spcBef>
          <a:spcPct val="0"/>
        </a:spcBef>
        <a:spcAft>
          <a:spcPct val="0"/>
        </a:spcAft>
        <a:defRPr sz="18200">
          <a:solidFill>
            <a:schemeClr val="tx2"/>
          </a:solidFill>
          <a:latin typeface="Arial" pitchFamily="34" charset="0"/>
        </a:defRPr>
      </a:lvl7pPr>
      <a:lvl8pPr marL="1371600" algn="ctr" defTabSz="3762375" rtl="0" fontAlgn="base">
        <a:spcBef>
          <a:spcPct val="0"/>
        </a:spcBef>
        <a:spcAft>
          <a:spcPct val="0"/>
        </a:spcAft>
        <a:defRPr sz="18200">
          <a:solidFill>
            <a:schemeClr val="tx2"/>
          </a:solidFill>
          <a:latin typeface="Arial" pitchFamily="34" charset="0"/>
        </a:defRPr>
      </a:lvl8pPr>
      <a:lvl9pPr marL="1828800" algn="ctr" defTabSz="3762375" rtl="0" fontAlgn="base">
        <a:spcBef>
          <a:spcPct val="0"/>
        </a:spcBef>
        <a:spcAft>
          <a:spcPct val="0"/>
        </a:spcAft>
        <a:defRPr sz="18200">
          <a:solidFill>
            <a:schemeClr val="tx2"/>
          </a:solidFill>
          <a:latin typeface="Arial" pitchFamily="34" charset="0"/>
        </a:defRPr>
      </a:lvl9pPr>
    </p:titleStyle>
    <p:bodyStyle>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posters.unh.edu/" TargetMode="External"/><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http://goo.gl/1E7TJ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1"/>
            <a:ext cx="43891200" cy="5486399"/>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a:bodyPr>
          <a:lstStyle/>
          <a:p>
            <a:pPr indent="-457200" algn="l" eaLnBrk="1" hangingPunct="1">
              <a:spcBef>
                <a:spcPts val="0"/>
              </a:spcBef>
              <a:spcAft>
                <a:spcPts val="0"/>
              </a:spcAft>
            </a:pPr>
            <a:r>
              <a:rPr lang="en-US" sz="8800" dirty="0">
                <a:solidFill>
                  <a:schemeClr val="bg1"/>
                </a:solidFill>
              </a:rPr>
              <a:t>Through the Door:</a:t>
            </a:r>
            <a:br>
              <a:rPr lang="en-US" sz="8800" dirty="0">
                <a:solidFill>
                  <a:schemeClr val="bg1"/>
                </a:solidFill>
              </a:rPr>
            </a:br>
            <a:r>
              <a:rPr lang="en-US" sz="6000" dirty="0">
                <a:solidFill>
                  <a:schemeClr val="bg1"/>
                </a:solidFill>
              </a:rPr>
              <a:t>A Case Study of Kindergarten Transition in One Elementary School </a:t>
            </a:r>
            <a:br>
              <a:rPr lang="en-US" sz="9600" dirty="0"/>
            </a:br>
            <a:br>
              <a:rPr lang="en-US" sz="4000" dirty="0"/>
            </a:br>
            <a:r>
              <a:rPr lang="en-US" sz="5400" i="1" dirty="0">
                <a:solidFill>
                  <a:srgbClr val="FFFFFF"/>
                </a:solidFill>
              </a:rPr>
              <a:t>Jessica Burrows Heald</a:t>
            </a:r>
            <a:br>
              <a:rPr lang="en-US" sz="5400" i="1" dirty="0">
                <a:solidFill>
                  <a:srgbClr val="FFFFFF"/>
                </a:solidFill>
              </a:rPr>
            </a:br>
            <a:r>
              <a:rPr lang="en-US" sz="5400" i="1" dirty="0">
                <a:solidFill>
                  <a:srgbClr val="FFFFFF"/>
                </a:solidFill>
              </a:rPr>
              <a:t>Department of Education, University of New Hampshire</a:t>
            </a:r>
          </a:p>
        </p:txBody>
      </p:sp>
      <p:sp>
        <p:nvSpPr>
          <p:cNvPr id="2150" name="Text Box 161"/>
          <p:cNvSpPr txBox="1">
            <a:spLocks noChangeArrowheads="1"/>
          </p:cNvSpPr>
          <p:nvPr/>
        </p:nvSpPr>
        <p:spPr bwMode="auto">
          <a:xfrm>
            <a:off x="39852600" y="10275890"/>
            <a:ext cx="3048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3000" b="0">
              <a:solidFill>
                <a:schemeClr val="tx1"/>
              </a:solidFill>
            </a:endParaRPr>
          </a:p>
        </p:txBody>
      </p:sp>
      <p:sp>
        <p:nvSpPr>
          <p:cNvPr id="2152" name="Rectangle 164"/>
          <p:cNvSpPr>
            <a:spLocks noChangeArrowheads="1"/>
          </p:cNvSpPr>
          <p:nvPr/>
        </p:nvSpPr>
        <p:spPr bwMode="auto">
          <a:xfrm>
            <a:off x="15375466" y="6096000"/>
            <a:ext cx="12801600"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Results</a:t>
            </a:r>
            <a:endParaRPr lang="en-US" sz="60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154" name="Rectangle 166"/>
          <p:cNvSpPr>
            <a:spLocks noChangeArrowheads="1"/>
          </p:cNvSpPr>
          <p:nvPr/>
        </p:nvSpPr>
        <p:spPr bwMode="auto">
          <a:xfrm>
            <a:off x="654756" y="15219807"/>
            <a:ext cx="125306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Methods</a:t>
            </a:r>
          </a:p>
        </p:txBody>
      </p:sp>
      <p:sp>
        <p:nvSpPr>
          <p:cNvPr id="2155" name="Rectangle 167"/>
          <p:cNvSpPr>
            <a:spLocks noChangeArrowheads="1"/>
          </p:cNvSpPr>
          <p:nvPr/>
        </p:nvSpPr>
        <p:spPr bwMode="auto">
          <a:xfrm>
            <a:off x="802839" y="6096000"/>
            <a:ext cx="12405161"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Introduction</a:t>
            </a:r>
            <a:endParaRPr lang="en-US" dirty="0">
              <a:solidFill>
                <a:srgbClr val="999999"/>
              </a:solidFill>
              <a:latin typeface="Times New Roman" panose="02020603050405020304" pitchFamily="18" charset="0"/>
              <a:cs typeface="Times New Roman" panose="02020603050405020304" pitchFamily="18" charset="0"/>
            </a:endParaRPr>
          </a:p>
        </p:txBody>
      </p:sp>
      <p:sp>
        <p:nvSpPr>
          <p:cNvPr id="19" name="Rectangle 165"/>
          <p:cNvSpPr>
            <a:spLocks noChangeArrowheads="1"/>
          </p:cNvSpPr>
          <p:nvPr/>
        </p:nvSpPr>
        <p:spPr bwMode="auto">
          <a:xfrm>
            <a:off x="30005867" y="26670000"/>
            <a:ext cx="130640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References</a:t>
            </a:r>
            <a:endParaRPr lang="en-US" dirty="0">
              <a:solidFill>
                <a:schemeClr val="accent1"/>
              </a:solidFill>
            </a:endParaRPr>
          </a:p>
        </p:txBody>
      </p:sp>
      <p:sp>
        <p:nvSpPr>
          <p:cNvPr id="7" name="TextBox 6"/>
          <p:cNvSpPr txBox="1"/>
          <p:nvPr/>
        </p:nvSpPr>
        <p:spPr>
          <a:xfrm>
            <a:off x="30005867" y="28270202"/>
            <a:ext cx="13004800" cy="4924425"/>
          </a:xfrm>
          <a:prstGeom prst="rect">
            <a:avLst/>
          </a:prstGeom>
          <a:noFill/>
        </p:spPr>
        <p:txBody>
          <a:bodyPr wrap="square" rtlCol="0">
            <a:spAutoFit/>
          </a:bodyPr>
          <a:lstStyle/>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McIntyre, L.L., Eckert, T.L, </a:t>
            </a:r>
            <a:r>
              <a:rPr lang="en-US" sz="2600" b="0" dirty="0" err="1">
                <a:solidFill>
                  <a:schemeClr val="tx1"/>
                </a:solidFill>
                <a:latin typeface="Times New Roman" panose="02020603050405020304" pitchFamily="18" charset="0"/>
                <a:cs typeface="Times New Roman" panose="02020603050405020304" pitchFamily="18" charset="0"/>
              </a:rPr>
              <a:t>Fiese</a:t>
            </a:r>
            <a:r>
              <a:rPr lang="en-US" sz="2600" b="0" dirty="0">
                <a:solidFill>
                  <a:schemeClr val="tx1"/>
                </a:solidFill>
                <a:latin typeface="Times New Roman" panose="02020603050405020304" pitchFamily="18" charset="0"/>
                <a:cs typeface="Times New Roman" panose="02020603050405020304" pitchFamily="18" charset="0"/>
              </a:rPr>
              <a:t>, B.H., </a:t>
            </a:r>
            <a:r>
              <a:rPr lang="en-US" sz="2600" b="0" dirty="0" err="1">
                <a:solidFill>
                  <a:schemeClr val="tx1"/>
                </a:solidFill>
                <a:latin typeface="Times New Roman" panose="02020603050405020304" pitchFamily="18" charset="0"/>
                <a:cs typeface="Times New Roman" panose="02020603050405020304" pitchFamily="18" charset="0"/>
              </a:rPr>
              <a:t>DiGennaro</a:t>
            </a:r>
            <a:r>
              <a:rPr lang="en-US" sz="2600" b="0" dirty="0">
                <a:solidFill>
                  <a:schemeClr val="tx1"/>
                </a:solidFill>
                <a:latin typeface="Times New Roman" panose="02020603050405020304" pitchFamily="18" charset="0"/>
                <a:cs typeface="Times New Roman" panose="02020603050405020304" pitchFamily="18" charset="0"/>
              </a:rPr>
              <a:t>, F.D., &amp; </a:t>
            </a:r>
            <a:r>
              <a:rPr lang="en-US" sz="2600" b="0" dirty="0" err="1">
                <a:solidFill>
                  <a:schemeClr val="tx1"/>
                </a:solidFill>
                <a:latin typeface="Times New Roman" panose="02020603050405020304" pitchFamily="18" charset="0"/>
                <a:cs typeface="Times New Roman" panose="02020603050405020304" pitchFamily="18" charset="0"/>
              </a:rPr>
              <a:t>Wildenger</a:t>
            </a:r>
            <a:r>
              <a:rPr lang="en-US" sz="2600" b="0" dirty="0">
                <a:solidFill>
                  <a:schemeClr val="tx1"/>
                </a:solidFill>
                <a:latin typeface="Times New Roman" panose="02020603050405020304" pitchFamily="18" charset="0"/>
                <a:cs typeface="Times New Roman" panose="02020603050405020304" pitchFamily="18" charset="0"/>
              </a:rPr>
              <a:t>, L.K. (2007). Transition</a:t>
            </a:r>
          </a:p>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	to kindergarten: family experiences and involvement. Early Childhood Education </a:t>
            </a:r>
          </a:p>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	Journal, 35(1), 83-88. http://doi.org/10.1007/s10643-007-0175-6.</a:t>
            </a:r>
          </a:p>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New Hampshire Department of Education. (2012). New Hampshire kindergarten readiness </a:t>
            </a:r>
          </a:p>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           indicators (Version 2.3, February 2014). </a:t>
            </a:r>
          </a:p>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	https://www.dhhs.nh.gov/dcyf/headstart/documents/nh-kindergarten-readiness.pdf</a:t>
            </a:r>
          </a:p>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U.S. Department of Education (2015). A matter of equity: Preschool in America. Retrieved from </a:t>
            </a:r>
          </a:p>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	https://www2.ed.gov/documents/early-learning/matter-equity-preschool-america.pdf</a:t>
            </a:r>
          </a:p>
          <a:p>
            <a:pPr indent="-457200" algn="l">
              <a:spcBef>
                <a:spcPts val="1200"/>
              </a:spcBef>
            </a:pPr>
            <a:endParaRPr lang="en-US" sz="2600" b="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599467" y="1143002"/>
            <a:ext cx="12869333" cy="3851371"/>
          </a:xfrm>
          <a:prstGeom prst="rect">
            <a:avLst/>
          </a:prstGeom>
        </p:spPr>
      </p:pic>
      <p:sp>
        <p:nvSpPr>
          <p:cNvPr id="74" name="TextBox 29"/>
          <p:cNvSpPr txBox="1">
            <a:spLocks noChangeArrowheads="1"/>
          </p:cNvSpPr>
          <p:nvPr/>
        </p:nvSpPr>
        <p:spPr bwMode="auto">
          <a:xfrm>
            <a:off x="-614581" y="30339226"/>
            <a:ext cx="15240000" cy="2175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4100">
                <a:solidFill>
                  <a:schemeClr val="tx1"/>
                </a:solidFill>
                <a:latin typeface="Arial" charset="0"/>
                <a:ea typeface="ＭＳ Ｐゴシック" pitchFamily="-105" charset="-128"/>
              </a:defRPr>
            </a:lvl1pPr>
            <a:lvl2pPr marL="742950" indent="-285750">
              <a:defRPr sz="4100">
                <a:solidFill>
                  <a:schemeClr val="tx1"/>
                </a:solidFill>
                <a:latin typeface="Arial" charset="0"/>
                <a:ea typeface="ＭＳ Ｐゴシック" pitchFamily="-105" charset="-128"/>
              </a:defRPr>
            </a:lvl2pPr>
            <a:lvl3pPr marL="1143000" indent="-228600">
              <a:defRPr sz="4100">
                <a:solidFill>
                  <a:schemeClr val="tx1"/>
                </a:solidFill>
                <a:latin typeface="Arial" charset="0"/>
                <a:ea typeface="ＭＳ Ｐゴシック" pitchFamily="-105" charset="-128"/>
              </a:defRPr>
            </a:lvl3pPr>
            <a:lvl4pPr marL="1600200" indent="-228600">
              <a:defRPr sz="4100">
                <a:solidFill>
                  <a:schemeClr val="tx1"/>
                </a:solidFill>
                <a:latin typeface="Arial" charset="0"/>
                <a:ea typeface="ＭＳ Ｐゴシック" pitchFamily="-105" charset="-128"/>
              </a:defRPr>
            </a:lvl4pPr>
            <a:lvl5pPr marL="2057400" indent="-228600">
              <a:defRPr sz="4100">
                <a:solidFill>
                  <a:schemeClr val="tx1"/>
                </a:solidFill>
                <a:latin typeface="Arial" charset="0"/>
                <a:ea typeface="ＭＳ Ｐゴシック" pitchFamily="-105" charset="-128"/>
              </a:defRPr>
            </a:lvl5pPr>
            <a:lvl6pPr marL="2514600" indent="-228600" eaLnBrk="0" fontAlgn="base" hangingPunct="0">
              <a:spcBef>
                <a:spcPct val="0"/>
              </a:spcBef>
              <a:spcAft>
                <a:spcPct val="0"/>
              </a:spcAft>
              <a:defRPr sz="4100">
                <a:solidFill>
                  <a:schemeClr val="tx1"/>
                </a:solidFill>
                <a:latin typeface="Arial" charset="0"/>
                <a:ea typeface="ＭＳ Ｐゴシック" pitchFamily="-105" charset="-128"/>
              </a:defRPr>
            </a:lvl6pPr>
            <a:lvl7pPr marL="2971800" indent="-228600" eaLnBrk="0" fontAlgn="base" hangingPunct="0">
              <a:spcBef>
                <a:spcPct val="0"/>
              </a:spcBef>
              <a:spcAft>
                <a:spcPct val="0"/>
              </a:spcAft>
              <a:defRPr sz="4100">
                <a:solidFill>
                  <a:schemeClr val="tx1"/>
                </a:solidFill>
                <a:latin typeface="Arial" charset="0"/>
                <a:ea typeface="ＭＳ Ｐゴシック" pitchFamily="-105" charset="-128"/>
              </a:defRPr>
            </a:lvl7pPr>
            <a:lvl8pPr marL="3429000" indent="-228600" eaLnBrk="0" fontAlgn="base" hangingPunct="0">
              <a:spcBef>
                <a:spcPct val="0"/>
              </a:spcBef>
              <a:spcAft>
                <a:spcPct val="0"/>
              </a:spcAft>
              <a:defRPr sz="4100">
                <a:solidFill>
                  <a:schemeClr val="tx1"/>
                </a:solidFill>
                <a:latin typeface="Arial" charset="0"/>
                <a:ea typeface="ＭＳ Ｐゴシック" pitchFamily="-105" charset="-128"/>
              </a:defRPr>
            </a:lvl8pPr>
            <a:lvl9pPr marL="3886200" indent="-228600" eaLnBrk="0" fontAlgn="base" hangingPunct="0">
              <a:spcBef>
                <a:spcPct val="0"/>
              </a:spcBef>
              <a:spcAft>
                <a:spcPct val="0"/>
              </a:spcAft>
              <a:defRPr sz="4100">
                <a:solidFill>
                  <a:schemeClr val="tx1"/>
                </a:solidFill>
                <a:latin typeface="Arial" charset="0"/>
                <a:ea typeface="ＭＳ Ｐゴシック" pitchFamily="-105" charset="-128"/>
              </a:defRPr>
            </a:lvl9pPr>
          </a:lstStyle>
          <a:p>
            <a:pPr lvl="3" algn="l">
              <a:lnSpc>
                <a:spcPct val="150000"/>
              </a:lnSpc>
            </a:pPr>
            <a:r>
              <a:rPr lang="en-US" sz="4800" b="0" dirty="0">
                <a:latin typeface="Times New Roman" pitchFamily="18" charset="0"/>
                <a:cs typeface="Times New Roman" pitchFamily="18" charset="0"/>
              </a:rPr>
              <a:t>For more information contact: Jessica Burrows Heald</a:t>
            </a:r>
          </a:p>
          <a:p>
            <a:pPr lvl="3" algn="l">
              <a:lnSpc>
                <a:spcPct val="150000"/>
              </a:lnSpc>
            </a:pPr>
            <a:r>
              <a:rPr lang="en-US" sz="4800" b="0" dirty="0">
                <a:latin typeface="Times New Roman" pitchFamily="18" charset="0"/>
                <a:cs typeface="Times New Roman" pitchFamily="18" charset="0"/>
              </a:rPr>
              <a:t>jaburrows@gmail.com</a:t>
            </a:r>
          </a:p>
        </p:txBody>
      </p:sp>
      <p:sp>
        <p:nvSpPr>
          <p:cNvPr id="36" name="Rectangle 164"/>
          <p:cNvSpPr>
            <a:spLocks noChangeArrowheads="1"/>
          </p:cNvSpPr>
          <p:nvPr/>
        </p:nvSpPr>
        <p:spPr bwMode="auto">
          <a:xfrm>
            <a:off x="30005867" y="6096000"/>
            <a:ext cx="12869333"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Discussion</a:t>
            </a:r>
            <a:endParaRPr lang="en-US" sz="54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0" name="Text Box 2546"/>
          <p:cNvSpPr txBox="1">
            <a:spLocks noChangeArrowheads="1"/>
          </p:cNvSpPr>
          <p:nvPr/>
        </p:nvSpPr>
        <p:spPr bwMode="auto">
          <a:xfrm>
            <a:off x="812800" y="7924802"/>
            <a:ext cx="12733867" cy="738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marL="0" indent="0" algn="l" eaLnBrk="1" hangingPunct="1">
              <a:spcBef>
                <a:spcPts val="1200"/>
              </a:spcBef>
            </a:pPr>
            <a:r>
              <a:rPr lang="en-US" sz="3200" b="0" dirty="0">
                <a:latin typeface="Times New Roman" charset="0"/>
                <a:cs typeface="Times New Roman" charset="0"/>
              </a:rPr>
              <a:t> </a:t>
            </a:r>
            <a:r>
              <a:rPr lang="en-US" sz="4000" dirty="0">
                <a:latin typeface="Times New Roman" panose="02020603050405020304" pitchFamily="18" charset="0"/>
                <a:cs typeface="Times New Roman" panose="02020603050405020304" pitchFamily="18" charset="0"/>
              </a:rPr>
              <a:t>Nearly 4 million children “walk through the door” and enter kindergarten each year in the U.S. (U.S. Department of Education, 2015), yet this major life transition is not well understood, despite being a topic of research for several decades. Guided by a sociocultural theoretical framework, this study examined the perspectives of both school staff and families using a mixed-methods case study design to gain a deeper understanding of the transition process in one elementary school in a Northeast city with a population of over 30,000 residents.</a:t>
            </a:r>
          </a:p>
          <a:p>
            <a:pPr algn="l" eaLnBrk="1" hangingPunct="1">
              <a:spcBef>
                <a:spcPts val="1200"/>
              </a:spcBef>
              <a:buFont typeface="Wingdings" charset="0"/>
              <a:buChar char="q"/>
            </a:pPr>
            <a:endParaRPr lang="en-US" sz="2400" b="0" dirty="0">
              <a:latin typeface="Times New Roman" charset="0"/>
              <a:cs typeface="Times New Roman" charset="0"/>
            </a:endParaRPr>
          </a:p>
        </p:txBody>
      </p:sp>
      <p:sp>
        <p:nvSpPr>
          <p:cNvPr id="9" name="Rectangle 8"/>
          <p:cNvSpPr/>
          <p:nvPr/>
        </p:nvSpPr>
        <p:spPr>
          <a:xfrm>
            <a:off x="654755" y="17050239"/>
            <a:ext cx="13275734" cy="12849671"/>
          </a:xfrm>
          <a:prstGeom prst="rect">
            <a:avLst/>
          </a:prstGeom>
        </p:spPr>
        <p:txBody>
          <a:bodyPr wrap="square">
            <a:spAutoFit/>
          </a:bodyPr>
          <a:lstStyle/>
          <a:p>
            <a:pPr algn="l"/>
            <a:r>
              <a:rPr lang="en-US" sz="3900" dirty="0">
                <a:solidFill>
                  <a:schemeClr val="tx1"/>
                </a:solidFill>
                <a:latin typeface="Times New Roman" panose="02020603050405020304" pitchFamily="18" charset="0"/>
                <a:cs typeface="Times New Roman" panose="02020603050405020304" pitchFamily="18" charset="0"/>
              </a:rPr>
              <a:t>Qualitative methods (document analysis, observations, and interviews) were primarily used with a quantitative component embedded within, the Family Experiences &amp; Involvement in Transition survey (McIntyre, et al., 2007). Survey participants included 16 self-selected families from three kindergarten classrooms. Interview participants included the school principal, three kindergarten teachers (ranging from 10 to 20 years of kindergarten teaching experience), and four families (all mothers experiencing kindergarten transition for the first time). Data was collected as follows: ongoing document analysis (kindergarten registration materials, district/school family handbooks, materials from formal transition event, teacher class letters); observation and field notes for two transition events prior to school entry (August); family surveys administered in fall (September – early November); family interviews conducted in fall (late October-late November); family survey </a:t>
            </a:r>
            <a:r>
              <a:rPr lang="en-US" sz="3900">
                <a:solidFill>
                  <a:schemeClr val="tx1"/>
                </a:solidFill>
                <a:latin typeface="Times New Roman" panose="02020603050405020304" pitchFamily="18" charset="0"/>
                <a:cs typeface="Times New Roman" panose="02020603050405020304" pitchFamily="18" charset="0"/>
              </a:rPr>
              <a:t>results reported </a:t>
            </a:r>
            <a:r>
              <a:rPr lang="en-US" sz="3900" dirty="0">
                <a:solidFill>
                  <a:schemeClr val="tx1"/>
                </a:solidFill>
                <a:latin typeface="Times New Roman" panose="02020603050405020304" pitchFamily="18" charset="0"/>
                <a:cs typeface="Times New Roman" panose="02020603050405020304" pitchFamily="18" charset="0"/>
              </a:rPr>
              <a:t>to teachers in February; and administrator/teacher interviews completed in March. </a:t>
            </a:r>
          </a:p>
          <a:p>
            <a:pPr algn="l"/>
            <a:endParaRPr lang="en-US" sz="4000" dirty="0">
              <a:solidFill>
                <a:schemeClr val="tx1"/>
              </a:solidFill>
              <a:latin typeface="Times New Roman" panose="02020603050405020304" pitchFamily="18" charset="0"/>
              <a:cs typeface="Times New Roman" panose="02020603050405020304" pitchFamily="18" charset="0"/>
            </a:endParaRPr>
          </a:p>
          <a:p>
            <a:pPr algn="l"/>
            <a:endParaRPr lang="en-US" sz="4800" b="0" dirty="0">
              <a:solidFill>
                <a:schemeClr val="tx1"/>
              </a:solidFill>
              <a:latin typeface="Times New Roman" panose="02020603050405020304" pitchFamily="18" charset="0"/>
              <a:cs typeface="Times New Roman" panose="02020603050405020304" pitchFamily="18" charset="0"/>
            </a:endParaRPr>
          </a:p>
        </p:txBody>
      </p:sp>
      <p:sp>
        <p:nvSpPr>
          <p:cNvPr id="21" name="Rectangle 20"/>
          <p:cNvSpPr/>
          <p:nvPr/>
        </p:nvSpPr>
        <p:spPr>
          <a:xfrm>
            <a:off x="30005866" y="28651202"/>
            <a:ext cx="13275734" cy="523220"/>
          </a:xfrm>
          <a:prstGeom prst="rect">
            <a:avLst/>
          </a:prstGeom>
        </p:spPr>
        <p:txBody>
          <a:bodyPr wrap="square">
            <a:spAutoFit/>
          </a:bodyPr>
          <a:lstStyle/>
          <a:p>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4" name="Rectangle 166"/>
          <p:cNvSpPr>
            <a:spLocks noChangeArrowheads="1"/>
          </p:cNvSpPr>
          <p:nvPr/>
        </p:nvSpPr>
        <p:spPr bwMode="auto">
          <a:xfrm>
            <a:off x="654756" y="28651200"/>
            <a:ext cx="125306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Contacts</a:t>
            </a:r>
          </a:p>
        </p:txBody>
      </p:sp>
      <p:sp>
        <p:nvSpPr>
          <p:cNvPr id="29" name="Rectangle 28"/>
          <p:cNvSpPr/>
          <p:nvPr/>
        </p:nvSpPr>
        <p:spPr>
          <a:xfrm>
            <a:off x="15510933" y="8077201"/>
            <a:ext cx="13275734" cy="4154984"/>
          </a:xfrm>
          <a:prstGeom prst="rect">
            <a:avLst/>
          </a:prstGeom>
        </p:spPr>
        <p:txBody>
          <a:bodyPr wrap="square">
            <a:spAutoFit/>
          </a:bodyPr>
          <a:lstStyle/>
          <a:p>
            <a:pPr algn="l"/>
            <a:r>
              <a:rPr lang="en-US" sz="6600" dirty="0">
                <a:solidFill>
                  <a:schemeClr val="tx1"/>
                </a:solidFill>
                <a:latin typeface="Times New Roman" panose="02020603050405020304" pitchFamily="18" charset="0"/>
                <a:cs typeface="Times New Roman" panose="02020603050405020304" pitchFamily="18" charset="0"/>
              </a:rPr>
              <a:t>The key finding was that families and children were expected to fit into school and be ready for school through the transition process. </a:t>
            </a:r>
          </a:p>
        </p:txBody>
      </p:sp>
      <p:sp>
        <p:nvSpPr>
          <p:cNvPr id="30" name="Rectangle 29"/>
          <p:cNvSpPr/>
          <p:nvPr/>
        </p:nvSpPr>
        <p:spPr>
          <a:xfrm>
            <a:off x="30005866" y="14037165"/>
            <a:ext cx="13275734" cy="12449562"/>
          </a:xfrm>
          <a:prstGeom prst="rect">
            <a:avLst/>
          </a:prstGeom>
        </p:spPr>
        <p:txBody>
          <a:bodyPr wrap="square">
            <a:spAutoFit/>
          </a:bodyPr>
          <a:lstStyle/>
          <a:p>
            <a:pPr algn="l"/>
            <a:r>
              <a:rPr lang="en-US" sz="4000" dirty="0">
                <a:solidFill>
                  <a:schemeClr val="tx1"/>
                </a:solidFill>
                <a:latin typeface="Times New Roman" panose="02020603050405020304" pitchFamily="18" charset="0"/>
                <a:cs typeface="Times New Roman" panose="02020603050405020304" pitchFamily="18" charset="0"/>
              </a:rPr>
              <a:t>New Hampshire Kindergarten Readiness Indicators (2012) defines school readiness (and transition) as a shared collaboration among families, schools, and communities. More effort from schools is needed to take part in this collaboration and open the door for families to be more involved in transition, which will require change at multiple levels, including training/professional development for pre/</a:t>
            </a:r>
            <a:r>
              <a:rPr lang="en-US" sz="4000" dirty="0" err="1">
                <a:solidFill>
                  <a:schemeClr val="tx1"/>
                </a:solidFill>
                <a:latin typeface="Times New Roman" panose="02020603050405020304" pitchFamily="18" charset="0"/>
                <a:cs typeface="Times New Roman" panose="02020603050405020304" pitchFamily="18" charset="0"/>
              </a:rPr>
              <a:t>inservice</a:t>
            </a:r>
            <a:r>
              <a:rPr lang="en-US" sz="4000" dirty="0">
                <a:solidFill>
                  <a:schemeClr val="tx1"/>
                </a:solidFill>
                <a:latin typeface="Times New Roman" panose="02020603050405020304" pitchFamily="18" charset="0"/>
                <a:cs typeface="Times New Roman" panose="02020603050405020304" pitchFamily="18" charset="0"/>
              </a:rPr>
              <a:t> teachers and school/district administrators, structural changes in kindergarten curriculum, and policy. A key implication is that school districts and schools need to expand the experiences and activities they offer to all families related to transition through a multi-dimensional approach to transition, which will level the playing field when it comes to cultural capital giving some families advantages during the transition process as a variety of supports would be open to all families. Re-thinking transition by treating families as active partners is necessary to better support children and families during this important life transition. </a:t>
            </a:r>
          </a:p>
          <a:p>
            <a:pPr algn="l"/>
            <a:endParaRPr lang="en-US" dirty="0">
              <a:solidFill>
                <a:schemeClr val="tx1"/>
              </a:solidFill>
              <a:latin typeface="Times New Roman" panose="02020603050405020304" pitchFamily="18" charset="0"/>
              <a:cs typeface="Times New Roman" panose="02020603050405020304" pitchFamily="18" charset="0"/>
            </a:endParaRPr>
          </a:p>
        </p:txBody>
      </p:sp>
      <p:pic>
        <p:nvPicPr>
          <p:cNvPr id="4" name="Picture 3" descr="A store inside of a building&#10;&#10;Description automatically generated">
            <a:extLst>
              <a:ext uri="{FF2B5EF4-FFF2-40B4-BE49-F238E27FC236}">
                <a16:creationId xmlns:a16="http://schemas.microsoft.com/office/drawing/2014/main" id="{78024B08-1304-4377-B65B-E6D3F83C58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06533" y="7530971"/>
            <a:ext cx="10668000" cy="6414558"/>
          </a:xfrm>
          <a:prstGeom prst="rect">
            <a:avLst/>
          </a:prstGeom>
        </p:spPr>
      </p:pic>
      <p:sp>
        <p:nvSpPr>
          <p:cNvPr id="13" name="TextBox 12">
            <a:extLst>
              <a:ext uri="{FF2B5EF4-FFF2-40B4-BE49-F238E27FC236}">
                <a16:creationId xmlns:a16="http://schemas.microsoft.com/office/drawing/2014/main" id="{7F5A20C2-61F0-44C9-9DF8-6AF2D358C7D1}"/>
              </a:ext>
            </a:extLst>
          </p:cNvPr>
          <p:cNvSpPr txBox="1"/>
          <p:nvPr/>
        </p:nvSpPr>
        <p:spPr>
          <a:xfrm>
            <a:off x="16507508" y="13310533"/>
            <a:ext cx="11616268" cy="17081599"/>
          </a:xfrm>
          <a:prstGeom prst="rect">
            <a:avLst/>
          </a:prstGeom>
          <a:noFill/>
        </p:spPr>
        <p:txBody>
          <a:bodyPr wrap="square" rtlCol="0">
            <a:spAutoFit/>
          </a:bodyPr>
          <a:lstStyle/>
          <a:p>
            <a:r>
              <a:rPr lang="en-US" sz="4800" u="sng" dirty="0">
                <a:solidFill>
                  <a:schemeClr val="tx1"/>
                </a:solidFill>
                <a:latin typeface="Times New Roman" panose="02020603050405020304" pitchFamily="18" charset="0"/>
                <a:cs typeface="Times New Roman" panose="02020603050405020304" pitchFamily="18" charset="0"/>
              </a:rPr>
              <a:t>Families</a:t>
            </a:r>
          </a:p>
          <a:p>
            <a:endParaRPr lang="en-US" sz="2400" u="sng" dirty="0">
              <a:solidFill>
                <a:schemeClr val="tx1"/>
              </a:solidFill>
              <a:latin typeface="Times New Roman" panose="02020603050405020304" pitchFamily="18" charset="0"/>
              <a:cs typeface="Times New Roman" panose="02020603050405020304" pitchFamily="18" charset="0"/>
            </a:endParaRPr>
          </a:p>
          <a:p>
            <a:pPr marL="685800" indent="-685800" algn="l">
              <a:buFont typeface="Arial" panose="020B0604020202020204" pitchFamily="34" charset="0"/>
              <a:buChar char="•"/>
            </a:pPr>
            <a:r>
              <a:rPr lang="en-US" sz="4800" dirty="0">
                <a:solidFill>
                  <a:schemeClr val="tx1"/>
                </a:solidFill>
                <a:latin typeface="Times New Roman" panose="02020603050405020304" pitchFamily="18" charset="0"/>
                <a:cs typeface="Times New Roman" panose="02020603050405020304" pitchFamily="18" charset="0"/>
              </a:rPr>
              <a:t>All children experienced some type of issue/challenge </a:t>
            </a:r>
          </a:p>
          <a:p>
            <a:pPr marL="457200" lvl="0" indent="-457200" algn="l">
              <a:buFont typeface="Arial" panose="020B0604020202020204" pitchFamily="34" charset="0"/>
              <a:buChar char="•"/>
            </a:pPr>
            <a:r>
              <a:rPr lang="en-US" sz="4800" dirty="0">
                <a:solidFill>
                  <a:schemeClr val="tx1"/>
                </a:solidFill>
                <a:latin typeface="Times New Roman" panose="02020603050405020304" pitchFamily="18" charset="0"/>
                <a:cs typeface="Times New Roman" panose="02020603050405020304" pitchFamily="18" charset="0"/>
              </a:rPr>
              <a:t> Families also experienced challenges/adjustment</a:t>
            </a:r>
          </a:p>
          <a:p>
            <a:pPr marL="457200" lvl="0" indent="-457200" algn="l">
              <a:buFont typeface="Arial" panose="020B0604020202020204" pitchFamily="34" charset="0"/>
              <a:buChar char="•"/>
            </a:pPr>
            <a:r>
              <a:rPr lang="en-US" sz="4800" dirty="0">
                <a:solidFill>
                  <a:schemeClr val="tx1"/>
                </a:solidFill>
                <a:latin typeface="Times New Roman" panose="02020603050405020304" pitchFamily="18" charset="0"/>
                <a:cs typeface="Times New Roman" panose="02020603050405020304" pitchFamily="18" charset="0"/>
              </a:rPr>
              <a:t> Some children and families needed more individualized support</a:t>
            </a:r>
          </a:p>
          <a:p>
            <a:pPr marL="457200" lvl="0" indent="-457200" algn="l">
              <a:buFont typeface="Arial" panose="020B0604020202020204" pitchFamily="34" charset="0"/>
              <a:buChar char="•"/>
            </a:pPr>
            <a:r>
              <a:rPr lang="en-US" sz="4800" dirty="0">
                <a:solidFill>
                  <a:schemeClr val="tx1"/>
                </a:solidFill>
                <a:latin typeface="Times New Roman" panose="02020603050405020304" pitchFamily="18" charset="0"/>
                <a:cs typeface="Times New Roman" panose="02020603050405020304" pitchFamily="18" charset="0"/>
              </a:rPr>
              <a:t> Families wanted more information</a:t>
            </a:r>
          </a:p>
          <a:p>
            <a:pPr marL="457200" lvl="0" indent="-457200" algn="l">
              <a:buFont typeface="Arial" panose="020B0604020202020204" pitchFamily="34" charset="0"/>
              <a:buChar char="•"/>
            </a:pPr>
            <a:r>
              <a:rPr lang="en-US" sz="4800" dirty="0">
                <a:solidFill>
                  <a:schemeClr val="tx1"/>
                </a:solidFill>
                <a:latin typeface="Times New Roman" panose="02020603050405020304" pitchFamily="18" charset="0"/>
                <a:cs typeface="Times New Roman" panose="02020603050405020304" pitchFamily="18" charset="0"/>
              </a:rPr>
              <a:t> Some families leveraged cultural/social capital for more individualized supports</a:t>
            </a:r>
          </a:p>
          <a:p>
            <a:pPr lvl="0" algn="l"/>
            <a:endParaRPr lang="en-US" sz="4800" dirty="0">
              <a:solidFill>
                <a:schemeClr val="tx1"/>
              </a:solidFill>
              <a:latin typeface="Times New Roman" panose="02020603050405020304" pitchFamily="18" charset="0"/>
              <a:cs typeface="Times New Roman" panose="02020603050405020304" pitchFamily="18" charset="0"/>
            </a:endParaRPr>
          </a:p>
          <a:p>
            <a:endParaRPr lang="en-US" sz="4800" u="sng" dirty="0">
              <a:solidFill>
                <a:schemeClr val="tx1"/>
              </a:solidFill>
              <a:latin typeface="Times New Roman" panose="02020603050405020304" pitchFamily="18" charset="0"/>
              <a:cs typeface="Times New Roman" panose="02020603050405020304" pitchFamily="18" charset="0"/>
            </a:endParaRPr>
          </a:p>
          <a:p>
            <a:r>
              <a:rPr lang="en-US" sz="4800" u="sng" dirty="0">
                <a:solidFill>
                  <a:schemeClr val="tx1"/>
                </a:solidFill>
                <a:latin typeface="Times New Roman" panose="02020603050405020304" pitchFamily="18" charset="0"/>
                <a:cs typeface="Times New Roman" panose="02020603050405020304" pitchFamily="18" charset="0"/>
              </a:rPr>
              <a:t>Teachers</a:t>
            </a:r>
          </a:p>
          <a:p>
            <a:endParaRPr lang="en-US" sz="2400" dirty="0">
              <a:solidFill>
                <a:schemeClr val="tx1"/>
              </a:solidFill>
              <a:latin typeface="Times New Roman" panose="02020603050405020304" pitchFamily="18" charset="0"/>
              <a:cs typeface="Times New Roman" panose="02020603050405020304" pitchFamily="18" charset="0"/>
            </a:endParaRPr>
          </a:p>
          <a:p>
            <a:pPr marL="571500" lvl="0" indent="-571500" algn="l">
              <a:buFont typeface="Arial" panose="020B0604020202020204" pitchFamily="34" charset="0"/>
              <a:buChar char="•"/>
            </a:pPr>
            <a:r>
              <a:rPr lang="en-US" sz="4800" dirty="0">
                <a:solidFill>
                  <a:schemeClr val="tx1"/>
                </a:solidFill>
                <a:latin typeface="Times New Roman" panose="02020603050405020304" pitchFamily="18" charset="0"/>
                <a:cs typeface="Times New Roman" panose="02020603050405020304" pitchFamily="18" charset="0"/>
              </a:rPr>
              <a:t>Viewed transition as time-limited and activity-based </a:t>
            </a:r>
          </a:p>
          <a:p>
            <a:pPr marL="571500" lvl="0" indent="-571500" algn="l">
              <a:buFont typeface="Arial" panose="020B0604020202020204" pitchFamily="34" charset="0"/>
              <a:buChar char="•"/>
            </a:pPr>
            <a:r>
              <a:rPr lang="en-US" sz="4800" dirty="0">
                <a:solidFill>
                  <a:schemeClr val="tx1"/>
                </a:solidFill>
                <a:latin typeface="Times New Roman" panose="02020603050405020304" pitchFamily="18" charset="0"/>
                <a:cs typeface="Times New Roman" panose="02020603050405020304" pitchFamily="18" charset="0"/>
              </a:rPr>
              <a:t>Children/families expected to accommodate to school rather than a mutually reciprocal partnership </a:t>
            </a:r>
          </a:p>
          <a:p>
            <a:pPr marL="571500" lvl="0" indent="-571500" algn="l">
              <a:buFont typeface="Arial" panose="020B0604020202020204" pitchFamily="34" charset="0"/>
              <a:buChar char="•"/>
            </a:pPr>
            <a:r>
              <a:rPr lang="en-US" sz="4800" dirty="0">
                <a:solidFill>
                  <a:schemeClr val="tx1"/>
                </a:solidFill>
                <a:latin typeface="Times New Roman" panose="02020603050405020304" pitchFamily="18" charset="0"/>
                <a:cs typeface="Times New Roman" panose="02020603050405020304" pitchFamily="18" charset="0"/>
              </a:rPr>
              <a:t>Academic skills valued-&gt; tracking, deficiency paradigm were evident </a:t>
            </a:r>
          </a:p>
          <a:p>
            <a:pPr marL="571500" lvl="0" indent="-571500" algn="l">
              <a:buFont typeface="Arial" panose="020B0604020202020204" pitchFamily="34" charset="0"/>
              <a:buChar char="•"/>
            </a:pPr>
            <a:r>
              <a:rPr lang="en-US" sz="4800" dirty="0">
                <a:solidFill>
                  <a:schemeClr val="tx1"/>
                </a:solidFill>
                <a:latin typeface="Times New Roman" panose="02020603050405020304" pitchFamily="18" charset="0"/>
                <a:cs typeface="Times New Roman" panose="02020603050405020304" pitchFamily="18" charset="0"/>
              </a:rPr>
              <a:t>Lack of power/agency felt by teachers regarding transition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
        <p:nvSpPr>
          <p:cNvPr id="4" name="Content Placeholder 3"/>
          <p:cNvSpPr>
            <a:spLocks noGrp="1"/>
          </p:cNvSpPr>
          <p:nvPr>
            <p:ph sz="quarter" idx="2"/>
          </p:nvPr>
        </p:nvSpPr>
        <p:spPr/>
        <p:txBody>
          <a:bodyPr/>
          <a:lstStyle/>
          <a:p>
            <a:endParaRPr lang="en-US"/>
          </a:p>
        </p:txBody>
      </p:sp>
      <p:sp>
        <p:nvSpPr>
          <p:cNvPr id="5" name="Content Placeholder 4"/>
          <p:cNvSpPr>
            <a:spLocks noGrp="1"/>
          </p:cNvSpPr>
          <p:nvPr>
            <p:ph sz="quarter" idx="3"/>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grpSp>
        <p:nvGrpSpPr>
          <p:cNvPr id="7" name="Group 6"/>
          <p:cNvGrpSpPr/>
          <p:nvPr/>
        </p:nvGrpSpPr>
        <p:grpSpPr>
          <a:xfrm>
            <a:off x="0" y="-19050"/>
            <a:ext cx="43891200" cy="32937450"/>
            <a:chOff x="3038168" y="2271252"/>
            <a:chExt cx="26871560" cy="17255617"/>
          </a:xfrm>
        </p:grpSpPr>
        <p:sp>
          <p:nvSpPr>
            <p:cNvPr id="8" name="Rectangle 7"/>
            <p:cNvSpPr/>
            <p:nvPr/>
          </p:nvSpPr>
          <p:spPr>
            <a:xfrm>
              <a:off x="3038168" y="2271252"/>
              <a:ext cx="26871560" cy="17255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395020" y="3923074"/>
              <a:ext cx="23095973" cy="6078794"/>
            </a:xfrm>
            <a:prstGeom prst="rect">
              <a:avLst/>
            </a:prstGeom>
            <a:noFill/>
          </p:spPr>
          <p:txBody>
            <a:bodyPr wrap="square" rtlCol="0">
              <a:spAutoFit/>
            </a:bodyPr>
            <a:lstStyle/>
            <a:p>
              <a:pPr algn="ctr"/>
              <a:r>
                <a:rPr lang="en-US" sz="10300" dirty="0">
                  <a:solidFill>
                    <a:schemeClr val="tx2"/>
                  </a:solidFill>
                  <a:effectLst>
                    <a:outerShdw blurRad="38100" dist="38100" dir="2700000" algn="tl">
                      <a:srgbClr val="000000">
                        <a:alpha val="43137"/>
                      </a:srgbClr>
                    </a:outerShdw>
                  </a:effectLst>
                </a:rPr>
                <a:t>This poster template provided courtesy of </a:t>
              </a:r>
            </a:p>
            <a:p>
              <a:pPr algn="ctr"/>
              <a:r>
                <a:rPr lang="en-US" sz="10300" dirty="0">
                  <a:solidFill>
                    <a:schemeClr val="tx2"/>
                  </a:solidFill>
                  <a:effectLst>
                    <a:outerShdw blurRad="38100" dist="38100" dir="2700000" algn="tl">
                      <a:srgbClr val="000000">
                        <a:alpha val="43137"/>
                      </a:srgbClr>
                    </a:outerShdw>
                  </a:effectLst>
                </a:rPr>
                <a:t>UNH </a:t>
              </a:r>
              <a:r>
                <a:rPr lang="en-US" sz="6300" dirty="0">
                  <a:solidFill>
                    <a:schemeClr val="tx2"/>
                  </a:solidFill>
                  <a:effectLst>
                    <a:outerShdw blurRad="38100" dist="38100" dir="2700000" algn="tl">
                      <a:srgbClr val="000000">
                        <a:alpha val="43137"/>
                      </a:srgbClr>
                    </a:outerShdw>
                  </a:effectLst>
                </a:rPr>
                <a:t>ESRC</a:t>
              </a:r>
              <a:r>
                <a:rPr lang="en-US" sz="10300" dirty="0">
                  <a:solidFill>
                    <a:schemeClr val="tx2"/>
                  </a:solidFill>
                  <a:effectLst>
                    <a:outerShdw blurRad="38100" dist="38100" dir="2700000" algn="tl">
                      <a:srgbClr val="000000">
                        <a:alpha val="43137"/>
                      </a:srgbClr>
                    </a:outerShdw>
                  </a:effectLst>
                </a:rPr>
                <a:t> Poster Printing Services</a:t>
              </a:r>
            </a:p>
            <a:p>
              <a:pPr algn="ctr"/>
              <a:endParaRPr lang="en-US" sz="10300" dirty="0">
                <a:solidFill>
                  <a:schemeClr val="tx2"/>
                </a:solidFill>
              </a:endParaRPr>
            </a:p>
            <a:p>
              <a:pPr algn="ctr"/>
              <a:endParaRPr lang="en-US" sz="11200" dirty="0">
                <a:solidFill>
                  <a:schemeClr val="tx2"/>
                </a:solidFill>
              </a:endParaRPr>
            </a:p>
            <a:p>
              <a:pPr algn="ctr"/>
              <a:endParaRPr lang="en-US" sz="11200" dirty="0">
                <a:solidFill>
                  <a:schemeClr val="tx2"/>
                </a:solidFill>
              </a:endParaRPr>
            </a:p>
            <a:p>
              <a:pPr algn="ctr"/>
              <a:r>
                <a:rPr lang="en-US" sz="11200" dirty="0">
                  <a:solidFill>
                    <a:schemeClr val="tx2"/>
                  </a:solidFill>
                </a:rPr>
                <a:t>Trust us to make your poster look GREAT!</a:t>
              </a:r>
            </a:p>
            <a:p>
              <a:pPr algn="ctr"/>
              <a:endParaRPr lang="en-US" sz="10300" dirty="0">
                <a:solidFill>
                  <a:schemeClr val="accent5">
                    <a:lumMod val="75000"/>
                  </a:schemeClr>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61219" y="12425448"/>
              <a:ext cx="2478029" cy="2983999"/>
            </a:xfrm>
            <a:prstGeom prst="rect">
              <a:avLst/>
            </a:prstGeom>
          </p:spPr>
        </p:pic>
        <p:sp>
          <p:nvSpPr>
            <p:cNvPr id="11" name="TextBox 10"/>
            <p:cNvSpPr txBox="1"/>
            <p:nvPr/>
          </p:nvSpPr>
          <p:spPr>
            <a:xfrm>
              <a:off x="9291484" y="12729302"/>
              <a:ext cx="18199509" cy="2458929"/>
            </a:xfrm>
            <a:prstGeom prst="rect">
              <a:avLst/>
            </a:prstGeom>
            <a:noFill/>
          </p:spPr>
          <p:txBody>
            <a:bodyPr wrap="square" rtlCol="0">
              <a:spAutoFit/>
            </a:bodyPr>
            <a:lstStyle/>
            <a:p>
              <a:r>
                <a:rPr lang="en-US" sz="10300" dirty="0">
                  <a:solidFill>
                    <a:srgbClr val="00126A"/>
                  </a:solidFill>
                </a:rPr>
                <a:t>Website:</a:t>
              </a:r>
              <a:r>
                <a:rPr lang="en-US" sz="10300" dirty="0">
                  <a:solidFill>
                    <a:schemeClr val="accent5">
                      <a:lumMod val="75000"/>
                    </a:schemeClr>
                  </a:solidFill>
                </a:rPr>
                <a:t> </a:t>
              </a:r>
              <a:r>
                <a:rPr lang="en-US" sz="10300" dirty="0">
                  <a:solidFill>
                    <a:schemeClr val="accent5">
                      <a:lumMod val="75000"/>
                    </a:schemeClr>
                  </a:solidFill>
                  <a:hlinkClick r:id="rId3"/>
                </a:rPr>
                <a:t>http://posters.unh.edu</a:t>
              </a:r>
              <a:endParaRPr lang="en-US" sz="10300" dirty="0">
                <a:solidFill>
                  <a:schemeClr val="accent5">
                    <a:lumMod val="75000"/>
                  </a:schemeClr>
                </a:solidFill>
              </a:endParaRPr>
            </a:p>
            <a:p>
              <a:r>
                <a:rPr lang="en-US" sz="10300" dirty="0">
                  <a:solidFill>
                    <a:schemeClr val="tx2"/>
                  </a:solidFill>
                </a:rPr>
                <a:t>Poster Guide: </a:t>
              </a:r>
              <a:r>
                <a:rPr lang="en-US" sz="10300" dirty="0">
                  <a:solidFill>
                    <a:schemeClr val="accent5">
                      <a:lumMod val="75000"/>
                    </a:schemeClr>
                  </a:solidFill>
                  <a:hlinkClick r:id="rId4"/>
                </a:rPr>
                <a:t>http://goo.gl/1E7TJY</a:t>
              </a:r>
              <a:endParaRPr lang="en-US" sz="10300" dirty="0">
                <a:solidFill>
                  <a:schemeClr val="accent5">
                    <a:lumMod val="75000"/>
                  </a:schemeClr>
                </a:solidFill>
              </a:endParaRPr>
            </a:p>
            <a:p>
              <a:endParaRPr lang="en-US" sz="9300" dirty="0"/>
            </a:p>
          </p:txBody>
        </p:sp>
        <p:sp>
          <p:nvSpPr>
            <p:cNvPr id="12" name="TextBox 11"/>
            <p:cNvSpPr txBox="1"/>
            <p:nvPr/>
          </p:nvSpPr>
          <p:spPr>
            <a:xfrm>
              <a:off x="9306233" y="18039145"/>
              <a:ext cx="13273548" cy="669151"/>
            </a:xfrm>
            <a:prstGeom prst="rect">
              <a:avLst/>
            </a:prstGeom>
            <a:noFill/>
          </p:spPr>
          <p:txBody>
            <a:bodyPr wrap="square" rtlCol="0">
              <a:spAutoFit/>
            </a:bodyPr>
            <a:lstStyle/>
            <a:p>
              <a:r>
                <a:rPr lang="en-US" sz="7700" dirty="0">
                  <a:solidFill>
                    <a:schemeClr val="bg2">
                      <a:lumMod val="50000"/>
                    </a:schemeClr>
                  </a:solidFill>
                  <a:effectLst>
                    <a:outerShdw blurRad="38100" dist="38100" dir="2700000" algn="tl">
                      <a:srgbClr val="000000">
                        <a:alpha val="43137"/>
                      </a:srgbClr>
                    </a:outerShdw>
                  </a:effectLst>
                </a:rPr>
                <a:t>DELETE THIS SLIDE BEFORE PRINTING</a:t>
              </a:r>
            </a:p>
          </p:txBody>
        </p:sp>
      </p:grpSp>
    </p:spTree>
    <p:extLst>
      <p:ext uri="{BB962C8B-B14F-4D97-AF65-F5344CB8AC3E}">
        <p14:creationId xmlns:p14="http://schemas.microsoft.com/office/powerpoint/2010/main" val="3426446301"/>
      </p:ext>
    </p:extLst>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10232</TotalTime>
  <Words>783</Words>
  <Application>Microsoft Office PowerPoint</Application>
  <PresentationFormat>Custom</PresentationFormat>
  <Paragraphs>45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Times New Roman</vt:lpstr>
      <vt:lpstr>Wingdings</vt:lpstr>
      <vt:lpstr>Default Design</vt:lpstr>
      <vt:lpstr>Through the Door: A Case Study of Kindergarten Transition in One Elementary School   Jessica Burrows Heald Department of Education, University of New Hampshire</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Burrows, Jessica A</cp:lastModifiedBy>
  <cp:revision>297</cp:revision>
  <cp:lastPrinted>2014-02-24T14:53:09Z</cp:lastPrinted>
  <dcterms:created xsi:type="dcterms:W3CDTF">2004-07-26T21:45:23Z</dcterms:created>
  <dcterms:modified xsi:type="dcterms:W3CDTF">2020-04-15T18:10:41Z</dcterms:modified>
  <cp:category>science research poster</cp:category>
</cp:coreProperties>
</file>