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notesMasterIdLst>
    <p:notesMasterId r:id="rId5"/>
  </p:notesMasterIdLst>
  <p:sldIdLst>
    <p:sldId id="256" r:id="rId4"/>
  </p:sldIdLst>
  <p:sldSz cx="43891200" cy="32918400"/>
  <p:notesSz cx="9296400" cy="70104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D181"/>
    <a:srgbClr val="2E0957"/>
    <a:srgbClr val="FFC9C9"/>
    <a:srgbClr val="DEC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54940D-74D7-23A9-7207-2EC4A0E92FA3}" v="176" dt="2023-04-12T22:40:34.416"/>
    <p1510:client id="{36F17DC5-261E-A996-C500-CA7D068CE60C}" v="168" dt="2023-04-12T23:01:23.937"/>
    <p1510:client id="{475CD740-C782-46C4-BE0B-8D9589ADBB56}" v="11" dt="2023-04-13T18:56:43.838"/>
    <p1510:client id="{4E082F12-2DDB-4791-BFC0-E3C784906FF4}" v="25" dt="2023-04-13T19:09:31.097"/>
    <p1510:client id="{9DBB66C9-D4D8-7AB1-8466-B8946CE15B33}" v="9" dt="2023-04-13T14:43:49.999"/>
    <p1510:client id="{A40B5B75-36FA-6CC2-830E-544C6322DEC7}" v="17" dt="2023-04-13T17:41:34.897"/>
    <p1510:client id="{C2E5385A-5448-097D-8E5A-3B1194F06995}" v="221" dt="2023-04-12T22:28:38.136"/>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7290" y="-429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6347" y="0"/>
            <a:ext cx="4028440" cy="352143"/>
          </a:xfrm>
          <a:prstGeom prst="rect">
            <a:avLst/>
          </a:prstGeom>
        </p:spPr>
        <p:txBody>
          <a:bodyPr vert="horz" lIns="93177" tIns="46589" rIns="93177" bIns="46589" rtlCol="0"/>
          <a:lstStyle>
            <a:lvl1pPr algn="r">
              <a:defRPr sz="1200"/>
            </a:lvl1pPr>
          </a:lstStyle>
          <a:p>
            <a:fld id="{3BF1EC49-6A50-4813-B74C-186BB3E26D1D}" type="datetimeFigureOut">
              <a:rPr lang="en-US" smtClean="0"/>
              <a:t>4/13/2023</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6347" y="6658258"/>
            <a:ext cx="4028440" cy="352142"/>
          </a:xfrm>
          <a:prstGeom prst="rect">
            <a:avLst/>
          </a:prstGeom>
        </p:spPr>
        <p:txBody>
          <a:bodyPr vert="horz" lIns="93177" tIns="46589" rIns="93177" bIns="46589" rtlCol="0" anchor="b"/>
          <a:lstStyle>
            <a:lvl1pPr algn="r">
              <a:defRPr sz="1200"/>
            </a:lvl1pPr>
          </a:lstStyle>
          <a:p>
            <a:fld id="{08BF9DE0-3C8A-4213-866C-D8CF1DFC9822}" type="slidenum">
              <a:rPr lang="en-US" smtClean="0"/>
              <a:t>‹#›</a:t>
            </a:fld>
            <a:endParaRPr lang="en-US"/>
          </a:p>
        </p:txBody>
      </p:sp>
    </p:spTree>
    <p:extLst>
      <p:ext uri="{BB962C8B-B14F-4D97-AF65-F5344CB8AC3E}">
        <p14:creationId xmlns:p14="http://schemas.microsoft.com/office/powerpoint/2010/main" val="2682819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BF9DE0-3C8A-4213-866C-D8CF1DFC9822}" type="slidenum">
              <a:rPr lang="en-US" smtClean="0"/>
              <a:t>1</a:t>
            </a:fld>
            <a:endParaRPr lang="en-US"/>
          </a:p>
        </p:txBody>
      </p:sp>
    </p:spTree>
    <p:extLst>
      <p:ext uri="{BB962C8B-B14F-4D97-AF65-F5344CB8AC3E}">
        <p14:creationId xmlns:p14="http://schemas.microsoft.com/office/powerpoint/2010/main" val="3102821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4/13/2023</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8" descr="Table&#10;&#10;Description automatically generated">
            <a:extLst>
              <a:ext uri="{FF2B5EF4-FFF2-40B4-BE49-F238E27FC236}">
                <a16:creationId xmlns:a16="http://schemas.microsoft.com/office/drawing/2014/main" id="{D11B3334-9418-BBDC-6B95-C6B43248F605}"/>
              </a:ext>
            </a:extLst>
          </p:cNvPr>
          <p:cNvPicPr>
            <a:picLocks noChangeAspect="1"/>
          </p:cNvPicPr>
          <p:nvPr/>
        </p:nvPicPr>
        <p:blipFill>
          <a:blip r:embed="rId3"/>
          <a:stretch>
            <a:fillRect/>
          </a:stretch>
        </p:blipFill>
        <p:spPr>
          <a:xfrm>
            <a:off x="32475948" y="14896839"/>
            <a:ext cx="10928555" cy="7814711"/>
          </a:xfrm>
          <a:prstGeom prst="rect">
            <a:avLst/>
          </a:prstGeom>
        </p:spPr>
      </p:pic>
      <p:sp>
        <p:nvSpPr>
          <p:cNvPr id="2" name="Title 1"/>
          <p:cNvSpPr>
            <a:spLocks noGrp="1"/>
          </p:cNvSpPr>
          <p:nvPr>
            <p:ph type="ctrTitle"/>
          </p:nvPr>
        </p:nvSpPr>
        <p:spPr>
          <a:xfrm>
            <a:off x="369597" y="441514"/>
            <a:ext cx="43136594" cy="394788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8400">
                <a:solidFill>
                  <a:schemeClr val="bg1"/>
                </a:solidFill>
                <a:latin typeface="Cambria"/>
                <a:ea typeface="Cambria"/>
                <a:cs typeface="Arial"/>
              </a:rPr>
              <a:t>Nashawannuck Brook Restoration </a:t>
            </a:r>
            <a:br>
              <a:rPr lang="en-US" sz="8400">
                <a:latin typeface="Cambria" panose="02040503050406030204" pitchFamily="18" charset="0"/>
                <a:cs typeface="Arial" panose="020B0604020202020204" pitchFamily="34" charset="0"/>
              </a:rPr>
            </a:br>
            <a:r>
              <a:rPr lang="en-US" sz="5600" u="sng">
                <a:solidFill>
                  <a:schemeClr val="bg1"/>
                </a:solidFill>
                <a:latin typeface="Cambria"/>
                <a:ea typeface="Cambria"/>
                <a:cs typeface="Arial"/>
              </a:rPr>
              <a:t>Joshua Dow, Sunjay Sood, Jacob Stephens</a:t>
            </a:r>
            <a:br>
              <a:rPr lang="en-US" sz="5600">
                <a:latin typeface="Cambria" panose="02040503050406030204" pitchFamily="18" charset="0"/>
                <a:cs typeface="Arial" panose="020B0604020202020204" pitchFamily="34" charset="0"/>
              </a:rPr>
            </a:br>
            <a:r>
              <a:rPr lang="en-US" sz="5600" i="1">
                <a:solidFill>
                  <a:schemeClr val="bg1"/>
                </a:solidFill>
                <a:latin typeface="Cambria"/>
                <a:ea typeface="Cambria"/>
                <a:cs typeface="Arial"/>
              </a:rPr>
              <a:t>Civil/Environmental Engineering, University of New Hampshire, Durham, NH 03824</a:t>
            </a:r>
            <a:endParaRPr lang="en-US" sz="9300" i="1">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sp>
        <p:nvSpPr>
          <p:cNvPr id="6" name="Subtitle 2"/>
          <p:cNvSpPr txBox="1">
            <a:spLocks/>
          </p:cNvSpPr>
          <p:nvPr/>
        </p:nvSpPr>
        <p:spPr>
          <a:xfrm>
            <a:off x="369598" y="5864739"/>
            <a:ext cx="10914742" cy="5580207"/>
          </a:xfrm>
          <a:prstGeom prst="rect">
            <a:avLst/>
          </a:prstGeom>
          <a:solidFill>
            <a:schemeClr val="bg1">
              <a:lumMod val="95000"/>
            </a:schemeClr>
          </a:solid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r>
              <a:rPr lang="en-US" sz="3700" dirty="0">
                <a:latin typeface="Cambria"/>
                <a:ea typeface="+mn-lt"/>
                <a:cs typeface="+mn-lt"/>
              </a:rPr>
              <a:t>Pine Grove, a private golf course, is a 105-acre site that houses a 0.64-mile stretch of the Nashawannuck Brook The brook was artificially straightened, with a handful of structures added in and around the stream. The natural drainage was altered, as well as having most of the natural vegetation being removed for the development of the golf course. A 50% conceptual design was created for the town of Northampton, MA. </a:t>
            </a:r>
            <a:endParaRPr lang="en-US" sz="3700" dirty="0">
              <a:latin typeface="Cambria" panose="02040503050406030204" pitchFamily="18" charset="0"/>
              <a:ea typeface="Cambria"/>
              <a:cs typeface="+mn-lt"/>
            </a:endParaRPr>
          </a:p>
          <a:p>
            <a:endParaRPr lang="en-US" sz="3700" dirty="0">
              <a:latin typeface="Cambria" panose="02040503050406030204" pitchFamily="18" charset="0"/>
              <a:ea typeface="Cambria" panose="02040503050406030204" pitchFamily="18" charset="0"/>
            </a:endParaRPr>
          </a:p>
          <a:p>
            <a:endParaRPr lang="en-US" sz="3700" dirty="0">
              <a:latin typeface="Cambria" panose="02040503050406030204" pitchFamily="18" charset="0"/>
            </a:endParaRPr>
          </a:p>
          <a:p>
            <a:endParaRPr lang="en-US" sz="3700" dirty="0">
              <a:latin typeface="Cambria" panose="02040503050406030204" pitchFamily="18" charset="0"/>
            </a:endParaRPr>
          </a:p>
          <a:p>
            <a:endParaRPr lang="en-US" sz="3700" dirty="0">
              <a:latin typeface="Cambria" panose="02040503050406030204" pitchFamily="18" charset="0"/>
            </a:endParaRPr>
          </a:p>
          <a:p>
            <a:endParaRPr lang="en-US" sz="3700" dirty="0">
              <a:latin typeface="Cambria" panose="02040503050406030204" pitchFamily="18" charset="0"/>
            </a:endParaRPr>
          </a:p>
          <a:p>
            <a:endParaRPr lang="en-US" sz="3700" dirty="0">
              <a:latin typeface="Cambria" panose="02040503050406030204" pitchFamily="18" charset="0"/>
            </a:endParaRPr>
          </a:p>
        </p:txBody>
      </p:sp>
      <p:sp>
        <p:nvSpPr>
          <p:cNvPr id="7" name="Subtitle 2"/>
          <p:cNvSpPr txBox="1">
            <a:spLocks/>
          </p:cNvSpPr>
          <p:nvPr/>
        </p:nvSpPr>
        <p:spPr>
          <a:xfrm>
            <a:off x="369597" y="11444948"/>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Stakeholder Wants and Needs</a:t>
            </a:r>
          </a:p>
        </p:txBody>
      </p:sp>
      <p:sp>
        <p:nvSpPr>
          <p:cNvPr id="8" name="Subtitle 2"/>
          <p:cNvSpPr txBox="1">
            <a:spLocks/>
          </p:cNvSpPr>
          <p:nvPr/>
        </p:nvSpPr>
        <p:spPr>
          <a:xfrm>
            <a:off x="13261659" y="27858827"/>
            <a:ext cx="17784353" cy="4180382"/>
          </a:xfrm>
          <a:prstGeom prst="rect">
            <a:avLst/>
          </a:prstGeom>
          <a:solidFill>
            <a:schemeClr val="bg1"/>
          </a:solidFill>
          <a:ln>
            <a:no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3700">
              <a:latin typeface="Cambria"/>
              <a:ea typeface="Cambria"/>
            </a:endParaRPr>
          </a:p>
          <a:p>
            <a:pPr marL="571500" indent="-571500" algn="just">
              <a:spcBef>
                <a:spcPts val="0"/>
              </a:spcBef>
              <a:buFont typeface="Arial" panose="020B0604020202020204" pitchFamily="34" charset="0"/>
              <a:buChar char="•"/>
            </a:pPr>
            <a:r>
              <a:rPr lang="en-US" sz="3700">
                <a:latin typeface="Cambria"/>
                <a:ea typeface="Cambria"/>
              </a:rPr>
              <a:t>Reach 1 will have wetland depressions to act as supporting flood storage</a:t>
            </a:r>
          </a:p>
          <a:p>
            <a:pPr marL="571500" indent="-571500" algn="just">
              <a:spcBef>
                <a:spcPts val="0"/>
              </a:spcBef>
              <a:buFont typeface="Arial" panose="020B0604020202020204" pitchFamily="34" charset="0"/>
              <a:buChar char="•"/>
            </a:pPr>
            <a:r>
              <a:rPr lang="en-US" sz="3700">
                <a:latin typeface="Cambria"/>
                <a:ea typeface="Cambria"/>
              </a:rPr>
              <a:t>Reach 2 will have the pond removed and replaced with a step pool stream channel. In addition, the banks will be restabilized from current erosion</a:t>
            </a:r>
          </a:p>
          <a:p>
            <a:pPr marL="571500" indent="-571500" algn="just">
              <a:spcBef>
                <a:spcPts val="0"/>
              </a:spcBef>
              <a:buFont typeface="Arial" panose="020B0604020202020204" pitchFamily="34" charset="0"/>
              <a:buChar char="•"/>
            </a:pPr>
            <a:r>
              <a:rPr lang="en-US" sz="3700">
                <a:latin typeface="Cambria"/>
                <a:ea typeface="Cambria"/>
              </a:rPr>
              <a:t>Reach 3 will have the channelized bank armor removed and moved to create a C </a:t>
            </a:r>
            <a:r>
              <a:rPr lang="en-US" sz="3700">
                <a:latin typeface="Cambria" panose="02040503050406030204" pitchFamily="18" charset="0"/>
                <a:ea typeface="Cambria" panose="02040503050406030204" pitchFamily="18" charset="0"/>
              </a:rPr>
              <a:t>stream channel. The stream will regain access to floodplains with addition of wetland depression.</a:t>
            </a:r>
          </a:p>
          <a:p>
            <a:pPr algn="l">
              <a:spcBef>
                <a:spcPts val="0"/>
              </a:spcBef>
            </a:pPr>
            <a:endParaRPr lang="en-US" sz="2900">
              <a:latin typeface="Cambria" panose="02040503050406030204" pitchFamily="18" charset="0"/>
              <a:ea typeface="Cambria" panose="02040503050406030204" pitchFamily="18" charset="0"/>
            </a:endParaRPr>
          </a:p>
        </p:txBody>
      </p:sp>
      <p:sp>
        <p:nvSpPr>
          <p:cNvPr id="13" name="Subtitle 2"/>
          <p:cNvSpPr txBox="1">
            <a:spLocks/>
          </p:cNvSpPr>
          <p:nvPr/>
        </p:nvSpPr>
        <p:spPr>
          <a:xfrm>
            <a:off x="369597" y="4927623"/>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Introduction</a:t>
            </a:r>
          </a:p>
        </p:txBody>
      </p:sp>
      <p:sp>
        <p:nvSpPr>
          <p:cNvPr id="16" name="Subtitle 2"/>
          <p:cNvSpPr txBox="1">
            <a:spLocks/>
          </p:cNvSpPr>
          <p:nvPr/>
        </p:nvSpPr>
        <p:spPr>
          <a:xfrm>
            <a:off x="12300593" y="5854937"/>
            <a:ext cx="19641782" cy="7676371"/>
          </a:xfrm>
          <a:prstGeom prst="rect">
            <a:avLst/>
          </a:prstGeom>
          <a:solidFill>
            <a:schemeClr val="bg1">
              <a:lumMod val="95000"/>
            </a:schemeClr>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sp>
        <p:nvSpPr>
          <p:cNvPr id="17" name="Subtitle 2"/>
          <p:cNvSpPr txBox="1">
            <a:spLocks/>
          </p:cNvSpPr>
          <p:nvPr/>
        </p:nvSpPr>
        <p:spPr>
          <a:xfrm>
            <a:off x="32492931" y="13531308"/>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Cost Estimate Table</a:t>
            </a:r>
          </a:p>
        </p:txBody>
      </p:sp>
      <p:sp>
        <p:nvSpPr>
          <p:cNvPr id="62" name="TextBox 61"/>
          <p:cNvSpPr txBox="1"/>
          <p:nvPr/>
        </p:nvSpPr>
        <p:spPr>
          <a:xfrm>
            <a:off x="22804702" y="12754194"/>
            <a:ext cx="8491021" cy="477048"/>
          </a:xfrm>
          <a:prstGeom prst="rect">
            <a:avLst/>
          </a:prstGeom>
          <a:noFill/>
        </p:spPr>
        <p:txBody>
          <a:bodyPr wrap="square" lIns="106674" tIns="53337" rIns="106674" bIns="53337" rtlCol="0">
            <a:spAutoFit/>
          </a:bodyPr>
          <a:lstStyle/>
          <a:p>
            <a:pPr algn="ctr"/>
            <a:r>
              <a:rPr lang="en-US" sz="2400">
                <a:latin typeface="Cambria" panose="02040503050406030204" pitchFamily="18" charset="0"/>
              </a:rPr>
              <a:t>Existing Conditions</a:t>
            </a:r>
          </a:p>
        </p:txBody>
      </p:sp>
      <p:sp>
        <p:nvSpPr>
          <p:cNvPr id="31" name="Subtitle 2"/>
          <p:cNvSpPr txBox="1">
            <a:spLocks/>
          </p:cNvSpPr>
          <p:nvPr/>
        </p:nvSpPr>
        <p:spPr>
          <a:xfrm>
            <a:off x="12300593" y="14444466"/>
            <a:ext cx="19641782" cy="17676413"/>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pic>
        <p:nvPicPr>
          <p:cNvPr id="161" name="Picture 1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6639" y="1168998"/>
            <a:ext cx="2298576" cy="3042233"/>
          </a:xfrm>
          <a:prstGeom prst="rect">
            <a:avLst/>
          </a:prstGeom>
        </p:spPr>
      </p:pic>
      <p:sp>
        <p:nvSpPr>
          <p:cNvPr id="85" name="Subtitle 2"/>
          <p:cNvSpPr txBox="1">
            <a:spLocks/>
          </p:cNvSpPr>
          <p:nvPr/>
        </p:nvSpPr>
        <p:spPr>
          <a:xfrm>
            <a:off x="369596" y="12358106"/>
            <a:ext cx="10914743" cy="3644239"/>
          </a:xfrm>
          <a:prstGeom prst="rect">
            <a:avLst/>
          </a:prstGeom>
          <a:solidFill>
            <a:schemeClr val="bg1">
              <a:lumMod val="95000"/>
            </a:schemeClr>
          </a:solid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571500" indent="-571500" algn="l">
              <a:spcBef>
                <a:spcPts val="0"/>
              </a:spcBef>
              <a:buFont typeface="Arial" panose="020B0604020202020204" pitchFamily="34" charset="0"/>
              <a:buChar char="•"/>
            </a:pPr>
            <a:r>
              <a:rPr lang="en-US" sz="3700">
                <a:latin typeface="Cambria" panose="02040503050406030204" pitchFamily="18" charset="0"/>
              </a:rPr>
              <a:t>Hydrological Restoration</a:t>
            </a:r>
          </a:p>
          <a:p>
            <a:pPr marL="571500" indent="-571500" algn="l">
              <a:spcBef>
                <a:spcPts val="0"/>
              </a:spcBef>
              <a:buFont typeface="Arial" panose="020B0604020202020204" pitchFamily="34" charset="0"/>
              <a:buChar char="•"/>
            </a:pPr>
            <a:r>
              <a:rPr lang="en-US" sz="3700">
                <a:latin typeface="Cambria" panose="02040503050406030204" pitchFamily="18" charset="0"/>
              </a:rPr>
              <a:t>Habitat Restoration </a:t>
            </a:r>
          </a:p>
          <a:p>
            <a:pPr marL="571500" indent="-571500" algn="l">
              <a:spcBef>
                <a:spcPts val="0"/>
              </a:spcBef>
              <a:buFont typeface="Arial" panose="020B0604020202020204" pitchFamily="34" charset="0"/>
              <a:buChar char="•"/>
            </a:pPr>
            <a:r>
              <a:rPr lang="en-US" sz="3700">
                <a:latin typeface="Cambria" panose="02040503050406030204" pitchFamily="18" charset="0"/>
              </a:rPr>
              <a:t>Carbon Sequestration</a:t>
            </a:r>
          </a:p>
          <a:p>
            <a:pPr marL="571500" indent="-571500" algn="l">
              <a:spcBef>
                <a:spcPts val="0"/>
              </a:spcBef>
              <a:buFont typeface="Arial" panose="020B0604020202020204" pitchFamily="34" charset="0"/>
              <a:buChar char="•"/>
            </a:pPr>
            <a:r>
              <a:rPr lang="en-US" sz="3700">
                <a:latin typeface="Cambria" panose="02040503050406030204" pitchFamily="18" charset="0"/>
              </a:rPr>
              <a:t>Wetland Restoration </a:t>
            </a:r>
          </a:p>
          <a:p>
            <a:pPr marL="571500" indent="-571500" algn="l">
              <a:spcBef>
                <a:spcPts val="0"/>
              </a:spcBef>
              <a:buFont typeface="Arial" panose="020B0604020202020204" pitchFamily="34" charset="0"/>
              <a:buChar char="•"/>
            </a:pPr>
            <a:r>
              <a:rPr lang="en-US" sz="3700">
                <a:latin typeface="Cambria" panose="02040503050406030204" pitchFamily="18" charset="0"/>
              </a:rPr>
              <a:t>Flood Protection </a:t>
            </a:r>
          </a:p>
          <a:p>
            <a:pPr marL="571500" indent="-571500" algn="l">
              <a:spcBef>
                <a:spcPts val="0"/>
              </a:spcBef>
              <a:buFont typeface="Arial" panose="020B0604020202020204" pitchFamily="34" charset="0"/>
              <a:buChar char="•"/>
            </a:pPr>
            <a:r>
              <a:rPr lang="en-US" sz="3700">
                <a:latin typeface="Cambria" panose="02040503050406030204" pitchFamily="18" charset="0"/>
              </a:rPr>
              <a:t>Removal of Infrastructure</a:t>
            </a:r>
          </a:p>
          <a:p>
            <a:pPr algn="l">
              <a:spcBef>
                <a:spcPts val="0"/>
              </a:spcBef>
            </a:pPr>
            <a:endParaRPr lang="en-US" sz="3700">
              <a:latin typeface="Cambria" panose="02040503050406030204" pitchFamily="18" charset="0"/>
            </a:endParaRPr>
          </a:p>
          <a:p>
            <a:pPr algn="l">
              <a:spcBef>
                <a:spcPts val="0"/>
              </a:spcBef>
            </a:pPr>
            <a:endParaRPr lang="en-US" sz="3700">
              <a:latin typeface="Cambria" panose="02040503050406030204" pitchFamily="18" charset="0"/>
            </a:endParaRPr>
          </a:p>
          <a:p>
            <a:pPr algn="l"/>
            <a:endParaRPr lang="en-US" sz="3700">
              <a:latin typeface="Cambria" panose="02040503050406030204" pitchFamily="18" charset="0"/>
            </a:endParaRPr>
          </a:p>
        </p:txBody>
      </p:sp>
      <p:sp>
        <p:nvSpPr>
          <p:cNvPr id="98" name="Subtitle 2"/>
          <p:cNvSpPr txBox="1">
            <a:spLocks/>
          </p:cNvSpPr>
          <p:nvPr/>
        </p:nvSpPr>
        <p:spPr>
          <a:xfrm>
            <a:off x="369597" y="16053932"/>
            <a:ext cx="10914743" cy="913158"/>
          </a:xfrm>
          <a:prstGeom prst="rect">
            <a:avLst/>
          </a:prstGeom>
          <a:solidFill>
            <a:srgbClr val="002060"/>
          </a:solidFill>
          <a:ln>
            <a:solidFill>
              <a:srgbClr val="002060"/>
            </a:solidFill>
          </a:ln>
        </p:spPr>
        <p:txBody>
          <a:bodyPr vert="horz" lIns="106674" tIns="53337" rIns="106674" bIns="53337" rtlCol="0" anchor="ctr">
            <a:normAutofit fontScale="925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a:solidFill>
                  <a:schemeClr val="bg1"/>
                </a:solidFill>
                <a:latin typeface="Cambria" panose="02040503050406030204" pitchFamily="18" charset="0"/>
              </a:rPr>
              <a:t>Existing Conditions Parameters</a:t>
            </a:r>
            <a:endParaRPr lang="en-US" sz="5800">
              <a:solidFill>
                <a:schemeClr val="bg1"/>
              </a:solidFill>
              <a:latin typeface="Cambria" panose="02040503050406030204" pitchFamily="18" charset="0"/>
            </a:endParaRPr>
          </a:p>
        </p:txBody>
      </p:sp>
      <p:sp>
        <p:nvSpPr>
          <p:cNvPr id="99" name="Subtitle 2"/>
          <p:cNvSpPr txBox="1">
            <a:spLocks/>
          </p:cNvSpPr>
          <p:nvPr/>
        </p:nvSpPr>
        <p:spPr>
          <a:xfrm>
            <a:off x="369596" y="16967090"/>
            <a:ext cx="10914743" cy="6142518"/>
          </a:xfrm>
          <a:prstGeom prst="rect">
            <a:avLst/>
          </a:prstGeom>
          <a:solidFill>
            <a:schemeClr val="bg1">
              <a:lumMod val="95000"/>
            </a:schemeClr>
          </a:solid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r>
              <a:rPr lang="en-US" sz="3700" b="1" dirty="0">
                <a:latin typeface="Cambria"/>
                <a:ea typeface="Cambria"/>
              </a:rPr>
              <a:t>Length of Stream</a:t>
            </a:r>
            <a:r>
              <a:rPr lang="en-US" sz="3700" dirty="0">
                <a:latin typeface="Cambria"/>
                <a:ea typeface="Cambria"/>
              </a:rPr>
              <a:t>: 0.64 miles</a:t>
            </a:r>
          </a:p>
          <a:p>
            <a:pPr algn="just">
              <a:spcBef>
                <a:spcPts val="0"/>
              </a:spcBef>
            </a:pPr>
            <a:r>
              <a:rPr lang="en-US" sz="3700" b="1" dirty="0">
                <a:latin typeface="Cambria"/>
                <a:ea typeface="Cambria"/>
              </a:rPr>
              <a:t>Drainage Area</a:t>
            </a:r>
            <a:r>
              <a:rPr lang="en-US" sz="3700" dirty="0">
                <a:latin typeface="Cambria"/>
                <a:ea typeface="Cambria"/>
              </a:rPr>
              <a:t>: 0.48 </a:t>
            </a:r>
            <a:r>
              <a:rPr lang="en-US" sz="3700" dirty="0">
                <a:latin typeface="Cambria"/>
                <a:ea typeface="+mn-lt"/>
                <a:cs typeface="+mn-lt"/>
              </a:rPr>
              <a:t>miles</a:t>
            </a:r>
            <a:r>
              <a:rPr lang="en-US" sz="3700" baseline="30000" dirty="0">
                <a:latin typeface="Cambria"/>
                <a:ea typeface="+mn-lt"/>
                <a:cs typeface="+mn-lt"/>
              </a:rPr>
              <a:t>2</a:t>
            </a:r>
            <a:endParaRPr lang="en-US" sz="3700" dirty="0">
              <a:latin typeface="Cambria"/>
              <a:ea typeface="Cambria"/>
            </a:endParaRPr>
          </a:p>
          <a:p>
            <a:pPr algn="just">
              <a:spcBef>
                <a:spcPts val="0"/>
              </a:spcBef>
            </a:pPr>
            <a:r>
              <a:rPr lang="en-US" sz="3700" b="1" dirty="0">
                <a:latin typeface="Cambria"/>
                <a:ea typeface="Cambria"/>
              </a:rPr>
              <a:t>Old Wilson Rd Culvert</a:t>
            </a:r>
            <a:r>
              <a:rPr lang="en-US" sz="3700" dirty="0">
                <a:latin typeface="Cambria"/>
                <a:ea typeface="Cambria"/>
              </a:rPr>
              <a:t>: 30 inches (undersized)</a:t>
            </a:r>
          </a:p>
          <a:p>
            <a:pPr algn="just">
              <a:spcBef>
                <a:spcPts val="0"/>
              </a:spcBef>
            </a:pPr>
            <a:r>
              <a:rPr lang="en-US" sz="3700" b="1" dirty="0">
                <a:latin typeface="Cambria"/>
                <a:ea typeface="Cambria"/>
              </a:rPr>
              <a:t>Infrastructure</a:t>
            </a:r>
          </a:p>
          <a:p>
            <a:pPr marL="571500" indent="-571500" algn="just">
              <a:spcBef>
                <a:spcPts val="0"/>
              </a:spcBef>
              <a:buFont typeface="Arial" panose="020B0604020202020204" pitchFamily="34" charset="0"/>
              <a:buChar char="•"/>
            </a:pPr>
            <a:r>
              <a:rPr lang="en-US" sz="3700" dirty="0">
                <a:latin typeface="Cambria"/>
                <a:ea typeface="Cambria"/>
              </a:rPr>
              <a:t>2 Dams</a:t>
            </a:r>
          </a:p>
          <a:p>
            <a:pPr marL="571500" indent="-571500" algn="just">
              <a:spcBef>
                <a:spcPts val="0"/>
              </a:spcBef>
              <a:buFont typeface="Arial" panose="020B0604020202020204" pitchFamily="34" charset="0"/>
              <a:buChar char="•"/>
            </a:pPr>
            <a:r>
              <a:rPr lang="en-US" sz="3700" dirty="0">
                <a:latin typeface="Cambria"/>
                <a:ea typeface="Cambria"/>
              </a:rPr>
              <a:t>1 Concrete weir</a:t>
            </a:r>
          </a:p>
          <a:p>
            <a:pPr marL="571500" indent="-571500" algn="just">
              <a:spcBef>
                <a:spcPts val="0"/>
              </a:spcBef>
              <a:buFont typeface="Arial" panose="020B0604020202020204" pitchFamily="34" charset="0"/>
              <a:buChar char="•"/>
            </a:pPr>
            <a:r>
              <a:rPr lang="en-US" sz="3700" dirty="0">
                <a:latin typeface="Cambria"/>
                <a:ea typeface="Cambria"/>
              </a:rPr>
              <a:t>14 Footbridges</a:t>
            </a:r>
          </a:p>
          <a:p>
            <a:pPr algn="just">
              <a:spcBef>
                <a:spcPts val="0"/>
              </a:spcBef>
            </a:pPr>
            <a:r>
              <a:rPr lang="en-US" sz="3700" b="1" dirty="0">
                <a:latin typeface="Cambria"/>
                <a:ea typeface="Cambria"/>
              </a:rPr>
              <a:t>Length of Channelized Stream</a:t>
            </a:r>
            <a:r>
              <a:rPr lang="en-US" sz="3700" dirty="0">
                <a:latin typeface="Cambria"/>
                <a:ea typeface="Cambria"/>
              </a:rPr>
              <a:t>: 0.23 miles</a:t>
            </a:r>
          </a:p>
          <a:p>
            <a:pPr algn="just">
              <a:spcBef>
                <a:spcPts val="0"/>
              </a:spcBef>
            </a:pPr>
            <a:r>
              <a:rPr lang="en-US" sz="3700" b="1" dirty="0">
                <a:latin typeface="Cambria"/>
                <a:ea typeface="Cambria"/>
              </a:rPr>
              <a:t>Estimated Pond Volume</a:t>
            </a:r>
            <a:r>
              <a:rPr lang="en-US" sz="3700" dirty="0">
                <a:latin typeface="Cambria"/>
                <a:ea typeface="Cambria"/>
              </a:rPr>
              <a:t>: 41,000 </a:t>
            </a:r>
            <a:r>
              <a:rPr lang="en-US" sz="3700" dirty="0">
                <a:latin typeface="Cambria"/>
                <a:ea typeface="Cambria"/>
                <a:cs typeface="+mn-lt"/>
              </a:rPr>
              <a:t>ft</a:t>
            </a:r>
            <a:r>
              <a:rPr lang="en-US" sz="3700" baseline="30000" dirty="0">
                <a:latin typeface="Cambria"/>
                <a:ea typeface="Cambria"/>
                <a:cs typeface="+mn-lt"/>
              </a:rPr>
              <a:t>3 </a:t>
            </a:r>
          </a:p>
          <a:p>
            <a:pPr algn="just">
              <a:spcBef>
                <a:spcPts val="0"/>
              </a:spcBef>
            </a:pPr>
            <a:r>
              <a:rPr lang="en-US" sz="3700" b="1" dirty="0">
                <a:latin typeface="Cambria"/>
                <a:ea typeface="+mn-lt"/>
                <a:cs typeface="+mn-lt"/>
              </a:rPr>
              <a:t>2 Year Peak Flood</a:t>
            </a:r>
            <a:r>
              <a:rPr lang="en-US" sz="3700" dirty="0">
                <a:latin typeface="Cambria"/>
                <a:ea typeface="+mn-lt"/>
                <a:cs typeface="+mn-lt"/>
              </a:rPr>
              <a:t>: 22.4 ft</a:t>
            </a:r>
            <a:r>
              <a:rPr lang="en-US" sz="3700" baseline="30000" dirty="0">
                <a:latin typeface="Cambria"/>
                <a:ea typeface="+mn-lt"/>
                <a:cs typeface="+mn-lt"/>
              </a:rPr>
              <a:t>3</a:t>
            </a:r>
            <a:r>
              <a:rPr lang="en-US" sz="3700" dirty="0">
                <a:latin typeface="Cambria"/>
                <a:ea typeface="+mn-lt"/>
                <a:cs typeface="+mn-lt"/>
              </a:rPr>
              <a:t>/s</a:t>
            </a:r>
            <a:endParaRPr lang="en-US" sz="3700" baseline="30000" dirty="0">
              <a:latin typeface="Cambria"/>
              <a:ea typeface="Cambria"/>
              <a:cs typeface="+mn-lt"/>
            </a:endParaRPr>
          </a:p>
          <a:p>
            <a:pPr algn="just">
              <a:spcBef>
                <a:spcPts val="0"/>
              </a:spcBef>
            </a:pPr>
            <a:r>
              <a:rPr lang="en-US" sz="3700" b="1" dirty="0">
                <a:latin typeface="Cambria"/>
                <a:ea typeface="+mn-lt"/>
                <a:cs typeface="+mn-lt"/>
              </a:rPr>
              <a:t>10 Year Peak Flood</a:t>
            </a:r>
            <a:r>
              <a:rPr lang="en-US" sz="3700" dirty="0">
                <a:latin typeface="Cambria"/>
                <a:ea typeface="+mn-lt"/>
                <a:cs typeface="+mn-lt"/>
              </a:rPr>
              <a:t>:  50.3 </a:t>
            </a:r>
            <a:r>
              <a:rPr lang="en-US" sz="3700" dirty="0">
                <a:latin typeface="Cambria"/>
                <a:ea typeface="Cambria"/>
                <a:cs typeface="+mn-lt"/>
              </a:rPr>
              <a:t>ft</a:t>
            </a:r>
            <a:r>
              <a:rPr lang="en-US" sz="3700" baseline="30000" dirty="0">
                <a:latin typeface="Cambria"/>
                <a:ea typeface="Cambria"/>
                <a:cs typeface="+mn-lt"/>
              </a:rPr>
              <a:t>3</a:t>
            </a:r>
            <a:r>
              <a:rPr lang="en-US" sz="3700" dirty="0">
                <a:latin typeface="Cambria"/>
                <a:ea typeface="Cambria"/>
                <a:cs typeface="+mn-lt"/>
              </a:rPr>
              <a:t>/s</a:t>
            </a:r>
            <a:endParaRPr lang="en-US" sz="3700" baseline="30000" dirty="0">
              <a:latin typeface="Cambria"/>
              <a:ea typeface="Cambria"/>
              <a:cs typeface="Calibri" panose="020F0502020204030204"/>
            </a:endParaRPr>
          </a:p>
          <a:p>
            <a:pPr algn="just">
              <a:spcBef>
                <a:spcPts val="0"/>
              </a:spcBef>
            </a:pPr>
            <a:endParaRPr lang="en-US" sz="2900" dirty="0">
              <a:latin typeface="Cambria" panose="02040503050406030204" pitchFamily="18" charset="0"/>
              <a:ea typeface="Cambria" panose="02040503050406030204" pitchFamily="18" charset="0"/>
            </a:endParaRPr>
          </a:p>
          <a:p>
            <a:pPr algn="just">
              <a:spcBef>
                <a:spcPts val="0"/>
              </a:spcBef>
            </a:pPr>
            <a:endParaRPr lang="en-US" sz="2900" dirty="0">
              <a:latin typeface="Cambria" panose="02040503050406030204" pitchFamily="18" charset="0"/>
              <a:ea typeface="Cambria" panose="02040503050406030204" pitchFamily="18" charset="0"/>
            </a:endParaRPr>
          </a:p>
          <a:p>
            <a:pPr marL="399415" indent="-399415" algn="just">
              <a:spcBef>
                <a:spcPts val="0"/>
              </a:spcBef>
              <a:buChar char="•"/>
            </a:pPr>
            <a:endParaRPr lang="en-US" sz="2900" dirty="0">
              <a:latin typeface="Cambria" panose="02040503050406030204" pitchFamily="18" charset="0"/>
              <a:ea typeface="Cambria" panose="02040503050406030204" pitchFamily="18" charset="0"/>
            </a:endParaRPr>
          </a:p>
          <a:p>
            <a:pPr algn="l">
              <a:spcBef>
                <a:spcPts val="0"/>
              </a:spcBef>
            </a:pPr>
            <a:endParaRPr lang="en-US" sz="2900" dirty="0">
              <a:latin typeface="Cambria" panose="02040503050406030204" pitchFamily="18" charset="0"/>
              <a:ea typeface="Cambria" panose="02040503050406030204" pitchFamily="18" charset="0"/>
            </a:endParaRPr>
          </a:p>
          <a:p>
            <a:pPr algn="just">
              <a:spcBef>
                <a:spcPts val="0"/>
              </a:spcBef>
            </a:pPr>
            <a:endParaRPr lang="en-US" sz="2900" dirty="0">
              <a:latin typeface="Cambria" panose="02040503050406030204" pitchFamily="18" charset="0"/>
              <a:ea typeface="Cambria" panose="02040503050406030204" pitchFamily="18" charset="0"/>
            </a:endParaRPr>
          </a:p>
          <a:p>
            <a:pPr algn="l">
              <a:spcBef>
                <a:spcPts val="0"/>
              </a:spcBef>
            </a:pPr>
            <a:endParaRPr lang="en-US" sz="2900" dirty="0">
              <a:latin typeface="Cambria" panose="02040503050406030204" pitchFamily="18" charset="0"/>
            </a:endParaRPr>
          </a:p>
          <a:p>
            <a:pPr algn="l">
              <a:spcBef>
                <a:spcPts val="0"/>
              </a:spcBef>
            </a:pPr>
            <a:endParaRPr lang="en-US" sz="2900" dirty="0">
              <a:latin typeface="Cambria" panose="02040503050406030204" pitchFamily="18" charset="0"/>
              <a:ea typeface="Cambria" panose="02040503050406030204" pitchFamily="18" charset="0"/>
            </a:endParaRPr>
          </a:p>
          <a:p>
            <a:pPr algn="l">
              <a:spcBef>
                <a:spcPts val="0"/>
              </a:spcBef>
            </a:pPr>
            <a:endParaRPr lang="en-US" sz="2900" dirty="0">
              <a:latin typeface="Cambria" panose="02040503050406030204" pitchFamily="18" charset="0"/>
              <a:ea typeface="Cambria" panose="02040503050406030204" pitchFamily="18" charset="0"/>
            </a:endParaRPr>
          </a:p>
        </p:txBody>
      </p:sp>
      <p:sp>
        <p:nvSpPr>
          <p:cNvPr id="108" name="Subtitle 2"/>
          <p:cNvSpPr txBox="1">
            <a:spLocks/>
          </p:cNvSpPr>
          <p:nvPr/>
        </p:nvSpPr>
        <p:spPr>
          <a:xfrm>
            <a:off x="32492928" y="29344709"/>
            <a:ext cx="10914743" cy="2812294"/>
          </a:xfrm>
          <a:prstGeom prst="rect">
            <a:avLst/>
          </a:prstGeom>
          <a:solidFill>
            <a:schemeClr val="bg1">
              <a:lumMod val="95000"/>
            </a:schemeClr>
          </a:solid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700">
                <a:latin typeface="Cambria" panose="02040503050406030204" pitchFamily="18" charset="0"/>
              </a:rPr>
              <a:t>Academic Advisor: Julie Paprocki PhD, UNH</a:t>
            </a:r>
          </a:p>
          <a:p>
            <a:pPr algn="l">
              <a:spcBef>
                <a:spcPts val="0"/>
              </a:spcBef>
            </a:pPr>
            <a:r>
              <a:rPr lang="en-US" sz="3700">
                <a:latin typeface="Cambria" panose="02040503050406030204" pitchFamily="18" charset="0"/>
              </a:rPr>
              <a:t>Project Sponsor: Haley Puntin, GZA</a:t>
            </a:r>
          </a:p>
          <a:p>
            <a:pPr algn="l">
              <a:spcBef>
                <a:spcPts val="0"/>
              </a:spcBef>
            </a:pPr>
            <a:r>
              <a:rPr lang="en-US" sz="3700">
                <a:latin typeface="Cambria"/>
                <a:ea typeface="Cambria"/>
              </a:rPr>
              <a:t>City of Northampton, MA</a:t>
            </a:r>
          </a:p>
          <a:p>
            <a:pPr algn="l">
              <a:spcBef>
                <a:spcPts val="0"/>
              </a:spcBef>
            </a:pPr>
            <a:r>
              <a:rPr lang="en-US" sz="3700">
                <a:latin typeface="Cambria" panose="02040503050406030204" pitchFamily="18" charset="0"/>
              </a:rPr>
              <a:t>Rosalie </a:t>
            </a:r>
            <a:r>
              <a:rPr lang="en-US" sz="3700" err="1">
                <a:latin typeface="Cambria" panose="02040503050406030204" pitchFamily="18" charset="0"/>
              </a:rPr>
              <a:t>Starvish</a:t>
            </a:r>
            <a:r>
              <a:rPr lang="en-US" sz="3700">
                <a:latin typeface="Cambria" panose="02040503050406030204" pitchFamily="18" charset="0"/>
              </a:rPr>
              <a:t> PE, Project Manager GZA-Springfield</a:t>
            </a:r>
          </a:p>
          <a:p>
            <a:pPr algn="l">
              <a:spcBef>
                <a:spcPts val="0"/>
              </a:spcBef>
            </a:pPr>
            <a:r>
              <a:rPr lang="en-US" sz="3700">
                <a:latin typeface="Cambria" panose="02040503050406030204" pitchFamily="18" charset="0"/>
              </a:rPr>
              <a:t>Tighe &amp; Bond</a:t>
            </a:r>
          </a:p>
          <a:p>
            <a:pPr algn="l">
              <a:spcBef>
                <a:spcPts val="0"/>
              </a:spcBef>
            </a:pPr>
            <a:endParaRPr lang="en-US" sz="3700">
              <a:latin typeface="Cambria" panose="02040503050406030204" pitchFamily="18" charset="0"/>
            </a:endParaRPr>
          </a:p>
        </p:txBody>
      </p:sp>
      <p:pic>
        <p:nvPicPr>
          <p:cNvPr id="5" name="Picture 4" descr="Logo, company name&#10;&#10;Description automatically generated">
            <a:extLst>
              <a:ext uri="{FF2B5EF4-FFF2-40B4-BE49-F238E27FC236}">
                <a16:creationId xmlns:a16="http://schemas.microsoft.com/office/drawing/2014/main" id="{9C8AEE8E-E0FD-E890-0987-088BA5B33F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32758" y="631109"/>
            <a:ext cx="3961066" cy="3591879"/>
          </a:xfrm>
          <a:prstGeom prst="rect">
            <a:avLst/>
          </a:prstGeom>
        </p:spPr>
      </p:pic>
      <p:sp>
        <p:nvSpPr>
          <p:cNvPr id="3" name="Subtitle 2">
            <a:extLst>
              <a:ext uri="{FF2B5EF4-FFF2-40B4-BE49-F238E27FC236}">
                <a16:creationId xmlns:a16="http://schemas.microsoft.com/office/drawing/2014/main" id="{B5E2AB54-51E7-58F3-4B2C-BF0CE787D1DE}"/>
              </a:ext>
            </a:extLst>
          </p:cNvPr>
          <p:cNvSpPr txBox="1">
            <a:spLocks/>
          </p:cNvSpPr>
          <p:nvPr/>
        </p:nvSpPr>
        <p:spPr>
          <a:xfrm>
            <a:off x="369597" y="24011114"/>
            <a:ext cx="10914742" cy="3435903"/>
          </a:xfrm>
          <a:prstGeom prst="rect">
            <a:avLst/>
          </a:prstGeom>
          <a:solidFill>
            <a:schemeClr val="bg1">
              <a:lumMod val="95000"/>
            </a:schemeClr>
          </a:solid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r>
              <a:rPr lang="en-US" sz="3700" b="1" dirty="0">
                <a:latin typeface="Cambria"/>
                <a:ea typeface="Cambria"/>
              </a:rPr>
              <a:t>Total added flood storage</a:t>
            </a:r>
            <a:r>
              <a:rPr lang="en-US" sz="3700" dirty="0">
                <a:latin typeface="Cambria"/>
                <a:ea typeface="Cambria"/>
              </a:rPr>
              <a:t>: 102,000 </a:t>
            </a:r>
            <a:r>
              <a:rPr lang="en-US" sz="3700" dirty="0">
                <a:latin typeface="Cambria"/>
                <a:ea typeface="Cambria"/>
                <a:cs typeface="+mn-lt"/>
              </a:rPr>
              <a:t>ft</a:t>
            </a:r>
            <a:r>
              <a:rPr lang="en-US" sz="3700" baseline="30000" dirty="0">
                <a:latin typeface="Cambria"/>
                <a:ea typeface="Cambria"/>
                <a:cs typeface="+mn-lt"/>
              </a:rPr>
              <a:t>3</a:t>
            </a:r>
          </a:p>
          <a:p>
            <a:pPr algn="just">
              <a:spcBef>
                <a:spcPts val="0"/>
              </a:spcBef>
            </a:pPr>
            <a:r>
              <a:rPr lang="en-US" sz="3700" b="1" dirty="0">
                <a:latin typeface="Cambria"/>
                <a:ea typeface="Cambria"/>
                <a:cs typeface="+mn-lt"/>
              </a:rPr>
              <a:t>Total added Wetlands</a:t>
            </a:r>
            <a:r>
              <a:rPr lang="en-US" sz="3700" dirty="0">
                <a:latin typeface="Cambria"/>
                <a:ea typeface="Cambria"/>
                <a:cs typeface="+mn-lt"/>
              </a:rPr>
              <a:t>: 143,218 ft</a:t>
            </a:r>
            <a:r>
              <a:rPr lang="en-US" sz="3700" baseline="30000" dirty="0">
                <a:latin typeface="Cambria"/>
                <a:ea typeface="Cambria"/>
                <a:cs typeface="+mn-lt"/>
              </a:rPr>
              <a:t>2</a:t>
            </a:r>
            <a:endParaRPr lang="en-US" sz="3700" dirty="0">
              <a:latin typeface="Cambria"/>
              <a:ea typeface="Cambria"/>
              <a:cs typeface="+mn-lt"/>
            </a:endParaRPr>
          </a:p>
          <a:p>
            <a:pPr algn="just">
              <a:spcBef>
                <a:spcPts val="0"/>
              </a:spcBef>
            </a:pPr>
            <a:r>
              <a:rPr lang="en-US" sz="3700" b="1" dirty="0">
                <a:latin typeface="Cambria"/>
                <a:ea typeface="Cambria"/>
                <a:cs typeface="+mn-lt"/>
              </a:rPr>
              <a:t>Replaced Old Wilson Road Culvert</a:t>
            </a:r>
            <a:r>
              <a:rPr lang="en-US" sz="3700" dirty="0">
                <a:latin typeface="Cambria"/>
                <a:ea typeface="Cambria"/>
                <a:cs typeface="+mn-lt"/>
              </a:rPr>
              <a:t>: 14</a:t>
            </a:r>
            <a:r>
              <a:rPr lang="en-US" sz="3700" dirty="0">
                <a:solidFill>
                  <a:srgbClr val="FF0000"/>
                </a:solidFill>
                <a:latin typeface="Cambria"/>
                <a:ea typeface="Cambria"/>
                <a:cs typeface="+mn-lt"/>
              </a:rPr>
              <a:t> </a:t>
            </a:r>
            <a:r>
              <a:rPr lang="en-US" sz="3700" dirty="0">
                <a:latin typeface="Cambria"/>
                <a:ea typeface="Cambria"/>
                <a:cs typeface="+mn-lt"/>
              </a:rPr>
              <a:t>ft open bottom box culvert</a:t>
            </a:r>
            <a:r>
              <a:rPr lang="en-US" sz="3700" dirty="0">
                <a:solidFill>
                  <a:srgbClr val="FF0000"/>
                </a:solidFill>
                <a:latin typeface="Cambria"/>
                <a:ea typeface="Cambria"/>
                <a:cs typeface="+mn-lt"/>
              </a:rPr>
              <a:t> </a:t>
            </a:r>
            <a:endParaRPr lang="en-US" sz="3700">
              <a:solidFill>
                <a:srgbClr val="FF0000"/>
              </a:solidFill>
              <a:latin typeface="Cambria" panose="02040503050406030204" pitchFamily="18" charset="0"/>
              <a:ea typeface="Cambria" panose="02040503050406030204" pitchFamily="18" charset="0"/>
              <a:cs typeface="+mn-lt"/>
            </a:endParaRPr>
          </a:p>
          <a:p>
            <a:pPr algn="just">
              <a:spcBef>
                <a:spcPts val="0"/>
              </a:spcBef>
            </a:pPr>
            <a:r>
              <a:rPr lang="en-US" sz="3700" b="1" dirty="0">
                <a:latin typeface="Cambria"/>
                <a:ea typeface="Cambria"/>
                <a:cs typeface="+mn-lt"/>
              </a:rPr>
              <a:t>Typical Footbridge span</a:t>
            </a:r>
            <a:r>
              <a:rPr lang="en-US" sz="3700" dirty="0">
                <a:latin typeface="Cambria"/>
                <a:ea typeface="Cambria"/>
                <a:cs typeface="+mn-lt"/>
              </a:rPr>
              <a:t>: 15 ft</a:t>
            </a:r>
            <a:endParaRPr lang="en-US" sz="2900" dirty="0">
              <a:latin typeface="Cambria"/>
              <a:ea typeface="Cambria"/>
            </a:endParaRPr>
          </a:p>
          <a:p>
            <a:pPr algn="l">
              <a:spcBef>
                <a:spcPts val="0"/>
              </a:spcBef>
            </a:pPr>
            <a:endParaRPr lang="en-US" sz="2900">
              <a:latin typeface="Cambria" panose="02040503050406030204" pitchFamily="18" charset="0"/>
              <a:ea typeface="Cambria" panose="02040503050406030204" pitchFamily="18" charset="0"/>
            </a:endParaRPr>
          </a:p>
          <a:p>
            <a:pPr algn="l">
              <a:spcBef>
                <a:spcPts val="0"/>
              </a:spcBef>
            </a:pPr>
            <a:endParaRPr lang="en-US" sz="2900">
              <a:latin typeface="Cambria" panose="02040503050406030204" pitchFamily="18" charset="0"/>
              <a:ea typeface="Cambria" panose="02040503050406030204" pitchFamily="18" charset="0"/>
            </a:endParaRPr>
          </a:p>
        </p:txBody>
      </p:sp>
      <p:sp>
        <p:nvSpPr>
          <p:cNvPr id="11" name="Subtitle 2">
            <a:extLst>
              <a:ext uri="{FF2B5EF4-FFF2-40B4-BE49-F238E27FC236}">
                <a16:creationId xmlns:a16="http://schemas.microsoft.com/office/drawing/2014/main" id="{9DD07339-691F-C435-C060-44A3153A7B6A}"/>
              </a:ext>
            </a:extLst>
          </p:cNvPr>
          <p:cNvSpPr txBox="1">
            <a:spLocks/>
          </p:cNvSpPr>
          <p:nvPr/>
        </p:nvSpPr>
        <p:spPr>
          <a:xfrm>
            <a:off x="369596" y="23097955"/>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Design Improvements </a:t>
            </a:r>
          </a:p>
        </p:txBody>
      </p:sp>
      <p:sp>
        <p:nvSpPr>
          <p:cNvPr id="10" name="Subtitle 2">
            <a:extLst>
              <a:ext uri="{FF2B5EF4-FFF2-40B4-BE49-F238E27FC236}">
                <a16:creationId xmlns:a16="http://schemas.microsoft.com/office/drawing/2014/main" id="{E635CD64-E776-8619-52CD-60F5807D4D7B}"/>
              </a:ext>
            </a:extLst>
          </p:cNvPr>
          <p:cNvSpPr txBox="1">
            <a:spLocks/>
          </p:cNvSpPr>
          <p:nvPr/>
        </p:nvSpPr>
        <p:spPr>
          <a:xfrm>
            <a:off x="12300593" y="4941779"/>
            <a:ext cx="19641782"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Existing Conditions and Locus Map </a:t>
            </a:r>
          </a:p>
        </p:txBody>
      </p:sp>
      <p:sp>
        <p:nvSpPr>
          <p:cNvPr id="20" name="Subtitle 2">
            <a:extLst>
              <a:ext uri="{FF2B5EF4-FFF2-40B4-BE49-F238E27FC236}">
                <a16:creationId xmlns:a16="http://schemas.microsoft.com/office/drawing/2014/main" id="{501DBBDB-E413-2CA7-03F8-0219B79B4389}"/>
              </a:ext>
            </a:extLst>
          </p:cNvPr>
          <p:cNvSpPr txBox="1">
            <a:spLocks/>
          </p:cNvSpPr>
          <p:nvPr/>
        </p:nvSpPr>
        <p:spPr>
          <a:xfrm>
            <a:off x="32550222" y="4941779"/>
            <a:ext cx="10895391"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err="1">
                <a:solidFill>
                  <a:schemeClr val="bg1"/>
                </a:solidFill>
                <a:latin typeface="Cambria" panose="02040503050406030204" pitchFamily="18" charset="0"/>
              </a:rPr>
              <a:t>HydroCAD</a:t>
            </a:r>
            <a:endParaRPr lang="en-US" sz="5800">
              <a:solidFill>
                <a:schemeClr val="bg1"/>
              </a:solidFill>
              <a:latin typeface="Cambria" panose="02040503050406030204" pitchFamily="18" charset="0"/>
            </a:endParaRPr>
          </a:p>
        </p:txBody>
      </p:sp>
      <p:sp>
        <p:nvSpPr>
          <p:cNvPr id="21" name="Subtitle 2">
            <a:extLst>
              <a:ext uri="{FF2B5EF4-FFF2-40B4-BE49-F238E27FC236}">
                <a16:creationId xmlns:a16="http://schemas.microsoft.com/office/drawing/2014/main" id="{F8560F1A-FB57-BACB-29F2-4F34B885C43A}"/>
              </a:ext>
            </a:extLst>
          </p:cNvPr>
          <p:cNvSpPr txBox="1">
            <a:spLocks/>
          </p:cNvSpPr>
          <p:nvPr/>
        </p:nvSpPr>
        <p:spPr>
          <a:xfrm>
            <a:off x="12300593" y="13531308"/>
            <a:ext cx="19641782"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Proposed Conditions</a:t>
            </a:r>
          </a:p>
        </p:txBody>
      </p:sp>
      <p:sp>
        <p:nvSpPr>
          <p:cNvPr id="28" name="Subtitle 2">
            <a:extLst>
              <a:ext uri="{FF2B5EF4-FFF2-40B4-BE49-F238E27FC236}">
                <a16:creationId xmlns:a16="http://schemas.microsoft.com/office/drawing/2014/main" id="{3D337436-C58E-2549-4500-B6083D15BA05}"/>
              </a:ext>
            </a:extLst>
          </p:cNvPr>
          <p:cNvSpPr txBox="1">
            <a:spLocks/>
          </p:cNvSpPr>
          <p:nvPr/>
        </p:nvSpPr>
        <p:spPr>
          <a:xfrm>
            <a:off x="32492931" y="23183704"/>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Benefits</a:t>
            </a:r>
          </a:p>
        </p:txBody>
      </p:sp>
      <p:sp>
        <p:nvSpPr>
          <p:cNvPr id="29" name="Subtitle 2">
            <a:extLst>
              <a:ext uri="{FF2B5EF4-FFF2-40B4-BE49-F238E27FC236}">
                <a16:creationId xmlns:a16="http://schemas.microsoft.com/office/drawing/2014/main" id="{7EB485A8-91B9-C7AD-6132-ECA2CD090BBF}"/>
              </a:ext>
            </a:extLst>
          </p:cNvPr>
          <p:cNvSpPr txBox="1">
            <a:spLocks/>
          </p:cNvSpPr>
          <p:nvPr/>
        </p:nvSpPr>
        <p:spPr>
          <a:xfrm>
            <a:off x="32492930" y="24096862"/>
            <a:ext cx="10914743" cy="4334689"/>
          </a:xfrm>
          <a:prstGeom prst="rect">
            <a:avLst/>
          </a:prstGeom>
          <a:solidFill>
            <a:schemeClr val="bg1">
              <a:lumMod val="95000"/>
            </a:schemeClr>
          </a:solid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700">
                <a:latin typeface="Cambria" panose="02040503050406030204" pitchFamily="18" charset="0"/>
              </a:rPr>
              <a:t>The proposed stream design will improve on flood protection by having increased storage potential, compared to the current conditions of the site. The ecological improvement to the stream will help revitalize the area and help bolster the current ecosystem while being a catalyst for the expansion of the wooded areas into the golf turf. </a:t>
            </a:r>
          </a:p>
        </p:txBody>
      </p:sp>
      <p:sp>
        <p:nvSpPr>
          <p:cNvPr id="34" name="Subtitle 2">
            <a:extLst>
              <a:ext uri="{FF2B5EF4-FFF2-40B4-BE49-F238E27FC236}">
                <a16:creationId xmlns:a16="http://schemas.microsoft.com/office/drawing/2014/main" id="{328C7ADF-B3BB-BEBC-44E3-A95FEE2558AD}"/>
              </a:ext>
            </a:extLst>
          </p:cNvPr>
          <p:cNvSpPr txBox="1">
            <a:spLocks/>
          </p:cNvSpPr>
          <p:nvPr/>
        </p:nvSpPr>
        <p:spPr>
          <a:xfrm>
            <a:off x="32475388" y="28431551"/>
            <a:ext cx="10928555"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Acknowledgements</a:t>
            </a:r>
          </a:p>
        </p:txBody>
      </p:sp>
      <p:pic>
        <p:nvPicPr>
          <p:cNvPr id="41" name="Picture 40">
            <a:extLst>
              <a:ext uri="{FF2B5EF4-FFF2-40B4-BE49-F238E27FC236}">
                <a16:creationId xmlns:a16="http://schemas.microsoft.com/office/drawing/2014/main" id="{425B6AD2-AA0E-266B-899D-0E8864C621BD}"/>
              </a:ext>
            </a:extLst>
          </p:cNvPr>
          <p:cNvPicPr>
            <a:picLocks noChangeAspect="1"/>
          </p:cNvPicPr>
          <p:nvPr/>
        </p:nvPicPr>
        <p:blipFill>
          <a:blip r:embed="rId6"/>
          <a:stretch>
            <a:fillRect/>
          </a:stretch>
        </p:blipFill>
        <p:spPr>
          <a:xfrm>
            <a:off x="33026423" y="6172077"/>
            <a:ext cx="9962342" cy="6893534"/>
          </a:xfrm>
          <a:prstGeom prst="rect">
            <a:avLst/>
          </a:prstGeom>
        </p:spPr>
      </p:pic>
      <p:sp>
        <p:nvSpPr>
          <p:cNvPr id="42" name="TextBox 41">
            <a:extLst>
              <a:ext uri="{FF2B5EF4-FFF2-40B4-BE49-F238E27FC236}">
                <a16:creationId xmlns:a16="http://schemas.microsoft.com/office/drawing/2014/main" id="{BA63E6F9-3F50-E4DB-D55E-A4E1BA1AEB77}"/>
              </a:ext>
            </a:extLst>
          </p:cNvPr>
          <p:cNvSpPr txBox="1"/>
          <p:nvPr/>
        </p:nvSpPr>
        <p:spPr>
          <a:xfrm>
            <a:off x="12972703" y="12751018"/>
            <a:ext cx="8491021" cy="477048"/>
          </a:xfrm>
          <a:prstGeom prst="rect">
            <a:avLst/>
          </a:prstGeom>
          <a:noFill/>
        </p:spPr>
        <p:txBody>
          <a:bodyPr wrap="square" lIns="106674" tIns="53337" rIns="106674" bIns="53337" rtlCol="0">
            <a:spAutoFit/>
          </a:bodyPr>
          <a:lstStyle/>
          <a:p>
            <a:pPr algn="ctr"/>
            <a:r>
              <a:rPr lang="en-US" sz="2400">
                <a:latin typeface="Cambria" panose="02040503050406030204" pitchFamily="18" charset="0"/>
              </a:rPr>
              <a:t>Locus Map</a:t>
            </a:r>
          </a:p>
        </p:txBody>
      </p:sp>
      <p:pic>
        <p:nvPicPr>
          <p:cNvPr id="33" name="Picture 32">
            <a:extLst>
              <a:ext uri="{FF2B5EF4-FFF2-40B4-BE49-F238E27FC236}">
                <a16:creationId xmlns:a16="http://schemas.microsoft.com/office/drawing/2014/main" id="{9B63B8CE-CF81-1257-EA59-DA178DB973A8}"/>
              </a:ext>
            </a:extLst>
          </p:cNvPr>
          <p:cNvPicPr>
            <a:picLocks noChangeAspect="1"/>
          </p:cNvPicPr>
          <p:nvPr/>
        </p:nvPicPr>
        <p:blipFill rotWithShape="1">
          <a:blip r:embed="rId7"/>
          <a:srcRect r="827"/>
          <a:stretch/>
        </p:blipFill>
        <p:spPr>
          <a:xfrm>
            <a:off x="13261660" y="14547900"/>
            <a:ext cx="17784353" cy="13310927"/>
          </a:xfrm>
          <a:prstGeom prst="rect">
            <a:avLst/>
          </a:prstGeom>
        </p:spPr>
      </p:pic>
      <p:sp>
        <p:nvSpPr>
          <p:cNvPr id="36" name="Subtitle 2">
            <a:extLst>
              <a:ext uri="{FF2B5EF4-FFF2-40B4-BE49-F238E27FC236}">
                <a16:creationId xmlns:a16="http://schemas.microsoft.com/office/drawing/2014/main" id="{04EA0D40-4C2F-D1FC-CCDA-00FBC2F00206}"/>
              </a:ext>
            </a:extLst>
          </p:cNvPr>
          <p:cNvSpPr txBox="1">
            <a:spLocks/>
          </p:cNvSpPr>
          <p:nvPr/>
        </p:nvSpPr>
        <p:spPr>
          <a:xfrm>
            <a:off x="369595" y="27468455"/>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Legend</a:t>
            </a:r>
          </a:p>
        </p:txBody>
      </p:sp>
      <p:sp>
        <p:nvSpPr>
          <p:cNvPr id="39" name="Subtitle 2">
            <a:extLst>
              <a:ext uri="{FF2B5EF4-FFF2-40B4-BE49-F238E27FC236}">
                <a16:creationId xmlns:a16="http://schemas.microsoft.com/office/drawing/2014/main" id="{A3A57EB3-F917-DFCF-855B-3D7B4FE22EC3}"/>
              </a:ext>
            </a:extLst>
          </p:cNvPr>
          <p:cNvSpPr txBox="1">
            <a:spLocks/>
          </p:cNvSpPr>
          <p:nvPr/>
        </p:nvSpPr>
        <p:spPr>
          <a:xfrm>
            <a:off x="369596" y="28369168"/>
            <a:ext cx="10914742" cy="3710448"/>
          </a:xfrm>
          <a:prstGeom prst="rect">
            <a:avLst/>
          </a:prstGeom>
          <a:solidFill>
            <a:schemeClr val="bg1">
              <a:lumMod val="95000"/>
            </a:schemeClr>
          </a:solid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2900">
              <a:latin typeface="Cambria" panose="02040503050406030204" pitchFamily="18" charset="0"/>
              <a:ea typeface="Cambria" panose="02040503050406030204" pitchFamily="18" charset="0"/>
            </a:endParaRPr>
          </a:p>
          <a:p>
            <a:pPr algn="just">
              <a:spcBef>
                <a:spcPts val="0"/>
              </a:spcBef>
            </a:pPr>
            <a:endParaRPr lang="en-US" sz="2900">
              <a:latin typeface="Cambria" panose="02040503050406030204" pitchFamily="18" charset="0"/>
              <a:ea typeface="Cambria" panose="02040503050406030204" pitchFamily="18" charset="0"/>
            </a:endParaRPr>
          </a:p>
          <a:p>
            <a:pPr marL="399415" indent="-399415" algn="just">
              <a:spcBef>
                <a:spcPts val="0"/>
              </a:spcBef>
              <a:buChar char="•"/>
            </a:pPr>
            <a:endParaRPr lang="en-US" sz="2900">
              <a:latin typeface="Cambria" panose="02040503050406030204" pitchFamily="18" charset="0"/>
              <a:ea typeface="Cambria" panose="02040503050406030204" pitchFamily="18" charset="0"/>
            </a:endParaRPr>
          </a:p>
          <a:p>
            <a:pPr algn="l">
              <a:spcBef>
                <a:spcPts val="0"/>
              </a:spcBef>
            </a:pPr>
            <a:endParaRPr lang="en-US" sz="2900">
              <a:latin typeface="Cambria" panose="02040503050406030204" pitchFamily="18" charset="0"/>
              <a:ea typeface="Cambria" panose="02040503050406030204" pitchFamily="18" charset="0"/>
            </a:endParaRPr>
          </a:p>
          <a:p>
            <a:pPr algn="just">
              <a:spcBef>
                <a:spcPts val="0"/>
              </a:spcBef>
            </a:pPr>
            <a:endParaRPr lang="en-US" sz="2900">
              <a:latin typeface="Cambria" panose="02040503050406030204" pitchFamily="18" charset="0"/>
              <a:ea typeface="Cambria" panose="02040503050406030204" pitchFamily="18" charset="0"/>
            </a:endParaRPr>
          </a:p>
          <a:p>
            <a:pPr algn="l">
              <a:spcBef>
                <a:spcPts val="0"/>
              </a:spcBef>
            </a:pPr>
            <a:endParaRPr lang="en-US" sz="2900">
              <a:latin typeface="Cambria" panose="02040503050406030204" pitchFamily="18" charset="0"/>
            </a:endParaRPr>
          </a:p>
          <a:p>
            <a:pPr algn="l">
              <a:spcBef>
                <a:spcPts val="0"/>
              </a:spcBef>
            </a:pPr>
            <a:endParaRPr lang="en-US" sz="2900">
              <a:latin typeface="Cambria" panose="02040503050406030204" pitchFamily="18" charset="0"/>
              <a:ea typeface="Cambria" panose="02040503050406030204" pitchFamily="18" charset="0"/>
            </a:endParaRPr>
          </a:p>
          <a:p>
            <a:pPr algn="l">
              <a:spcBef>
                <a:spcPts val="0"/>
              </a:spcBef>
            </a:pPr>
            <a:endParaRPr lang="en-US" sz="2900">
              <a:latin typeface="Cambria" panose="02040503050406030204" pitchFamily="18" charset="0"/>
              <a:ea typeface="Cambria" panose="02040503050406030204" pitchFamily="18" charset="0"/>
            </a:endParaRPr>
          </a:p>
        </p:txBody>
      </p:sp>
      <p:pic>
        <p:nvPicPr>
          <p:cNvPr id="43" name="Picture 42">
            <a:extLst>
              <a:ext uri="{FF2B5EF4-FFF2-40B4-BE49-F238E27FC236}">
                <a16:creationId xmlns:a16="http://schemas.microsoft.com/office/drawing/2014/main" id="{6C454D6A-7949-64CE-FDBD-155D02C597C5}"/>
              </a:ext>
            </a:extLst>
          </p:cNvPr>
          <p:cNvPicPr>
            <a:picLocks noChangeAspect="1"/>
          </p:cNvPicPr>
          <p:nvPr/>
        </p:nvPicPr>
        <p:blipFill>
          <a:blip r:embed="rId8"/>
          <a:stretch>
            <a:fillRect/>
          </a:stretch>
        </p:blipFill>
        <p:spPr>
          <a:xfrm>
            <a:off x="2656639" y="28402028"/>
            <a:ext cx="5717340" cy="3677587"/>
          </a:xfrm>
          <a:prstGeom prst="rect">
            <a:avLst/>
          </a:prstGeom>
        </p:spPr>
      </p:pic>
      <p:pic>
        <p:nvPicPr>
          <p:cNvPr id="45" name="Picture 44">
            <a:extLst>
              <a:ext uri="{FF2B5EF4-FFF2-40B4-BE49-F238E27FC236}">
                <a16:creationId xmlns:a16="http://schemas.microsoft.com/office/drawing/2014/main" id="{FDEAA320-EB1F-491F-B252-5FA43B87BD54}"/>
              </a:ext>
            </a:extLst>
          </p:cNvPr>
          <p:cNvPicPr>
            <a:picLocks noChangeAspect="1"/>
          </p:cNvPicPr>
          <p:nvPr/>
        </p:nvPicPr>
        <p:blipFill>
          <a:blip r:embed="rId9"/>
          <a:stretch>
            <a:fillRect/>
          </a:stretch>
        </p:blipFill>
        <p:spPr>
          <a:xfrm>
            <a:off x="22482614" y="6368686"/>
            <a:ext cx="8327059" cy="6155756"/>
          </a:xfrm>
          <a:prstGeom prst="rect">
            <a:avLst/>
          </a:prstGeom>
        </p:spPr>
      </p:pic>
      <p:pic>
        <p:nvPicPr>
          <p:cNvPr id="18" name="Picture 17">
            <a:extLst>
              <a:ext uri="{FF2B5EF4-FFF2-40B4-BE49-F238E27FC236}">
                <a16:creationId xmlns:a16="http://schemas.microsoft.com/office/drawing/2014/main" id="{8C9DDA07-DA5E-5D12-0A40-3DA69FF288FB}"/>
              </a:ext>
            </a:extLst>
          </p:cNvPr>
          <p:cNvPicPr>
            <a:picLocks noChangeAspect="1"/>
          </p:cNvPicPr>
          <p:nvPr/>
        </p:nvPicPr>
        <p:blipFill>
          <a:blip r:embed="rId10"/>
          <a:stretch>
            <a:fillRect/>
          </a:stretch>
        </p:blipFill>
        <p:spPr>
          <a:xfrm>
            <a:off x="13604558" y="6346722"/>
            <a:ext cx="6817041" cy="6128451"/>
          </a:xfrm>
          <a:prstGeom prst="rect">
            <a:avLst/>
          </a:prstGeom>
        </p:spPr>
      </p:pic>
      <p:sp>
        <p:nvSpPr>
          <p:cNvPr id="12" name="TextBox 11">
            <a:extLst>
              <a:ext uri="{FF2B5EF4-FFF2-40B4-BE49-F238E27FC236}">
                <a16:creationId xmlns:a16="http://schemas.microsoft.com/office/drawing/2014/main" id="{C026F838-1203-B0F8-5AFE-56CBF00FADE5}"/>
              </a:ext>
            </a:extLst>
          </p:cNvPr>
          <p:cNvSpPr txBox="1"/>
          <p:nvPr/>
        </p:nvSpPr>
        <p:spPr>
          <a:xfrm>
            <a:off x="18273326" y="7811325"/>
            <a:ext cx="2148274" cy="461665"/>
          </a:xfrm>
          <a:prstGeom prst="rect">
            <a:avLst/>
          </a:prstGeom>
          <a:solidFill>
            <a:schemeClr val="bg1">
              <a:lumMod val="85000"/>
            </a:schemeClr>
          </a:solidFill>
        </p:spPr>
        <p:txBody>
          <a:bodyPr wrap="square" rtlCol="0">
            <a:spAutoFit/>
          </a:bodyPr>
          <a:lstStyle/>
          <a:p>
            <a:r>
              <a:rPr lang="en-US" sz="2400" dirty="0"/>
              <a:t>Location of site</a:t>
            </a:r>
          </a:p>
        </p:txBody>
      </p:sp>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399</Words>
  <Application>Microsoft Office PowerPoint</Application>
  <PresentationFormat>Custom</PresentationFormat>
  <Paragraphs>65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Nashawannuck Brook Restoration  Joshua Dow, Sunjay Sood, Jacob Stephens Civil/Environmental Engineering,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Sunjay Sood</cp:lastModifiedBy>
  <cp:revision>3</cp:revision>
  <cp:lastPrinted>2023-04-12T17:30:50Z</cp:lastPrinted>
  <dcterms:created xsi:type="dcterms:W3CDTF">2016-03-05T16:55:12Z</dcterms:created>
  <dcterms:modified xsi:type="dcterms:W3CDTF">2023-04-13T19:18:30Z</dcterms:modified>
</cp:coreProperties>
</file>