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sldIdLst>
    <p:sldId id="256" r:id="rId7"/>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001B1-2532-4D34-AA73-57F990E41FB2}" v="5" dt="2023-04-13T18:38:19.087"/>
    <p1510:client id="{94C360C6-55FF-C091-814E-2CC5D5FFD99E}" v="950" dt="2023-04-13T16:56:10.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279" autoAdjust="0"/>
    <p:restoredTop sz="94434" autoAdjust="0"/>
  </p:normalViewPr>
  <p:slideViewPr>
    <p:cSldViewPr snapToGrid="0">
      <p:cViewPr>
        <p:scale>
          <a:sx n="25" d="100"/>
          <a:sy n="25" d="100"/>
        </p:scale>
        <p:origin x="208" y="20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4/13/2023</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dirty="0">
                <a:solidFill>
                  <a:schemeClr val="bg1"/>
                </a:solidFill>
                <a:latin typeface="Cambria" panose="02040503050406030204" pitchFamily="18" charset="0"/>
                <a:cs typeface="Arial" panose="020B0604020202020204" pitchFamily="34" charset="0"/>
              </a:rPr>
              <a:t>Automating Defect Detection with Machine Learning</a:t>
            </a:r>
            <a:br>
              <a:rPr lang="en-US" sz="8400" dirty="0">
                <a:solidFill>
                  <a:schemeClr val="bg1"/>
                </a:solidFill>
                <a:latin typeface="Cambria" panose="02040503050406030204" pitchFamily="18" charset="0"/>
                <a:cs typeface="Arial" panose="020B0604020202020204" pitchFamily="34" charset="0"/>
              </a:rPr>
            </a:br>
            <a:r>
              <a:rPr lang="en-US" sz="5600" u="sng" dirty="0">
                <a:solidFill>
                  <a:schemeClr val="bg1"/>
                </a:solidFill>
                <a:latin typeface="Cambria" panose="02040503050406030204" pitchFamily="18" charset="0"/>
                <a:cs typeface="Arial" panose="020B0604020202020204" pitchFamily="34" charset="0"/>
              </a:rPr>
              <a:t>Shane Toma, Jason Provencher, </a:t>
            </a:r>
            <a:r>
              <a:rPr lang="en-US" sz="5600" u="sng" dirty="0" err="1">
                <a:solidFill>
                  <a:schemeClr val="bg1"/>
                </a:solidFill>
                <a:latin typeface="Cambria" panose="02040503050406030204" pitchFamily="18" charset="0"/>
                <a:cs typeface="Arial" panose="020B0604020202020204" pitchFamily="34" charset="0"/>
              </a:rPr>
              <a:t>Estuardo</a:t>
            </a:r>
            <a:r>
              <a:rPr lang="en-US" sz="5600" u="sng" dirty="0">
                <a:solidFill>
                  <a:schemeClr val="bg1"/>
                </a:solidFill>
                <a:latin typeface="Cambria" panose="02040503050406030204" pitchFamily="18" charset="0"/>
                <a:cs typeface="Arial" panose="020B0604020202020204" pitchFamily="34" charset="0"/>
              </a:rPr>
              <a:t> Pinto</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Department of Mechanical Engineering, University of New Hampshire, Durham, NH 03824</a:t>
            </a:r>
            <a:endParaRPr lang="en-US" sz="93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9597" y="6318586"/>
            <a:ext cx="10914743" cy="16372640"/>
          </a:xfrm>
          <a:prstGeom prst="rect">
            <a:avLst/>
          </a:prstGeom>
          <a:solidFill>
            <a:schemeClr val="accent1">
              <a:lumMod val="20000"/>
              <a:lumOff val="80000"/>
            </a:schemeClr>
          </a:solid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200" b="1" dirty="0">
                <a:latin typeface="Cambria"/>
                <a:ea typeface="Cambria"/>
              </a:rPr>
              <a:t>Introduction: </a:t>
            </a:r>
            <a:r>
              <a:rPr lang="en-US" sz="3200" dirty="0">
                <a:latin typeface="Cambria"/>
                <a:ea typeface="Cambria"/>
              </a:rPr>
              <a:t>General Electric (GE) Aviation manufactures bladed disks (blisks) for a variety of turbine engines. To ensure parts are of acceptable quality, each part undergoes several inspection stages. Currently, the visual inspection stage is done manually, and human error can result in missed defects. When parts with defects are not recognized until later inspection stages, additional reworking is required, wasting time and money.</a:t>
            </a:r>
          </a:p>
          <a:p>
            <a:pPr algn="l"/>
            <a:endParaRPr lang="en-US" sz="3200" b="1" dirty="0">
              <a:latin typeface="Cambria"/>
              <a:ea typeface="Cambria"/>
            </a:endParaRPr>
          </a:p>
          <a:p>
            <a:pPr algn="l"/>
            <a:endParaRPr lang="en-US" sz="3200" b="1" dirty="0">
              <a:latin typeface="Cambria"/>
              <a:ea typeface="Cambria"/>
            </a:endParaRPr>
          </a:p>
          <a:p>
            <a:pPr algn="l"/>
            <a:r>
              <a:rPr lang="en-US" sz="3200" b="1" dirty="0">
                <a:latin typeface="Cambria"/>
                <a:ea typeface="Cambria"/>
              </a:rPr>
              <a:t>Project Statement: </a:t>
            </a:r>
            <a:r>
              <a:rPr lang="en-US" sz="3200" dirty="0">
                <a:latin typeface="Cambria"/>
                <a:ea typeface="Cambria"/>
              </a:rPr>
              <a:t>Build a system which can automatically scan common defect areas on the blisk and determine if the part is defective.</a:t>
            </a:r>
            <a:r>
              <a:rPr lang="en-US" sz="3200" b="1" dirty="0">
                <a:latin typeface="Cambria"/>
                <a:ea typeface="Cambria"/>
              </a:rPr>
              <a:t> </a:t>
            </a:r>
            <a:r>
              <a:rPr lang="en-US" sz="3200" dirty="0">
                <a:latin typeface="Cambria"/>
                <a:ea typeface="Cambria"/>
              </a:rPr>
              <a:t>We aim to increase manufacturing efficiency by reducing part reworking after visual inspection stage.</a:t>
            </a:r>
            <a:endParaRPr lang="en-US" sz="3200" b="1" dirty="0">
              <a:latin typeface="Cambria"/>
              <a:ea typeface="Cambria"/>
            </a:endParaRPr>
          </a:p>
          <a:p>
            <a:pPr algn="l"/>
            <a:r>
              <a:rPr lang="en-US" sz="3200" b="1" dirty="0">
                <a:latin typeface="Cambria"/>
                <a:ea typeface="Cambria"/>
              </a:rPr>
              <a:t>How: </a:t>
            </a:r>
            <a:r>
              <a:rPr lang="en-US" sz="3200" dirty="0">
                <a:latin typeface="Cambria"/>
                <a:ea typeface="Cambria"/>
              </a:rPr>
              <a:t>Automate visual inspection stage with digital microscope and machine learning to reduce missed defects.</a:t>
            </a:r>
          </a:p>
          <a:p>
            <a:pPr>
              <a:lnSpc>
                <a:spcPct val="100000"/>
              </a:lnSpc>
              <a:spcBef>
                <a:spcPts val="0"/>
              </a:spcBef>
            </a:pPr>
            <a:r>
              <a:rPr lang="en-US" sz="3200" b="1" u="sng" dirty="0">
                <a:ea typeface="+mn-lt"/>
                <a:cs typeface="+mn-lt"/>
              </a:rPr>
              <a:t>Major System Components</a:t>
            </a:r>
            <a:endParaRPr lang="en-US" sz="3200" dirty="0">
              <a:ea typeface="+mn-lt"/>
              <a:cs typeface="+mn-lt"/>
            </a:endParaRPr>
          </a:p>
          <a:p>
            <a:pPr marL="457200" indent="-457200" algn="l">
              <a:lnSpc>
                <a:spcPct val="100000"/>
              </a:lnSpc>
              <a:spcBef>
                <a:spcPts val="0"/>
              </a:spcBef>
              <a:buFont typeface="Arial,Sans-Serif"/>
              <a:buChar char="•"/>
            </a:pPr>
            <a:r>
              <a:rPr lang="en-US" sz="3200" b="1" dirty="0">
                <a:ea typeface="+mn-lt"/>
                <a:cs typeface="+mn-lt"/>
              </a:rPr>
              <a:t>Turntable: </a:t>
            </a:r>
            <a:r>
              <a:rPr lang="en-US" sz="3200" dirty="0">
                <a:ea typeface="+mn-lt"/>
                <a:cs typeface="+mn-lt"/>
              </a:rPr>
              <a:t>Blisk sits upon turntable so that it can be rotated 360 degrees</a:t>
            </a:r>
          </a:p>
          <a:p>
            <a:pPr marL="457200" indent="-457200" algn="l">
              <a:lnSpc>
                <a:spcPct val="100000"/>
              </a:lnSpc>
              <a:spcBef>
                <a:spcPts val="0"/>
              </a:spcBef>
              <a:buFont typeface="Arial,Sans-Serif"/>
              <a:buChar char="•"/>
            </a:pPr>
            <a:r>
              <a:rPr lang="en-US" sz="3200" b="1" dirty="0">
                <a:ea typeface="+mn-lt"/>
                <a:cs typeface="+mn-lt"/>
              </a:rPr>
              <a:t>NEMA 17 Stepper Motor and A4988 driver: </a:t>
            </a:r>
            <a:r>
              <a:rPr lang="en-US" sz="3200" dirty="0">
                <a:ea typeface="+mn-lt"/>
                <a:cs typeface="+mn-lt"/>
              </a:rPr>
              <a:t>Motor shaft connects to the turntable to allow the blisk rotation to be precisely controlled</a:t>
            </a:r>
          </a:p>
          <a:p>
            <a:pPr marL="457200" indent="-457200" algn="l">
              <a:lnSpc>
                <a:spcPct val="100000"/>
              </a:lnSpc>
              <a:spcBef>
                <a:spcPts val="0"/>
              </a:spcBef>
              <a:buFont typeface="Arial,Sans-Serif"/>
              <a:buChar char="•"/>
            </a:pPr>
            <a:r>
              <a:rPr lang="en-US" sz="3200" b="1">
                <a:ea typeface="+mn-lt"/>
                <a:cs typeface="+mn-lt"/>
              </a:rPr>
              <a:t>Dino-Lite</a:t>
            </a:r>
            <a:r>
              <a:rPr lang="en-US" sz="3200" b="1" dirty="0">
                <a:ea typeface="+mn-lt"/>
                <a:cs typeface="+mn-lt"/>
              </a:rPr>
              <a:t> Digital Microscope: </a:t>
            </a:r>
            <a:r>
              <a:rPr lang="en-US" sz="3200" dirty="0">
                <a:ea typeface="+mn-lt"/>
                <a:cs typeface="+mn-lt"/>
              </a:rPr>
              <a:t>Captures images of blisk defect areas</a:t>
            </a:r>
            <a:endParaRPr lang="en-US" sz="3200" b="1" dirty="0">
              <a:ea typeface="+mn-lt"/>
              <a:cs typeface="+mn-lt"/>
            </a:endParaRPr>
          </a:p>
          <a:p>
            <a:pPr marL="457200" indent="-457200" algn="l">
              <a:lnSpc>
                <a:spcPct val="100000"/>
              </a:lnSpc>
              <a:spcBef>
                <a:spcPts val="0"/>
              </a:spcBef>
              <a:buFont typeface="Arial,Sans-Serif"/>
              <a:buChar char="•"/>
            </a:pPr>
            <a:r>
              <a:rPr lang="en-US" sz="3200" b="1" dirty="0">
                <a:ea typeface="+mn-lt"/>
                <a:cs typeface="+mn-lt"/>
              </a:rPr>
              <a:t>Microscope Stand: </a:t>
            </a:r>
            <a:r>
              <a:rPr lang="en-US" sz="3200" dirty="0">
                <a:ea typeface="+mn-lt"/>
                <a:cs typeface="+mn-lt"/>
              </a:rPr>
              <a:t>Positions the microscope in the correct position to view the desired area</a:t>
            </a:r>
            <a:endParaRPr lang="en-US" sz="3200" b="1" dirty="0">
              <a:ea typeface="+mn-lt"/>
              <a:cs typeface="+mn-lt"/>
            </a:endParaRPr>
          </a:p>
          <a:p>
            <a:pPr marL="457200" indent="-457200" algn="l">
              <a:lnSpc>
                <a:spcPct val="100000"/>
              </a:lnSpc>
              <a:spcBef>
                <a:spcPts val="0"/>
              </a:spcBef>
              <a:buFont typeface="Arial,Sans-Serif"/>
              <a:buChar char="•"/>
            </a:pPr>
            <a:r>
              <a:rPr lang="en-US" sz="3200" b="1" dirty="0">
                <a:ea typeface="+mn-lt"/>
                <a:cs typeface="+mn-lt"/>
              </a:rPr>
              <a:t>Raspberry Pi 2B: </a:t>
            </a:r>
            <a:r>
              <a:rPr lang="en-US" sz="3200" dirty="0">
                <a:ea typeface="+mn-lt"/>
                <a:cs typeface="+mn-lt"/>
              </a:rPr>
              <a:t>Wirelessly connected to computer/machine learning algorithm to allow for motor control</a:t>
            </a:r>
          </a:p>
          <a:p>
            <a:pPr marL="457200" indent="-457200" algn="l">
              <a:lnSpc>
                <a:spcPct val="100000"/>
              </a:lnSpc>
              <a:spcBef>
                <a:spcPts val="0"/>
              </a:spcBef>
              <a:buFont typeface="Arial,Sans-Serif"/>
              <a:buChar char="•"/>
            </a:pPr>
            <a:r>
              <a:rPr lang="en-US" sz="3200" b="1" dirty="0">
                <a:ea typeface="+mn-lt"/>
                <a:cs typeface="+mn-lt"/>
              </a:rPr>
              <a:t>Machine Learning Algorithm: </a:t>
            </a:r>
            <a:r>
              <a:rPr lang="en-US" sz="3200" dirty="0">
                <a:ea typeface="+mn-lt"/>
                <a:cs typeface="+mn-lt"/>
              </a:rPr>
              <a:t>Processes microscope images and determines if defect is present</a:t>
            </a:r>
            <a:endParaRPr lang="en-US" sz="3200" b="1" dirty="0">
              <a:ea typeface="+mn-lt"/>
              <a:cs typeface="+mn-lt"/>
            </a:endParaRPr>
          </a:p>
          <a:p>
            <a:pPr marL="457200" indent="-457200" algn="l">
              <a:lnSpc>
                <a:spcPct val="100000"/>
              </a:lnSpc>
              <a:spcBef>
                <a:spcPts val="0"/>
              </a:spcBef>
              <a:buFont typeface="Arial,Sans-Serif"/>
              <a:buChar char="•"/>
            </a:pPr>
            <a:endParaRPr lang="en-US" sz="3200" dirty="0">
              <a:cs typeface="Calibri"/>
            </a:endParaRPr>
          </a:p>
          <a:p>
            <a:pPr marL="457200" indent="-457200" algn="l">
              <a:lnSpc>
                <a:spcPct val="100000"/>
              </a:lnSpc>
              <a:spcBef>
                <a:spcPts val="0"/>
              </a:spcBef>
              <a:buFont typeface="Arial,Sans-Serif"/>
              <a:buChar char="•"/>
            </a:pPr>
            <a:endParaRPr lang="en-US" sz="3200" dirty="0">
              <a:cs typeface="Calibri"/>
            </a:endParaRPr>
          </a:p>
          <a:p>
            <a:pPr marL="457200" indent="-457200" algn="l">
              <a:lnSpc>
                <a:spcPct val="100000"/>
              </a:lnSpc>
              <a:spcBef>
                <a:spcPts val="0"/>
              </a:spcBef>
              <a:buFont typeface="Arial,Sans-Serif"/>
              <a:buChar char="•"/>
            </a:pPr>
            <a:endParaRPr lang="en-US" sz="3200" dirty="0">
              <a:cs typeface="Calibri"/>
            </a:endParaRPr>
          </a:p>
          <a:p>
            <a:pPr marL="457200" indent="-457200" algn="l">
              <a:lnSpc>
                <a:spcPct val="100000"/>
              </a:lnSpc>
              <a:spcBef>
                <a:spcPts val="0"/>
              </a:spcBef>
              <a:buFont typeface="Arial,Sans-Serif"/>
              <a:buChar char="•"/>
            </a:pPr>
            <a:endParaRPr lang="en-US" sz="3200" dirty="0">
              <a:cs typeface="Calibri"/>
            </a:endParaRPr>
          </a:p>
          <a:p>
            <a:pPr algn="l">
              <a:lnSpc>
                <a:spcPct val="100000"/>
              </a:lnSpc>
              <a:spcBef>
                <a:spcPts val="0"/>
              </a:spcBef>
            </a:pPr>
            <a:endParaRPr lang="en-US" sz="3200" b="1" u="sng" dirty="0">
              <a:latin typeface="Calibri" panose="020F0502020204030204"/>
              <a:ea typeface="Cambria"/>
              <a:cs typeface="Calibri"/>
            </a:endParaRPr>
          </a:p>
          <a:p>
            <a:pPr algn="l"/>
            <a:endParaRPr lang="en-US" sz="3200" b="1" dirty="0">
              <a:latin typeface="Cambria" panose="02040503050406030204" pitchFamily="18" charset="0"/>
              <a:ea typeface="Cambria" panose="02040503050406030204" pitchFamily="18" charset="0"/>
            </a:endParaRPr>
          </a:p>
          <a:p>
            <a:pPr algn="l"/>
            <a:endParaRPr lang="en-US" sz="3200" dirty="0">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a:p>
            <a:pPr algn="l"/>
            <a:endParaRPr lang="en-US" sz="3200" dirty="0">
              <a:latin typeface="Cambria" panose="02040503050406030204" pitchFamily="18" charset="0"/>
              <a:ea typeface="Cambria" panose="02040503050406030204" pitchFamily="18" charset="0"/>
            </a:endParaRPr>
          </a:p>
          <a:p>
            <a:pPr algn="l"/>
            <a:endParaRPr lang="en-US" sz="3200" dirty="0">
              <a:latin typeface="Cambria" panose="02040503050406030204" pitchFamily="18" charset="0"/>
              <a:ea typeface="Cambria" panose="02040503050406030204" pitchFamily="18" charset="0"/>
            </a:endParaRPr>
          </a:p>
          <a:p>
            <a:endParaRPr lang="en-US" sz="3200" dirty="0">
              <a:latin typeface="Cambria" panose="02040503050406030204" pitchFamily="18" charset="0"/>
            </a:endParaRPr>
          </a:p>
        </p:txBody>
      </p:sp>
      <p:sp>
        <p:nvSpPr>
          <p:cNvPr id="8" name="Subtitle 2"/>
          <p:cNvSpPr txBox="1">
            <a:spLocks/>
          </p:cNvSpPr>
          <p:nvPr/>
        </p:nvSpPr>
        <p:spPr>
          <a:xfrm>
            <a:off x="369598" y="24231600"/>
            <a:ext cx="10833738" cy="7822544"/>
          </a:xfrm>
          <a:prstGeom prst="rect">
            <a:avLst/>
          </a:prstGeom>
          <a:solidFill>
            <a:schemeClr val="accent1">
              <a:lumMod val="20000"/>
              <a:lumOff val="80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2900" dirty="0">
              <a:latin typeface="Cambria" panose="02040503050406030204" pitchFamily="18" charset="0"/>
            </a:endParaRPr>
          </a:p>
        </p:txBody>
      </p:sp>
      <p:sp>
        <p:nvSpPr>
          <p:cNvPr id="9" name="Subtitle 2"/>
          <p:cNvSpPr txBox="1">
            <a:spLocks/>
          </p:cNvSpPr>
          <p:nvPr/>
        </p:nvSpPr>
        <p:spPr>
          <a:xfrm>
            <a:off x="12331493" y="4927624"/>
            <a:ext cx="31174697"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Mechanical Design &amp; Description</a:t>
            </a:r>
          </a:p>
        </p:txBody>
      </p:sp>
      <p:sp>
        <p:nvSpPr>
          <p:cNvPr id="12" name="Subtitle 2"/>
          <p:cNvSpPr txBox="1">
            <a:spLocks/>
          </p:cNvSpPr>
          <p:nvPr/>
        </p:nvSpPr>
        <p:spPr>
          <a:xfrm>
            <a:off x="32492933" y="14959820"/>
            <a:ext cx="10974144" cy="7219626"/>
          </a:xfrm>
          <a:prstGeom prst="rect">
            <a:avLst/>
          </a:prstGeom>
          <a:solidFill>
            <a:schemeClr val="accent1">
              <a:lumMod val="20000"/>
              <a:lumOff val="80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dirty="0">
              <a:latin typeface="Cambria" panose="02040503050406030204" pitchFamily="18" charset="0"/>
            </a:endParaRPr>
          </a:p>
        </p:txBody>
      </p:sp>
      <p:sp>
        <p:nvSpPr>
          <p:cNvPr id="13" name="Subtitle 2"/>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Introduction</a:t>
            </a:r>
          </a:p>
        </p:txBody>
      </p:sp>
      <p:sp>
        <p:nvSpPr>
          <p:cNvPr id="16" name="Subtitle 2"/>
          <p:cNvSpPr txBox="1">
            <a:spLocks/>
          </p:cNvSpPr>
          <p:nvPr/>
        </p:nvSpPr>
        <p:spPr>
          <a:xfrm>
            <a:off x="12331493" y="6318586"/>
            <a:ext cx="31190110" cy="6706607"/>
          </a:xfrm>
          <a:prstGeom prst="rect">
            <a:avLst/>
          </a:prstGeom>
          <a:solidFill>
            <a:schemeClr val="accent1">
              <a:lumMod val="20000"/>
              <a:lumOff val="80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17" name="Subtitle 2"/>
          <p:cNvSpPr txBox="1">
            <a:spLocks/>
          </p:cNvSpPr>
          <p:nvPr/>
        </p:nvSpPr>
        <p:spPr>
          <a:xfrm>
            <a:off x="32492932" y="13650545"/>
            <a:ext cx="10981170" cy="104176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Electrical Components</a:t>
            </a:r>
          </a:p>
        </p:txBody>
      </p:sp>
      <p:sp>
        <p:nvSpPr>
          <p:cNvPr id="18" name="Subtitle 2"/>
          <p:cNvSpPr txBox="1">
            <a:spLocks/>
          </p:cNvSpPr>
          <p:nvPr/>
        </p:nvSpPr>
        <p:spPr>
          <a:xfrm>
            <a:off x="32591449" y="22553038"/>
            <a:ext cx="10914743" cy="633625"/>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Current Progress</a:t>
            </a:r>
          </a:p>
        </p:txBody>
      </p:sp>
      <p:sp>
        <p:nvSpPr>
          <p:cNvPr id="30" name="Subtitle 2"/>
          <p:cNvSpPr txBox="1">
            <a:spLocks/>
          </p:cNvSpPr>
          <p:nvPr/>
        </p:nvSpPr>
        <p:spPr>
          <a:xfrm>
            <a:off x="12125438" y="13650544"/>
            <a:ext cx="19662661" cy="916355"/>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 Machine Learning Process &amp; Description</a:t>
            </a:r>
          </a:p>
        </p:txBody>
      </p:sp>
      <p:sp>
        <p:nvSpPr>
          <p:cNvPr id="149" name="Subtitle 2"/>
          <p:cNvSpPr txBox="1">
            <a:spLocks/>
          </p:cNvSpPr>
          <p:nvPr/>
        </p:nvSpPr>
        <p:spPr>
          <a:xfrm>
            <a:off x="12117002" y="22504330"/>
            <a:ext cx="19854129" cy="682333"/>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Machine Learning Results</a:t>
            </a:r>
          </a:p>
        </p:txBody>
      </p: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048" y="1302021"/>
            <a:ext cx="2125211" cy="2812779"/>
          </a:xfrm>
          <a:prstGeom prst="rect">
            <a:avLst/>
          </a:prstGeom>
        </p:spPr>
      </p:pic>
      <p:sp>
        <p:nvSpPr>
          <p:cNvPr id="85" name="Subtitle 2"/>
          <p:cNvSpPr txBox="1">
            <a:spLocks/>
          </p:cNvSpPr>
          <p:nvPr/>
        </p:nvSpPr>
        <p:spPr>
          <a:xfrm>
            <a:off x="32580942" y="30439907"/>
            <a:ext cx="10914743" cy="1614236"/>
          </a:xfrm>
          <a:prstGeom prst="rect">
            <a:avLst/>
          </a:prstGeom>
          <a:solidFill>
            <a:schemeClr val="accent1">
              <a:lumMod val="20000"/>
              <a:lumOff val="80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200" dirty="0"/>
              <a:t>Thank you to our faculty advisor Dr. John Roth for design guidance and to John Graham and George Archer from GE Aviation for sponsoring this project.</a:t>
            </a:r>
          </a:p>
          <a:p>
            <a:pPr algn="l">
              <a:spcBef>
                <a:spcPts val="0"/>
              </a:spcBef>
            </a:pPr>
            <a:endParaRPr lang="en-US" sz="3200" dirty="0"/>
          </a:p>
          <a:p>
            <a:pPr algn="l"/>
            <a:endParaRPr lang="en-US" sz="3200" dirty="0"/>
          </a:p>
          <a:p>
            <a:pPr algn="l"/>
            <a:endParaRPr lang="en-US" sz="3200" dirty="0"/>
          </a:p>
        </p:txBody>
      </p:sp>
      <p:sp>
        <p:nvSpPr>
          <p:cNvPr id="93" name="Subtitle 2"/>
          <p:cNvSpPr txBox="1">
            <a:spLocks/>
          </p:cNvSpPr>
          <p:nvPr/>
        </p:nvSpPr>
        <p:spPr>
          <a:xfrm>
            <a:off x="32559359" y="29486023"/>
            <a:ext cx="10914743" cy="633625"/>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Acknowledgements</a:t>
            </a:r>
          </a:p>
        </p:txBody>
      </p:sp>
      <p:sp>
        <p:nvSpPr>
          <p:cNvPr id="4" name="TextBox 3"/>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dirty="0">
              <a:latin typeface="Cambria" panose="02040503050406030204" pitchFamily="18" charset="0"/>
            </a:endParaRPr>
          </a:p>
        </p:txBody>
      </p:sp>
      <p:sp>
        <p:nvSpPr>
          <p:cNvPr id="98" name="Subtitle 2"/>
          <p:cNvSpPr txBox="1">
            <a:spLocks/>
          </p:cNvSpPr>
          <p:nvPr/>
        </p:nvSpPr>
        <p:spPr>
          <a:xfrm>
            <a:off x="369597" y="23062702"/>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 System Flow Chart</a:t>
            </a:r>
          </a:p>
        </p:txBody>
      </p:sp>
      <p:sp>
        <p:nvSpPr>
          <p:cNvPr id="108" name="Subtitle 2"/>
          <p:cNvSpPr txBox="1">
            <a:spLocks/>
          </p:cNvSpPr>
          <p:nvPr/>
        </p:nvSpPr>
        <p:spPr>
          <a:xfrm>
            <a:off x="32589787" y="23582487"/>
            <a:ext cx="10914743" cy="2074552"/>
          </a:xfrm>
          <a:prstGeom prst="rect">
            <a:avLst/>
          </a:prstGeom>
          <a:solidFill>
            <a:schemeClr val="accent1">
              <a:lumMod val="20000"/>
              <a:lumOff val="80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spcBef>
                <a:spcPts val="0"/>
              </a:spcBef>
              <a:buFont typeface="Arial" panose="020B0604020202020204" pitchFamily="34" charset="0"/>
              <a:buChar char="•"/>
            </a:pPr>
            <a:r>
              <a:rPr lang="en-US" sz="3200" dirty="0">
                <a:ea typeface="Cambria"/>
              </a:rPr>
              <a:t>Parts for final assembly are being milled and water jetted</a:t>
            </a:r>
          </a:p>
          <a:p>
            <a:pPr marL="457200" indent="-457200" algn="l">
              <a:spcBef>
                <a:spcPts val="0"/>
              </a:spcBef>
              <a:buFont typeface="Arial" panose="020B0604020202020204" pitchFamily="34" charset="0"/>
              <a:buChar char="•"/>
            </a:pPr>
            <a:r>
              <a:rPr lang="en-US" sz="3200" dirty="0">
                <a:ea typeface="Cambria"/>
              </a:rPr>
              <a:t>Additional model testing to improve performance</a:t>
            </a:r>
          </a:p>
          <a:p>
            <a:pPr marL="457200" indent="-457200" algn="l">
              <a:spcBef>
                <a:spcPts val="0"/>
              </a:spcBef>
              <a:buFont typeface="Arial" panose="020B0604020202020204" pitchFamily="34" charset="0"/>
              <a:buChar char="•"/>
            </a:pPr>
            <a:r>
              <a:rPr lang="en-US" sz="3200" dirty="0">
                <a:ea typeface="Cambria"/>
              </a:rPr>
              <a:t>All electronic components are set up</a:t>
            </a:r>
          </a:p>
          <a:p>
            <a:pPr marL="457200" indent="-457200" algn="l">
              <a:spcBef>
                <a:spcPts val="0"/>
              </a:spcBef>
              <a:buFont typeface="Arial" panose="020B0604020202020204" pitchFamily="34" charset="0"/>
              <a:buChar char="•"/>
            </a:pPr>
            <a:r>
              <a:rPr lang="en-US" sz="3200" dirty="0">
                <a:ea typeface="Cambria"/>
              </a:rPr>
              <a:t>Final draft of main code to connect all system components</a:t>
            </a:r>
          </a:p>
        </p:txBody>
      </p:sp>
      <p:sp>
        <p:nvSpPr>
          <p:cNvPr id="23" name="TextBox 22">
            <a:extLst>
              <a:ext uri="{FF2B5EF4-FFF2-40B4-BE49-F238E27FC236}">
                <a16:creationId xmlns:a16="http://schemas.microsoft.com/office/drawing/2014/main" id="{455D65C0-3079-267E-6772-76CB0F6C6AC2}"/>
              </a:ext>
            </a:extLst>
          </p:cNvPr>
          <p:cNvSpPr txBox="1"/>
          <p:nvPr/>
        </p:nvSpPr>
        <p:spPr>
          <a:xfrm>
            <a:off x="1124967" y="27296901"/>
            <a:ext cx="9403999" cy="4452501"/>
          </a:xfrm>
          <a:prstGeom prst="rect">
            <a:avLst/>
          </a:prstGeom>
          <a:solidFill>
            <a:schemeClr val="accent1">
              <a:lumMod val="20000"/>
              <a:lumOff val="80000"/>
            </a:scheme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360"/>
              </a:lnSpc>
            </a:pPr>
            <a:r>
              <a:rPr lang="en-US" sz="3200" b="1" dirty="0">
                <a:cs typeface="Calibri"/>
              </a:rPr>
              <a:t>Process Overview: </a:t>
            </a:r>
            <a:r>
              <a:rPr lang="en-US" sz="3200" dirty="0">
                <a:cs typeface="Calibri"/>
              </a:rPr>
              <a:t>Running the script on the main computer, the microscope is accessed and an image is taken. The image is then given to the ML model, which determines pass or fail. </a:t>
            </a:r>
          </a:p>
          <a:p>
            <a:pPr>
              <a:lnSpc>
                <a:spcPts val="3360"/>
              </a:lnSpc>
            </a:pPr>
            <a:endParaRPr lang="en-US" sz="3200" dirty="0">
              <a:cs typeface="Calibri"/>
            </a:endParaRPr>
          </a:p>
          <a:p>
            <a:pPr>
              <a:lnSpc>
                <a:spcPts val="3360"/>
              </a:lnSpc>
            </a:pPr>
            <a:r>
              <a:rPr lang="en-US" sz="3200" b="1" dirty="0">
                <a:cs typeface="Calibri"/>
              </a:rPr>
              <a:t>Image Pass: </a:t>
            </a:r>
            <a:r>
              <a:rPr lang="en-US" sz="3200" dirty="0">
                <a:cs typeface="Calibri"/>
              </a:rPr>
              <a:t>If no defect is found, the Raspberry Pi is accessed remotely, and increments the motor one step</a:t>
            </a:r>
          </a:p>
          <a:p>
            <a:pPr>
              <a:lnSpc>
                <a:spcPts val="3360"/>
              </a:lnSpc>
            </a:pPr>
            <a:endParaRPr lang="en-US" sz="3200" dirty="0">
              <a:cs typeface="Calibri"/>
            </a:endParaRPr>
          </a:p>
          <a:p>
            <a:pPr>
              <a:lnSpc>
                <a:spcPts val="3360"/>
              </a:lnSpc>
            </a:pPr>
            <a:r>
              <a:rPr lang="en-US" sz="3200" b="1" dirty="0">
                <a:cs typeface="Calibri"/>
              </a:rPr>
              <a:t>Image Fail: </a:t>
            </a:r>
            <a:r>
              <a:rPr lang="en-US" sz="3200" dirty="0">
                <a:cs typeface="Calibri"/>
              </a:rPr>
              <a:t>If a defect is found, the location of the motor is saved, and the operator is notified</a:t>
            </a:r>
          </a:p>
        </p:txBody>
      </p:sp>
      <p:pic>
        <p:nvPicPr>
          <p:cNvPr id="24" name="Picture 23" descr="Diagram&#10;&#10;Description automatically generated">
            <a:extLst>
              <a:ext uri="{FF2B5EF4-FFF2-40B4-BE49-F238E27FC236}">
                <a16:creationId xmlns:a16="http://schemas.microsoft.com/office/drawing/2014/main" id="{5FF70F8F-EB58-105F-04B8-074BD1762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049" y="24471117"/>
            <a:ext cx="10335834" cy="2623438"/>
          </a:xfrm>
          <a:prstGeom prst="rect">
            <a:avLst/>
          </a:prstGeom>
        </p:spPr>
      </p:pic>
      <p:pic>
        <p:nvPicPr>
          <p:cNvPr id="25" name="Picture 24" descr="Diagram&#10;&#10;Description automatically generated">
            <a:extLst>
              <a:ext uri="{FF2B5EF4-FFF2-40B4-BE49-F238E27FC236}">
                <a16:creationId xmlns:a16="http://schemas.microsoft.com/office/drawing/2014/main" id="{70B632D1-143D-ED9B-26E9-2489702498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985" y="10162192"/>
            <a:ext cx="10566852" cy="2054666"/>
          </a:xfrm>
          <a:prstGeom prst="rect">
            <a:avLst/>
          </a:prstGeom>
          <a:noFill/>
          <a:ln>
            <a:noFill/>
          </a:ln>
        </p:spPr>
      </p:pic>
      <p:pic>
        <p:nvPicPr>
          <p:cNvPr id="26" name="Picture 10">
            <a:extLst>
              <a:ext uri="{FF2B5EF4-FFF2-40B4-BE49-F238E27FC236}">
                <a16:creationId xmlns:a16="http://schemas.microsoft.com/office/drawing/2014/main" id="{06020C6D-4DCD-124C-4F55-75ABA60F0B73}"/>
              </a:ext>
            </a:extLst>
          </p:cNvPr>
          <p:cNvPicPr>
            <a:picLocks noChangeAspect="1"/>
          </p:cNvPicPr>
          <p:nvPr/>
        </p:nvPicPr>
        <p:blipFill>
          <a:blip r:embed="rId5"/>
          <a:stretch>
            <a:fillRect/>
          </a:stretch>
        </p:blipFill>
        <p:spPr>
          <a:xfrm>
            <a:off x="12800940" y="6523010"/>
            <a:ext cx="10344154" cy="5692428"/>
          </a:xfrm>
          <a:prstGeom prst="rect">
            <a:avLst/>
          </a:prstGeom>
          <a:ln w="28575">
            <a:solidFill>
              <a:srgbClr val="4472C4"/>
            </a:solidFill>
          </a:ln>
        </p:spPr>
      </p:pic>
      <p:pic>
        <p:nvPicPr>
          <p:cNvPr id="28" name="Picture 30" descr="Diagram&#10;&#10;Description automatically generated">
            <a:extLst>
              <a:ext uri="{FF2B5EF4-FFF2-40B4-BE49-F238E27FC236}">
                <a16:creationId xmlns:a16="http://schemas.microsoft.com/office/drawing/2014/main" id="{CA65F390-4BD7-3437-E1B7-9C83C9F555DE}"/>
              </a:ext>
            </a:extLst>
          </p:cNvPr>
          <p:cNvPicPr>
            <a:picLocks noChangeAspect="1"/>
          </p:cNvPicPr>
          <p:nvPr/>
        </p:nvPicPr>
        <p:blipFill rotWithShape="1">
          <a:blip r:embed="rId6"/>
          <a:srcRect r="11180"/>
          <a:stretch/>
        </p:blipFill>
        <p:spPr>
          <a:xfrm>
            <a:off x="24326850" y="6532517"/>
            <a:ext cx="8705353" cy="5682921"/>
          </a:xfrm>
          <a:prstGeom prst="rect">
            <a:avLst/>
          </a:prstGeom>
          <a:ln w="28575">
            <a:solidFill>
              <a:srgbClr val="4472C4"/>
            </a:solidFill>
          </a:ln>
        </p:spPr>
      </p:pic>
      <p:sp>
        <p:nvSpPr>
          <p:cNvPr id="29" name="TextBox 28">
            <a:extLst>
              <a:ext uri="{FF2B5EF4-FFF2-40B4-BE49-F238E27FC236}">
                <a16:creationId xmlns:a16="http://schemas.microsoft.com/office/drawing/2014/main" id="{509201FF-3A0D-43AD-D0B2-25606AC9A881}"/>
              </a:ext>
            </a:extLst>
          </p:cNvPr>
          <p:cNvSpPr txBox="1"/>
          <p:nvPr/>
        </p:nvSpPr>
        <p:spPr>
          <a:xfrm>
            <a:off x="33472960" y="6457653"/>
            <a:ext cx="9463764" cy="6303514"/>
          </a:xfrm>
          <a:prstGeom prst="rect">
            <a:avLst/>
          </a:prstGeom>
          <a:solidFill>
            <a:schemeClr val="accent1">
              <a:lumMod val="20000"/>
              <a:lumOff val="80000"/>
            </a:schemeClr>
          </a:solidFill>
          <a:ln w="28575">
            <a:solidFill>
              <a:schemeClr val="accent5"/>
            </a:solidFill>
          </a:ln>
        </p:spPr>
        <p:txBody>
          <a:bodyPr wrap="square" lIns="97785" tIns="48892" rIns="97785" bIns="48892" rtlCol="0" anchor="t">
            <a:spAutoFit/>
          </a:bodyPr>
          <a:lstStyle/>
          <a:p>
            <a:pPr algn="ctr">
              <a:lnSpc>
                <a:spcPct val="90000"/>
              </a:lnSpc>
            </a:pPr>
            <a:r>
              <a:rPr lang="en-US" sz="3200" b="1" u="sng" dirty="0">
                <a:ea typeface="Cambria"/>
              </a:rPr>
              <a:t>Design Constraints</a:t>
            </a:r>
            <a:endParaRPr lang="en-US" sz="3200" dirty="0">
              <a:ea typeface="Cambria"/>
            </a:endParaRPr>
          </a:p>
          <a:p>
            <a:pPr marL="457200" indent="-457200">
              <a:lnSpc>
                <a:spcPct val="90000"/>
              </a:lnSpc>
              <a:buFont typeface="Arial,Sans-Serif"/>
              <a:buChar char="•"/>
            </a:pPr>
            <a:r>
              <a:rPr lang="en-US" sz="3200" dirty="0">
                <a:ea typeface="Cambria"/>
                <a:cs typeface="Calibri"/>
              </a:rPr>
              <a:t>Cameras must be mounted in a fixed position, needed to be movable for tuning but rigid</a:t>
            </a:r>
          </a:p>
          <a:p>
            <a:pPr marL="457200" indent="-457200">
              <a:lnSpc>
                <a:spcPct val="90000"/>
              </a:lnSpc>
              <a:buFont typeface="Arial,Sans-Serif"/>
              <a:buChar char="•"/>
            </a:pPr>
            <a:r>
              <a:rPr lang="en-US" sz="3200" dirty="0">
                <a:ea typeface="Cambria"/>
                <a:cs typeface="Calibri"/>
              </a:rPr>
              <a:t>This led to the use of ladder rungs and a lock nut pivot system, allowing variable depth from blisk</a:t>
            </a:r>
          </a:p>
          <a:p>
            <a:pPr marL="457200" indent="-457200">
              <a:lnSpc>
                <a:spcPct val="90000"/>
              </a:lnSpc>
              <a:buFont typeface="Arial,Sans-Serif"/>
              <a:buChar char="•"/>
            </a:pPr>
            <a:r>
              <a:rPr lang="en-US" sz="3200" dirty="0">
                <a:ea typeface="Cambria"/>
                <a:cs typeface="Calibri"/>
              </a:rPr>
              <a:t>Stepper motor fixes to a 3D printed blisk holder, that way they can be easily replaced after wear and can be modified to fit multiple different blisks</a:t>
            </a:r>
          </a:p>
          <a:p>
            <a:pPr marL="457200" indent="-457200">
              <a:lnSpc>
                <a:spcPct val="90000"/>
              </a:lnSpc>
              <a:buFont typeface="Arial,Sans-Serif"/>
              <a:buChar char="•"/>
            </a:pPr>
            <a:r>
              <a:rPr lang="en-US" sz="3200" dirty="0">
                <a:ea typeface="Cambria"/>
                <a:cs typeface="Calibri"/>
              </a:rPr>
              <a:t>Large diameter bearing used to keep fixtures away from the blisk to ease to process of switching out blisks before and after defect checking</a:t>
            </a:r>
          </a:p>
          <a:p>
            <a:pPr marL="457200" indent="-457200">
              <a:lnSpc>
                <a:spcPct val="90000"/>
              </a:lnSpc>
              <a:buFont typeface="Arial,Sans-Serif"/>
              <a:buChar char="•"/>
            </a:pPr>
            <a:r>
              <a:rPr lang="en-US" sz="3200" dirty="0">
                <a:ea typeface="Cambria"/>
                <a:cs typeface="Calibri"/>
              </a:rPr>
              <a:t>SolidWorks simulations confirmed the total deflection to be 0.004mm and vibrate at a resonant frequency of 415Hz</a:t>
            </a:r>
          </a:p>
        </p:txBody>
      </p:sp>
      <p:sp>
        <p:nvSpPr>
          <p:cNvPr id="35" name="TextBox 34">
            <a:extLst>
              <a:ext uri="{FF2B5EF4-FFF2-40B4-BE49-F238E27FC236}">
                <a16:creationId xmlns:a16="http://schemas.microsoft.com/office/drawing/2014/main" id="{B5376876-ED9F-EDF4-BA8F-9FA9F69F4C52}"/>
              </a:ext>
            </a:extLst>
          </p:cNvPr>
          <p:cNvSpPr txBox="1"/>
          <p:nvPr/>
        </p:nvSpPr>
        <p:spPr>
          <a:xfrm>
            <a:off x="24199897" y="12390340"/>
            <a:ext cx="8959258" cy="591181"/>
          </a:xfrm>
          <a:prstGeom prst="rect">
            <a:avLst/>
          </a:prstGeom>
          <a:noFill/>
        </p:spPr>
        <p:txBody>
          <a:bodyPr wrap="square" lIns="97785" tIns="48892" rIns="97785" bIns="48892" rtlCol="0" anchor="t">
            <a:spAutoFit/>
          </a:bodyPr>
          <a:lstStyle/>
          <a:p>
            <a:pPr algn="ctr"/>
            <a:r>
              <a:rPr lang="en-US" sz="3200" dirty="0">
                <a:ea typeface="Cambria"/>
              </a:rPr>
              <a:t>Exploded section view of assembly</a:t>
            </a:r>
          </a:p>
        </p:txBody>
      </p:sp>
      <p:sp>
        <p:nvSpPr>
          <p:cNvPr id="36" name="TextBox 35">
            <a:extLst>
              <a:ext uri="{FF2B5EF4-FFF2-40B4-BE49-F238E27FC236}">
                <a16:creationId xmlns:a16="http://schemas.microsoft.com/office/drawing/2014/main" id="{44288B30-A218-2C7C-D474-C31111A2B36A}"/>
              </a:ext>
            </a:extLst>
          </p:cNvPr>
          <p:cNvSpPr txBox="1"/>
          <p:nvPr/>
        </p:nvSpPr>
        <p:spPr>
          <a:xfrm>
            <a:off x="13359639" y="12390341"/>
            <a:ext cx="9496047" cy="591181"/>
          </a:xfrm>
          <a:prstGeom prst="rect">
            <a:avLst/>
          </a:prstGeom>
          <a:noFill/>
        </p:spPr>
        <p:txBody>
          <a:bodyPr wrap="square" lIns="97785" tIns="48892" rIns="97785" bIns="48892" rtlCol="0" anchor="t">
            <a:spAutoFit/>
          </a:bodyPr>
          <a:lstStyle/>
          <a:p>
            <a:pPr algn="ctr"/>
            <a:r>
              <a:rPr lang="en-US" sz="3200" dirty="0">
                <a:ea typeface="Cambria"/>
              </a:rPr>
              <a:t>Photo rendering of full assembly loaded with blisk</a:t>
            </a:r>
          </a:p>
        </p:txBody>
      </p:sp>
      <p:sp>
        <p:nvSpPr>
          <p:cNvPr id="45" name="TextBox 44">
            <a:extLst>
              <a:ext uri="{FF2B5EF4-FFF2-40B4-BE49-F238E27FC236}">
                <a16:creationId xmlns:a16="http://schemas.microsoft.com/office/drawing/2014/main" id="{E13C2C9F-FB49-00CA-C4F7-920D5AABD7D9}"/>
              </a:ext>
            </a:extLst>
          </p:cNvPr>
          <p:cNvSpPr txBox="1"/>
          <p:nvPr/>
        </p:nvSpPr>
        <p:spPr>
          <a:xfrm>
            <a:off x="12125439" y="14959820"/>
            <a:ext cx="19641782" cy="7219626"/>
          </a:xfrm>
          <a:prstGeom prst="rect">
            <a:avLst/>
          </a:prstGeom>
          <a:solidFill>
            <a:schemeClr val="accent1">
              <a:lumMod val="20000"/>
              <a:lumOff val="80000"/>
            </a:schemeClr>
          </a:solidFill>
          <a:ln>
            <a:solidFill>
              <a:srgbClr val="002060"/>
            </a:solidFill>
          </a:ln>
        </p:spPr>
        <p:txBody>
          <a:bodyPr wrap="square" rtlCol="0">
            <a:spAutoFit/>
          </a:bodyPr>
          <a:lstStyle/>
          <a:p>
            <a:endParaRPr lang="en-US" dirty="0"/>
          </a:p>
        </p:txBody>
      </p:sp>
      <p:sp>
        <p:nvSpPr>
          <p:cNvPr id="46" name="TextBox 45">
            <a:extLst>
              <a:ext uri="{FF2B5EF4-FFF2-40B4-BE49-F238E27FC236}">
                <a16:creationId xmlns:a16="http://schemas.microsoft.com/office/drawing/2014/main" id="{2CD96F79-287E-2F7A-46FA-CC745F5D7472}"/>
              </a:ext>
            </a:extLst>
          </p:cNvPr>
          <p:cNvSpPr txBox="1"/>
          <p:nvPr/>
        </p:nvSpPr>
        <p:spPr>
          <a:xfrm>
            <a:off x="25537886" y="15157648"/>
            <a:ext cx="6036381" cy="7977819"/>
          </a:xfrm>
          <a:prstGeom prst="rect">
            <a:avLst/>
          </a:prstGeom>
          <a:noFill/>
        </p:spPr>
        <p:txBody>
          <a:bodyPr wrap="square" lIns="97785" tIns="48892" rIns="97785" bIns="48892" rtlCol="0" anchor="t">
            <a:spAutoFit/>
          </a:bodyPr>
          <a:lstStyle/>
          <a:p>
            <a:pPr algn="ctr"/>
            <a:r>
              <a:rPr lang="en-US" sz="3200" b="1" u="sng" dirty="0">
                <a:ea typeface="Cambria"/>
                <a:cs typeface="Calibri"/>
              </a:rPr>
              <a:t>Pre-Trained Model </a:t>
            </a:r>
            <a:endParaRPr lang="en-US" sz="3200" b="1" u="sng" dirty="0">
              <a:ea typeface="Cambria"/>
            </a:endParaRPr>
          </a:p>
          <a:p>
            <a:pPr marL="571500" indent="-571500">
              <a:buFont typeface="Arial" panose="020B0604020202020204" pitchFamily="34" charset="0"/>
              <a:buChar char="•"/>
            </a:pPr>
            <a:r>
              <a:rPr lang="en-US" sz="3200" dirty="0">
                <a:ea typeface="Cambria"/>
              </a:rPr>
              <a:t>Supervised training using pre-trained model on COCO dataset</a:t>
            </a:r>
          </a:p>
          <a:p>
            <a:pPr marL="571500" indent="-571500">
              <a:buFont typeface="Arial" panose="020B0604020202020204" pitchFamily="34" charset="0"/>
              <a:buChar char="•"/>
            </a:pPr>
            <a:r>
              <a:rPr lang="en-US" sz="3200" dirty="0">
                <a:ea typeface="Cambria"/>
              </a:rPr>
              <a:t>Model has already been trained on wide array of data, then is fed new data for specific use case</a:t>
            </a:r>
          </a:p>
          <a:p>
            <a:pPr marL="571500" indent="-571500">
              <a:buFont typeface="Arial" panose="020B0604020202020204" pitchFamily="34" charset="0"/>
              <a:buChar char="•"/>
            </a:pPr>
            <a:r>
              <a:rPr lang="en-US" sz="3200" dirty="0">
                <a:ea typeface="Cambria"/>
              </a:rPr>
              <a:t>Large amounts of blisk images are manually labelled as pass or fail</a:t>
            </a:r>
          </a:p>
          <a:p>
            <a:pPr marL="571500" indent="-571500">
              <a:buFont typeface="Arial" panose="020B0604020202020204" pitchFamily="34" charset="0"/>
              <a:buChar char="•"/>
            </a:pPr>
            <a:r>
              <a:rPr lang="en-US" sz="3200" dirty="0">
                <a:ea typeface="Cambria"/>
              </a:rPr>
              <a:t>Model trains on manually labelled data and learns patterns in each category</a:t>
            </a:r>
          </a:p>
          <a:p>
            <a:pPr marL="571500" indent="-571500">
              <a:buFont typeface="Arial" panose="020B0604020202020204" pitchFamily="34" charset="0"/>
              <a:buChar char="•"/>
            </a:pPr>
            <a:endParaRPr lang="en-US" sz="3200" dirty="0">
              <a:ea typeface="Cambria"/>
            </a:endParaRPr>
          </a:p>
          <a:p>
            <a:pPr algn="ctr"/>
            <a:endParaRPr lang="en-US" sz="3200" u="sng" dirty="0">
              <a:ea typeface="Cambria"/>
            </a:endParaRPr>
          </a:p>
          <a:p>
            <a:pPr marL="571500" indent="-571500">
              <a:buFont typeface="Arial" panose="020B0604020202020204" pitchFamily="34" charset="0"/>
              <a:buChar char="•"/>
            </a:pPr>
            <a:endParaRPr lang="en-US" sz="3200" dirty="0">
              <a:ea typeface="Cambria"/>
            </a:endParaRPr>
          </a:p>
        </p:txBody>
      </p:sp>
      <p:pic>
        <p:nvPicPr>
          <p:cNvPr id="47" name="Picture 46">
            <a:extLst>
              <a:ext uri="{FF2B5EF4-FFF2-40B4-BE49-F238E27FC236}">
                <a16:creationId xmlns:a16="http://schemas.microsoft.com/office/drawing/2014/main" id="{BD1EA8EC-616D-6ED3-6783-0F3BD9D6DF8F}"/>
              </a:ext>
            </a:extLst>
          </p:cNvPr>
          <p:cNvPicPr>
            <a:picLocks noChangeAspect="1"/>
          </p:cNvPicPr>
          <p:nvPr/>
        </p:nvPicPr>
        <p:blipFill>
          <a:blip r:embed="rId7"/>
          <a:stretch>
            <a:fillRect/>
          </a:stretch>
        </p:blipFill>
        <p:spPr>
          <a:xfrm>
            <a:off x="18337134" y="15862698"/>
            <a:ext cx="7103004" cy="5885684"/>
          </a:xfrm>
          <a:prstGeom prst="rect">
            <a:avLst/>
          </a:prstGeom>
        </p:spPr>
      </p:pic>
      <p:pic>
        <p:nvPicPr>
          <p:cNvPr id="48" name="Picture 47">
            <a:extLst>
              <a:ext uri="{FF2B5EF4-FFF2-40B4-BE49-F238E27FC236}">
                <a16:creationId xmlns:a16="http://schemas.microsoft.com/office/drawing/2014/main" id="{A9ADEB10-B68C-B327-A344-E02C737FD6E6}"/>
              </a:ext>
            </a:extLst>
          </p:cNvPr>
          <p:cNvPicPr>
            <a:picLocks noChangeAspect="1"/>
          </p:cNvPicPr>
          <p:nvPr/>
        </p:nvPicPr>
        <p:blipFill>
          <a:blip r:embed="rId8"/>
          <a:stretch>
            <a:fillRect/>
          </a:stretch>
        </p:blipFill>
        <p:spPr>
          <a:xfrm>
            <a:off x="15231608" y="15862698"/>
            <a:ext cx="2750714" cy="4473804"/>
          </a:xfrm>
          <a:prstGeom prst="rect">
            <a:avLst/>
          </a:prstGeom>
        </p:spPr>
      </p:pic>
      <p:pic>
        <p:nvPicPr>
          <p:cNvPr id="49" name="Picture 48">
            <a:extLst>
              <a:ext uri="{FF2B5EF4-FFF2-40B4-BE49-F238E27FC236}">
                <a16:creationId xmlns:a16="http://schemas.microsoft.com/office/drawing/2014/main" id="{904092F5-A551-AB12-7DD5-271AE3B4F0DE}"/>
              </a:ext>
            </a:extLst>
          </p:cNvPr>
          <p:cNvPicPr>
            <a:picLocks noChangeAspect="1"/>
          </p:cNvPicPr>
          <p:nvPr/>
        </p:nvPicPr>
        <p:blipFill rotWithShape="1">
          <a:blip r:embed="rId9"/>
          <a:srcRect l="13255" t="9259" r="12631" b="7514"/>
          <a:stretch/>
        </p:blipFill>
        <p:spPr>
          <a:xfrm>
            <a:off x="12331493" y="15869389"/>
            <a:ext cx="2647171" cy="4473804"/>
          </a:xfrm>
          <a:prstGeom prst="rect">
            <a:avLst/>
          </a:prstGeom>
        </p:spPr>
      </p:pic>
      <p:sp>
        <p:nvSpPr>
          <p:cNvPr id="52" name="TextBox 51">
            <a:extLst>
              <a:ext uri="{FF2B5EF4-FFF2-40B4-BE49-F238E27FC236}">
                <a16:creationId xmlns:a16="http://schemas.microsoft.com/office/drawing/2014/main" id="{2894B2AF-4981-0641-0E28-ADD746C9B9BA}"/>
              </a:ext>
            </a:extLst>
          </p:cNvPr>
          <p:cNvSpPr txBox="1"/>
          <p:nvPr/>
        </p:nvSpPr>
        <p:spPr>
          <a:xfrm>
            <a:off x="12431205" y="20836623"/>
            <a:ext cx="5504909" cy="584775"/>
          </a:xfrm>
          <a:prstGeom prst="rect">
            <a:avLst/>
          </a:prstGeom>
          <a:noFill/>
        </p:spPr>
        <p:txBody>
          <a:bodyPr wrap="square" rtlCol="0">
            <a:spAutoFit/>
          </a:bodyPr>
          <a:lstStyle/>
          <a:p>
            <a:pPr algn="ctr"/>
            <a:r>
              <a:rPr lang="en-US" sz="3200" dirty="0"/>
              <a:t>Manually labelled pass and fail</a:t>
            </a:r>
          </a:p>
        </p:txBody>
      </p:sp>
      <p:sp>
        <p:nvSpPr>
          <p:cNvPr id="53" name="TextBox 52">
            <a:extLst>
              <a:ext uri="{FF2B5EF4-FFF2-40B4-BE49-F238E27FC236}">
                <a16:creationId xmlns:a16="http://schemas.microsoft.com/office/drawing/2014/main" id="{63A8C4F8-7F69-0857-0681-A5559DA76340}"/>
              </a:ext>
            </a:extLst>
          </p:cNvPr>
          <p:cNvSpPr txBox="1"/>
          <p:nvPr/>
        </p:nvSpPr>
        <p:spPr>
          <a:xfrm>
            <a:off x="20550088" y="15098228"/>
            <a:ext cx="2595006" cy="584775"/>
          </a:xfrm>
          <a:prstGeom prst="rect">
            <a:avLst/>
          </a:prstGeom>
          <a:noFill/>
        </p:spPr>
        <p:txBody>
          <a:bodyPr wrap="square" lIns="91440" tIns="45720" rIns="91440" bIns="45720" rtlCol="0" anchor="t">
            <a:spAutoFit/>
          </a:bodyPr>
          <a:lstStyle/>
          <a:p>
            <a:r>
              <a:rPr lang="en-US" sz="3200" b="1" u="sng" dirty="0"/>
              <a:t>Model Testing</a:t>
            </a:r>
            <a:endParaRPr lang="en-US" sz="3200" b="1" u="sng" dirty="0">
              <a:latin typeface="Cambria" panose="02040503050406030204" pitchFamily="18" charset="0"/>
              <a:ea typeface="Cambria" panose="02040503050406030204" pitchFamily="18" charset="0"/>
            </a:endParaRPr>
          </a:p>
        </p:txBody>
      </p:sp>
      <p:sp>
        <p:nvSpPr>
          <p:cNvPr id="54" name="TextBox 53">
            <a:extLst>
              <a:ext uri="{FF2B5EF4-FFF2-40B4-BE49-F238E27FC236}">
                <a16:creationId xmlns:a16="http://schemas.microsoft.com/office/drawing/2014/main" id="{92F88D3B-A473-C705-2D74-AC0F32858E83}"/>
              </a:ext>
            </a:extLst>
          </p:cNvPr>
          <p:cNvSpPr txBox="1"/>
          <p:nvPr/>
        </p:nvSpPr>
        <p:spPr>
          <a:xfrm>
            <a:off x="13654910" y="15098228"/>
            <a:ext cx="3013212" cy="584775"/>
          </a:xfrm>
          <a:prstGeom prst="rect">
            <a:avLst/>
          </a:prstGeom>
          <a:noFill/>
        </p:spPr>
        <p:txBody>
          <a:bodyPr wrap="square" lIns="91440" tIns="45720" rIns="91440" bIns="45720" rtlCol="0" anchor="t">
            <a:spAutoFit/>
          </a:bodyPr>
          <a:lstStyle/>
          <a:p>
            <a:r>
              <a:rPr lang="en-US" sz="3200" b="1" u="sng" dirty="0"/>
              <a:t>Model </a:t>
            </a:r>
            <a:r>
              <a:rPr lang="en-US" sz="3200" b="1" u="sng" dirty="0">
                <a:latin typeface="Calibri"/>
                <a:ea typeface="Cambria"/>
                <a:cs typeface="Calibri"/>
              </a:rPr>
              <a:t>Training</a:t>
            </a:r>
          </a:p>
        </p:txBody>
      </p:sp>
      <p:sp>
        <p:nvSpPr>
          <p:cNvPr id="55" name="Arrow: Right 54">
            <a:extLst>
              <a:ext uri="{FF2B5EF4-FFF2-40B4-BE49-F238E27FC236}">
                <a16:creationId xmlns:a16="http://schemas.microsoft.com/office/drawing/2014/main" id="{C2A75A22-6657-A1FD-5F19-2A0D6343931C}"/>
              </a:ext>
            </a:extLst>
          </p:cNvPr>
          <p:cNvSpPr/>
          <p:nvPr/>
        </p:nvSpPr>
        <p:spPr>
          <a:xfrm>
            <a:off x="16789347" y="15135864"/>
            <a:ext cx="3243532" cy="534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0373DC4-5227-1EDA-BB68-B90A81D46CFF}"/>
              </a:ext>
            </a:extLst>
          </p:cNvPr>
          <p:cNvSpPr/>
          <p:nvPr/>
        </p:nvSpPr>
        <p:spPr>
          <a:xfrm>
            <a:off x="18411113" y="21333479"/>
            <a:ext cx="5535237" cy="4022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EB98A9FE-E7FE-8CC1-8B0A-E1490C32C4A8}"/>
              </a:ext>
            </a:extLst>
          </p:cNvPr>
          <p:cNvPicPr>
            <a:picLocks noChangeAspect="1"/>
          </p:cNvPicPr>
          <p:nvPr/>
        </p:nvPicPr>
        <p:blipFill>
          <a:blip r:embed="rId10"/>
          <a:stretch>
            <a:fillRect/>
          </a:stretch>
        </p:blipFill>
        <p:spPr>
          <a:xfrm>
            <a:off x="32726506" y="16711705"/>
            <a:ext cx="5187744" cy="4124918"/>
          </a:xfrm>
          <a:prstGeom prst="rect">
            <a:avLst/>
          </a:prstGeom>
          <a:ln w="12700">
            <a:solidFill>
              <a:srgbClr val="002060"/>
            </a:solidFill>
          </a:ln>
        </p:spPr>
      </p:pic>
      <p:pic>
        <p:nvPicPr>
          <p:cNvPr id="58" name="Picture 57" descr="A picture containing text, electronics&#10;&#10;Description automatically generated">
            <a:extLst>
              <a:ext uri="{FF2B5EF4-FFF2-40B4-BE49-F238E27FC236}">
                <a16:creationId xmlns:a16="http://schemas.microsoft.com/office/drawing/2014/main" id="{67BC4091-B551-E3E1-C9A5-BDA38342652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17936"/>
          <a:stretch/>
        </p:blipFill>
        <p:spPr>
          <a:xfrm rot="5400000">
            <a:off x="37857418" y="17108278"/>
            <a:ext cx="3538037" cy="3233462"/>
          </a:xfrm>
          <a:prstGeom prst="rect">
            <a:avLst/>
          </a:prstGeom>
        </p:spPr>
      </p:pic>
      <p:pic>
        <p:nvPicPr>
          <p:cNvPr id="59" name="Picture 4">
            <a:extLst>
              <a:ext uri="{FF2B5EF4-FFF2-40B4-BE49-F238E27FC236}">
                <a16:creationId xmlns:a16="http://schemas.microsoft.com/office/drawing/2014/main" id="{9E9106D2-C607-B8A1-81B6-410E0B026F1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478817" y="16229669"/>
            <a:ext cx="1772373" cy="141789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a:extLst>
              <a:ext uri="{FF2B5EF4-FFF2-40B4-BE49-F238E27FC236}">
                <a16:creationId xmlns:a16="http://schemas.microsoft.com/office/drawing/2014/main" id="{A60A60CA-0A6E-A14C-47FB-2CE9C58CB9F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478817" y="17997088"/>
            <a:ext cx="1772373" cy="177237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Raspberry Pi® Raspberry Pi® 2 Model B | Conrad.com">
            <a:extLst>
              <a:ext uri="{FF2B5EF4-FFF2-40B4-BE49-F238E27FC236}">
                <a16:creationId xmlns:a16="http://schemas.microsoft.com/office/drawing/2014/main" id="{545F876F-57DB-BE19-248A-8838C468A96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522407" y="20126330"/>
            <a:ext cx="1751246" cy="1256406"/>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4C0562ED-8852-8478-B291-B222F8A80A69}"/>
              </a:ext>
            </a:extLst>
          </p:cNvPr>
          <p:cNvSpPr txBox="1"/>
          <p:nvPr/>
        </p:nvSpPr>
        <p:spPr>
          <a:xfrm>
            <a:off x="33258292" y="15218753"/>
            <a:ext cx="9384020" cy="584775"/>
          </a:xfrm>
          <a:prstGeom prst="rect">
            <a:avLst/>
          </a:prstGeom>
          <a:noFill/>
        </p:spPr>
        <p:txBody>
          <a:bodyPr wrap="square" rtlCol="0">
            <a:spAutoFit/>
          </a:bodyPr>
          <a:lstStyle/>
          <a:p>
            <a:r>
              <a:rPr lang="en-US" sz="3200" b="1" u="sng" dirty="0"/>
              <a:t>Circuit Diagram, Physical Setup &amp; Major Components</a:t>
            </a:r>
          </a:p>
        </p:txBody>
      </p:sp>
      <p:sp>
        <p:nvSpPr>
          <p:cNvPr id="66" name="Subtitle 2">
            <a:extLst>
              <a:ext uri="{FF2B5EF4-FFF2-40B4-BE49-F238E27FC236}">
                <a16:creationId xmlns:a16="http://schemas.microsoft.com/office/drawing/2014/main" id="{178F8D90-44DE-2CB5-09F2-944148C64504}"/>
              </a:ext>
            </a:extLst>
          </p:cNvPr>
          <p:cNvSpPr txBox="1">
            <a:spLocks/>
          </p:cNvSpPr>
          <p:nvPr/>
        </p:nvSpPr>
        <p:spPr>
          <a:xfrm>
            <a:off x="12114850" y="23583882"/>
            <a:ext cx="19856282" cy="8470261"/>
          </a:xfrm>
          <a:prstGeom prst="rect">
            <a:avLst/>
          </a:prstGeom>
          <a:solidFill>
            <a:schemeClr val="accent1">
              <a:lumMod val="20000"/>
              <a:lumOff val="80000"/>
            </a:schemeClr>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a:latin typeface="Cambria" panose="02040503050406030204" pitchFamily="18" charset="0"/>
            </a:endParaRPr>
          </a:p>
        </p:txBody>
      </p:sp>
      <p:pic>
        <p:nvPicPr>
          <p:cNvPr id="67" name="Picture 66" descr="Chart, line chart&#10;&#10;Description automatically generated">
            <a:extLst>
              <a:ext uri="{FF2B5EF4-FFF2-40B4-BE49-F238E27FC236}">
                <a16:creationId xmlns:a16="http://schemas.microsoft.com/office/drawing/2014/main" id="{5E035592-ED09-C29E-1119-A06F9D2C648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4581" r="5941"/>
          <a:stretch/>
        </p:blipFill>
        <p:spPr>
          <a:xfrm>
            <a:off x="12433707" y="23807457"/>
            <a:ext cx="5995290" cy="4092297"/>
          </a:xfrm>
          <a:prstGeom prst="rect">
            <a:avLst/>
          </a:prstGeom>
          <a:ln w="12700">
            <a:solidFill>
              <a:srgbClr val="002060"/>
            </a:solidFill>
          </a:ln>
        </p:spPr>
      </p:pic>
      <p:pic>
        <p:nvPicPr>
          <p:cNvPr id="68" name="Picture 67" descr="Chart, line chart&#10;&#10;Description automatically generated">
            <a:extLst>
              <a:ext uri="{FF2B5EF4-FFF2-40B4-BE49-F238E27FC236}">
                <a16:creationId xmlns:a16="http://schemas.microsoft.com/office/drawing/2014/main" id="{79BAEBF6-E67A-CCAD-7DC5-81FD9E5BA11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4439" r="7215"/>
          <a:stretch/>
        </p:blipFill>
        <p:spPr>
          <a:xfrm>
            <a:off x="18756190" y="23807457"/>
            <a:ext cx="5915312" cy="4089462"/>
          </a:xfrm>
          <a:prstGeom prst="rect">
            <a:avLst/>
          </a:prstGeom>
          <a:ln w="12700">
            <a:solidFill>
              <a:srgbClr val="002060"/>
            </a:solidFill>
          </a:ln>
        </p:spPr>
      </p:pic>
      <p:pic>
        <p:nvPicPr>
          <p:cNvPr id="69" name="Picture 68" descr="Chart, bar chart&#10;&#10;Description automatically generated">
            <a:extLst>
              <a:ext uri="{FF2B5EF4-FFF2-40B4-BE49-F238E27FC236}">
                <a16:creationId xmlns:a16="http://schemas.microsoft.com/office/drawing/2014/main" id="{9B137F50-8716-6DCF-6361-4670D5EFA6F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756190" y="28133963"/>
            <a:ext cx="5915312" cy="3637578"/>
          </a:xfrm>
          <a:prstGeom prst="rect">
            <a:avLst/>
          </a:prstGeom>
          <a:ln w="12700">
            <a:solidFill>
              <a:srgbClr val="002060"/>
            </a:solidFill>
          </a:ln>
        </p:spPr>
      </p:pic>
      <p:sp>
        <p:nvSpPr>
          <p:cNvPr id="70" name="TextBox 69">
            <a:extLst>
              <a:ext uri="{FF2B5EF4-FFF2-40B4-BE49-F238E27FC236}">
                <a16:creationId xmlns:a16="http://schemas.microsoft.com/office/drawing/2014/main" id="{848CCD02-FAC9-28C9-0D95-3CDC86EE587A}"/>
              </a:ext>
            </a:extLst>
          </p:cNvPr>
          <p:cNvSpPr txBox="1"/>
          <p:nvPr/>
        </p:nvSpPr>
        <p:spPr>
          <a:xfrm>
            <a:off x="12433707" y="28170168"/>
            <a:ext cx="5995290" cy="2062103"/>
          </a:xfrm>
          <a:prstGeom prst="rect">
            <a:avLst/>
          </a:prstGeom>
          <a:noFill/>
          <a:ln w="12700">
            <a:solidFill>
              <a:srgbClr val="002060"/>
            </a:solidFill>
          </a:ln>
        </p:spPr>
        <p:txBody>
          <a:bodyPr wrap="square" rtlCol="0">
            <a:spAutoFit/>
          </a:bodyPr>
          <a:lstStyle/>
          <a:p>
            <a:pPr algn="ctr"/>
            <a:r>
              <a:rPr lang="en-US" sz="3200" dirty="0"/>
              <a:t>Dataset 3 introduced too much variation in the images, resulting in lower model performance than Dataset 2</a:t>
            </a:r>
          </a:p>
        </p:txBody>
      </p:sp>
      <p:sp>
        <p:nvSpPr>
          <p:cNvPr id="71" name="TextBox 70">
            <a:extLst>
              <a:ext uri="{FF2B5EF4-FFF2-40B4-BE49-F238E27FC236}">
                <a16:creationId xmlns:a16="http://schemas.microsoft.com/office/drawing/2014/main" id="{9620BC2F-F1F1-FBD9-0AC1-415098E43D6F}"/>
              </a:ext>
            </a:extLst>
          </p:cNvPr>
          <p:cNvSpPr txBox="1"/>
          <p:nvPr/>
        </p:nvSpPr>
        <p:spPr>
          <a:xfrm>
            <a:off x="12433707" y="30405495"/>
            <a:ext cx="6093248" cy="1569660"/>
          </a:xfrm>
          <a:prstGeom prst="rect">
            <a:avLst/>
          </a:prstGeom>
          <a:noFill/>
          <a:ln w="12700">
            <a:solidFill>
              <a:srgbClr val="002060"/>
            </a:solidFill>
          </a:ln>
        </p:spPr>
        <p:txBody>
          <a:bodyPr wrap="square" rtlCol="0">
            <a:spAutoFit/>
          </a:bodyPr>
          <a:lstStyle/>
          <a:p>
            <a:pPr algn="ctr"/>
            <a:r>
              <a:rPr lang="en-US" sz="3200" dirty="0"/>
              <a:t>Image repeatability is key for high accuracy, rigid microscope mount will allow for consistent data</a:t>
            </a:r>
          </a:p>
        </p:txBody>
      </p:sp>
      <p:sp>
        <p:nvSpPr>
          <p:cNvPr id="72" name="TextBox 71">
            <a:extLst>
              <a:ext uri="{FF2B5EF4-FFF2-40B4-BE49-F238E27FC236}">
                <a16:creationId xmlns:a16="http://schemas.microsoft.com/office/drawing/2014/main" id="{D366A934-4F29-6AB9-FC6F-ADA381319C54}"/>
              </a:ext>
            </a:extLst>
          </p:cNvPr>
          <p:cNvSpPr txBox="1"/>
          <p:nvPr/>
        </p:nvSpPr>
        <p:spPr>
          <a:xfrm>
            <a:off x="25191799" y="23687902"/>
            <a:ext cx="6836121" cy="10184839"/>
          </a:xfrm>
          <a:prstGeom prst="rect">
            <a:avLst/>
          </a:prstGeom>
          <a:noFill/>
        </p:spPr>
        <p:txBody>
          <a:bodyPr wrap="square" rtlCol="0">
            <a:spAutoFit/>
          </a:bodyPr>
          <a:lstStyle/>
          <a:p>
            <a:r>
              <a:rPr lang="en-US" sz="3200" dirty="0"/>
              <a:t>Models were trained on three datasets:</a:t>
            </a:r>
          </a:p>
          <a:p>
            <a:pPr marL="457200" indent="-457200">
              <a:buFont typeface="Arial" panose="020B0604020202020204" pitchFamily="34" charset="0"/>
              <a:buChar char="•"/>
            </a:pPr>
            <a:r>
              <a:rPr lang="en-US" sz="3200" dirty="0"/>
              <a:t>Dataset 1: 40 images</a:t>
            </a:r>
          </a:p>
          <a:p>
            <a:pPr marL="457200" indent="-457200">
              <a:buFont typeface="Arial" panose="020B0604020202020204" pitchFamily="34" charset="0"/>
              <a:buChar char="•"/>
            </a:pPr>
            <a:r>
              <a:rPr lang="en-US" sz="3200" dirty="0"/>
              <a:t>Dataset 2: 80 images</a:t>
            </a:r>
          </a:p>
          <a:p>
            <a:pPr marL="457200" indent="-457200">
              <a:buFont typeface="Arial" panose="020B0604020202020204" pitchFamily="34" charset="0"/>
              <a:buChar char="•"/>
            </a:pPr>
            <a:r>
              <a:rPr lang="en-US" sz="3200" dirty="0"/>
              <a:t>Dataset 3: 150 images</a:t>
            </a:r>
          </a:p>
          <a:p>
            <a:pPr>
              <a:lnSpc>
                <a:spcPts val="1900"/>
              </a:lnSpc>
            </a:pPr>
            <a:endParaRPr lang="en-US" sz="3200" dirty="0"/>
          </a:p>
          <a:p>
            <a:r>
              <a:rPr lang="en-US" sz="3200" dirty="0"/>
              <a:t>All models are then tested on the same 31 images that the model has not previously seen</a:t>
            </a:r>
          </a:p>
          <a:p>
            <a:endParaRPr lang="en-US" sz="3200" dirty="0"/>
          </a:p>
          <a:p>
            <a:r>
              <a:rPr lang="en-US" sz="3200" dirty="0"/>
              <a:t>Step: One iteration of the algorithm through a batch of training data.</a:t>
            </a:r>
          </a:p>
          <a:p>
            <a:endParaRPr lang="en-US" sz="3200" dirty="0"/>
          </a:p>
          <a:p>
            <a:r>
              <a:rPr lang="en-US" sz="3200" dirty="0"/>
              <a:t>Total Loss: Quantifies model performance by measuring the difference between the predicted output and correct output over all the training data</a:t>
            </a:r>
          </a:p>
          <a:p>
            <a:endParaRPr lang="en-US" sz="3200" dirty="0"/>
          </a:p>
          <a:p>
            <a:endParaRPr lang="en-US" sz="3200" dirty="0"/>
          </a:p>
          <a:p>
            <a:pPr marL="2607745" lvl="1" indent="-457200">
              <a:buFont typeface="Arial" panose="020B0604020202020204" pitchFamily="34" charset="0"/>
              <a:buChar char="•"/>
            </a:pPr>
            <a:endParaRPr lang="en-US" sz="3200" dirty="0"/>
          </a:p>
          <a:p>
            <a:endParaRPr lang="en-US" sz="3200" dirty="0"/>
          </a:p>
        </p:txBody>
      </p:sp>
      <p:sp>
        <p:nvSpPr>
          <p:cNvPr id="73" name="Subtitle 2">
            <a:extLst>
              <a:ext uri="{FF2B5EF4-FFF2-40B4-BE49-F238E27FC236}">
                <a16:creationId xmlns:a16="http://schemas.microsoft.com/office/drawing/2014/main" id="{DEC3308A-C14D-3DD7-C296-DB2EFE94FEAB}"/>
              </a:ext>
            </a:extLst>
          </p:cNvPr>
          <p:cNvSpPr txBox="1">
            <a:spLocks/>
          </p:cNvSpPr>
          <p:nvPr/>
        </p:nvSpPr>
        <p:spPr>
          <a:xfrm>
            <a:off x="32552333" y="26091193"/>
            <a:ext cx="10914743" cy="633625"/>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Next Steps</a:t>
            </a:r>
          </a:p>
        </p:txBody>
      </p:sp>
      <p:sp>
        <p:nvSpPr>
          <p:cNvPr id="74" name="TextBox 73">
            <a:extLst>
              <a:ext uri="{FF2B5EF4-FFF2-40B4-BE49-F238E27FC236}">
                <a16:creationId xmlns:a16="http://schemas.microsoft.com/office/drawing/2014/main" id="{8F508C4A-EC35-1FBC-D90F-9A010A05CC03}"/>
              </a:ext>
            </a:extLst>
          </p:cNvPr>
          <p:cNvSpPr txBox="1"/>
          <p:nvPr/>
        </p:nvSpPr>
        <p:spPr>
          <a:xfrm>
            <a:off x="33258292" y="27068494"/>
            <a:ext cx="2678691" cy="2176386"/>
          </a:xfrm>
          <a:prstGeom prst="rect">
            <a:avLst/>
          </a:prstGeom>
          <a:solidFill>
            <a:schemeClr val="accent1">
              <a:lumMod val="20000"/>
              <a:lumOff val="80000"/>
            </a:schemeClr>
          </a:solidFill>
          <a:ln w="12700">
            <a:solidFill>
              <a:srgbClr val="002060"/>
            </a:solidFill>
          </a:ln>
        </p:spPr>
        <p:txBody>
          <a:bodyPr wrap="square" rtlCol="0">
            <a:spAutoFit/>
          </a:bodyPr>
          <a:lstStyle/>
          <a:p>
            <a:pPr algn="ctr"/>
            <a:r>
              <a:rPr lang="en-US" sz="4400" dirty="0"/>
              <a:t>Assemble Final Design</a:t>
            </a:r>
          </a:p>
        </p:txBody>
      </p:sp>
      <p:sp>
        <p:nvSpPr>
          <p:cNvPr id="76" name="TextBox 75">
            <a:extLst>
              <a:ext uri="{FF2B5EF4-FFF2-40B4-BE49-F238E27FC236}">
                <a16:creationId xmlns:a16="http://schemas.microsoft.com/office/drawing/2014/main" id="{0BC60E7A-3C44-4E1E-6CAF-1936A229467C}"/>
              </a:ext>
            </a:extLst>
          </p:cNvPr>
          <p:cNvSpPr txBox="1"/>
          <p:nvPr/>
        </p:nvSpPr>
        <p:spPr>
          <a:xfrm>
            <a:off x="36403082" y="27094858"/>
            <a:ext cx="3094441" cy="2123658"/>
          </a:xfrm>
          <a:prstGeom prst="rect">
            <a:avLst/>
          </a:prstGeom>
          <a:solidFill>
            <a:schemeClr val="accent1">
              <a:lumMod val="20000"/>
              <a:lumOff val="80000"/>
            </a:schemeClr>
          </a:solidFill>
          <a:ln w="12700">
            <a:solidFill>
              <a:srgbClr val="002060"/>
            </a:solidFill>
          </a:ln>
        </p:spPr>
        <p:txBody>
          <a:bodyPr wrap="square" rtlCol="0">
            <a:spAutoFit/>
          </a:bodyPr>
          <a:lstStyle/>
          <a:p>
            <a:pPr algn="ctr"/>
            <a:r>
              <a:rPr lang="en-US" sz="4400" dirty="0"/>
              <a:t>Final Data Collection at GE Facility</a:t>
            </a:r>
          </a:p>
        </p:txBody>
      </p:sp>
      <p:sp>
        <p:nvSpPr>
          <p:cNvPr id="78" name="TextBox 77">
            <a:extLst>
              <a:ext uri="{FF2B5EF4-FFF2-40B4-BE49-F238E27FC236}">
                <a16:creationId xmlns:a16="http://schemas.microsoft.com/office/drawing/2014/main" id="{51C2F823-1F08-A149-E9CE-2C1683A18AE0}"/>
              </a:ext>
            </a:extLst>
          </p:cNvPr>
          <p:cNvSpPr txBox="1"/>
          <p:nvPr/>
        </p:nvSpPr>
        <p:spPr>
          <a:xfrm>
            <a:off x="40000136" y="27094555"/>
            <a:ext cx="3442730" cy="2146790"/>
          </a:xfrm>
          <a:prstGeom prst="rect">
            <a:avLst/>
          </a:prstGeom>
          <a:solidFill>
            <a:schemeClr val="accent1">
              <a:lumMod val="20000"/>
              <a:lumOff val="80000"/>
            </a:schemeClr>
          </a:solidFill>
          <a:ln w="12700">
            <a:solidFill>
              <a:srgbClr val="002060"/>
            </a:solidFill>
          </a:ln>
        </p:spPr>
        <p:txBody>
          <a:bodyPr wrap="square" rtlCol="0">
            <a:spAutoFit/>
          </a:bodyPr>
          <a:lstStyle/>
          <a:p>
            <a:pPr algn="ctr"/>
            <a:r>
              <a:rPr lang="en-US" sz="4400" dirty="0"/>
              <a:t>Final Testing and Optimization</a:t>
            </a:r>
          </a:p>
        </p:txBody>
      </p:sp>
      <p:pic>
        <p:nvPicPr>
          <p:cNvPr id="79" name="Picture 9" descr="Icon&#10;&#10;Description automatically generated">
            <a:extLst>
              <a:ext uri="{FF2B5EF4-FFF2-40B4-BE49-F238E27FC236}">
                <a16:creationId xmlns:a16="http://schemas.microsoft.com/office/drawing/2014/main" id="{50094A14-54C4-C528-DB83-9C8B3008A25F}"/>
              </a:ext>
            </a:extLst>
          </p:cNvPr>
          <p:cNvPicPr>
            <a:picLocks noChangeAspect="1"/>
          </p:cNvPicPr>
          <p:nvPr/>
        </p:nvPicPr>
        <p:blipFill>
          <a:blip r:embed="rId18"/>
          <a:stretch>
            <a:fillRect/>
          </a:stretch>
        </p:blipFill>
        <p:spPr>
          <a:xfrm>
            <a:off x="38126934" y="1150026"/>
            <a:ext cx="2752217" cy="2692861"/>
          </a:xfrm>
          <a:prstGeom prst="rect">
            <a:avLst/>
          </a:prstGeom>
        </p:spPr>
      </p:pic>
      <p:sp>
        <p:nvSpPr>
          <p:cNvPr id="3" name="TextBox 2">
            <a:extLst>
              <a:ext uri="{FF2B5EF4-FFF2-40B4-BE49-F238E27FC236}">
                <a16:creationId xmlns:a16="http://schemas.microsoft.com/office/drawing/2014/main" id="{A6F38370-B57F-9FE3-5636-597CFDA5299C}"/>
              </a:ext>
            </a:extLst>
          </p:cNvPr>
          <p:cNvSpPr txBox="1"/>
          <p:nvPr/>
        </p:nvSpPr>
        <p:spPr>
          <a:xfrm>
            <a:off x="19399250" y="27103747"/>
            <a:ext cx="2781300" cy="230832"/>
          </a:xfrm>
          <a:prstGeom prst="rect">
            <a:avLst/>
          </a:prstGeom>
          <a:noFill/>
        </p:spPr>
        <p:txBody>
          <a:bodyPr wrap="square" rtlCol="0">
            <a:spAutoFit/>
          </a:bodyPr>
          <a:lstStyle/>
          <a:p>
            <a:r>
              <a:rPr lang="en-US" sz="900" dirty="0"/>
              <a:t>Negative % denotes incorrect prediction</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369D67F7D4D6F4E9B1A7FD6F94DDEDA" ma:contentTypeVersion="6" ma:contentTypeDescription="Create a new document." ma:contentTypeScope="" ma:versionID="06286057b3765d197d54ff2c548964c7">
  <xsd:schema xmlns:xsd="http://www.w3.org/2001/XMLSchema" xmlns:xs="http://www.w3.org/2001/XMLSchema" xmlns:p="http://schemas.microsoft.com/office/2006/metadata/properties" xmlns:ns3="b94108b8-8ece-4782-b678-471a3e6eb832" xmlns:ns4="40dd0e15-39da-46c0-88bc-deac095cb4b7" targetNamespace="http://schemas.microsoft.com/office/2006/metadata/properties" ma:root="true" ma:fieldsID="78d7fd5d0e67f19f25b7ed4b68439b6b" ns3:_="" ns4:_="">
    <xsd:import namespace="b94108b8-8ece-4782-b678-471a3e6eb832"/>
    <xsd:import namespace="40dd0e15-39da-46c0-88bc-deac095cb4b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108b8-8ece-4782-b678-471a3e6eb8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dd0e15-39da-46c0-88bc-deac095cb4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_activity xmlns="40dd0e15-39da-46c0-88bc-deac095cb4b7" xsi:nil="true"/>
  </documentManagement>
</p:properties>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3.xml><?xml version="1.0" encoding="utf-8"?>
<ds:datastoreItem xmlns:ds="http://schemas.openxmlformats.org/officeDocument/2006/customXml" ds:itemID="{270F7A15-78E5-4B76-B006-3DA939833102}">
  <ds:schemaRefs>
    <ds:schemaRef ds:uri="http://schemas.microsoft.com/sharepoint/v3/contenttype/forms"/>
  </ds:schemaRefs>
</ds:datastoreItem>
</file>

<file path=customXml/itemProps4.xml><?xml version="1.0" encoding="utf-8"?>
<ds:datastoreItem xmlns:ds="http://schemas.openxmlformats.org/officeDocument/2006/customXml" ds:itemID="{2E2C592C-7517-499F-AF0D-118EC1AFCCB8}">
  <ds:schemaRefs>
    <ds:schemaRef ds:uri="40dd0e15-39da-46c0-88bc-deac095cb4b7"/>
    <ds:schemaRef ds:uri="b94108b8-8ece-4782-b678-471a3e6eb8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A3C0EBDE-622C-43F4-B334-97A1BC4D26E3}">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40dd0e15-39da-46c0-88bc-deac095cb4b7"/>
    <ds:schemaRef ds:uri="b94108b8-8ece-4782-b678-471a3e6eb832"/>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2511</TotalTime>
  <Words>743</Words>
  <Application>Microsoft Office PowerPoint</Application>
  <PresentationFormat>Custom</PresentationFormat>
  <Paragraphs>79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Arial,Sans-Serif</vt:lpstr>
      <vt:lpstr>Calibri</vt:lpstr>
      <vt:lpstr>Calibri Light</vt:lpstr>
      <vt:lpstr>Cambria</vt:lpstr>
      <vt:lpstr>Office Theme</vt:lpstr>
      <vt:lpstr>Automating Defect Detection with Machine Learning Shane Toma, Jason Provencher, Estuardo Pinto Department of Mechanical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Shane Toma</cp:lastModifiedBy>
  <cp:revision>151</cp:revision>
  <dcterms:created xsi:type="dcterms:W3CDTF">2016-03-05T16:55:12Z</dcterms:created>
  <dcterms:modified xsi:type="dcterms:W3CDTF">2023-04-13T18:50:45Z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0x010100F369D67F7D4D6F4E9B1A7FD6F94DDEDA</vt:lpwstr>
  </property>
</Properties>
</file>