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notesMasterIdLst>
    <p:notesMasterId r:id="rId5"/>
  </p:notes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16F9B-BF33-F263-D92D-7D3ABC247CF0}" v="7" dt="2023-04-12T19:08:06.334"/>
    <p1510:client id="{5D4A73F9-87A9-6E43-BD64-B26DD5BCDCE3}" v="1497" dt="2023-04-13T16:42:18.175"/>
    <p1510:client id="{85075663-8F33-4B2C-8BE5-445F14336D7D}" v="322" dt="2023-04-12T23:36:35.518"/>
    <p1510:client id="{B90C855E-B277-67BB-3D57-0F77300759F7}" v="115" dt="2023-04-13T16:03:27.338"/>
    <p1510:client id="{CA44ECBD-C680-FDEE-C975-E22EFC1A4DFC}" v="4" dt="2023-04-13T03:24:30.9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2672"/>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A2AA151-8002-4E60-A369-07F35612E7BB}" type="datetimeFigureOut">
              <a:rPr lang="en-US" smtClean="0"/>
              <a:t>4/13/2023</a:t>
            </a:fld>
            <a:endParaRPr lang="en-US"/>
          </a:p>
        </p:txBody>
      </p:sp>
      <p:sp>
        <p:nvSpPr>
          <p:cNvPr id="4" name="Slide Image Placeholder 3"/>
          <p:cNvSpPr>
            <a:spLocks noGrp="1" noRot="1" noChangeAspect="1"/>
          </p:cNvSpPr>
          <p:nvPr>
            <p:ph type="sldImg" idx="2"/>
          </p:nvPr>
        </p:nvSpPr>
        <p:spPr>
          <a:xfrm>
            <a:off x="3157538" y="857250"/>
            <a:ext cx="2828925"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B0CE22F-40F4-4078-98E7-A26A934314EC}" type="slidenum">
              <a:rPr lang="en-US" smtClean="0"/>
              <a:t>‹#›</a:t>
            </a:fld>
            <a:endParaRPr lang="en-US"/>
          </a:p>
        </p:txBody>
      </p:sp>
    </p:spTree>
    <p:extLst>
      <p:ext uri="{BB962C8B-B14F-4D97-AF65-F5344CB8AC3E}">
        <p14:creationId xmlns:p14="http://schemas.microsoft.com/office/powerpoint/2010/main" val="116426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CE22F-40F4-4078-98E7-A26A934314EC}" type="slidenum">
              <a:rPr lang="en-US" smtClean="0"/>
              <a:t>1</a:t>
            </a:fld>
            <a:endParaRPr lang="en-US"/>
          </a:p>
        </p:txBody>
      </p:sp>
    </p:spTree>
    <p:extLst>
      <p:ext uri="{BB962C8B-B14F-4D97-AF65-F5344CB8AC3E}">
        <p14:creationId xmlns:p14="http://schemas.microsoft.com/office/powerpoint/2010/main" val="346151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1"/>
            </a:lvl1pPr>
          </a:lstStyle>
          <a:p>
            <a:r>
              <a:rPr lang="en-US"/>
              <a:t>Click to edit Master title style</a:t>
            </a:r>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737" indent="0" algn="ctr">
              <a:buNone/>
              <a:defRPr sz="8800"/>
            </a:lvl2pPr>
            <a:lvl3pPr marL="4023472" indent="0" algn="ctr">
              <a:buNone/>
              <a:defRPr sz="7920"/>
            </a:lvl3pPr>
            <a:lvl4pPr marL="6035209" indent="0" algn="ctr">
              <a:buNone/>
              <a:defRPr sz="7040"/>
            </a:lvl4pPr>
            <a:lvl5pPr marL="8046946" indent="0" algn="ctr">
              <a:buNone/>
              <a:defRPr sz="7040"/>
            </a:lvl5pPr>
            <a:lvl6pPr marL="10058682" indent="0" algn="ctr">
              <a:buNone/>
              <a:defRPr sz="7040"/>
            </a:lvl6pPr>
            <a:lvl7pPr marL="12070418" indent="0" algn="ctr">
              <a:buNone/>
              <a:defRPr sz="7040"/>
            </a:lvl7pPr>
            <a:lvl8pPr marL="14082155" indent="0" algn="ctr">
              <a:buNone/>
              <a:defRPr sz="7040"/>
            </a:lvl8pPr>
            <a:lvl9pPr marL="16093891"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1"/>
            </a:lvl1pPr>
          </a:lstStyle>
          <a:p>
            <a:r>
              <a:rPr lang="en-US"/>
              <a:t>Click to edit Master title style</a:t>
            </a:r>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737" indent="0">
              <a:buNone/>
              <a:defRPr sz="8800">
                <a:solidFill>
                  <a:schemeClr val="tx1">
                    <a:tint val="75000"/>
                  </a:schemeClr>
                </a:solidFill>
              </a:defRPr>
            </a:lvl2pPr>
            <a:lvl3pPr marL="4023472" indent="0">
              <a:buNone/>
              <a:defRPr sz="7920">
                <a:solidFill>
                  <a:schemeClr val="tx1">
                    <a:tint val="75000"/>
                  </a:schemeClr>
                </a:solidFill>
              </a:defRPr>
            </a:lvl3pPr>
            <a:lvl4pPr marL="6035209" indent="0">
              <a:buNone/>
              <a:defRPr sz="7040">
                <a:solidFill>
                  <a:schemeClr val="tx1">
                    <a:tint val="75000"/>
                  </a:schemeClr>
                </a:solidFill>
              </a:defRPr>
            </a:lvl4pPr>
            <a:lvl5pPr marL="8046946" indent="0">
              <a:buNone/>
              <a:defRPr sz="7040">
                <a:solidFill>
                  <a:schemeClr val="tx1">
                    <a:tint val="75000"/>
                  </a:schemeClr>
                </a:solidFill>
              </a:defRPr>
            </a:lvl5pPr>
            <a:lvl6pPr marL="10058682" indent="0">
              <a:buNone/>
              <a:defRPr sz="7040">
                <a:solidFill>
                  <a:schemeClr val="tx1">
                    <a:tint val="75000"/>
                  </a:schemeClr>
                </a:solidFill>
              </a:defRPr>
            </a:lvl6pPr>
            <a:lvl7pPr marL="12070418" indent="0">
              <a:buNone/>
              <a:defRPr sz="7040">
                <a:solidFill>
                  <a:schemeClr val="tx1">
                    <a:tint val="75000"/>
                  </a:schemeClr>
                </a:solidFill>
              </a:defRPr>
            </a:lvl7pPr>
            <a:lvl8pPr marL="14082155" indent="0">
              <a:buNone/>
              <a:defRPr sz="7040">
                <a:solidFill>
                  <a:schemeClr val="tx1">
                    <a:tint val="75000"/>
                  </a:schemeClr>
                </a:solidFill>
              </a:defRPr>
            </a:lvl8pPr>
            <a:lvl9pPr marL="16093891"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737" indent="0">
              <a:buNone/>
              <a:defRPr sz="8800" b="1"/>
            </a:lvl2pPr>
            <a:lvl3pPr marL="4023472" indent="0">
              <a:buNone/>
              <a:defRPr sz="7920" b="1"/>
            </a:lvl3pPr>
            <a:lvl4pPr marL="6035209" indent="0">
              <a:buNone/>
              <a:defRPr sz="7040" b="1"/>
            </a:lvl4pPr>
            <a:lvl5pPr marL="8046946" indent="0">
              <a:buNone/>
              <a:defRPr sz="7040" b="1"/>
            </a:lvl5pPr>
            <a:lvl6pPr marL="10058682" indent="0">
              <a:buNone/>
              <a:defRPr sz="7040" b="1"/>
            </a:lvl6pPr>
            <a:lvl7pPr marL="12070418" indent="0">
              <a:buNone/>
              <a:defRPr sz="7040" b="1"/>
            </a:lvl7pPr>
            <a:lvl8pPr marL="14082155" indent="0">
              <a:buNone/>
              <a:defRPr sz="7040" b="1"/>
            </a:lvl8pPr>
            <a:lvl9pPr marL="16093891"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737" indent="0">
              <a:buNone/>
              <a:defRPr sz="8800" b="1"/>
            </a:lvl2pPr>
            <a:lvl3pPr marL="4023472" indent="0">
              <a:buNone/>
              <a:defRPr sz="7920" b="1"/>
            </a:lvl3pPr>
            <a:lvl4pPr marL="6035209" indent="0">
              <a:buNone/>
              <a:defRPr sz="7040" b="1"/>
            </a:lvl4pPr>
            <a:lvl5pPr marL="8046946" indent="0">
              <a:buNone/>
              <a:defRPr sz="7040" b="1"/>
            </a:lvl5pPr>
            <a:lvl6pPr marL="10058682" indent="0">
              <a:buNone/>
              <a:defRPr sz="7040" b="1"/>
            </a:lvl6pPr>
            <a:lvl7pPr marL="12070418" indent="0">
              <a:buNone/>
              <a:defRPr sz="7040" b="1"/>
            </a:lvl7pPr>
            <a:lvl8pPr marL="14082155" indent="0">
              <a:buNone/>
              <a:defRPr sz="7040" b="1"/>
            </a:lvl8pPr>
            <a:lvl9pPr marL="16093891"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1"/>
            </a:lvl1pPr>
          </a:lstStyle>
          <a:p>
            <a:r>
              <a:rPr lang="en-US"/>
              <a:t>Click to edit Master title style</a:t>
            </a:r>
          </a:p>
        </p:txBody>
      </p:sp>
      <p:sp>
        <p:nvSpPr>
          <p:cNvPr id="3" name="Content Placeholder 2"/>
          <p:cNvSpPr>
            <a:spLocks noGrp="1"/>
          </p:cNvSpPr>
          <p:nvPr>
            <p:ph idx="1"/>
          </p:nvPr>
        </p:nvSpPr>
        <p:spPr>
          <a:xfrm>
            <a:off x="17104520" y="4739647"/>
            <a:ext cx="20368260" cy="23393400"/>
          </a:xfrm>
        </p:spPr>
        <p:txBody>
          <a:bodyPr/>
          <a:lstStyle>
            <a:lvl1pPr>
              <a:defRPr sz="14081"/>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737" indent="0">
              <a:buNone/>
              <a:defRPr sz="6160"/>
            </a:lvl2pPr>
            <a:lvl3pPr marL="4023472" indent="0">
              <a:buNone/>
              <a:defRPr sz="5280"/>
            </a:lvl3pPr>
            <a:lvl4pPr marL="6035209" indent="0">
              <a:buNone/>
              <a:defRPr sz="4400"/>
            </a:lvl4pPr>
            <a:lvl5pPr marL="8046946" indent="0">
              <a:buNone/>
              <a:defRPr sz="4400"/>
            </a:lvl5pPr>
            <a:lvl6pPr marL="10058682" indent="0">
              <a:buNone/>
              <a:defRPr sz="4400"/>
            </a:lvl6pPr>
            <a:lvl7pPr marL="12070418" indent="0">
              <a:buNone/>
              <a:defRPr sz="4400"/>
            </a:lvl7pPr>
            <a:lvl8pPr marL="14082155" indent="0">
              <a:buNone/>
              <a:defRPr sz="4400"/>
            </a:lvl8pPr>
            <a:lvl9pPr marL="16093891"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1"/>
            </a:lvl1pPr>
          </a:lstStyle>
          <a:p>
            <a:r>
              <a:rPr lang="en-US"/>
              <a:t>Click to edit Master title style</a:t>
            </a:r>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1"/>
            </a:lvl1pPr>
            <a:lvl2pPr marL="2011737" indent="0">
              <a:buNone/>
              <a:defRPr sz="12320"/>
            </a:lvl2pPr>
            <a:lvl3pPr marL="4023472" indent="0">
              <a:buNone/>
              <a:defRPr sz="10560"/>
            </a:lvl3pPr>
            <a:lvl4pPr marL="6035209" indent="0">
              <a:buNone/>
              <a:defRPr sz="8800"/>
            </a:lvl4pPr>
            <a:lvl5pPr marL="8046946" indent="0">
              <a:buNone/>
              <a:defRPr sz="8800"/>
            </a:lvl5pPr>
            <a:lvl6pPr marL="10058682" indent="0">
              <a:buNone/>
              <a:defRPr sz="8800"/>
            </a:lvl6pPr>
            <a:lvl7pPr marL="12070418" indent="0">
              <a:buNone/>
              <a:defRPr sz="8800"/>
            </a:lvl7pPr>
            <a:lvl8pPr marL="14082155" indent="0">
              <a:buNone/>
              <a:defRPr sz="8800"/>
            </a:lvl8pPr>
            <a:lvl9pPr marL="16093891" indent="0">
              <a:buNone/>
              <a:defRPr sz="8800"/>
            </a:lvl9pPr>
          </a:lstStyle>
          <a:p>
            <a:r>
              <a:rPr lang="en-US"/>
              <a:t>Click icon to add picture</a:t>
            </a:r>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737" indent="0">
              <a:buNone/>
              <a:defRPr sz="6160"/>
            </a:lvl2pPr>
            <a:lvl3pPr marL="4023472" indent="0">
              <a:buNone/>
              <a:defRPr sz="5280"/>
            </a:lvl3pPr>
            <a:lvl4pPr marL="6035209" indent="0">
              <a:buNone/>
              <a:defRPr sz="4400"/>
            </a:lvl4pPr>
            <a:lvl5pPr marL="8046946" indent="0">
              <a:buNone/>
              <a:defRPr sz="4400"/>
            </a:lvl5pPr>
            <a:lvl6pPr marL="10058682" indent="0">
              <a:buNone/>
              <a:defRPr sz="4400"/>
            </a:lvl6pPr>
            <a:lvl7pPr marL="12070418" indent="0">
              <a:buNone/>
              <a:defRPr sz="4400"/>
            </a:lvl7pPr>
            <a:lvl8pPr marL="14082155" indent="0">
              <a:buNone/>
              <a:defRPr sz="4400"/>
            </a:lvl8pPr>
            <a:lvl9pPr marL="16093891"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4/13/2023</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472" rtl="0" eaLnBrk="1" latinLnBrk="0" hangingPunct="1">
        <a:lnSpc>
          <a:spcPct val="90000"/>
        </a:lnSpc>
        <a:spcBef>
          <a:spcPct val="0"/>
        </a:spcBef>
        <a:buNone/>
        <a:defRPr sz="19361" kern="1200">
          <a:solidFill>
            <a:schemeClr val="tx1"/>
          </a:solidFill>
          <a:latin typeface="+mj-lt"/>
          <a:ea typeface="+mj-ea"/>
          <a:cs typeface="+mj-cs"/>
        </a:defRPr>
      </a:lvl1pPr>
    </p:titleStyle>
    <p:bodyStyle>
      <a:lvl1pPr marL="1005868" indent="-1005868" algn="l" defTabSz="4023472"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605" indent="-1005868" algn="l" defTabSz="4023472"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341" indent="-1005868" algn="l" defTabSz="4023472"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1077"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814"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550"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6286"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8023"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760" indent="-1005868" algn="l" defTabSz="4023472"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472" rtl="0" eaLnBrk="1" latinLnBrk="0" hangingPunct="1">
        <a:defRPr sz="7920" kern="1200">
          <a:solidFill>
            <a:schemeClr val="tx1"/>
          </a:solidFill>
          <a:latin typeface="+mn-lt"/>
          <a:ea typeface="+mn-ea"/>
          <a:cs typeface="+mn-cs"/>
        </a:defRPr>
      </a:lvl1pPr>
      <a:lvl2pPr marL="2011737" algn="l" defTabSz="4023472" rtl="0" eaLnBrk="1" latinLnBrk="0" hangingPunct="1">
        <a:defRPr sz="7920" kern="1200">
          <a:solidFill>
            <a:schemeClr val="tx1"/>
          </a:solidFill>
          <a:latin typeface="+mn-lt"/>
          <a:ea typeface="+mn-ea"/>
          <a:cs typeface="+mn-cs"/>
        </a:defRPr>
      </a:lvl2pPr>
      <a:lvl3pPr marL="4023472" algn="l" defTabSz="4023472" rtl="0" eaLnBrk="1" latinLnBrk="0" hangingPunct="1">
        <a:defRPr sz="7920" kern="1200">
          <a:solidFill>
            <a:schemeClr val="tx1"/>
          </a:solidFill>
          <a:latin typeface="+mn-lt"/>
          <a:ea typeface="+mn-ea"/>
          <a:cs typeface="+mn-cs"/>
        </a:defRPr>
      </a:lvl3pPr>
      <a:lvl4pPr marL="6035209" algn="l" defTabSz="4023472" rtl="0" eaLnBrk="1" latinLnBrk="0" hangingPunct="1">
        <a:defRPr sz="7920" kern="1200">
          <a:solidFill>
            <a:schemeClr val="tx1"/>
          </a:solidFill>
          <a:latin typeface="+mn-lt"/>
          <a:ea typeface="+mn-ea"/>
          <a:cs typeface="+mn-cs"/>
        </a:defRPr>
      </a:lvl4pPr>
      <a:lvl5pPr marL="8046946" algn="l" defTabSz="4023472" rtl="0" eaLnBrk="1" latinLnBrk="0" hangingPunct="1">
        <a:defRPr sz="7920" kern="1200">
          <a:solidFill>
            <a:schemeClr val="tx1"/>
          </a:solidFill>
          <a:latin typeface="+mn-lt"/>
          <a:ea typeface="+mn-ea"/>
          <a:cs typeface="+mn-cs"/>
        </a:defRPr>
      </a:lvl5pPr>
      <a:lvl6pPr marL="10058682" algn="l" defTabSz="4023472" rtl="0" eaLnBrk="1" latinLnBrk="0" hangingPunct="1">
        <a:defRPr sz="7920" kern="1200">
          <a:solidFill>
            <a:schemeClr val="tx1"/>
          </a:solidFill>
          <a:latin typeface="+mn-lt"/>
          <a:ea typeface="+mn-ea"/>
          <a:cs typeface="+mn-cs"/>
        </a:defRPr>
      </a:lvl6pPr>
      <a:lvl7pPr marL="12070418" algn="l" defTabSz="4023472" rtl="0" eaLnBrk="1" latinLnBrk="0" hangingPunct="1">
        <a:defRPr sz="7920" kern="1200">
          <a:solidFill>
            <a:schemeClr val="tx1"/>
          </a:solidFill>
          <a:latin typeface="+mn-lt"/>
          <a:ea typeface="+mn-ea"/>
          <a:cs typeface="+mn-cs"/>
        </a:defRPr>
      </a:lvl7pPr>
      <a:lvl8pPr marL="14082155" algn="l" defTabSz="4023472" rtl="0" eaLnBrk="1" latinLnBrk="0" hangingPunct="1">
        <a:defRPr sz="7920" kern="1200">
          <a:solidFill>
            <a:schemeClr val="tx1"/>
          </a:solidFill>
          <a:latin typeface="+mn-lt"/>
          <a:ea typeface="+mn-ea"/>
          <a:cs typeface="+mn-cs"/>
        </a:defRPr>
      </a:lvl8pPr>
      <a:lvl9pPr marL="16093891" algn="l" defTabSz="4023472"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47472" y="5577837"/>
            <a:ext cx="10005181" cy="8046720"/>
          </a:xfrm>
          <a:prstGeom prst="rect">
            <a:avLst/>
          </a:prstGeom>
          <a:noFill/>
          <a:ln>
            <a:solidFill>
              <a:srgbClr val="002060"/>
            </a:solidFill>
          </a:ln>
        </p:spPr>
        <p:txBody>
          <a:bodyPr vert="horz" wrap="square" lIns="100584" tIns="48892" rIns="97785" bIns="48892" numCol="2" spcCol="45720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0000"/>
              </a:lnSpc>
            </a:pPr>
            <a:r>
              <a:rPr lang="en-US" sz="2600">
                <a:effectLst/>
                <a:latin typeface="Times New Roman" panose="02020603050405020304" pitchFamily="18" charset="0"/>
                <a:ea typeface="Arial" panose="020B0604020202020204" pitchFamily="34" charset="0"/>
                <a:cs typeface="Times New Roman" panose="02020603050405020304" pitchFamily="18" charset="0"/>
              </a:rPr>
              <a:t>In Milford NH, where </a:t>
            </a:r>
            <a:r>
              <a:rPr lang="en-US" sz="2600">
                <a:latin typeface="Times New Roman" panose="02020603050405020304" pitchFamily="18" charset="0"/>
                <a:ea typeface="Arial" panose="020B0604020202020204" pitchFamily="34" charset="0"/>
                <a:cs typeface="Times New Roman" panose="02020603050405020304" pitchFamily="18" charset="0"/>
              </a:rPr>
              <a:t>Mason Road crosses Great Brook lies existing bridge number 089/106, built in 1982. The existing structure spans 11 feet supporting a 22-foot-wide roadway. This local road carries an estimated traffic flow of 3,500 vehicles per day and is designed for HL-93 loading. In 2018 the bridge was red-listed and given a 59.6% sufficiency rating. Issues include an insufficient hydraulic opening as well as structural deterioration. On site also lies an abandoned bridge just upstream adjacent to Mason Road that was left in place during construction of the 1982 bridge. This abandoned bridge is a concrete slab roughly 3 feet thick, posing its own set of problems.</a:t>
            </a:r>
            <a:r>
              <a:rPr lang="en-US" sz="2600">
                <a:latin typeface="Cambria" panose="02040503050406030204" pitchFamily="18" charset="0"/>
                <a:ea typeface="Arial" panose="020B0604020202020204" pitchFamily="34" charset="0"/>
              </a:rPr>
              <a:t> </a:t>
            </a:r>
            <a:r>
              <a:rPr lang="en-US" sz="2600">
                <a:latin typeface="Times New Roman" panose="02020603050405020304" pitchFamily="18" charset="0"/>
                <a:cs typeface="Times New Roman" panose="02020603050405020304" pitchFamily="18" charset="0"/>
              </a:rPr>
              <a:t>GM2 Associates brought the project to UNH’s Project Planning and Design course. The goal of the project has been to determine and design the process of saving or replacing the bridge to provide the Town of Milford a safe and effective roadway.</a:t>
            </a:r>
          </a:p>
          <a:p>
            <a:endParaRPr lang="en-US" sz="3392">
              <a:latin typeface="Cambria" panose="02040503050406030204" pitchFamily="18" charset="0"/>
            </a:endParaRPr>
          </a:p>
          <a:p>
            <a:endParaRPr lang="en-US" sz="3392">
              <a:latin typeface="Cambria" panose="02040503050406030204" pitchFamily="18" charset="0"/>
            </a:endParaRPr>
          </a:p>
          <a:p>
            <a:endParaRPr lang="en-US" sz="3392">
              <a:latin typeface="Cambria" panose="02040503050406030204" pitchFamily="18" charset="0"/>
            </a:endParaRPr>
          </a:p>
          <a:p>
            <a:endParaRPr lang="en-US" sz="3392">
              <a:latin typeface="Cambria" panose="02040503050406030204" pitchFamily="18" charset="0"/>
            </a:endParaRPr>
          </a:p>
        </p:txBody>
      </p:sp>
      <p:sp>
        <p:nvSpPr>
          <p:cNvPr id="13" name="Subtitle 2"/>
          <p:cNvSpPr txBox="1">
            <a:spLocks/>
          </p:cNvSpPr>
          <p:nvPr/>
        </p:nvSpPr>
        <p:spPr>
          <a:xfrm>
            <a:off x="346531" y="4572000"/>
            <a:ext cx="10005181" cy="8229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Introduction</a:t>
            </a:r>
          </a:p>
        </p:txBody>
      </p:sp>
      <p:sp>
        <p:nvSpPr>
          <p:cNvPr id="2" name="Title 1"/>
          <p:cNvSpPr>
            <a:spLocks noGrp="1"/>
          </p:cNvSpPr>
          <p:nvPr>
            <p:ph type="ctrTitle"/>
          </p:nvPr>
        </p:nvSpPr>
        <p:spPr>
          <a:xfrm>
            <a:off x="346530" y="580958"/>
            <a:ext cx="39541878" cy="361889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700" b="1" i="1">
                <a:solidFill>
                  <a:schemeClr val="bg1"/>
                </a:solidFill>
                <a:ea typeface="+mn-lt"/>
                <a:cs typeface="+mn-lt"/>
              </a:rPr>
              <a:t>Bridge Replacement – Mason Road over Great Brook – Milford, NH</a:t>
            </a:r>
            <a:br>
              <a:rPr lang="en-US" sz="7700">
                <a:latin typeface="Cambria" panose="02040503050406030204" pitchFamily="18" charset="0"/>
                <a:cs typeface="Arial" panose="020B0604020202020204" pitchFamily="34" charset="0"/>
              </a:rPr>
            </a:br>
            <a:r>
              <a:rPr lang="en-US" sz="7700">
                <a:ea typeface="+mn-lt"/>
                <a:cs typeface="+mn-lt"/>
              </a:rPr>
              <a:t> </a:t>
            </a:r>
            <a:r>
              <a:rPr lang="en-US" sz="5101">
                <a:solidFill>
                  <a:schemeClr val="bg1"/>
                </a:solidFill>
                <a:latin typeface="Cambria"/>
                <a:ea typeface="+mn-lt"/>
                <a:cs typeface="+mn-lt"/>
              </a:rPr>
              <a:t>Cameron Sweet (Project Manager), Charles Wetherbee, Douglas </a:t>
            </a:r>
            <a:r>
              <a:rPr lang="en-US" sz="5101" err="1">
                <a:solidFill>
                  <a:schemeClr val="bg1"/>
                </a:solidFill>
                <a:latin typeface="Cambria"/>
                <a:ea typeface="+mn-lt"/>
                <a:cs typeface="+mn-lt"/>
              </a:rPr>
              <a:t>Reitmeyer</a:t>
            </a:r>
            <a:r>
              <a:rPr lang="en-US" sz="5101">
                <a:solidFill>
                  <a:schemeClr val="bg1"/>
                </a:solidFill>
                <a:latin typeface="Cambria"/>
                <a:ea typeface="+mn-lt"/>
                <a:cs typeface="+mn-lt"/>
              </a:rPr>
              <a:t>, Moise </a:t>
            </a:r>
            <a:r>
              <a:rPr lang="en-US" sz="5101" err="1">
                <a:solidFill>
                  <a:schemeClr val="bg1"/>
                </a:solidFill>
                <a:latin typeface="Cambria"/>
                <a:ea typeface="+mn-lt"/>
                <a:cs typeface="+mn-lt"/>
              </a:rPr>
              <a:t>Reveil</a:t>
            </a:r>
            <a:r>
              <a:rPr lang="en-US" sz="5101">
                <a:solidFill>
                  <a:schemeClr val="bg1"/>
                </a:solidFill>
                <a:latin typeface="Cambria"/>
                <a:ea typeface="+mn-lt"/>
                <a:cs typeface="+mn-lt"/>
              </a:rPr>
              <a:t>, Seth Reed</a:t>
            </a:r>
            <a:br>
              <a:rPr lang="en-US" sz="5101">
                <a:latin typeface="Cambria" panose="02040503050406030204" pitchFamily="18" charset="0"/>
                <a:cs typeface="Arial" panose="020B0604020202020204" pitchFamily="34" charset="0"/>
              </a:rPr>
            </a:br>
            <a:r>
              <a:rPr lang="en-US" sz="5101" i="1">
                <a:solidFill>
                  <a:schemeClr val="bg1"/>
                </a:solidFill>
                <a:latin typeface="Cambria"/>
                <a:ea typeface="Cambria"/>
                <a:cs typeface="Arial"/>
              </a:rPr>
              <a:t>Civil and Environmental Engineering, University of New Hampshire, Durham, NH 03824</a:t>
            </a:r>
            <a:endParaRPr lang="en-US" sz="9601">
              <a:solidFill>
                <a:schemeClr val="bg1"/>
              </a:solidFill>
              <a:cs typeface="Calibri"/>
            </a:endParaRPr>
          </a:p>
        </p:txBody>
      </p:sp>
      <p:sp>
        <p:nvSpPr>
          <p:cNvPr id="7" name="Subtitle 2"/>
          <p:cNvSpPr txBox="1">
            <a:spLocks/>
          </p:cNvSpPr>
          <p:nvPr/>
        </p:nvSpPr>
        <p:spPr>
          <a:xfrm>
            <a:off x="347472" y="13898880"/>
            <a:ext cx="10005181" cy="822960"/>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a:solidFill>
                  <a:schemeClr val="bg1"/>
                </a:solidFill>
                <a:latin typeface="Cambria" panose="02040503050406030204" pitchFamily="18" charset="0"/>
              </a:rPr>
              <a:t> </a:t>
            </a:r>
            <a:r>
              <a:rPr lang="en-US" sz="5400">
                <a:solidFill>
                  <a:schemeClr val="bg1"/>
                </a:solidFill>
                <a:latin typeface="Cambria" panose="02040503050406030204" pitchFamily="18" charset="0"/>
              </a:rPr>
              <a:t>Hydraulic Analysis</a:t>
            </a:r>
          </a:p>
        </p:txBody>
      </p:sp>
      <p:sp>
        <p:nvSpPr>
          <p:cNvPr id="8" name="Subtitle 2"/>
          <p:cNvSpPr txBox="1">
            <a:spLocks/>
          </p:cNvSpPr>
          <p:nvPr/>
        </p:nvSpPr>
        <p:spPr>
          <a:xfrm>
            <a:off x="347472" y="24231600"/>
            <a:ext cx="10005181" cy="8046720"/>
          </a:xfrm>
          <a:prstGeom prst="rect">
            <a:avLst/>
          </a:prstGeom>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350">
              <a:latin typeface="Cambria" panose="02040503050406030204" pitchFamily="18" charset="0"/>
              <a:ea typeface="Cambria"/>
            </a:endParaRPr>
          </a:p>
          <a:p>
            <a:pPr marL="366395" indent="-366395" algn="just">
              <a:spcBef>
                <a:spcPts val="0"/>
              </a:spcBef>
              <a:buFont typeface="Arial" panose="020B0604020202020204" pitchFamily="34" charset="0"/>
              <a:buChar char="•"/>
            </a:pPr>
            <a:endParaRPr lang="en-US" sz="2658">
              <a:latin typeface="Cambria" panose="02040503050406030204" pitchFamily="18" charset="0"/>
              <a:ea typeface="Cambria" panose="02040503050406030204" pitchFamily="18" charset="0"/>
            </a:endParaRPr>
          </a:p>
          <a:p>
            <a:pPr marL="366395" indent="-366395" algn="just">
              <a:spcBef>
                <a:spcPts val="0"/>
              </a:spcBef>
              <a:buFont typeface="Arial" panose="020B0604020202020204" pitchFamily="34" charset="0"/>
              <a:buChar char="•"/>
            </a:pPr>
            <a:endParaRPr lang="en-US" sz="2658">
              <a:latin typeface="Cambria" panose="02040503050406030204" pitchFamily="18" charset="0"/>
              <a:ea typeface="Cambria" panose="02040503050406030204" pitchFamily="18" charset="0"/>
            </a:endParaRPr>
          </a:p>
          <a:p>
            <a:pPr marL="366395" indent="-366395" algn="just">
              <a:spcBef>
                <a:spcPts val="0"/>
              </a:spcBef>
              <a:buFont typeface="Arial" panose="020B0604020202020204" pitchFamily="34" charset="0"/>
              <a:buChar char="•"/>
            </a:pPr>
            <a:endParaRPr lang="en-US" sz="2658">
              <a:latin typeface="Cambria" panose="02040503050406030204" pitchFamily="18" charset="0"/>
              <a:ea typeface="Cambria" panose="02040503050406030204" pitchFamily="18" charset="0"/>
            </a:endParaRPr>
          </a:p>
          <a:p>
            <a:pPr algn="just">
              <a:spcBef>
                <a:spcPts val="0"/>
              </a:spcBef>
            </a:pPr>
            <a:endParaRPr lang="en-US" sz="2658">
              <a:latin typeface="Cambria" panose="02040503050406030204" pitchFamily="18" charset="0"/>
            </a:endParaRPr>
          </a:p>
          <a:p>
            <a:pPr algn="just">
              <a:spcBef>
                <a:spcPts val="0"/>
              </a:spcBef>
            </a:pPr>
            <a:endParaRPr lang="en-US" sz="2658">
              <a:latin typeface="Cambria" panose="02040503050406030204" pitchFamily="18" charset="0"/>
            </a:endParaRPr>
          </a:p>
          <a:p>
            <a:pPr algn="just">
              <a:spcBef>
                <a:spcPts val="0"/>
              </a:spcBef>
            </a:pPr>
            <a:endParaRPr lang="en-US" sz="2658">
              <a:latin typeface="Cambria" panose="02040503050406030204" pitchFamily="18" charset="0"/>
            </a:endParaRPr>
          </a:p>
          <a:p>
            <a:pPr marL="366395" indent="-366395" algn="just">
              <a:spcBef>
                <a:spcPts val="0"/>
              </a:spcBef>
              <a:buFont typeface="Arial" panose="020B0604020202020204" pitchFamily="34" charset="0"/>
              <a:buChar char="•"/>
            </a:pPr>
            <a:endParaRPr lang="en-US" sz="2658">
              <a:latin typeface="Cambria" panose="02040503050406030204" pitchFamily="18" charset="0"/>
              <a:ea typeface="Cambria" panose="02040503050406030204" pitchFamily="18" charset="0"/>
            </a:endParaRPr>
          </a:p>
          <a:p>
            <a:pPr algn="just">
              <a:spcBef>
                <a:spcPts val="0"/>
              </a:spcBef>
            </a:pPr>
            <a:endParaRPr lang="en-US" sz="2658">
              <a:latin typeface="Cambria" panose="02040503050406030204" pitchFamily="18" charset="0"/>
            </a:endParaRPr>
          </a:p>
          <a:p>
            <a:pPr marL="366395" indent="-366395" algn="just">
              <a:spcBef>
                <a:spcPts val="0"/>
              </a:spcBef>
              <a:buFont typeface="Arial" panose="020B0604020202020204" pitchFamily="34" charset="0"/>
              <a:buChar char="•"/>
            </a:pPr>
            <a:endParaRPr lang="en-US" sz="2658">
              <a:latin typeface="Cambria" panose="02040503050406030204" pitchFamily="18" charset="0"/>
              <a:ea typeface="Cambria" panose="02040503050406030204" pitchFamily="18" charset="0"/>
            </a:endParaRPr>
          </a:p>
          <a:p>
            <a:pPr marL="366395" indent="-366395" algn="just">
              <a:spcBef>
                <a:spcPts val="0"/>
              </a:spcBef>
              <a:buFont typeface="Arial" panose="020B0604020202020204" pitchFamily="34" charset="0"/>
              <a:buChar char="•"/>
            </a:pPr>
            <a:endParaRPr lang="en-US" sz="2658">
              <a:latin typeface="Cambria" panose="02040503050406030204" pitchFamily="18" charset="0"/>
              <a:ea typeface="Cambria" panose="02040503050406030204" pitchFamily="18" charset="0"/>
            </a:endParaRPr>
          </a:p>
          <a:p>
            <a:pPr marL="366395" indent="-366395" algn="just">
              <a:spcBef>
                <a:spcPts val="0"/>
              </a:spcBef>
              <a:buFont typeface="Arial" panose="020B0604020202020204" pitchFamily="34" charset="0"/>
              <a:buChar char="•"/>
            </a:pPr>
            <a:endParaRPr lang="en-US" sz="2658">
              <a:latin typeface="Cambria" panose="02040503050406030204" pitchFamily="18" charset="0"/>
              <a:ea typeface="Cambria" panose="02040503050406030204" pitchFamily="18" charset="0"/>
            </a:endParaRPr>
          </a:p>
          <a:p>
            <a:pPr algn="l">
              <a:spcBef>
                <a:spcPts val="0"/>
              </a:spcBef>
            </a:pPr>
            <a:endParaRPr lang="en-US" sz="2658">
              <a:latin typeface="Cambria" panose="02040503050406030204" pitchFamily="18" charset="0"/>
            </a:endParaRPr>
          </a:p>
          <a:p>
            <a:pPr algn="just">
              <a:spcBef>
                <a:spcPts val="0"/>
              </a:spcBef>
            </a:pPr>
            <a:endParaRPr lang="en-US" sz="2658">
              <a:latin typeface="Cambria" panose="02040503050406030204" pitchFamily="18" charset="0"/>
            </a:endParaRPr>
          </a:p>
          <a:p>
            <a:pPr algn="l">
              <a:spcBef>
                <a:spcPts val="0"/>
              </a:spcBef>
            </a:pPr>
            <a:endParaRPr lang="en-US" sz="2658">
              <a:latin typeface="Cambria" panose="02040503050406030204" pitchFamily="18" charset="0"/>
            </a:endParaRPr>
          </a:p>
          <a:p>
            <a:pPr algn="l">
              <a:spcBef>
                <a:spcPts val="0"/>
              </a:spcBef>
            </a:pPr>
            <a:endParaRPr lang="en-US" sz="2658">
              <a:latin typeface="Cambria" panose="02040503050406030204" pitchFamily="18" charset="0"/>
            </a:endParaRPr>
          </a:p>
          <a:p>
            <a:pPr algn="l">
              <a:spcBef>
                <a:spcPts val="0"/>
              </a:spcBef>
            </a:pPr>
            <a:endParaRPr lang="en-US" sz="2658">
              <a:latin typeface="Cambria" panose="02040503050406030204" pitchFamily="18" charset="0"/>
            </a:endParaRPr>
          </a:p>
        </p:txBody>
      </p:sp>
      <p:sp>
        <p:nvSpPr>
          <p:cNvPr id="9" name="Subtitle 2"/>
          <p:cNvSpPr txBox="1">
            <a:spLocks/>
          </p:cNvSpPr>
          <p:nvPr/>
        </p:nvSpPr>
        <p:spPr>
          <a:xfrm>
            <a:off x="11064240" y="4572000"/>
            <a:ext cx="18004967" cy="822960"/>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Existing Conditions</a:t>
            </a:r>
          </a:p>
        </p:txBody>
      </p:sp>
      <p:sp>
        <p:nvSpPr>
          <p:cNvPr id="12" name="Subtitle 2"/>
          <p:cNvSpPr txBox="1">
            <a:spLocks/>
          </p:cNvSpPr>
          <p:nvPr/>
        </p:nvSpPr>
        <p:spPr>
          <a:xfrm>
            <a:off x="29809440" y="14904718"/>
            <a:ext cx="10005181" cy="8046720"/>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392">
              <a:latin typeface="Cambria" panose="02040503050406030204" pitchFamily="18" charset="0"/>
            </a:endParaRPr>
          </a:p>
        </p:txBody>
      </p:sp>
      <p:sp>
        <p:nvSpPr>
          <p:cNvPr id="15" name="Subtitle 2"/>
          <p:cNvSpPr txBox="1">
            <a:spLocks/>
          </p:cNvSpPr>
          <p:nvPr/>
        </p:nvSpPr>
        <p:spPr>
          <a:xfrm>
            <a:off x="29809440" y="4572000"/>
            <a:ext cx="10005181" cy="8229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 Geotechnical Properties</a:t>
            </a:r>
          </a:p>
        </p:txBody>
      </p:sp>
      <p:sp>
        <p:nvSpPr>
          <p:cNvPr id="16" name="Subtitle 2"/>
          <p:cNvSpPr txBox="1">
            <a:spLocks/>
          </p:cNvSpPr>
          <p:nvPr/>
        </p:nvSpPr>
        <p:spPr>
          <a:xfrm>
            <a:off x="11064240" y="5577838"/>
            <a:ext cx="18004968" cy="8046720"/>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sp>
        <p:nvSpPr>
          <p:cNvPr id="17" name="Subtitle 2"/>
          <p:cNvSpPr txBox="1">
            <a:spLocks/>
          </p:cNvSpPr>
          <p:nvPr/>
        </p:nvSpPr>
        <p:spPr>
          <a:xfrm>
            <a:off x="29809440" y="13898880"/>
            <a:ext cx="10005181" cy="8229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Pavement Design</a:t>
            </a:r>
            <a:endParaRPr lang="en-US"/>
          </a:p>
        </p:txBody>
      </p:sp>
      <p:sp>
        <p:nvSpPr>
          <p:cNvPr id="18" name="Subtitle 2"/>
          <p:cNvSpPr txBox="1">
            <a:spLocks/>
          </p:cNvSpPr>
          <p:nvPr/>
        </p:nvSpPr>
        <p:spPr>
          <a:xfrm>
            <a:off x="29809440" y="23225760"/>
            <a:ext cx="10005181" cy="822960"/>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Acknowledgements</a:t>
            </a:r>
          </a:p>
        </p:txBody>
      </p:sp>
      <p:sp>
        <p:nvSpPr>
          <p:cNvPr id="19" name="Subtitle 2"/>
          <p:cNvSpPr txBox="1">
            <a:spLocks/>
          </p:cNvSpPr>
          <p:nvPr/>
        </p:nvSpPr>
        <p:spPr>
          <a:xfrm>
            <a:off x="29809440" y="5577837"/>
            <a:ext cx="10005181" cy="8046720"/>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392">
              <a:latin typeface="Cambria" panose="02040503050406030204" pitchFamily="18" charset="0"/>
            </a:endParaRPr>
          </a:p>
          <a:p>
            <a:pPr marL="457200" indent="-457200" algn="l">
              <a:spcBef>
                <a:spcPts val="0"/>
              </a:spcBef>
              <a:buFontTx/>
              <a:buChar char="-"/>
            </a:pPr>
            <a:endParaRPr lang="en-US" sz="3392">
              <a:latin typeface="Cambria" panose="02040503050406030204" pitchFamily="18" charset="0"/>
            </a:endParaRPr>
          </a:p>
        </p:txBody>
      </p:sp>
      <p:sp>
        <p:nvSpPr>
          <p:cNvPr id="30" name="Subtitle 2"/>
          <p:cNvSpPr txBox="1">
            <a:spLocks/>
          </p:cNvSpPr>
          <p:nvPr/>
        </p:nvSpPr>
        <p:spPr>
          <a:xfrm>
            <a:off x="11064240" y="13898880"/>
            <a:ext cx="18004967" cy="8229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a:solidFill>
                  <a:schemeClr val="bg1"/>
                </a:solidFill>
                <a:latin typeface="Cambria" panose="02040503050406030204" pitchFamily="18" charset="0"/>
              </a:rPr>
              <a:t> </a:t>
            </a:r>
            <a:r>
              <a:rPr lang="en-US" sz="5000">
                <a:solidFill>
                  <a:schemeClr val="bg1"/>
                </a:solidFill>
                <a:latin typeface="Cambria" panose="02040503050406030204" pitchFamily="18" charset="0"/>
              </a:rPr>
              <a:t>Bridge Structure</a:t>
            </a:r>
          </a:p>
        </p:txBody>
      </p:sp>
      <p:sp>
        <p:nvSpPr>
          <p:cNvPr id="33" name="Subtitle 2"/>
          <p:cNvSpPr txBox="1">
            <a:spLocks/>
          </p:cNvSpPr>
          <p:nvPr/>
        </p:nvSpPr>
        <p:spPr>
          <a:xfrm>
            <a:off x="11064240" y="24231600"/>
            <a:ext cx="18004967" cy="8046720"/>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cxnSp>
        <p:nvCxnSpPr>
          <p:cNvPr id="50" name="Straight Connector 49"/>
          <p:cNvCxnSpPr>
            <a:cxnSpLocks/>
          </p:cNvCxnSpPr>
          <p:nvPr/>
        </p:nvCxnSpPr>
        <p:spPr>
          <a:xfrm flipH="1">
            <a:off x="20045059" y="6410638"/>
            <a:ext cx="11830" cy="6154704"/>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2957523" y="6298187"/>
            <a:ext cx="5438999" cy="663061"/>
          </a:xfrm>
          <a:prstGeom prst="rect">
            <a:avLst/>
          </a:prstGeom>
          <a:noFill/>
        </p:spPr>
        <p:txBody>
          <a:bodyPr wrap="square" lIns="97785" tIns="48892" rIns="97785" bIns="48892" rtlCol="0">
            <a:spAutoFit/>
          </a:bodyPr>
          <a:lstStyle/>
          <a:p>
            <a:endParaRPr lang="en-US" sz="3667">
              <a:latin typeface="Cambria" panose="02040503050406030204" pitchFamily="18" charset="0"/>
            </a:endParaRPr>
          </a:p>
        </p:txBody>
      </p:sp>
      <p:sp>
        <p:nvSpPr>
          <p:cNvPr id="64" name="TextBox 63"/>
          <p:cNvSpPr txBox="1"/>
          <p:nvPr/>
        </p:nvSpPr>
        <p:spPr>
          <a:xfrm>
            <a:off x="21821281" y="13247078"/>
            <a:ext cx="5367959" cy="329571"/>
          </a:xfrm>
          <a:prstGeom prst="rect">
            <a:avLst/>
          </a:prstGeom>
          <a:noFill/>
        </p:spPr>
        <p:txBody>
          <a:bodyPr wrap="square" lIns="97785" tIns="48892" rIns="97785" bIns="48892" rtlCol="0">
            <a:spAutoFit/>
          </a:bodyPr>
          <a:lstStyle/>
          <a:p>
            <a:pPr algn="ctr"/>
            <a:r>
              <a:rPr lang="en-US" sz="1500">
                <a:latin typeface="Cambria" panose="02040503050406030204" pitchFamily="18" charset="0"/>
              </a:rPr>
              <a:t> </a:t>
            </a:r>
            <a:r>
              <a:rPr lang="en-US" sz="1500" i="1">
                <a:latin typeface="Cambria" panose="02040503050406030204" pitchFamily="18" charset="0"/>
              </a:rPr>
              <a:t>Topographic plan view</a:t>
            </a:r>
          </a:p>
        </p:txBody>
      </p:sp>
      <p:sp>
        <p:nvSpPr>
          <p:cNvPr id="62" name="TextBox 61"/>
          <p:cNvSpPr txBox="1"/>
          <p:nvPr/>
        </p:nvSpPr>
        <p:spPr>
          <a:xfrm>
            <a:off x="11678128" y="8774315"/>
            <a:ext cx="7783436" cy="329571"/>
          </a:xfrm>
          <a:prstGeom prst="rect">
            <a:avLst/>
          </a:prstGeom>
          <a:noFill/>
        </p:spPr>
        <p:txBody>
          <a:bodyPr wrap="square" lIns="97785" tIns="48892" rIns="97785" bIns="48892" rtlCol="0">
            <a:spAutoFit/>
          </a:bodyPr>
          <a:lstStyle/>
          <a:p>
            <a:pPr algn="ctr"/>
            <a:r>
              <a:rPr lang="en-US" sz="1500" i="1">
                <a:latin typeface="Times New Roman" panose="02020603050405020304" pitchFamily="18" charset="0"/>
                <a:cs typeface="Times New Roman" panose="02020603050405020304" pitchFamily="18" charset="0"/>
              </a:rPr>
              <a:t>Existing Inlet and Outlet</a:t>
            </a:r>
          </a:p>
        </p:txBody>
      </p:sp>
      <p:cxnSp>
        <p:nvCxnSpPr>
          <p:cNvPr id="75" name="Straight Connector 74"/>
          <p:cNvCxnSpPr/>
          <p:nvPr/>
        </p:nvCxnSpPr>
        <p:spPr>
          <a:xfrm>
            <a:off x="20002380" y="25094917"/>
            <a:ext cx="0" cy="6064910"/>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1064240" y="23225760"/>
            <a:ext cx="18004967" cy="824769"/>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Traffic and Water Control</a:t>
            </a:r>
          </a:p>
        </p:txBody>
      </p:sp>
      <p:sp>
        <p:nvSpPr>
          <p:cNvPr id="31" name="Subtitle 2"/>
          <p:cNvSpPr txBox="1">
            <a:spLocks/>
          </p:cNvSpPr>
          <p:nvPr/>
        </p:nvSpPr>
        <p:spPr>
          <a:xfrm>
            <a:off x="11064240" y="14841766"/>
            <a:ext cx="18004967" cy="8046720"/>
          </a:xfrm>
          <a:prstGeom prst="rect">
            <a:avLst/>
          </a:prstGeom>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a:latin typeface="Cambria" panose="02040503050406030204" pitchFamily="18" charset="0"/>
            </a:endParaRPr>
          </a:p>
        </p:txBody>
      </p:sp>
      <p:cxnSp>
        <p:nvCxnSpPr>
          <p:cNvPr id="159" name="Straight Connector 158"/>
          <p:cNvCxnSpPr>
            <a:cxnSpLocks/>
          </p:cNvCxnSpPr>
          <p:nvPr/>
        </p:nvCxnSpPr>
        <p:spPr>
          <a:xfrm flipH="1">
            <a:off x="19995824" y="14831699"/>
            <a:ext cx="6556" cy="7575242"/>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85" name="Subtitle 2"/>
          <p:cNvSpPr txBox="1">
            <a:spLocks/>
          </p:cNvSpPr>
          <p:nvPr/>
        </p:nvSpPr>
        <p:spPr>
          <a:xfrm>
            <a:off x="29809440" y="27249126"/>
            <a:ext cx="10005181" cy="5029194"/>
          </a:xfrm>
          <a:prstGeom prst="rect">
            <a:avLst/>
          </a:prstGeom>
          <a:noFill/>
          <a:ln>
            <a:solidFill>
              <a:srgbClr val="002060"/>
            </a:solidFill>
          </a:ln>
        </p:spPr>
        <p:txBody>
          <a:bodyPr vert="horz" lIns="97785" tIns="48892" rIns="97785" bIns="48892" rtlCol="0" anchor="t">
            <a:normAutofit fontScale="70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a:latin typeface="Cambria" panose="02040503050406030204" pitchFamily="18" charset="0"/>
              </a:rPr>
              <a:t>“</a:t>
            </a:r>
            <a:r>
              <a:rPr lang="en-US" sz="2900">
                <a:latin typeface="Times New Roman" panose="02020603050405020304" pitchFamily="18" charset="0"/>
                <a:cs typeface="Times New Roman" panose="02020603050405020304" pitchFamily="18" charset="0"/>
              </a:rPr>
              <a:t>Building Bridges Leaving Legacies .” </a:t>
            </a:r>
            <a:r>
              <a:rPr lang="en-US" sz="2900" err="1">
                <a:latin typeface="Times New Roman" panose="02020603050405020304" pitchFamily="18" charset="0"/>
                <a:cs typeface="Times New Roman" panose="02020603050405020304" pitchFamily="18" charset="0"/>
              </a:rPr>
              <a:t>Acrow</a:t>
            </a:r>
            <a:r>
              <a:rPr lang="en-US" sz="2900">
                <a:latin typeface="Times New Roman" panose="02020603050405020304" pitchFamily="18" charset="0"/>
                <a:cs typeface="Times New Roman" panose="02020603050405020304" pitchFamily="18" charset="0"/>
              </a:rPr>
              <a:t> Building Bridges. Leaving Legacies., https://</a:t>
            </a:r>
            <a:r>
              <a:rPr lang="en-US" sz="2900" err="1">
                <a:latin typeface="Times New Roman" panose="02020603050405020304" pitchFamily="18" charset="0"/>
                <a:cs typeface="Times New Roman" panose="02020603050405020304" pitchFamily="18" charset="0"/>
              </a:rPr>
              <a:t>acrow.com</a:t>
            </a:r>
            <a:r>
              <a:rPr lang="en-US" sz="2900">
                <a:latin typeface="Times New Roman" panose="02020603050405020304" pitchFamily="18" charset="0"/>
                <a:cs typeface="Times New Roman" panose="02020603050405020304" pitchFamily="18" charset="0"/>
              </a:rPr>
              <a:t>/.  </a:t>
            </a:r>
          </a:p>
          <a:p>
            <a:pPr algn="l">
              <a:spcBef>
                <a:spcPts val="0"/>
              </a:spcBef>
            </a:pPr>
            <a:endParaRPr lang="en-US" sz="2900">
              <a:latin typeface="Times New Roman" panose="02020603050405020304" pitchFamily="18" charset="0"/>
              <a:cs typeface="Times New Roman" panose="02020603050405020304" pitchFamily="18" charset="0"/>
            </a:endParaRPr>
          </a:p>
          <a:p>
            <a:pPr algn="l">
              <a:spcBef>
                <a:spcPts val="0"/>
              </a:spcBef>
            </a:pPr>
            <a:r>
              <a:rPr lang="en-US" sz="2900">
                <a:latin typeface="Times New Roman" panose="02020603050405020304" pitchFamily="18" charset="0"/>
                <a:cs typeface="Times New Roman" panose="02020603050405020304" pitchFamily="18" charset="0"/>
              </a:rPr>
              <a:t>“Hanover-Norwich 42278 Ledyard Bridge over Connecticut River Public ...” Ledyard Bridge Over Connecticut River, New Hampshire Department of Transportation, 14 Apr. 2021, https://</a:t>
            </a:r>
            <a:r>
              <a:rPr lang="en-US" sz="2900" err="1">
                <a:latin typeface="Times New Roman" panose="02020603050405020304" pitchFamily="18" charset="0"/>
                <a:cs typeface="Times New Roman" panose="02020603050405020304" pitchFamily="18" charset="0"/>
              </a:rPr>
              <a:t>www.nh.gov</a:t>
            </a:r>
            <a:r>
              <a:rPr lang="en-US" sz="2900">
                <a:latin typeface="Times New Roman" panose="02020603050405020304" pitchFamily="18" charset="0"/>
                <a:cs typeface="Times New Roman" panose="02020603050405020304" pitchFamily="18" charset="0"/>
              </a:rPr>
              <a:t>/dot/projects/hanovernorwich42278/documents/42278-pre-04142021.pdf.  </a:t>
            </a:r>
          </a:p>
          <a:p>
            <a:pPr algn="l">
              <a:spcBef>
                <a:spcPts val="0"/>
              </a:spcBef>
            </a:pPr>
            <a:endParaRPr lang="en-US" sz="2900">
              <a:latin typeface="Times New Roman" panose="02020603050405020304" pitchFamily="18" charset="0"/>
              <a:cs typeface="Times New Roman" panose="02020603050405020304" pitchFamily="18" charset="0"/>
            </a:endParaRPr>
          </a:p>
          <a:p>
            <a:pPr algn="l">
              <a:spcBef>
                <a:spcPts val="0"/>
              </a:spcBef>
            </a:pPr>
            <a:r>
              <a:rPr lang="en-US" sz="2900">
                <a:latin typeface="Times New Roman" panose="02020603050405020304" pitchFamily="18" charset="0"/>
                <a:cs typeface="Times New Roman" panose="02020603050405020304" pitchFamily="18" charset="0"/>
              </a:rPr>
              <a:t>Snyder, Dan. “Steel Press-Brake Formed Tub Girder System Selected for 2021 AASHTO Innovation Initiative Focus Technology.” Short Span Steel Bridges, 22 Dec. 2020, https://</a:t>
            </a:r>
            <a:r>
              <a:rPr lang="en-US" sz="2900" err="1">
                <a:latin typeface="Times New Roman" panose="02020603050405020304" pitchFamily="18" charset="0"/>
                <a:cs typeface="Times New Roman" panose="02020603050405020304" pitchFamily="18" charset="0"/>
              </a:rPr>
              <a:t>www.shortspansteelbridges.org</a:t>
            </a:r>
            <a:r>
              <a:rPr lang="en-US" sz="2900">
                <a:latin typeface="Times New Roman" panose="02020603050405020304" pitchFamily="18" charset="0"/>
                <a:cs typeface="Times New Roman" panose="02020603050405020304" pitchFamily="18" charset="0"/>
              </a:rPr>
              <a:t>/</a:t>
            </a:r>
            <a:r>
              <a:rPr lang="en-US" sz="2900" err="1">
                <a:latin typeface="Times New Roman" panose="02020603050405020304" pitchFamily="18" charset="0"/>
                <a:cs typeface="Times New Roman" panose="02020603050405020304" pitchFamily="18" charset="0"/>
              </a:rPr>
              <a:t>aii-pbtg</a:t>
            </a:r>
            <a:r>
              <a:rPr lang="en-US" sz="2900">
                <a:latin typeface="Times New Roman" panose="02020603050405020304" pitchFamily="18" charset="0"/>
                <a:cs typeface="Times New Roman" panose="02020603050405020304" pitchFamily="18" charset="0"/>
              </a:rPr>
              <a:t>/.  </a:t>
            </a:r>
          </a:p>
          <a:p>
            <a:pPr algn="l">
              <a:spcBef>
                <a:spcPts val="0"/>
              </a:spcBef>
            </a:pPr>
            <a:endParaRPr lang="en-US" sz="2900">
              <a:latin typeface="Times New Roman" panose="02020603050405020304" pitchFamily="18" charset="0"/>
              <a:cs typeface="Times New Roman" panose="02020603050405020304" pitchFamily="18" charset="0"/>
            </a:endParaRPr>
          </a:p>
          <a:p>
            <a:pPr algn="l">
              <a:spcBef>
                <a:spcPts val="0"/>
              </a:spcBef>
            </a:pPr>
            <a:r>
              <a:rPr lang="en-US" sz="2900">
                <a:latin typeface="Times New Roman" panose="02020603050405020304" pitchFamily="18" charset="0"/>
                <a:cs typeface="Times New Roman" panose="02020603050405020304" pitchFamily="18" charset="0"/>
              </a:rPr>
              <a:t>“Stream Stats.” </a:t>
            </a:r>
            <a:r>
              <a:rPr lang="en-US" sz="2900" err="1">
                <a:latin typeface="Times New Roman" panose="02020603050405020304" pitchFamily="18" charset="0"/>
                <a:cs typeface="Times New Roman" panose="02020603050405020304" pitchFamily="18" charset="0"/>
              </a:rPr>
              <a:t>StreamStats</a:t>
            </a:r>
            <a:r>
              <a:rPr lang="en-US" sz="2900">
                <a:latin typeface="Times New Roman" panose="02020603050405020304" pitchFamily="18" charset="0"/>
                <a:cs typeface="Times New Roman" panose="02020603050405020304" pitchFamily="18" charset="0"/>
              </a:rPr>
              <a:t>, USGS, 24 Mar. 2016, https://</a:t>
            </a:r>
            <a:r>
              <a:rPr lang="en-US" sz="2900" err="1">
                <a:latin typeface="Times New Roman" panose="02020603050405020304" pitchFamily="18" charset="0"/>
                <a:cs typeface="Times New Roman" panose="02020603050405020304" pitchFamily="18" charset="0"/>
              </a:rPr>
              <a:t>streamstats.usgs.gov</a:t>
            </a:r>
            <a:r>
              <a:rPr lang="en-US" sz="2900">
                <a:latin typeface="Times New Roman" panose="02020603050405020304" pitchFamily="18" charset="0"/>
                <a:cs typeface="Times New Roman" panose="02020603050405020304" pitchFamily="18" charset="0"/>
              </a:rPr>
              <a:t>/ss/.  </a:t>
            </a:r>
          </a:p>
          <a:p>
            <a:pPr algn="l">
              <a:spcBef>
                <a:spcPts val="0"/>
              </a:spcBef>
            </a:pPr>
            <a:endParaRPr lang="en-US" sz="2900">
              <a:latin typeface="Times New Roman" panose="02020603050405020304" pitchFamily="18" charset="0"/>
              <a:cs typeface="Times New Roman" panose="02020603050405020304" pitchFamily="18" charset="0"/>
            </a:endParaRPr>
          </a:p>
          <a:p>
            <a:pPr algn="l">
              <a:spcBef>
                <a:spcPts val="0"/>
              </a:spcBef>
            </a:pPr>
            <a:r>
              <a:rPr lang="en-US" sz="2900" err="1">
                <a:latin typeface="Times New Roman" panose="02020603050405020304" pitchFamily="18" charset="0"/>
                <a:cs typeface="Times New Roman" panose="02020603050405020304" pitchFamily="18" charset="0"/>
              </a:rPr>
              <a:t>Waheed</a:t>
            </a:r>
            <a:r>
              <a:rPr lang="en-US" sz="2900">
                <a:latin typeface="Times New Roman" panose="02020603050405020304" pitchFamily="18" charset="0"/>
                <a:cs typeface="Times New Roman" panose="02020603050405020304" pitchFamily="18" charset="0"/>
              </a:rPr>
              <a:t>, Amjad. “Load Ratings By Manual Calculations.” Ohio Department of Transportation, https://</a:t>
            </a:r>
            <a:r>
              <a:rPr lang="en-US" sz="2900" err="1">
                <a:latin typeface="Times New Roman" panose="02020603050405020304" pitchFamily="18" charset="0"/>
                <a:cs typeface="Times New Roman" panose="02020603050405020304" pitchFamily="18" charset="0"/>
              </a:rPr>
              <a:t>www.dot.state.oh.us</a:t>
            </a:r>
            <a:r>
              <a:rPr lang="en-US" sz="2900">
                <a:latin typeface="Times New Roman" panose="02020603050405020304" pitchFamily="18" charset="0"/>
                <a:cs typeface="Times New Roman" panose="02020603050405020304" pitchFamily="18" charset="0"/>
              </a:rPr>
              <a:t>/Divisions/Engineering/Structures/</a:t>
            </a:r>
            <a:r>
              <a:rPr lang="en-US" sz="2900" err="1">
                <a:latin typeface="Times New Roman" panose="02020603050405020304" pitchFamily="18" charset="0"/>
                <a:cs typeface="Times New Roman" panose="02020603050405020304" pitchFamily="18" charset="0"/>
              </a:rPr>
              <a:t>BridgeManagementSection</a:t>
            </a:r>
            <a:r>
              <a:rPr lang="en-US" sz="2900">
                <a:latin typeface="Times New Roman" panose="02020603050405020304" pitchFamily="18" charset="0"/>
                <a:cs typeface="Times New Roman" panose="02020603050405020304" pitchFamily="18" charset="0"/>
              </a:rPr>
              <a:t>/</a:t>
            </a:r>
            <a:r>
              <a:rPr lang="en-US" sz="2900" err="1">
                <a:latin typeface="Times New Roman" panose="02020603050405020304" pitchFamily="18" charset="0"/>
                <a:cs typeface="Times New Roman" panose="02020603050405020304" pitchFamily="18" charset="0"/>
              </a:rPr>
              <a:t>StructureRatingSuperload</a:t>
            </a:r>
            <a:r>
              <a:rPr lang="en-US" sz="2900">
                <a:latin typeface="Times New Roman" panose="02020603050405020304" pitchFamily="18" charset="0"/>
                <a:cs typeface="Times New Roman" panose="02020603050405020304" pitchFamily="18" charset="0"/>
              </a:rPr>
              <a:t>/Load%20Rating%20byhand%20Presentations%20and%20Spreadsheets/Load_Rating_Training_Session_3_Slab.PDF.  </a:t>
            </a:r>
          </a:p>
          <a:p>
            <a:pPr algn="l">
              <a:spcBef>
                <a:spcPts val="0"/>
              </a:spcBef>
            </a:pPr>
            <a:endParaRPr lang="en-US" sz="2900">
              <a:latin typeface="Times New Roman" panose="02020603050405020304" pitchFamily="18" charset="0"/>
              <a:cs typeface="Times New Roman" panose="02020603050405020304" pitchFamily="18" charset="0"/>
            </a:endParaRPr>
          </a:p>
          <a:p>
            <a:pPr algn="l">
              <a:spcBef>
                <a:spcPts val="0"/>
              </a:spcBef>
            </a:pPr>
            <a:r>
              <a:rPr lang="en-US" sz="2900">
                <a:latin typeface="Times New Roman" panose="02020603050405020304" pitchFamily="18" charset="0"/>
                <a:cs typeface="Times New Roman" panose="02020603050405020304" pitchFamily="18" charset="0"/>
              </a:rPr>
              <a:t>“Weighted Average Unit Prices.” New Hampshire Department of Transportation, NHDOT, 17 Feb. 2022, https://</a:t>
            </a:r>
            <a:r>
              <a:rPr lang="en-US" sz="2900" err="1">
                <a:latin typeface="Times New Roman" panose="02020603050405020304" pitchFamily="18" charset="0"/>
                <a:cs typeface="Times New Roman" panose="02020603050405020304" pitchFamily="18" charset="0"/>
              </a:rPr>
              <a:t>www.nh.gov</a:t>
            </a:r>
            <a:r>
              <a:rPr lang="en-US" sz="2900">
                <a:latin typeface="Times New Roman" panose="02020603050405020304" pitchFamily="18" charset="0"/>
                <a:cs typeface="Times New Roman" panose="02020603050405020304" pitchFamily="18" charset="0"/>
              </a:rPr>
              <a:t>/dot/org/</a:t>
            </a:r>
            <a:r>
              <a:rPr lang="en-US" sz="2900" err="1">
                <a:latin typeface="Times New Roman" panose="02020603050405020304" pitchFamily="18" charset="0"/>
                <a:cs typeface="Times New Roman" panose="02020603050405020304" pitchFamily="18" charset="0"/>
              </a:rPr>
              <a:t>projectdevelopment</a:t>
            </a:r>
            <a:r>
              <a:rPr lang="en-US" sz="2900">
                <a:latin typeface="Times New Roman" panose="02020603050405020304" pitchFamily="18" charset="0"/>
                <a:cs typeface="Times New Roman" panose="02020603050405020304" pitchFamily="18" charset="0"/>
              </a:rPr>
              <a:t>/</a:t>
            </a:r>
            <a:r>
              <a:rPr lang="en-US" sz="2900" err="1">
                <a:latin typeface="Times New Roman" panose="02020603050405020304" pitchFamily="18" charset="0"/>
                <a:cs typeface="Times New Roman" panose="02020603050405020304" pitchFamily="18" charset="0"/>
              </a:rPr>
              <a:t>highwaydesign</a:t>
            </a:r>
            <a:r>
              <a:rPr lang="en-US" sz="2900">
                <a:latin typeface="Times New Roman" panose="02020603050405020304" pitchFamily="18" charset="0"/>
                <a:cs typeface="Times New Roman" panose="02020603050405020304" pitchFamily="18" charset="0"/>
              </a:rPr>
              <a:t>/documents/</a:t>
            </a:r>
            <a:r>
              <a:rPr lang="en-US" sz="2900" err="1">
                <a:latin typeface="Times New Roman" panose="02020603050405020304" pitchFamily="18" charset="0"/>
                <a:cs typeface="Times New Roman" panose="02020603050405020304" pitchFamily="18" charset="0"/>
              </a:rPr>
              <a:t>WeightedAveragesImperial.pdf</a:t>
            </a:r>
            <a:r>
              <a:rPr lang="en-US" sz="2900">
                <a:latin typeface="Times New Roman" panose="02020603050405020304" pitchFamily="18" charset="0"/>
                <a:cs typeface="Times New Roman" panose="02020603050405020304" pitchFamily="18" charset="0"/>
              </a:rPr>
              <a:t>. </a:t>
            </a:r>
          </a:p>
          <a:p>
            <a:pPr algn="l"/>
            <a:endParaRPr lang="en-US" sz="3392">
              <a:latin typeface="Cambria" panose="02040503050406030204" pitchFamily="18" charset="0"/>
            </a:endParaRPr>
          </a:p>
        </p:txBody>
      </p:sp>
      <p:sp>
        <p:nvSpPr>
          <p:cNvPr id="93" name="Subtitle 2"/>
          <p:cNvSpPr txBox="1">
            <a:spLocks/>
          </p:cNvSpPr>
          <p:nvPr/>
        </p:nvSpPr>
        <p:spPr>
          <a:xfrm>
            <a:off x="29809440" y="26151842"/>
            <a:ext cx="10005181" cy="822960"/>
          </a:xfrm>
          <a:prstGeom prst="rect">
            <a:avLst/>
          </a:prstGeom>
          <a:solidFill>
            <a:srgbClr val="002060"/>
          </a:solidFill>
          <a:ln>
            <a:solidFill>
              <a:srgbClr val="002060"/>
            </a:solidFill>
          </a:ln>
        </p:spPr>
        <p:txBody>
          <a:bodyPr vert="horz" lIns="97785" tIns="48892" rIns="97785" bIns="48892"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References</a:t>
            </a:r>
          </a:p>
        </p:txBody>
      </p:sp>
      <p:sp>
        <p:nvSpPr>
          <p:cNvPr id="4" name="TextBox 3"/>
          <p:cNvSpPr txBox="1"/>
          <p:nvPr/>
        </p:nvSpPr>
        <p:spPr>
          <a:xfrm>
            <a:off x="30236180" y="12570386"/>
            <a:ext cx="5185951" cy="507762"/>
          </a:xfrm>
          <a:prstGeom prst="rect">
            <a:avLst/>
          </a:prstGeom>
          <a:noFill/>
        </p:spPr>
        <p:txBody>
          <a:bodyPr wrap="square" lIns="97785" tIns="48892" rIns="97785" bIns="48892" rtlCol="0">
            <a:spAutoFit/>
          </a:bodyPr>
          <a:lstStyle/>
          <a:p>
            <a:endParaRPr lang="en-US" sz="2658">
              <a:latin typeface="Cambria" panose="02040503050406030204" pitchFamily="18" charset="0"/>
            </a:endParaRPr>
          </a:p>
        </p:txBody>
      </p:sp>
      <p:sp>
        <p:nvSpPr>
          <p:cNvPr id="27" name="Rectangle 26"/>
          <p:cNvSpPr/>
          <p:nvPr/>
        </p:nvSpPr>
        <p:spPr>
          <a:xfrm>
            <a:off x="34787781" y="1168434"/>
            <a:ext cx="3334659" cy="2306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7785" tIns="48892" rIns="97785" bIns="48892" rtlCol="0" anchor="ctr"/>
          <a:lstStyle/>
          <a:p>
            <a:pPr algn="ctr"/>
            <a:r>
              <a:rPr lang="en-US" sz="4308">
                <a:solidFill>
                  <a:schemeClr val="tx1"/>
                </a:solidFill>
              </a:rPr>
              <a:t>Place your Project Logo Here</a:t>
            </a:r>
          </a:p>
        </p:txBody>
      </p:sp>
      <p:sp>
        <p:nvSpPr>
          <p:cNvPr id="98" name="Subtitle 2"/>
          <p:cNvSpPr txBox="1">
            <a:spLocks/>
          </p:cNvSpPr>
          <p:nvPr/>
        </p:nvSpPr>
        <p:spPr>
          <a:xfrm>
            <a:off x="347472" y="23225760"/>
            <a:ext cx="10005181" cy="822960"/>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 Scour and Wingwalls</a:t>
            </a:r>
          </a:p>
        </p:txBody>
      </p:sp>
      <p:sp>
        <p:nvSpPr>
          <p:cNvPr id="99" name="Subtitle 2"/>
          <p:cNvSpPr txBox="1">
            <a:spLocks/>
          </p:cNvSpPr>
          <p:nvPr/>
        </p:nvSpPr>
        <p:spPr>
          <a:xfrm>
            <a:off x="347472" y="14904720"/>
            <a:ext cx="10005181" cy="8046720"/>
          </a:xfrm>
          <a:prstGeom prst="rect">
            <a:avLst/>
          </a:prstGeom>
          <a:ln>
            <a:solidFill>
              <a:srgbClr val="002060"/>
            </a:solidFill>
          </a:ln>
        </p:spPr>
        <p:txBody>
          <a:bodyPr vert="horz" lIns="97785" tIns="48892" rIns="97785" bIns="48892" numCol="2" spcCol="457200"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2600">
                <a:latin typeface="Times New Roman" panose="02020603050405020304" pitchFamily="18" charset="0"/>
                <a:cs typeface="Times New Roman" panose="02020603050405020304" pitchFamily="18" charset="0"/>
              </a:rPr>
              <a:t>The code requires that the hydraulic opening of bridge 089 must be designed for a 50-year flood event. The 50-year flood flow for Great Brook is 584 cubic feet per second coming from the 3.11 square mile watershed that is associated with the water crossing. </a:t>
            </a:r>
          </a:p>
          <a:p>
            <a:pPr algn="just">
              <a:spcBef>
                <a:spcPts val="0"/>
              </a:spcBef>
            </a:pPr>
            <a:r>
              <a:rPr lang="en-US" sz="2600">
                <a:effectLst/>
                <a:latin typeface="Times New Roman" panose="02020603050405020304" pitchFamily="18" charset="0"/>
                <a:cs typeface="Times New Roman" panose="02020603050405020304" pitchFamily="18" charset="0"/>
              </a:rPr>
              <a:t>Given the geometric constraints of the site as well as the 50-year flood flow of 584 cubic feet per second, the hydraulic opening was calculated using the Federal Highway Administrations’ (FHWA) Hydraulic Design of Highway Culverts nomograph. It was determined that the opening should be 18 feet wide and 6 feet tall including 1 foot of freeboard to allow debris to pass without blockage. </a:t>
            </a:r>
            <a:r>
              <a:rPr lang="en-US" sz="2600">
                <a:latin typeface="Times New Roman" panose="02020603050405020304" pitchFamily="18" charset="0"/>
                <a:cs typeface="Times New Roman" panose="02020603050405020304" pitchFamily="18" charset="0"/>
              </a:rPr>
              <a:t>The dimensions were </a:t>
            </a:r>
            <a:r>
              <a:rPr lang="en-US" sz="2600">
                <a:effectLst/>
                <a:latin typeface="Times New Roman" panose="02020603050405020304" pitchFamily="18" charset="0"/>
                <a:cs typeface="Times New Roman" panose="02020603050405020304" pitchFamily="18" charset="0"/>
              </a:rPr>
              <a:t>designed including wingwalls angled between 30 and 75 degrees measured with reference to the direction </a:t>
            </a:r>
            <a:r>
              <a:rPr lang="en-US" sz="2600">
                <a:latin typeface="Times New Roman" panose="02020603050405020304" pitchFamily="18" charset="0"/>
                <a:cs typeface="Times New Roman" panose="02020603050405020304" pitchFamily="18" charset="0"/>
              </a:rPr>
              <a:t>of the</a:t>
            </a:r>
            <a:r>
              <a:rPr lang="en-US" sz="2600">
                <a:effectLst/>
                <a:latin typeface="Times New Roman" panose="02020603050405020304" pitchFamily="18" charset="0"/>
                <a:cs typeface="Times New Roman" panose="02020603050405020304" pitchFamily="18" charset="0"/>
              </a:rPr>
              <a:t> flow.</a:t>
            </a:r>
          </a:p>
          <a:p>
            <a:pPr algn="just">
              <a:spcBef>
                <a:spcPts val="0"/>
              </a:spcBef>
            </a:pPr>
            <a:endParaRPr lang="en-US" sz="2100">
              <a:latin typeface="Times New Roman" panose="02020603050405020304" pitchFamily="18" charset="0"/>
              <a:cs typeface="Times New Roman" panose="02020603050405020304" pitchFamily="18" charset="0"/>
            </a:endParaRPr>
          </a:p>
          <a:p>
            <a:pPr algn="just">
              <a:spcBef>
                <a:spcPts val="0"/>
              </a:spcBef>
            </a:pPr>
            <a:endParaRPr lang="en-US" sz="2100">
              <a:latin typeface="Times New Roman" panose="02020603050405020304" pitchFamily="18" charset="0"/>
              <a:cs typeface="Times New Roman" panose="02020603050405020304" pitchFamily="18" charset="0"/>
            </a:endParaRPr>
          </a:p>
          <a:p>
            <a:pPr algn="just">
              <a:spcBef>
                <a:spcPts val="0"/>
              </a:spcBef>
            </a:pPr>
            <a:endParaRPr lang="en-US" sz="2658">
              <a:latin typeface="Cambria" panose="02040503050406030204" pitchFamily="18" charset="0"/>
            </a:endParaRPr>
          </a:p>
          <a:p>
            <a:pPr algn="l">
              <a:spcBef>
                <a:spcPts val="0"/>
              </a:spcBef>
            </a:pPr>
            <a:endParaRPr lang="en-US" sz="2658">
              <a:latin typeface="Cambria" panose="02040503050406030204" pitchFamily="18" charset="0"/>
            </a:endParaRPr>
          </a:p>
          <a:p>
            <a:pPr algn="l">
              <a:spcBef>
                <a:spcPts val="0"/>
              </a:spcBef>
            </a:pPr>
            <a:endParaRPr lang="en-US" sz="2658">
              <a:latin typeface="Cambria" panose="02040503050406030204" pitchFamily="18" charset="0"/>
            </a:endParaRPr>
          </a:p>
        </p:txBody>
      </p:sp>
      <p:sp>
        <p:nvSpPr>
          <p:cNvPr id="100" name="TextBox 99"/>
          <p:cNvSpPr txBox="1"/>
          <p:nvPr/>
        </p:nvSpPr>
        <p:spPr>
          <a:xfrm>
            <a:off x="13497132" y="14831699"/>
            <a:ext cx="4135370" cy="663061"/>
          </a:xfrm>
          <a:prstGeom prst="rect">
            <a:avLst/>
          </a:prstGeom>
          <a:noFill/>
        </p:spPr>
        <p:txBody>
          <a:bodyPr wrap="square" lIns="97785" tIns="48892" rIns="97785" bIns="48892" rtlCol="0" anchor="t">
            <a:spAutoFit/>
          </a:bodyPr>
          <a:lstStyle/>
          <a:p>
            <a:r>
              <a:rPr lang="en-US" sz="3650" u="sng">
                <a:latin typeface="Cambria"/>
                <a:ea typeface="Cambria"/>
              </a:rPr>
              <a:t>Precast Box Culvert</a:t>
            </a:r>
            <a:endParaRPr lang="en-US" sz="3667" u="sng">
              <a:latin typeface="Cambria" panose="02040503050406030204" pitchFamily="18" charset="0"/>
            </a:endParaRPr>
          </a:p>
        </p:txBody>
      </p:sp>
      <p:sp>
        <p:nvSpPr>
          <p:cNvPr id="103" name="TextBox 102"/>
          <p:cNvSpPr txBox="1"/>
          <p:nvPr/>
        </p:nvSpPr>
        <p:spPr>
          <a:xfrm>
            <a:off x="21938148" y="14994956"/>
            <a:ext cx="5159945" cy="660431"/>
          </a:xfrm>
          <a:prstGeom prst="rect">
            <a:avLst/>
          </a:prstGeom>
          <a:noFill/>
        </p:spPr>
        <p:txBody>
          <a:bodyPr wrap="square" lIns="97785" tIns="48892" rIns="97785" bIns="48892" rtlCol="0" anchor="t">
            <a:spAutoFit/>
          </a:bodyPr>
          <a:lstStyle/>
          <a:p>
            <a:r>
              <a:rPr lang="en-US" sz="3650" u="sng">
                <a:latin typeface="Cambria"/>
                <a:ea typeface="Cambria"/>
              </a:rPr>
              <a:t>Precast Section Drawing</a:t>
            </a:r>
            <a:endParaRPr lang="en-US" u="sng"/>
          </a:p>
        </p:txBody>
      </p:sp>
      <p:sp>
        <p:nvSpPr>
          <p:cNvPr id="108" name="Subtitle 2"/>
          <p:cNvSpPr txBox="1">
            <a:spLocks/>
          </p:cNvSpPr>
          <p:nvPr/>
        </p:nvSpPr>
        <p:spPr>
          <a:xfrm>
            <a:off x="29809440" y="24231600"/>
            <a:ext cx="10005181" cy="1645918"/>
          </a:xfrm>
          <a:prstGeom prst="rect">
            <a:avLst/>
          </a:prstGeom>
          <a:noFill/>
          <a:ln>
            <a:solidFill>
              <a:srgbClr val="00206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2600">
                <a:latin typeface="Times New Roman" panose="02020603050405020304" pitchFamily="18" charset="0"/>
                <a:cs typeface="Times New Roman" panose="02020603050405020304" pitchFamily="18" charset="0"/>
              </a:rPr>
              <a:t>The group would like to extend a special thank you to our project sponsor  Brandon Loiselle from GM2 Associates Inc. along with our UNH faculty advisor Dr. Raymond Cook for their time and expert advice that has helped guide us through this design project.</a:t>
            </a:r>
          </a:p>
          <a:p>
            <a:pPr algn="l"/>
            <a:endParaRPr lang="en-US" sz="3392">
              <a:latin typeface="Cambria" panose="020405030504060302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388" y="1216429"/>
            <a:ext cx="1774009" cy="2347953"/>
          </a:xfrm>
          <a:prstGeom prst="rect">
            <a:avLst/>
          </a:prstGeom>
        </p:spPr>
      </p:pic>
      <p:pic>
        <p:nvPicPr>
          <p:cNvPr id="21" name="Picture 22">
            <a:extLst>
              <a:ext uri="{FF2B5EF4-FFF2-40B4-BE49-F238E27FC236}">
                <a16:creationId xmlns:a16="http://schemas.microsoft.com/office/drawing/2014/main" id="{2FC06ABF-FED5-731C-6557-0506E901B235}"/>
              </a:ext>
            </a:extLst>
          </p:cNvPr>
          <p:cNvPicPr>
            <a:picLocks noChangeAspect="1"/>
          </p:cNvPicPr>
          <p:nvPr/>
        </p:nvPicPr>
        <p:blipFill rotWithShape="1">
          <a:blip r:embed="rId4"/>
          <a:srcRect l="13115" r="2732" b="1053"/>
          <a:stretch/>
        </p:blipFill>
        <p:spPr>
          <a:xfrm>
            <a:off x="34823346" y="1125817"/>
            <a:ext cx="3695571" cy="2401452"/>
          </a:xfrm>
          <a:prstGeom prst="rect">
            <a:avLst/>
          </a:prstGeom>
        </p:spPr>
      </p:pic>
      <p:pic>
        <p:nvPicPr>
          <p:cNvPr id="41" name="Picture 40" descr="Map&#10;&#10;Description automatically generated">
            <a:extLst>
              <a:ext uri="{FF2B5EF4-FFF2-40B4-BE49-F238E27FC236}">
                <a16:creationId xmlns:a16="http://schemas.microsoft.com/office/drawing/2014/main" id="{FD1E7592-DC44-CE15-B576-D56A977F0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4712" y="8876778"/>
            <a:ext cx="2948645" cy="4248584"/>
          </a:xfrm>
          <a:prstGeom prst="rect">
            <a:avLst/>
          </a:prstGeom>
        </p:spPr>
      </p:pic>
      <p:pic>
        <p:nvPicPr>
          <p:cNvPr id="29" name="Picture 28" descr="A picture containing tree, forest&#10;&#10;Description automatically generated">
            <a:extLst>
              <a:ext uri="{FF2B5EF4-FFF2-40B4-BE49-F238E27FC236}">
                <a16:creationId xmlns:a16="http://schemas.microsoft.com/office/drawing/2014/main" id="{220EEB28-DDB6-476A-ABD9-F62C8E0672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3810" y="5780269"/>
            <a:ext cx="8862014" cy="3049295"/>
          </a:xfrm>
          <a:prstGeom prst="rect">
            <a:avLst/>
          </a:prstGeom>
        </p:spPr>
      </p:pic>
      <p:graphicFrame>
        <p:nvGraphicFramePr>
          <p:cNvPr id="10" name="Table 10">
            <a:extLst>
              <a:ext uri="{FF2B5EF4-FFF2-40B4-BE49-F238E27FC236}">
                <a16:creationId xmlns:a16="http://schemas.microsoft.com/office/drawing/2014/main" id="{BF04573F-39BA-ABDB-9AF8-01562B0AEA9E}"/>
              </a:ext>
            </a:extLst>
          </p:cNvPr>
          <p:cNvGraphicFramePr>
            <a:graphicFrameLocks noGrp="1"/>
          </p:cNvGraphicFramePr>
          <p:nvPr>
            <p:extLst>
              <p:ext uri="{D42A27DB-BD31-4B8C-83A1-F6EECF244321}">
                <p14:modId xmlns:p14="http://schemas.microsoft.com/office/powerpoint/2010/main" val="540064439"/>
              </p:ext>
            </p:extLst>
          </p:nvPr>
        </p:nvGraphicFramePr>
        <p:xfrm>
          <a:off x="11137313" y="24266470"/>
          <a:ext cx="8865067" cy="8011850"/>
        </p:xfrm>
        <a:graphic>
          <a:graphicData uri="http://schemas.openxmlformats.org/drawingml/2006/table">
            <a:tbl>
              <a:tblPr firstRow="1" bandRow="1">
                <a:tableStyleId>{2D5ABB26-0587-4C30-8999-92F81FD0307C}</a:tableStyleId>
              </a:tblPr>
              <a:tblGrid>
                <a:gridCol w="8865067">
                  <a:extLst>
                    <a:ext uri="{9D8B030D-6E8A-4147-A177-3AD203B41FA5}">
                      <a16:colId xmlns:a16="http://schemas.microsoft.com/office/drawing/2014/main" val="45246936"/>
                    </a:ext>
                  </a:extLst>
                </a:gridCol>
              </a:tblGrid>
              <a:tr h="8011850">
                <a:tc>
                  <a:txBody>
                    <a:bodyPr/>
                    <a:lstStyle/>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1200"/>
                    </a:p>
                    <a:p>
                      <a:endParaRPr lang="en-US" sz="2100">
                        <a:latin typeface="Times New Roman" panose="02020603050405020304" pitchFamily="18" charset="0"/>
                        <a:cs typeface="Times New Roman" panose="02020603050405020304" pitchFamily="18" charset="0"/>
                      </a:endParaRPr>
                    </a:p>
                    <a:p>
                      <a:r>
                        <a:rPr lang="en-US" sz="2600">
                          <a:latin typeface="Times New Roman"/>
                          <a:cs typeface="Times New Roman"/>
                        </a:rPr>
                        <a:t>the construction site may need to close lanes or reduce speed limits, creating </a:t>
                      </a:r>
                      <a:r>
                        <a:rPr lang="en-US" sz="2600" kern="1200">
                          <a:solidFill>
                            <a:schemeClr val="tx1"/>
                          </a:solidFill>
                          <a:latin typeface="Times New Roman"/>
                          <a:ea typeface="+mn-ea"/>
                          <a:cs typeface="Times New Roman"/>
                        </a:rPr>
                        <a:t>bottlenecks that can cause backups and frustration for drivers. That is why in this project, detouring traffic around the construction site can help alleviate these issues with a 7-mile, 13 minute detour for approximately one month of road closure. Some of the detour’s benefits are improving the safety for both construction workers and motorists, increasing the speed of construction, and cost savings.  Detouring traffic can reduce the overall project timeline and labor costs, as well as reduce the need for temporary traffic signals or flaggers.</a:t>
                      </a:r>
                    </a:p>
                  </a:txBody>
                  <a:tcPr/>
                </a:tc>
                <a:extLst>
                  <a:ext uri="{0D108BD9-81ED-4DB2-BD59-A6C34878D82A}">
                    <a16:rowId xmlns:a16="http://schemas.microsoft.com/office/drawing/2014/main" val="1077350755"/>
                  </a:ext>
                </a:extLst>
              </a:tr>
            </a:tbl>
          </a:graphicData>
        </a:graphic>
      </p:graphicFrame>
      <mc:AlternateContent xmlns:mc="http://schemas.openxmlformats.org/markup-compatibility/2006">
        <mc:Choice xmlns:a14="http://schemas.microsoft.com/office/drawing/2010/main" Requires="a14">
          <p:graphicFrame>
            <p:nvGraphicFramePr>
              <p:cNvPr id="11" name="Table 10">
                <a:extLst>
                  <a:ext uri="{FF2B5EF4-FFF2-40B4-BE49-F238E27FC236}">
                    <a16:creationId xmlns:a16="http://schemas.microsoft.com/office/drawing/2014/main" id="{1B10547E-7F56-E526-108A-378B8222CDBF}"/>
                  </a:ext>
                </a:extLst>
              </p:cNvPr>
              <p:cNvGraphicFramePr>
                <a:graphicFrameLocks noGrp="1"/>
              </p:cNvGraphicFramePr>
              <p:nvPr>
                <p:extLst>
                  <p:ext uri="{D42A27DB-BD31-4B8C-83A1-F6EECF244321}">
                    <p14:modId xmlns:p14="http://schemas.microsoft.com/office/powerpoint/2010/main" val="734312200"/>
                  </p:ext>
                </p:extLst>
              </p:nvPr>
            </p:nvGraphicFramePr>
            <p:xfrm>
              <a:off x="20056890" y="24266470"/>
              <a:ext cx="9085390" cy="8011850"/>
            </p:xfrm>
            <a:graphic>
              <a:graphicData uri="http://schemas.openxmlformats.org/drawingml/2006/table">
                <a:tbl>
                  <a:tblPr firstRow="1" bandRow="1">
                    <a:tableStyleId>{2D5ABB26-0587-4C30-8999-92F81FD0307C}</a:tableStyleId>
                  </a:tblPr>
                  <a:tblGrid>
                    <a:gridCol w="9085390">
                      <a:extLst>
                        <a:ext uri="{9D8B030D-6E8A-4147-A177-3AD203B41FA5}">
                          <a16:colId xmlns:a16="http://schemas.microsoft.com/office/drawing/2014/main" val="45246936"/>
                        </a:ext>
                      </a:extLst>
                    </a:gridCol>
                  </a:tblGrid>
                  <a:tr h="8011850">
                    <a:tc>
                      <a:txBody>
                        <a:bodyPr/>
                        <a:lstStyle/>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endParaRPr lang="en-US" sz="21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pump the water </a:t>
                          </a:r>
                          <a:r>
                            <a:rPr lang="en-US" sz="2600" kern="1200">
                              <a:solidFill>
                                <a:schemeClr val="tx1"/>
                              </a:solidFill>
                              <a:latin typeface="Times New Roman" panose="02020603050405020304" pitchFamily="18" charset="0"/>
                              <a:ea typeface="+mn-ea"/>
                              <a:cs typeface="Times New Roman" panose="02020603050405020304" pitchFamily="18" charset="0"/>
                            </a:rPr>
                            <a:t>from one side of the road to the other. This method is often used as a temporary cofferdam to block water during construction. Some of the advantages are the versatility and variety</a:t>
                          </a:r>
                          <a:r>
                            <a:rPr lang="en-US" sz="2600" kern="1200" baseline="0">
                              <a:solidFill>
                                <a:schemeClr val="tx1"/>
                              </a:solidFill>
                              <a:latin typeface="Times New Roman" panose="02020603050405020304" pitchFamily="18" charset="0"/>
                              <a:ea typeface="+mn-ea"/>
                              <a:cs typeface="Times New Roman" panose="02020603050405020304" pitchFamily="18" charset="0"/>
                            </a:rPr>
                            <a:t> of</a:t>
                          </a:r>
                          <a:r>
                            <a:rPr lang="en-US" sz="2600" kern="1200">
                              <a:solidFill>
                                <a:schemeClr val="tx1"/>
                              </a:solidFill>
                              <a:latin typeface="Times New Roman" panose="02020603050405020304" pitchFamily="18" charset="0"/>
                              <a:ea typeface="+mn-ea"/>
                              <a:cs typeface="Times New Roman" panose="02020603050405020304" pitchFamily="18" charset="0"/>
                            </a:rPr>
                            <a:t> use in water depths and soil types. The interlocking sheets can be driven deep into the ground, creating a water-tight seal that prevents water from entering the work area. After removing the abandoned concrete bridge, 45 to</a:t>
                          </a:r>
                          <a:r>
                            <a:rPr lang="en-US" sz="2600" kern="1200" baseline="0">
                              <a:solidFill>
                                <a:schemeClr val="tx1"/>
                              </a:solidFill>
                              <a:latin typeface="Times New Roman" panose="02020603050405020304" pitchFamily="18" charset="0"/>
                              <a:ea typeface="+mn-ea"/>
                              <a:cs typeface="Times New Roman" panose="02020603050405020304" pitchFamily="18" charset="0"/>
                            </a:rPr>
                            <a:t> 50</a:t>
                          </a:r>
                          <a:r>
                            <a:rPr lang="en-US" sz="2600" kern="1200">
                              <a:solidFill>
                                <a:schemeClr val="tx1"/>
                              </a:solidFill>
                              <a:latin typeface="Times New Roman" panose="02020603050405020304" pitchFamily="18" charset="0"/>
                              <a:ea typeface="+mn-ea"/>
                              <a:cs typeface="Times New Roman" panose="02020603050405020304" pitchFamily="18" charset="0"/>
                            </a:rPr>
                            <a:t> feet</a:t>
                          </a:r>
                          <a:r>
                            <a:rPr lang="en-US" sz="2600" kern="1200" baseline="0">
                              <a:solidFill>
                                <a:schemeClr val="tx1"/>
                              </a:solidFill>
                              <a:latin typeface="Times New Roman" panose="02020603050405020304" pitchFamily="18" charset="0"/>
                              <a:ea typeface="+mn-ea"/>
                              <a:cs typeface="Times New Roman" panose="02020603050405020304" pitchFamily="18" charset="0"/>
                            </a:rPr>
                            <a:t> of</a:t>
                          </a:r>
                          <a:r>
                            <a:rPr lang="en-US" sz="2600" kern="1200">
                              <a:solidFill>
                                <a:schemeClr val="tx1"/>
                              </a:solidFill>
                              <a:latin typeface="Times New Roman" panose="02020603050405020304" pitchFamily="18" charset="0"/>
                              <a:ea typeface="+mn-ea"/>
                              <a:cs typeface="Times New Roman" panose="02020603050405020304" pitchFamily="18" charset="0"/>
                            </a:rPr>
                            <a:t> sheet piles will be placed on each side of the road. The sheet piling should be sturdy enough to withstand the force of the water and any other environmental factors. The highest water flow during the months of May, June, July, and August, is </a:t>
                          </a:r>
                          <a14:m>
                            <m:oMath xmlns:m="http://schemas.openxmlformats.org/officeDocument/2006/math">
                              <m:r>
                                <a:rPr lang="en-US" sz="2600" kern="1200" smtClean="0">
                                  <a:solidFill>
                                    <a:schemeClr val="tx1"/>
                                  </a:solidFill>
                                  <a:latin typeface="Cambria Math" panose="02040503050406030204" pitchFamily="18" charset="0"/>
                                  <a:ea typeface="+mn-ea"/>
                                  <a:cs typeface="Times New Roman" panose="02020603050405020304" pitchFamily="18" charset="0"/>
                                </a:rPr>
                                <m:t>0.5 </m:t>
                              </m:r>
                              <m:sSup>
                                <m:sSupPr>
                                  <m:ctrlPr>
                                    <a:rPr lang="en-US" sz="2600" i="1" kern="1200">
                                      <a:solidFill>
                                        <a:schemeClr val="tx1"/>
                                      </a:solidFill>
                                      <a:latin typeface="Cambria Math" panose="02040503050406030204" pitchFamily="18" charset="0"/>
                                      <a:ea typeface="+mn-ea"/>
                                      <a:cs typeface="Times New Roman" panose="02020603050405020304" pitchFamily="18" charset="0"/>
                                    </a:rPr>
                                  </m:ctrlPr>
                                </m:sSupPr>
                                <m:e>
                                  <m:r>
                                    <a:rPr lang="en-US" sz="2600" kern="1200">
                                      <a:solidFill>
                                        <a:schemeClr val="tx1"/>
                                      </a:solidFill>
                                      <a:latin typeface="Cambria Math" panose="02040503050406030204" pitchFamily="18" charset="0"/>
                                      <a:ea typeface="+mn-ea"/>
                                      <a:cs typeface="Times New Roman" panose="02020603050405020304" pitchFamily="18" charset="0"/>
                                    </a:rPr>
                                    <m:t>𝑓𝑡</m:t>
                                  </m:r>
                                </m:e>
                                <m:sup>
                                  <m:r>
                                    <a:rPr lang="en-US" sz="2600" kern="1200">
                                      <a:solidFill>
                                        <a:schemeClr val="tx1"/>
                                      </a:solidFill>
                                      <a:latin typeface="Cambria Math" panose="02040503050406030204" pitchFamily="18" charset="0"/>
                                      <a:ea typeface="+mn-ea"/>
                                      <a:cs typeface="Times New Roman" panose="02020603050405020304" pitchFamily="18" charset="0"/>
                                    </a:rPr>
                                    <m:t>3</m:t>
                                  </m:r>
                                </m:sup>
                              </m:sSup>
                              <m:r>
                                <a:rPr lang="en-US" sz="2600" kern="1200">
                                  <a:solidFill>
                                    <a:schemeClr val="tx1"/>
                                  </a:solidFill>
                                  <a:latin typeface="Cambria Math" panose="02040503050406030204" pitchFamily="18" charset="0"/>
                                  <a:ea typeface="+mn-ea"/>
                                  <a:cs typeface="Times New Roman" panose="02020603050405020304" pitchFamily="18" charset="0"/>
                                </a:rPr>
                                <m:t>/</m:t>
                              </m:r>
                              <m:r>
                                <a:rPr lang="en-US" sz="2600" kern="1200">
                                  <a:solidFill>
                                    <a:schemeClr val="tx1"/>
                                  </a:solidFill>
                                  <a:latin typeface="Cambria Math" panose="02040503050406030204" pitchFamily="18" charset="0"/>
                                  <a:ea typeface="+mn-ea"/>
                                  <a:cs typeface="Times New Roman" panose="02020603050405020304" pitchFamily="18" charset="0"/>
                                </a:rPr>
                                <m:t>𝑠</m:t>
                              </m:r>
                            </m:oMath>
                          </a14:m>
                          <a:r>
                            <a:rPr lang="en-US" sz="2600" kern="1200">
                              <a:solidFill>
                                <a:schemeClr val="tx1"/>
                              </a:solidFill>
                              <a:latin typeface="Times New Roman" panose="02020603050405020304" pitchFamily="18" charset="0"/>
                              <a:ea typeface="+mn-ea"/>
                              <a:cs typeface="Times New Roman" panose="02020603050405020304" pitchFamily="18" charset="0"/>
                            </a:rPr>
                            <a:t>.</a:t>
                          </a:r>
                          <a:r>
                            <a:rPr lang="en-US" sz="2600" kern="1200" baseline="0">
                              <a:solidFill>
                                <a:schemeClr val="tx1"/>
                              </a:solidFill>
                              <a:latin typeface="Times New Roman" panose="02020603050405020304" pitchFamily="18" charset="0"/>
                              <a:ea typeface="+mn-ea"/>
                              <a:cs typeface="Times New Roman" panose="02020603050405020304" pitchFamily="18" charset="0"/>
                            </a:rPr>
                            <a:t> Therefore, withstanding the water is not going to be an issue. </a:t>
                          </a:r>
                          <a:endParaRPr lang="en-US" sz="2600" kern="1200">
                            <a:solidFill>
                              <a:schemeClr val="tx1"/>
                            </a:solidFill>
                            <a:latin typeface="Times New Roman" panose="02020603050405020304" pitchFamily="18" charset="0"/>
                            <a:ea typeface="+mn-ea"/>
                            <a:cs typeface="Times New Roman" panose="02020603050405020304" pitchFamily="18" charset="0"/>
                          </a:endParaRPr>
                        </a:p>
                        <a:p>
                          <a:endParaRPr lang="en-US" sz="1200"/>
                        </a:p>
                      </a:txBody>
                      <a:tcPr/>
                    </a:tc>
                    <a:extLst>
                      <a:ext uri="{0D108BD9-81ED-4DB2-BD59-A6C34878D82A}">
                        <a16:rowId xmlns:a16="http://schemas.microsoft.com/office/drawing/2014/main" val="1077350755"/>
                      </a:ext>
                    </a:extLst>
                  </a:tr>
                </a:tbl>
              </a:graphicData>
            </a:graphic>
          </p:graphicFrame>
        </mc:Choice>
        <mc:Fallback>
          <p:graphicFrame>
            <p:nvGraphicFramePr>
              <p:cNvPr id="11" name="Table 10">
                <a:extLst>
                  <a:ext uri="{FF2B5EF4-FFF2-40B4-BE49-F238E27FC236}">
                    <a16:creationId xmlns:a16="http://schemas.microsoft.com/office/drawing/2014/main" id="{1B10547E-7F56-E526-108A-378B8222CDBF}"/>
                  </a:ext>
                </a:extLst>
              </p:cNvPr>
              <p:cNvGraphicFramePr>
                <a:graphicFrameLocks noGrp="1"/>
              </p:cNvGraphicFramePr>
              <p:nvPr>
                <p:extLst>
                  <p:ext uri="{D42A27DB-BD31-4B8C-83A1-F6EECF244321}">
                    <p14:modId xmlns:p14="http://schemas.microsoft.com/office/powerpoint/2010/main" val="734312200"/>
                  </p:ext>
                </p:extLst>
              </p:nvPr>
            </p:nvGraphicFramePr>
            <p:xfrm>
              <a:off x="20056890" y="24266470"/>
              <a:ext cx="9085390" cy="8011850"/>
            </p:xfrm>
            <a:graphic>
              <a:graphicData uri="http://schemas.openxmlformats.org/drawingml/2006/table">
                <a:tbl>
                  <a:tblPr firstRow="1" bandRow="1">
                    <a:tableStyleId>{2D5ABB26-0587-4C30-8999-92F81FD0307C}</a:tableStyleId>
                  </a:tblPr>
                  <a:tblGrid>
                    <a:gridCol w="9085390">
                      <a:extLst>
                        <a:ext uri="{9D8B030D-6E8A-4147-A177-3AD203B41FA5}">
                          <a16:colId xmlns:a16="http://schemas.microsoft.com/office/drawing/2014/main" val="45246936"/>
                        </a:ext>
                      </a:extLst>
                    </a:gridCol>
                  </a:tblGrid>
                  <a:tr h="8011850">
                    <a:tc>
                      <a:txBody>
                        <a:bodyPr/>
                        <a:lstStyle/>
                        <a:p>
                          <a:endParaRPr lang="en-US"/>
                        </a:p>
                      </a:txBody>
                      <a:tcPr>
                        <a:blipFill>
                          <a:blip r:embed="rId7"/>
                          <a:stretch>
                            <a:fillRect/>
                          </a:stretch>
                        </a:blipFill>
                      </a:tcPr>
                    </a:tc>
                    <a:extLst>
                      <a:ext uri="{0D108BD9-81ED-4DB2-BD59-A6C34878D82A}">
                        <a16:rowId xmlns:a16="http://schemas.microsoft.com/office/drawing/2014/main" val="1077350755"/>
                      </a:ext>
                    </a:extLst>
                  </a:tr>
                </a:tbl>
              </a:graphicData>
            </a:graphic>
          </p:graphicFrame>
        </mc:Fallback>
      </mc:AlternateContent>
      <p:pic>
        <p:nvPicPr>
          <p:cNvPr id="55" name="Picture 54">
            <a:extLst>
              <a:ext uri="{FF2B5EF4-FFF2-40B4-BE49-F238E27FC236}">
                <a16:creationId xmlns:a16="http://schemas.microsoft.com/office/drawing/2014/main" id="{73D2B64C-4E14-2D51-7531-EB900FD97B12}"/>
              </a:ext>
            </a:extLst>
          </p:cNvPr>
          <p:cNvPicPr>
            <a:picLocks noChangeAspect="1"/>
          </p:cNvPicPr>
          <p:nvPr/>
        </p:nvPicPr>
        <p:blipFill rotWithShape="1">
          <a:blip r:embed="rId8"/>
          <a:srcRect l="3857" t="3199" r="6278" b="5099"/>
          <a:stretch/>
        </p:blipFill>
        <p:spPr>
          <a:xfrm>
            <a:off x="5820937" y="16150052"/>
            <a:ext cx="4452874" cy="6256889"/>
          </a:xfrm>
          <a:prstGeom prst="rect">
            <a:avLst/>
          </a:prstGeom>
        </p:spPr>
      </p:pic>
      <p:sp>
        <p:nvSpPr>
          <p:cNvPr id="56" name="TextBox 55">
            <a:extLst>
              <a:ext uri="{FF2B5EF4-FFF2-40B4-BE49-F238E27FC236}">
                <a16:creationId xmlns:a16="http://schemas.microsoft.com/office/drawing/2014/main" id="{633471C9-D0B0-E15C-E45C-C49A4C2D9C8F}"/>
              </a:ext>
            </a:extLst>
          </p:cNvPr>
          <p:cNvSpPr txBox="1"/>
          <p:nvPr/>
        </p:nvSpPr>
        <p:spPr>
          <a:xfrm>
            <a:off x="6451769" y="13091126"/>
            <a:ext cx="3355778" cy="323165"/>
          </a:xfrm>
          <a:prstGeom prst="rect">
            <a:avLst/>
          </a:prstGeom>
          <a:noFill/>
        </p:spPr>
        <p:txBody>
          <a:bodyPr wrap="square" rtlCol="0">
            <a:spAutoFit/>
          </a:bodyPr>
          <a:lstStyle/>
          <a:p>
            <a:pPr algn="ctr"/>
            <a:r>
              <a:rPr lang="en-US" sz="1500" i="1">
                <a:latin typeface="Times New Roman" panose="02020603050405020304" pitchFamily="18" charset="0"/>
                <a:cs typeface="Times New Roman" panose="02020603050405020304" pitchFamily="18" charset="0"/>
              </a:rPr>
              <a:t>State Level Locus Map</a:t>
            </a:r>
          </a:p>
        </p:txBody>
      </p:sp>
      <p:sp>
        <p:nvSpPr>
          <p:cNvPr id="57" name="TextBox 56">
            <a:extLst>
              <a:ext uri="{FF2B5EF4-FFF2-40B4-BE49-F238E27FC236}">
                <a16:creationId xmlns:a16="http://schemas.microsoft.com/office/drawing/2014/main" id="{77B09B43-C0DB-D37F-931F-82EE203817E4}"/>
              </a:ext>
            </a:extLst>
          </p:cNvPr>
          <p:cNvSpPr txBox="1"/>
          <p:nvPr/>
        </p:nvSpPr>
        <p:spPr>
          <a:xfrm>
            <a:off x="6490658" y="22257603"/>
            <a:ext cx="3355778" cy="553998"/>
          </a:xfrm>
          <a:prstGeom prst="rect">
            <a:avLst/>
          </a:prstGeom>
          <a:noFill/>
        </p:spPr>
        <p:txBody>
          <a:bodyPr wrap="square" rtlCol="0">
            <a:spAutoFit/>
          </a:bodyPr>
          <a:lstStyle/>
          <a:p>
            <a:pPr algn="ctr"/>
            <a:r>
              <a:rPr lang="en-US" sz="1500" i="1">
                <a:latin typeface="Times New Roman" panose="02020603050405020304" pitchFamily="18" charset="0"/>
                <a:cs typeface="Times New Roman" panose="02020603050405020304" pitchFamily="18" charset="0"/>
              </a:rPr>
              <a:t>FHWA</a:t>
            </a:r>
            <a:r>
              <a:rPr lang="en-US" sz="1500" i="1">
                <a:effectLst/>
                <a:latin typeface="Times New Roman" panose="02020603050405020304" pitchFamily="18" charset="0"/>
                <a:cs typeface="Times New Roman" panose="02020603050405020304" pitchFamily="18" charset="0"/>
              </a:rPr>
              <a:t> Hydraulic Design of Highway Culverts nomograph</a:t>
            </a:r>
            <a:r>
              <a:rPr lang="en-US" sz="1500" i="1">
                <a:latin typeface="Times New Roman" panose="02020603050405020304" pitchFamily="18" charset="0"/>
                <a:cs typeface="Times New Roman" panose="02020603050405020304" pitchFamily="18" charset="0"/>
              </a:rPr>
              <a:t> </a:t>
            </a:r>
          </a:p>
        </p:txBody>
      </p:sp>
      <p:pic>
        <p:nvPicPr>
          <p:cNvPr id="14" name="Picture 13">
            <a:extLst>
              <a:ext uri="{FF2B5EF4-FFF2-40B4-BE49-F238E27FC236}">
                <a16:creationId xmlns:a16="http://schemas.microsoft.com/office/drawing/2014/main" id="{B2135048-C7D8-FD6F-D973-5F409AF1073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149610" y="24264619"/>
            <a:ext cx="5693713" cy="3611880"/>
          </a:xfrm>
          <a:prstGeom prst="rect">
            <a:avLst/>
          </a:prstGeom>
          <a:noFill/>
          <a:ln>
            <a:noFill/>
          </a:ln>
        </p:spPr>
      </p:pic>
      <p:graphicFrame>
        <p:nvGraphicFramePr>
          <p:cNvPr id="24" name="Table 24">
            <a:extLst>
              <a:ext uri="{FF2B5EF4-FFF2-40B4-BE49-F238E27FC236}">
                <a16:creationId xmlns:a16="http://schemas.microsoft.com/office/drawing/2014/main" id="{146F3E0D-D862-BA8D-156A-6F309DB191BD}"/>
              </a:ext>
            </a:extLst>
          </p:cNvPr>
          <p:cNvGraphicFramePr>
            <a:graphicFrameLocks noGrp="1"/>
          </p:cNvGraphicFramePr>
          <p:nvPr>
            <p:extLst>
              <p:ext uri="{D42A27DB-BD31-4B8C-83A1-F6EECF244321}">
                <p14:modId xmlns:p14="http://schemas.microsoft.com/office/powerpoint/2010/main" val="485516417"/>
              </p:ext>
            </p:extLst>
          </p:nvPr>
        </p:nvGraphicFramePr>
        <p:xfrm>
          <a:off x="16843324" y="24264621"/>
          <a:ext cx="3171354" cy="3657600"/>
        </p:xfrm>
        <a:graphic>
          <a:graphicData uri="http://schemas.openxmlformats.org/drawingml/2006/table">
            <a:tbl>
              <a:tblPr firstRow="1" bandRow="1">
                <a:tableStyleId>{2D5ABB26-0587-4C30-8999-92F81FD0307C}</a:tableStyleId>
              </a:tblPr>
              <a:tblGrid>
                <a:gridCol w="3171354">
                  <a:extLst>
                    <a:ext uri="{9D8B030D-6E8A-4147-A177-3AD203B41FA5}">
                      <a16:colId xmlns:a16="http://schemas.microsoft.com/office/drawing/2014/main" val="4215603161"/>
                    </a:ext>
                  </a:extLst>
                </a:gridCol>
              </a:tblGrid>
              <a:tr h="2166226">
                <a:tc>
                  <a:txBody>
                    <a:bodyPr/>
                    <a:lstStyle/>
                    <a:p>
                      <a:r>
                        <a:rPr lang="en-US" sz="2600">
                          <a:latin typeface="Times New Roman" panose="02020603050405020304" pitchFamily="18" charset="0"/>
                          <a:cs typeface="Times New Roman" panose="02020603050405020304" pitchFamily="18" charset="0"/>
                        </a:rPr>
                        <a:t>When a bridge construction project is underway, it can cause significant disruptions to the normal flow of traffic, resulting in congestion, delays, and potential safety hazards. Workers on </a:t>
                      </a:r>
                    </a:p>
                  </a:txBody>
                  <a:tcPr/>
                </a:tc>
                <a:extLst>
                  <a:ext uri="{0D108BD9-81ED-4DB2-BD59-A6C34878D82A}">
                    <a16:rowId xmlns:a16="http://schemas.microsoft.com/office/drawing/2014/main" val="449239261"/>
                  </a:ext>
                </a:extLst>
              </a:tr>
            </a:tbl>
          </a:graphicData>
        </a:graphic>
      </p:graphicFrame>
      <p:pic>
        <p:nvPicPr>
          <p:cNvPr id="25" name="Picture 24" descr="A picture containing outdoor, wooden, fence, wood&#10;&#10;Description automatically generated">
            <a:extLst>
              <a:ext uri="{FF2B5EF4-FFF2-40B4-BE49-F238E27FC236}">
                <a16:creationId xmlns:a16="http://schemas.microsoft.com/office/drawing/2014/main" id="{646BA5D9-4DA1-D2BD-CED9-7DD6286E0786}"/>
              </a:ext>
            </a:extLst>
          </p:cNvPr>
          <p:cNvPicPr>
            <a:picLocks noChangeAspect="1"/>
          </p:cNvPicPr>
          <p:nvPr/>
        </p:nvPicPr>
        <p:blipFill>
          <a:blip r:embed="rId10"/>
          <a:stretch>
            <a:fillRect/>
          </a:stretch>
        </p:blipFill>
        <p:spPr>
          <a:xfrm>
            <a:off x="20096017" y="24266349"/>
            <a:ext cx="4855372" cy="2733534"/>
          </a:xfrm>
          <a:prstGeom prst="rect">
            <a:avLst/>
          </a:prstGeom>
        </p:spPr>
      </p:pic>
      <p:graphicFrame>
        <p:nvGraphicFramePr>
          <p:cNvPr id="28" name="Table 31">
            <a:extLst>
              <a:ext uri="{FF2B5EF4-FFF2-40B4-BE49-F238E27FC236}">
                <a16:creationId xmlns:a16="http://schemas.microsoft.com/office/drawing/2014/main" id="{96BAB779-EB8F-22C6-037A-5E03A613D213}"/>
              </a:ext>
            </a:extLst>
          </p:cNvPr>
          <p:cNvGraphicFramePr>
            <a:graphicFrameLocks noGrp="1"/>
          </p:cNvGraphicFramePr>
          <p:nvPr>
            <p:extLst>
              <p:ext uri="{D42A27DB-BD31-4B8C-83A1-F6EECF244321}">
                <p14:modId xmlns:p14="http://schemas.microsoft.com/office/powerpoint/2010/main" val="1172902506"/>
              </p:ext>
            </p:extLst>
          </p:nvPr>
        </p:nvGraphicFramePr>
        <p:xfrm>
          <a:off x="24966932" y="24358544"/>
          <a:ext cx="4230019" cy="2865120"/>
        </p:xfrm>
        <a:graphic>
          <a:graphicData uri="http://schemas.openxmlformats.org/drawingml/2006/table">
            <a:tbl>
              <a:tblPr firstRow="1" bandRow="1">
                <a:tableStyleId>{2D5ABB26-0587-4C30-8999-92F81FD0307C}</a:tableStyleId>
              </a:tblPr>
              <a:tblGrid>
                <a:gridCol w="4230019">
                  <a:extLst>
                    <a:ext uri="{9D8B030D-6E8A-4147-A177-3AD203B41FA5}">
                      <a16:colId xmlns:a16="http://schemas.microsoft.com/office/drawing/2014/main" val="2555810043"/>
                    </a:ext>
                  </a:extLst>
                </a:gridCol>
              </a:tblGrid>
              <a:tr h="2701709">
                <a:tc>
                  <a:txBody>
                    <a:bodyPr/>
                    <a:lstStyle/>
                    <a:p>
                      <a:r>
                        <a:rPr lang="en-US" sz="2600">
                          <a:latin typeface="Times New Roman" panose="02020603050405020304" pitchFamily="18" charset="0"/>
                          <a:cs typeface="Times New Roman" panose="02020603050405020304" pitchFamily="18" charset="0"/>
                        </a:rPr>
                        <a:t>Sheet piling is a construction technique that involves driving interlocking steel or concrete sheets into the ground to create a water-tight barrier. A water pump system will be used to continuously</a:t>
                      </a:r>
                    </a:p>
                  </a:txBody>
                  <a:tcPr/>
                </a:tc>
                <a:extLst>
                  <a:ext uri="{0D108BD9-81ED-4DB2-BD59-A6C34878D82A}">
                    <a16:rowId xmlns:a16="http://schemas.microsoft.com/office/drawing/2014/main" val="1636086735"/>
                  </a:ext>
                </a:extLst>
              </a:tr>
            </a:tbl>
          </a:graphicData>
        </a:graphic>
      </p:graphicFrame>
      <p:sp>
        <p:nvSpPr>
          <p:cNvPr id="23" name="Subtitle 2">
            <a:extLst>
              <a:ext uri="{FF2B5EF4-FFF2-40B4-BE49-F238E27FC236}">
                <a16:creationId xmlns:a16="http://schemas.microsoft.com/office/drawing/2014/main" id="{A5AE4F8F-278F-F894-D033-C84A414DDAA5}"/>
              </a:ext>
            </a:extLst>
          </p:cNvPr>
          <p:cNvSpPr txBox="1">
            <a:spLocks/>
          </p:cNvSpPr>
          <p:nvPr/>
        </p:nvSpPr>
        <p:spPr>
          <a:xfrm>
            <a:off x="29815996" y="5577837"/>
            <a:ext cx="10005181" cy="4923717"/>
          </a:xfrm>
          <a:prstGeom prst="rect">
            <a:avLst/>
          </a:prstGeom>
          <a:noFill/>
          <a:ln>
            <a:solidFill>
              <a:srgbClr val="002060"/>
            </a:solidFill>
          </a:ln>
        </p:spPr>
        <p:txBody>
          <a:bodyPr vert="horz" wrap="square" lIns="100584" tIns="48892" rIns="97785" bIns="48892" numCol="2" spcCol="45720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0000"/>
              </a:lnSpc>
              <a:spcBef>
                <a:spcPts val="0"/>
              </a:spcBef>
              <a:spcAft>
                <a:spcPts val="1000"/>
              </a:spcAft>
            </a:pPr>
            <a:r>
              <a:rPr lang="en-US" sz="2600" i="0">
                <a:solidFill>
                  <a:srgbClr val="000000"/>
                </a:solidFill>
                <a:effectLst/>
                <a:latin typeface="Times New Roman"/>
                <a:cs typeface="Times New Roman"/>
              </a:rPr>
              <a:t>On October 30, 2020, GM2 Associates, Inc conducted a geotechnical </a:t>
            </a:r>
            <a:r>
              <a:rPr lang="en-US" sz="2600">
                <a:solidFill>
                  <a:srgbClr val="000000"/>
                </a:solidFill>
                <a:latin typeface="Times New Roman"/>
                <a:cs typeface="Times New Roman"/>
              </a:rPr>
              <a:t>i</a:t>
            </a:r>
            <a:r>
              <a:rPr lang="en-US" sz="2600" i="0">
                <a:solidFill>
                  <a:srgbClr val="000000"/>
                </a:solidFill>
                <a:effectLst/>
                <a:latin typeface="Times New Roman"/>
                <a:cs typeface="Times New Roman"/>
              </a:rPr>
              <a:t>nvestigation which consisted of two drive and wash borings down to refusal on either side of Bridge No. 089/106. The borings were drilled to refusal at depths of 56 and 54 feet below existing grade. Standard Penetration Tests and soil sampling were performed at varying depths. Soil observed during the investigation comprised of fill overlying alluvium deposits. The fill was classified as a poorly graded sand with silt and gravel (SP-SM) and the alluvium was classified as either a silty sand (SM) or a poorly graded sand (SP) depending on the</a:t>
            </a:r>
            <a:r>
              <a:rPr lang="en-US" sz="2600">
                <a:solidFill>
                  <a:srgbClr val="000000"/>
                </a:solidFill>
                <a:latin typeface="Times New Roman"/>
                <a:cs typeface="Times New Roman"/>
              </a:rPr>
              <a:t> </a:t>
            </a:r>
            <a:r>
              <a:rPr lang="en-US" sz="2600" b="0" i="0">
                <a:solidFill>
                  <a:srgbClr val="000000"/>
                </a:solidFill>
                <a:effectLst/>
                <a:latin typeface="Times New Roman"/>
                <a:cs typeface="Times New Roman"/>
              </a:rPr>
              <a:t>depth. N-Values obtained during testing ranged from approximately 7 to 40, with an average value of around 18.</a:t>
            </a:r>
            <a:endParaRPr lang="en-US">
              <a:latin typeface="Times New Roman"/>
              <a:cs typeface="Times New Roman"/>
            </a:endParaRPr>
          </a:p>
        </p:txBody>
      </p:sp>
      <p:sp>
        <p:nvSpPr>
          <p:cNvPr id="44" name="Subtitle 2">
            <a:extLst>
              <a:ext uri="{FF2B5EF4-FFF2-40B4-BE49-F238E27FC236}">
                <a16:creationId xmlns:a16="http://schemas.microsoft.com/office/drawing/2014/main" id="{DA67FB7C-F44A-5698-0889-3D739EA31BFA}"/>
              </a:ext>
            </a:extLst>
          </p:cNvPr>
          <p:cNvSpPr txBox="1">
            <a:spLocks/>
          </p:cNvSpPr>
          <p:nvPr/>
        </p:nvSpPr>
        <p:spPr>
          <a:xfrm>
            <a:off x="29820755" y="14904715"/>
            <a:ext cx="10005181" cy="4863342"/>
          </a:xfrm>
          <a:prstGeom prst="rect">
            <a:avLst/>
          </a:prstGeom>
          <a:noFill/>
          <a:ln>
            <a:solidFill>
              <a:srgbClr val="002060"/>
            </a:solidFill>
          </a:ln>
        </p:spPr>
        <p:txBody>
          <a:bodyPr vert="horz" wrap="square" lIns="100584" tIns="48892" rIns="97785" bIns="48892" numCol="2" spcCol="45720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rtl="0" fontAlgn="base">
              <a:spcBef>
                <a:spcPts val="1200"/>
              </a:spcBef>
            </a:pPr>
            <a:r>
              <a:rPr lang="en-US" sz="2600" b="0" i="0">
                <a:solidFill>
                  <a:srgbClr val="000000"/>
                </a:solidFill>
                <a:effectLst/>
                <a:latin typeface="Times New Roman" panose="02020603050405020304" pitchFamily="18" charset="0"/>
                <a:cs typeface="Times New Roman" panose="02020603050405020304" pitchFamily="18" charset="0"/>
              </a:rPr>
              <a:t>The estimated traffic flow for Mason Road was 3,500 vehicles per day with approximately 4% truck traffic.  The data was utilized to convert the traffic count to Equivalent 18-kip Wheel Loads (N18), which was determine to be 1.8 million ESALs over a 25-year design life. </a:t>
            </a:r>
            <a:endParaRPr lang="en-US" sz="2600">
              <a:solidFill>
                <a:srgbClr val="000000"/>
              </a:solidFill>
              <a:latin typeface="Times New Roman" panose="02020603050405020304" pitchFamily="18" charset="0"/>
              <a:cs typeface="Times New Roman" panose="02020603050405020304" pitchFamily="18" charset="0"/>
            </a:endParaRPr>
          </a:p>
          <a:p>
            <a:pPr algn="just" rtl="0" fontAlgn="base">
              <a:spcBef>
                <a:spcPts val="1200"/>
              </a:spcBef>
            </a:pPr>
            <a:r>
              <a:rPr lang="en-US" sz="2600" b="0" i="0">
                <a:solidFill>
                  <a:srgbClr val="000000"/>
                </a:solidFill>
                <a:effectLst/>
                <a:latin typeface="Times New Roman" panose="02020603050405020304" pitchFamily="18" charset="0"/>
                <a:cs typeface="Times New Roman" panose="02020603050405020304" pitchFamily="18" charset="0"/>
              </a:rPr>
              <a:t>The structural number is an index value derived from the analysis of traffic, roadbed soil conditions and environmental impact. The structural number is equated to layer thickness and layer coefficients to determine the appropriate pavement section.  The structural number obtained from the AASHTO nomograph and equation was 2.6.</a:t>
            </a:r>
          </a:p>
          <a:p>
            <a:pPr algn="just" rtl="0" fontAlgn="base">
              <a:spcBef>
                <a:spcPts val="1200"/>
              </a:spcBef>
            </a:pPr>
            <a:r>
              <a:rPr lang="en-US" sz="2600">
                <a:solidFill>
                  <a:srgbClr val="000000"/>
                </a:solidFill>
                <a:latin typeface="Times New Roman" panose="02020603050405020304" pitchFamily="18" charset="0"/>
                <a:cs typeface="Times New Roman" panose="02020603050405020304" pitchFamily="18" charset="0"/>
              </a:rPr>
              <a:t>An appropriate pavement section was then designed that met both the structural and the gradation requirements necessary for this job. The section can be seen below. </a:t>
            </a:r>
          </a:p>
        </p:txBody>
      </p:sp>
      <p:graphicFrame>
        <p:nvGraphicFramePr>
          <p:cNvPr id="46" name="Table 46">
            <a:extLst>
              <a:ext uri="{FF2B5EF4-FFF2-40B4-BE49-F238E27FC236}">
                <a16:creationId xmlns:a16="http://schemas.microsoft.com/office/drawing/2014/main" id="{5BF9656A-D7C8-9568-BD5D-9F0D1F0674DF}"/>
              </a:ext>
            </a:extLst>
          </p:cNvPr>
          <p:cNvGraphicFramePr>
            <a:graphicFrameLocks noGrp="1"/>
          </p:cNvGraphicFramePr>
          <p:nvPr>
            <p:extLst>
              <p:ext uri="{D42A27DB-BD31-4B8C-83A1-F6EECF244321}">
                <p14:modId xmlns:p14="http://schemas.microsoft.com/office/powerpoint/2010/main" val="8797493"/>
              </p:ext>
            </p:extLst>
          </p:nvPr>
        </p:nvGraphicFramePr>
        <p:xfrm>
          <a:off x="29809440" y="10532548"/>
          <a:ext cx="9980487" cy="3198692"/>
        </p:xfrm>
        <a:graphic>
          <a:graphicData uri="http://schemas.openxmlformats.org/drawingml/2006/table">
            <a:tbl>
              <a:tblPr firstRow="1" bandRow="1">
                <a:tableStyleId>{FABFCF23-3B69-468F-B69F-88F6DE6A72F2}</a:tableStyleId>
              </a:tblPr>
              <a:tblGrid>
                <a:gridCol w="1767840">
                  <a:extLst>
                    <a:ext uri="{9D8B030D-6E8A-4147-A177-3AD203B41FA5}">
                      <a16:colId xmlns:a16="http://schemas.microsoft.com/office/drawing/2014/main" val="2960723423"/>
                    </a:ext>
                  </a:extLst>
                </a:gridCol>
                <a:gridCol w="2558946">
                  <a:extLst>
                    <a:ext uri="{9D8B030D-6E8A-4147-A177-3AD203B41FA5}">
                      <a16:colId xmlns:a16="http://schemas.microsoft.com/office/drawing/2014/main" val="366822996"/>
                    </a:ext>
                  </a:extLst>
                </a:gridCol>
                <a:gridCol w="3781777">
                  <a:extLst>
                    <a:ext uri="{9D8B030D-6E8A-4147-A177-3AD203B41FA5}">
                      <a16:colId xmlns:a16="http://schemas.microsoft.com/office/drawing/2014/main" val="882254397"/>
                    </a:ext>
                  </a:extLst>
                </a:gridCol>
                <a:gridCol w="1871924">
                  <a:extLst>
                    <a:ext uri="{9D8B030D-6E8A-4147-A177-3AD203B41FA5}">
                      <a16:colId xmlns:a16="http://schemas.microsoft.com/office/drawing/2014/main" val="3853368870"/>
                    </a:ext>
                  </a:extLst>
                </a:gridCol>
              </a:tblGrid>
              <a:tr h="862733">
                <a:tc>
                  <a:txBody>
                    <a:bodyPr/>
                    <a:lstStyle/>
                    <a:p>
                      <a:pPr algn="ctr"/>
                      <a:r>
                        <a:rPr lang="en-US" sz="2000" b="1">
                          <a:solidFill>
                            <a:schemeClr val="bg1"/>
                          </a:solidFill>
                          <a:latin typeface="Cambria" panose="02040503050406030204" pitchFamily="18" charset="0"/>
                          <a:ea typeface="Cambria" panose="02040503050406030204" pitchFamily="18" charset="0"/>
                          <a:cs typeface="Times New Roman" panose="02020603050405020304" pitchFamily="18" charset="0"/>
                        </a:rPr>
                        <a:t>Description</a:t>
                      </a:r>
                    </a:p>
                  </a:txBody>
                  <a:tcPr anchor="ctr">
                    <a:solidFill>
                      <a:srgbClr val="002060"/>
                    </a:solidFill>
                  </a:tcPr>
                </a:tc>
                <a:tc>
                  <a:txBody>
                    <a:bodyPr/>
                    <a:lstStyle/>
                    <a:p>
                      <a:pPr algn="ctr"/>
                      <a:r>
                        <a:rPr lang="en-US" sz="2000" b="1">
                          <a:solidFill>
                            <a:schemeClr val="bg1"/>
                          </a:solidFill>
                          <a:latin typeface="Cambria" panose="02040503050406030204" pitchFamily="18" charset="0"/>
                          <a:ea typeface="Cambria" panose="02040503050406030204" pitchFamily="18" charset="0"/>
                          <a:cs typeface="Times New Roman" panose="02020603050405020304" pitchFamily="18" charset="0"/>
                        </a:rPr>
                        <a:t>Approximate Depth to Bottom of Stratum (feet)</a:t>
                      </a:r>
                    </a:p>
                  </a:txBody>
                  <a:tcPr anchor="ctr">
                    <a:solidFill>
                      <a:srgbClr val="002060"/>
                    </a:solidFill>
                  </a:tcPr>
                </a:tc>
                <a:tc>
                  <a:txBody>
                    <a:bodyPr/>
                    <a:lstStyle/>
                    <a:p>
                      <a:pPr algn="ctr"/>
                      <a:r>
                        <a:rPr lang="en-US" sz="2000" b="1">
                          <a:solidFill>
                            <a:schemeClr val="bg1"/>
                          </a:solidFill>
                          <a:latin typeface="Cambria" panose="02040503050406030204" pitchFamily="18" charset="0"/>
                          <a:ea typeface="Cambria" panose="02040503050406030204" pitchFamily="18" charset="0"/>
                          <a:cs typeface="Times New Roman" panose="02020603050405020304" pitchFamily="18" charset="0"/>
                        </a:rPr>
                        <a:t>Material Encountered</a:t>
                      </a:r>
                    </a:p>
                  </a:txBody>
                  <a:tcPr anchor="ctr">
                    <a:solidFill>
                      <a:srgbClr val="002060"/>
                    </a:solidFill>
                  </a:tcPr>
                </a:tc>
                <a:tc>
                  <a:txBody>
                    <a:bodyPr/>
                    <a:lstStyle/>
                    <a:p>
                      <a:pPr algn="ctr"/>
                      <a:r>
                        <a:rPr lang="en-US" sz="2000" b="1">
                          <a:solidFill>
                            <a:schemeClr val="bg1"/>
                          </a:solidFill>
                          <a:latin typeface="Cambria" panose="02040503050406030204" pitchFamily="18" charset="0"/>
                          <a:ea typeface="Cambria" panose="02040503050406030204" pitchFamily="18" charset="0"/>
                          <a:cs typeface="Times New Roman" panose="02020603050405020304" pitchFamily="18" charset="0"/>
                        </a:rPr>
                        <a:t>Consistency / Relative Density</a:t>
                      </a:r>
                    </a:p>
                  </a:txBody>
                  <a:tcPr anchor="ctr">
                    <a:solidFill>
                      <a:srgbClr val="002060"/>
                    </a:solidFill>
                  </a:tcPr>
                </a:tc>
                <a:extLst>
                  <a:ext uri="{0D108BD9-81ED-4DB2-BD59-A6C34878D82A}">
                    <a16:rowId xmlns:a16="http://schemas.microsoft.com/office/drawing/2014/main" val="76486505"/>
                  </a:ext>
                </a:extLst>
              </a:tr>
              <a:tr h="619791">
                <a:tc>
                  <a:txBody>
                    <a:bodyPr/>
                    <a:lstStyle/>
                    <a:p>
                      <a:pPr algn="ctr"/>
                      <a:r>
                        <a:rPr lang="en-US" sz="2000">
                          <a:latin typeface="Times New Roman" panose="02020603050405020304" pitchFamily="18" charset="0"/>
                          <a:cs typeface="Times New Roman" panose="02020603050405020304" pitchFamily="18" charset="0"/>
                        </a:rPr>
                        <a:t>Fill</a:t>
                      </a:r>
                    </a:p>
                  </a:txBody>
                  <a:tcPr anchor="ctr"/>
                </a:tc>
                <a:tc>
                  <a:txBody>
                    <a:bodyPr/>
                    <a:lstStyle/>
                    <a:p>
                      <a:pPr algn="ctr"/>
                      <a:r>
                        <a:rPr lang="en-US" sz="2000">
                          <a:latin typeface="Times New Roman" panose="02020603050405020304" pitchFamily="18" charset="0"/>
                          <a:cs typeface="Times New Roman" panose="02020603050405020304" pitchFamily="18" charset="0"/>
                        </a:rPr>
                        <a:t>10 to 10.5</a:t>
                      </a:r>
                    </a:p>
                  </a:txBody>
                  <a:tcPr anchor="ctr"/>
                </a:tc>
                <a:tc>
                  <a:txBody>
                    <a:bodyPr/>
                    <a:lstStyle/>
                    <a:p>
                      <a:pPr algn="ctr"/>
                      <a:r>
                        <a:rPr lang="en-US" sz="1800">
                          <a:latin typeface="Times New Roman" panose="02020603050405020304" pitchFamily="18" charset="0"/>
                          <a:cs typeface="Times New Roman" panose="02020603050405020304" pitchFamily="18" charset="0"/>
                        </a:rPr>
                        <a:t>Poorly Graded Sand, with gravel and silt, brown (A-1, A-3)</a:t>
                      </a:r>
                    </a:p>
                  </a:txBody>
                  <a:tcPr anchor="ctr"/>
                </a:tc>
                <a:tc>
                  <a:txBody>
                    <a:bodyPr/>
                    <a:lstStyle/>
                    <a:p>
                      <a:pPr algn="ctr"/>
                      <a:r>
                        <a:rPr lang="en-US" sz="2000">
                          <a:latin typeface="Times New Roman" panose="02020603050405020304" pitchFamily="18" charset="0"/>
                          <a:cs typeface="Times New Roman" panose="02020603050405020304" pitchFamily="18" charset="0"/>
                        </a:rPr>
                        <a:t>Loose to Dense</a:t>
                      </a:r>
                    </a:p>
                  </a:txBody>
                  <a:tcPr anchor="ctr"/>
                </a:tc>
                <a:extLst>
                  <a:ext uri="{0D108BD9-81ED-4DB2-BD59-A6C34878D82A}">
                    <a16:rowId xmlns:a16="http://schemas.microsoft.com/office/drawing/2014/main" val="114091807"/>
                  </a:ext>
                </a:extLst>
              </a:tr>
              <a:tr h="987074">
                <a:tc>
                  <a:txBody>
                    <a:bodyPr/>
                    <a:lstStyle/>
                    <a:p>
                      <a:pPr algn="ctr"/>
                      <a:r>
                        <a:rPr lang="en-US" sz="2000">
                          <a:latin typeface="Times New Roman" panose="02020603050405020304" pitchFamily="18" charset="0"/>
                          <a:cs typeface="Times New Roman" panose="02020603050405020304" pitchFamily="18" charset="0"/>
                        </a:rPr>
                        <a:t>Alluvium</a:t>
                      </a:r>
                    </a:p>
                  </a:txBody>
                  <a:tcPr anchor="ctr"/>
                </a:tc>
                <a:tc>
                  <a:txBody>
                    <a:bodyPr/>
                    <a:lstStyle/>
                    <a:p>
                      <a:pPr algn="ctr"/>
                      <a:r>
                        <a:rPr lang="en-US" sz="2000">
                          <a:latin typeface="Times New Roman" panose="02020603050405020304" pitchFamily="18" charset="0"/>
                          <a:cs typeface="Times New Roman" panose="02020603050405020304" pitchFamily="18" charset="0"/>
                        </a:rPr>
                        <a:t>44 to 53</a:t>
                      </a:r>
                    </a:p>
                  </a:txBody>
                  <a:tcPr anchor="ctr"/>
                </a:tc>
                <a:tc>
                  <a:txBody>
                    <a:bodyPr/>
                    <a:lstStyle/>
                    <a:p>
                      <a:pPr algn="ctr"/>
                      <a:r>
                        <a:rPr lang="en-US" sz="1800">
                          <a:latin typeface="Times New Roman" panose="02020603050405020304" pitchFamily="18" charset="0"/>
                          <a:cs typeface="Times New Roman" panose="02020603050405020304" pitchFamily="18" charset="0"/>
                        </a:rPr>
                        <a:t>Silty Sand trace gravel with Poorly Graded Sand trace silt, red-brown to grey brown. (A-2-4, A-3)</a:t>
                      </a:r>
                    </a:p>
                  </a:txBody>
                  <a:tcPr anchor="ctr"/>
                </a:tc>
                <a:tc>
                  <a:txBody>
                    <a:bodyPr/>
                    <a:lstStyle/>
                    <a:p>
                      <a:pPr algn="ctr"/>
                      <a:r>
                        <a:rPr lang="en-US" sz="2000">
                          <a:latin typeface="Times New Roman" panose="02020603050405020304" pitchFamily="18" charset="0"/>
                          <a:cs typeface="Times New Roman" panose="02020603050405020304" pitchFamily="18" charset="0"/>
                        </a:rPr>
                        <a:t>Loose to Medium Dense</a:t>
                      </a:r>
                    </a:p>
                  </a:txBody>
                  <a:tcPr anchor="ctr"/>
                </a:tc>
                <a:extLst>
                  <a:ext uri="{0D108BD9-81ED-4DB2-BD59-A6C34878D82A}">
                    <a16:rowId xmlns:a16="http://schemas.microsoft.com/office/drawing/2014/main" val="3768494738"/>
                  </a:ext>
                </a:extLst>
              </a:tr>
              <a:tr h="565698">
                <a:tc>
                  <a:txBody>
                    <a:bodyPr/>
                    <a:lstStyle/>
                    <a:p>
                      <a:pPr algn="ctr"/>
                      <a:r>
                        <a:rPr lang="en-US" sz="2000">
                          <a:latin typeface="Times New Roman" panose="02020603050405020304" pitchFamily="18" charset="0"/>
                          <a:cs typeface="Times New Roman" panose="02020603050405020304" pitchFamily="18" charset="0"/>
                        </a:rPr>
                        <a:t>Glacial Till</a:t>
                      </a:r>
                    </a:p>
                  </a:txBody>
                  <a:tcPr anchor="ctr"/>
                </a:tc>
                <a:tc>
                  <a:txBody>
                    <a:bodyPr/>
                    <a:lstStyle/>
                    <a:p>
                      <a:pPr algn="ctr"/>
                      <a:r>
                        <a:rPr lang="en-US" sz="2000">
                          <a:latin typeface="Times New Roman" panose="02020603050405020304" pitchFamily="18" charset="0"/>
                          <a:cs typeface="Times New Roman" panose="02020603050405020304" pitchFamily="18" charset="0"/>
                        </a:rPr>
                        <a:t>54 to 56</a:t>
                      </a:r>
                    </a:p>
                  </a:txBody>
                  <a:tcPr anchor="ctr"/>
                </a:tc>
                <a:tc>
                  <a:txBody>
                    <a:bodyPr/>
                    <a:lstStyle/>
                    <a:p>
                      <a:pPr algn="ctr"/>
                      <a:r>
                        <a:rPr lang="en-US" sz="1800">
                          <a:latin typeface="Times New Roman" panose="02020603050405020304" pitchFamily="18" charset="0"/>
                          <a:cs typeface="Times New Roman" panose="02020603050405020304" pitchFamily="18" charset="0"/>
                        </a:rPr>
                        <a:t>Silty Sand trace gravel, gray. (A-2-4)</a:t>
                      </a:r>
                    </a:p>
                  </a:txBody>
                  <a:tcPr anchor="ctr"/>
                </a:tc>
                <a:tc>
                  <a:txBody>
                    <a:bodyPr/>
                    <a:lstStyle/>
                    <a:p>
                      <a:pPr algn="ctr"/>
                      <a:r>
                        <a:rPr lang="en-US" sz="2000">
                          <a:latin typeface="Times New Roman" panose="02020603050405020304" pitchFamily="18" charset="0"/>
                          <a:cs typeface="Times New Roman" panose="02020603050405020304" pitchFamily="18" charset="0"/>
                        </a:rPr>
                        <a:t>Very Dense </a:t>
                      </a:r>
                    </a:p>
                  </a:txBody>
                  <a:tcPr anchor="ctr"/>
                </a:tc>
                <a:extLst>
                  <a:ext uri="{0D108BD9-81ED-4DB2-BD59-A6C34878D82A}">
                    <a16:rowId xmlns:a16="http://schemas.microsoft.com/office/drawing/2014/main" val="198232708"/>
                  </a:ext>
                </a:extLst>
              </a:tr>
            </a:tbl>
          </a:graphicData>
        </a:graphic>
      </p:graphicFrame>
      <p:graphicFrame>
        <p:nvGraphicFramePr>
          <p:cNvPr id="47" name="Table 47">
            <a:extLst>
              <a:ext uri="{FF2B5EF4-FFF2-40B4-BE49-F238E27FC236}">
                <a16:creationId xmlns:a16="http://schemas.microsoft.com/office/drawing/2014/main" id="{7E27740F-82C1-F46F-0F92-832C6FB4E066}"/>
              </a:ext>
            </a:extLst>
          </p:cNvPr>
          <p:cNvGraphicFramePr>
            <a:graphicFrameLocks noGrp="1"/>
          </p:cNvGraphicFramePr>
          <p:nvPr>
            <p:extLst>
              <p:ext uri="{D42A27DB-BD31-4B8C-83A1-F6EECF244321}">
                <p14:modId xmlns:p14="http://schemas.microsoft.com/office/powerpoint/2010/main" val="3952621496"/>
              </p:ext>
            </p:extLst>
          </p:nvPr>
        </p:nvGraphicFramePr>
        <p:xfrm>
          <a:off x="29834152" y="19768057"/>
          <a:ext cx="10011735" cy="3183376"/>
        </p:xfrm>
        <a:graphic>
          <a:graphicData uri="http://schemas.openxmlformats.org/drawingml/2006/table">
            <a:tbl>
              <a:tblPr firstRow="1" bandRow="1">
                <a:tableStyleId>{FABFCF23-3B69-468F-B69F-88F6DE6A72F2}</a:tableStyleId>
              </a:tblPr>
              <a:tblGrid>
                <a:gridCol w="5351361">
                  <a:extLst>
                    <a:ext uri="{9D8B030D-6E8A-4147-A177-3AD203B41FA5}">
                      <a16:colId xmlns:a16="http://schemas.microsoft.com/office/drawing/2014/main" val="1462916383"/>
                    </a:ext>
                  </a:extLst>
                </a:gridCol>
                <a:gridCol w="4660374">
                  <a:extLst>
                    <a:ext uri="{9D8B030D-6E8A-4147-A177-3AD203B41FA5}">
                      <a16:colId xmlns:a16="http://schemas.microsoft.com/office/drawing/2014/main" val="3944733087"/>
                    </a:ext>
                  </a:extLst>
                </a:gridCol>
              </a:tblGrid>
              <a:tr h="428470">
                <a:tc gridSpan="2">
                  <a:txBody>
                    <a:bodyPr/>
                    <a:lstStyle/>
                    <a:p>
                      <a:pPr algn="ctr"/>
                      <a:r>
                        <a:rPr lang="en-US" sz="2200">
                          <a:latin typeface="Cambria"/>
                          <a:ea typeface="Cambria"/>
                          <a:cs typeface="Times New Roman"/>
                        </a:rPr>
                        <a:t>Pavement Section</a:t>
                      </a:r>
                    </a:p>
                  </a:txBody>
                  <a:tcPr anchor="ctr">
                    <a:solidFill>
                      <a:srgbClr val="002060"/>
                    </a:solidFill>
                  </a:tcPr>
                </a:tc>
                <a:tc hMerge="1">
                  <a:txBody>
                    <a:bodyPr/>
                    <a:lstStyle/>
                    <a:p>
                      <a:endParaRPr lang="en-US"/>
                    </a:p>
                  </a:txBody>
                  <a:tcPr/>
                </a:tc>
                <a:extLst>
                  <a:ext uri="{0D108BD9-81ED-4DB2-BD59-A6C34878D82A}">
                    <a16:rowId xmlns:a16="http://schemas.microsoft.com/office/drawing/2014/main" val="530816791"/>
                  </a:ext>
                </a:extLst>
              </a:tr>
              <a:tr h="428470">
                <a:tc>
                  <a:txBody>
                    <a:bodyPr/>
                    <a:lstStyle/>
                    <a:p>
                      <a:pPr algn="ctr"/>
                      <a:r>
                        <a:rPr lang="en-US" sz="2200" b="1" u="sng">
                          <a:latin typeface="Times New Roman"/>
                          <a:cs typeface="Times New Roman"/>
                        </a:rPr>
                        <a:t>Pavement Layer</a:t>
                      </a:r>
                    </a:p>
                  </a:txBody>
                  <a:tcPr anchor="ctr"/>
                </a:tc>
                <a:tc>
                  <a:txBody>
                    <a:bodyPr/>
                    <a:lstStyle/>
                    <a:p>
                      <a:pPr algn="ctr"/>
                      <a:r>
                        <a:rPr lang="en-US" sz="2200" b="1" u="sng">
                          <a:latin typeface="Times New Roman"/>
                          <a:cs typeface="Times New Roman"/>
                        </a:rPr>
                        <a:t>Thickness (in)</a:t>
                      </a:r>
                    </a:p>
                  </a:txBody>
                  <a:tcPr anchor="ctr"/>
                </a:tc>
                <a:extLst>
                  <a:ext uri="{0D108BD9-81ED-4DB2-BD59-A6C34878D82A}">
                    <a16:rowId xmlns:a16="http://schemas.microsoft.com/office/drawing/2014/main" val="2287089300"/>
                  </a:ext>
                </a:extLst>
              </a:tr>
              <a:tr h="428470">
                <a:tc>
                  <a:txBody>
                    <a:bodyPr/>
                    <a:lstStyle/>
                    <a:p>
                      <a:pPr algn="ctr"/>
                      <a:r>
                        <a:rPr lang="en-US" sz="2200" b="0" i="0" kern="1200">
                          <a:solidFill>
                            <a:schemeClr val="dk1"/>
                          </a:solidFill>
                          <a:effectLst/>
                          <a:latin typeface="Times New Roman"/>
                          <a:ea typeface="+mn-ea"/>
                          <a:cs typeface="Times New Roman"/>
                        </a:rPr>
                        <a:t>Bituminous Concrete Top Course</a:t>
                      </a:r>
                    </a:p>
                  </a:txBody>
                  <a:tcPr anchor="ctr"/>
                </a:tc>
                <a:tc>
                  <a:txBody>
                    <a:bodyPr/>
                    <a:lstStyle/>
                    <a:p>
                      <a:pPr algn="ctr"/>
                      <a:r>
                        <a:rPr lang="en-US" sz="2200">
                          <a:latin typeface="Times New Roman"/>
                          <a:cs typeface="Times New Roman"/>
                        </a:rPr>
                        <a:t>1.5</a:t>
                      </a:r>
                    </a:p>
                  </a:txBody>
                  <a:tcPr anchor="ctr"/>
                </a:tc>
                <a:extLst>
                  <a:ext uri="{0D108BD9-81ED-4DB2-BD59-A6C34878D82A}">
                    <a16:rowId xmlns:a16="http://schemas.microsoft.com/office/drawing/2014/main" val="3740645284"/>
                  </a:ext>
                </a:extLst>
              </a:tr>
              <a:tr h="567715">
                <a:tc>
                  <a:txBody>
                    <a:bodyPr/>
                    <a:lstStyle/>
                    <a:p>
                      <a:pPr algn="ctr" rtl="0" fontAlgn="base"/>
                      <a:r>
                        <a:rPr lang="en-US" sz="2200" b="0" i="0" kern="1200">
                          <a:solidFill>
                            <a:schemeClr val="dk1"/>
                          </a:solidFill>
                          <a:effectLst/>
                          <a:latin typeface="Times New Roman"/>
                          <a:ea typeface="+mn-ea"/>
                          <a:cs typeface="Times New Roman"/>
                        </a:rPr>
                        <a:t>Bituminous Concrete Binder Course</a:t>
                      </a:r>
                    </a:p>
                  </a:txBody>
                  <a:tcPr anchor="ctr"/>
                </a:tc>
                <a:tc>
                  <a:txBody>
                    <a:bodyPr/>
                    <a:lstStyle/>
                    <a:p>
                      <a:pPr algn="ctr"/>
                      <a:r>
                        <a:rPr lang="en-US" sz="2200">
                          <a:latin typeface="Times New Roman"/>
                          <a:cs typeface="Times New Roman"/>
                        </a:rPr>
                        <a:t>3.5</a:t>
                      </a:r>
                    </a:p>
                  </a:txBody>
                  <a:tcPr anchor="ctr"/>
                </a:tc>
                <a:extLst>
                  <a:ext uri="{0D108BD9-81ED-4DB2-BD59-A6C34878D82A}">
                    <a16:rowId xmlns:a16="http://schemas.microsoft.com/office/drawing/2014/main" val="2565210731"/>
                  </a:ext>
                </a:extLst>
              </a:tr>
              <a:tr h="428470">
                <a:tc>
                  <a:txBody>
                    <a:bodyPr/>
                    <a:lstStyle/>
                    <a:p>
                      <a:pPr algn="ctr" rtl="0" fontAlgn="base"/>
                      <a:r>
                        <a:rPr lang="en-US" sz="2200" b="0" i="0" kern="1200">
                          <a:solidFill>
                            <a:schemeClr val="dk1"/>
                          </a:solidFill>
                          <a:effectLst/>
                          <a:latin typeface="Times New Roman"/>
                          <a:ea typeface="+mn-ea"/>
                          <a:cs typeface="Times New Roman"/>
                        </a:rPr>
                        <a:t>Crushed Gravel Base Course</a:t>
                      </a:r>
                    </a:p>
                  </a:txBody>
                  <a:tcPr anchor="ctr"/>
                </a:tc>
                <a:tc>
                  <a:txBody>
                    <a:bodyPr/>
                    <a:lstStyle/>
                    <a:p>
                      <a:pPr algn="ctr"/>
                      <a:r>
                        <a:rPr lang="en-US" sz="2200">
                          <a:latin typeface="Times New Roman"/>
                          <a:cs typeface="Times New Roman"/>
                        </a:rPr>
                        <a:t>8</a:t>
                      </a:r>
                    </a:p>
                  </a:txBody>
                  <a:tcPr anchor="ctr"/>
                </a:tc>
                <a:extLst>
                  <a:ext uri="{0D108BD9-81ED-4DB2-BD59-A6C34878D82A}">
                    <a16:rowId xmlns:a16="http://schemas.microsoft.com/office/drawing/2014/main" val="2804614913"/>
                  </a:ext>
                </a:extLst>
              </a:tr>
              <a:tr h="428470">
                <a:tc>
                  <a:txBody>
                    <a:bodyPr/>
                    <a:lstStyle/>
                    <a:p>
                      <a:pPr algn="ctr" rtl="0" fontAlgn="base"/>
                      <a:r>
                        <a:rPr lang="en-US" sz="2200" b="0" i="0" kern="1200">
                          <a:solidFill>
                            <a:schemeClr val="dk1"/>
                          </a:solidFill>
                          <a:effectLst/>
                          <a:latin typeface="Times New Roman"/>
                          <a:ea typeface="+mn-ea"/>
                          <a:cs typeface="Times New Roman"/>
                        </a:rPr>
                        <a:t>Gravel Sub-Base Course</a:t>
                      </a:r>
                    </a:p>
                  </a:txBody>
                  <a:tcPr anchor="ctr"/>
                </a:tc>
                <a:tc>
                  <a:txBody>
                    <a:bodyPr/>
                    <a:lstStyle/>
                    <a:p>
                      <a:pPr algn="ctr"/>
                      <a:r>
                        <a:rPr lang="en-US" sz="2200">
                          <a:latin typeface="Times New Roman"/>
                          <a:cs typeface="Times New Roman"/>
                        </a:rPr>
                        <a:t>12</a:t>
                      </a:r>
                    </a:p>
                  </a:txBody>
                  <a:tcPr anchor="ctr"/>
                </a:tc>
                <a:extLst>
                  <a:ext uri="{0D108BD9-81ED-4DB2-BD59-A6C34878D82A}">
                    <a16:rowId xmlns:a16="http://schemas.microsoft.com/office/drawing/2014/main" val="3430782852"/>
                  </a:ext>
                </a:extLst>
              </a:tr>
              <a:tr h="473311">
                <a:tc gridSpan="2">
                  <a:txBody>
                    <a:bodyPr/>
                    <a:lstStyle/>
                    <a:p>
                      <a:pPr marL="0" marR="0" lvl="0" indent="0" algn="ctr" rtl="0" eaLnBrk="1" fontAlgn="auto" latinLnBrk="0" hangingPunct="1">
                        <a:lnSpc>
                          <a:spcPct val="100000"/>
                        </a:lnSpc>
                        <a:spcBef>
                          <a:spcPts val="0"/>
                        </a:spcBef>
                        <a:spcAft>
                          <a:spcPts val="0"/>
                        </a:spcAft>
                        <a:buClrTx/>
                        <a:buSzTx/>
                        <a:buFontTx/>
                        <a:buNone/>
                      </a:pPr>
                      <a:r>
                        <a:rPr lang="en-US" sz="2200" b="1" u="none">
                          <a:latin typeface="Times New Roman"/>
                          <a:cs typeface="Times New Roman"/>
                        </a:rPr>
                        <a:t>                                      </a:t>
                      </a:r>
                      <a:r>
                        <a:rPr lang="en-US" sz="2200" b="1" u="sng">
                          <a:latin typeface="Times New Roman"/>
                          <a:cs typeface="Times New Roman"/>
                        </a:rPr>
                        <a:t>Total Thickness</a:t>
                      </a:r>
                      <a:r>
                        <a:rPr lang="en-US" sz="2200" b="1" u="none">
                          <a:latin typeface="Times New Roman"/>
                          <a:cs typeface="Times New Roman"/>
                        </a:rPr>
                        <a:t>             </a:t>
                      </a:r>
                      <a:r>
                        <a:rPr lang="en-US" sz="2200" b="1" u="sng">
                          <a:latin typeface="Times New Roman"/>
                          <a:cs typeface="Times New Roman"/>
                        </a:rPr>
                        <a:t>25</a:t>
                      </a:r>
                    </a:p>
                  </a:txBody>
                  <a:tcPr anchor="ctr"/>
                </a:tc>
                <a:tc hMerge="1">
                  <a:txBody>
                    <a:bodyPr/>
                    <a:lstStyle/>
                    <a:p>
                      <a:pPr marL="0" marR="0" lvl="0" indent="0" algn="ctr" defTabSz="4023472" rtl="0" eaLnBrk="1" fontAlgn="auto" latinLnBrk="0" hangingPunct="1">
                        <a:lnSpc>
                          <a:spcPct val="100000"/>
                        </a:lnSpc>
                        <a:spcBef>
                          <a:spcPts val="0"/>
                        </a:spcBef>
                        <a:spcAft>
                          <a:spcPts val="0"/>
                        </a:spcAft>
                        <a:buClrTx/>
                        <a:buSzTx/>
                        <a:buFontTx/>
                        <a:buNone/>
                        <a:tabLst/>
                        <a:defRPr/>
                      </a:pPr>
                      <a:r>
                        <a:rPr lang="en-US" sz="1800" b="1" u="sng">
                          <a:latin typeface="Times New Roman" panose="02020603050405020304" pitchFamily="18" charset="0"/>
                          <a:cs typeface="Times New Roman" panose="02020603050405020304" pitchFamily="18" charset="0"/>
                        </a:rPr>
                        <a:t>Total Thickness</a:t>
                      </a:r>
                    </a:p>
                    <a:p>
                      <a:pPr algn="ctr"/>
                      <a:r>
                        <a:rPr lang="en-US" sz="1800" b="1" u="sng">
                          <a:latin typeface="Times New Roman" panose="02020603050405020304" pitchFamily="18" charset="0"/>
                          <a:cs typeface="Times New Roman" panose="02020603050405020304" pitchFamily="18" charset="0"/>
                        </a:rPr>
                        <a:t>25</a:t>
                      </a:r>
                    </a:p>
                  </a:txBody>
                  <a:tcPr anchor="ctr"/>
                </a:tc>
                <a:extLst>
                  <a:ext uri="{0D108BD9-81ED-4DB2-BD59-A6C34878D82A}">
                    <a16:rowId xmlns:a16="http://schemas.microsoft.com/office/drawing/2014/main" val="4202678440"/>
                  </a:ext>
                </a:extLst>
              </a:tr>
            </a:tbl>
          </a:graphicData>
        </a:graphic>
      </p:graphicFrame>
      <p:sp>
        <p:nvSpPr>
          <p:cNvPr id="35" name="TextBox 34">
            <a:extLst>
              <a:ext uri="{FF2B5EF4-FFF2-40B4-BE49-F238E27FC236}">
                <a16:creationId xmlns:a16="http://schemas.microsoft.com/office/drawing/2014/main" id="{08193ADA-0DCA-D1CF-49A6-A86DA16CB767}"/>
              </a:ext>
            </a:extLst>
          </p:cNvPr>
          <p:cNvSpPr txBox="1"/>
          <p:nvPr/>
        </p:nvSpPr>
        <p:spPr>
          <a:xfrm>
            <a:off x="11149610" y="9098614"/>
            <a:ext cx="8791705" cy="4893647"/>
          </a:xfrm>
          <a:prstGeom prst="rect">
            <a:avLst/>
          </a:prstGeom>
          <a:noFill/>
        </p:spPr>
        <p:txBody>
          <a:bodyPr wrap="square" numCol="1" spcCol="457200" rtlCol="0">
            <a:spAutoFit/>
          </a:bodyPr>
          <a:lstStyle/>
          <a:p>
            <a:pPr marL="342900" marR="0" lvl="0" indent="-342900">
              <a:spcBef>
                <a:spcPts val="0"/>
              </a:spcBef>
              <a:spcAft>
                <a:spcPts val="0"/>
              </a:spcAft>
              <a:buFont typeface="Symbol" pitchFamily="2" charset="2"/>
              <a:buChar char=""/>
            </a:pPr>
            <a:r>
              <a:rPr lang="en-US" sz="2600">
                <a:effectLst/>
                <a:latin typeface="Times New Roman" panose="02020603050405020304" pitchFamily="18" charset="0"/>
                <a:ea typeface="Calibri" panose="020F0502020204030204" pitchFamily="34" charset="0"/>
                <a:cs typeface="Times New Roman" panose="02020603050405020304" pitchFamily="18" charset="0"/>
              </a:rPr>
              <a:t>Structure</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Corrugated pipe arch spanning 11 feet</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Carrying 2 lane roadway</a:t>
            </a:r>
          </a:p>
          <a:p>
            <a:pPr marL="342900" marR="0" lvl="0" indent="-342900">
              <a:spcBef>
                <a:spcPts val="0"/>
              </a:spcBef>
              <a:spcAft>
                <a:spcPts val="0"/>
              </a:spcAft>
              <a:buFont typeface="Symbol" pitchFamily="2" charset="2"/>
              <a:buChar char=""/>
            </a:pPr>
            <a:r>
              <a:rPr lang="en-US" sz="2600">
                <a:effectLst/>
                <a:latin typeface="Times New Roman" panose="02020603050405020304" pitchFamily="18" charset="0"/>
                <a:ea typeface="Calibri" panose="020F0502020204030204" pitchFamily="34" charset="0"/>
                <a:cs typeface="Times New Roman" panose="02020603050405020304" pitchFamily="18" charset="0"/>
              </a:rPr>
              <a:t>Problems</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Red-listed due to deterioration of the pipe</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Insufficient hydraulic opening</a:t>
            </a:r>
          </a:p>
          <a:p>
            <a:pPr marL="342900" marR="0" lvl="0" indent="-342900">
              <a:spcBef>
                <a:spcPts val="0"/>
              </a:spcBef>
              <a:spcAft>
                <a:spcPts val="0"/>
              </a:spcAft>
              <a:buFont typeface="Symbol" pitchFamily="2" charset="2"/>
              <a:buChar char=""/>
            </a:pPr>
            <a:r>
              <a:rPr lang="en-US" sz="2600">
                <a:effectLst/>
                <a:latin typeface="Times New Roman" panose="02020603050405020304" pitchFamily="18" charset="0"/>
                <a:ea typeface="Calibri" panose="020F0502020204030204" pitchFamily="34" charset="0"/>
                <a:cs typeface="Times New Roman" panose="02020603050405020304" pitchFamily="18" charset="0"/>
              </a:rPr>
              <a:t>Abandoned Bridge</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Roughly 3-foot-thick concrete slab on footings in the brook</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Restricts water in high flow conditions</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Hotspot for beaver activity</a:t>
            </a:r>
          </a:p>
          <a:p>
            <a:pPr algn="just"/>
            <a:endParaRPr lang="en-US" sz="2600">
              <a:latin typeface="Times New Roman" panose="02020603050405020304" pitchFamily="18" charset="0"/>
              <a:cs typeface="Times New Roman" panose="02020603050405020304" pitchFamily="18" charset="0"/>
            </a:endParaRPr>
          </a:p>
        </p:txBody>
      </p:sp>
      <p:pic>
        <p:nvPicPr>
          <p:cNvPr id="52" name="Picture 51">
            <a:extLst>
              <a:ext uri="{FF2B5EF4-FFF2-40B4-BE49-F238E27FC236}">
                <a16:creationId xmlns:a16="http://schemas.microsoft.com/office/drawing/2014/main" id="{CD1660E7-4649-BB12-4D0B-17A132AE006C}"/>
              </a:ext>
            </a:extLst>
          </p:cNvPr>
          <p:cNvPicPr>
            <a:picLocks noChangeAspect="1"/>
          </p:cNvPicPr>
          <p:nvPr/>
        </p:nvPicPr>
        <p:blipFill>
          <a:blip r:embed="rId11"/>
          <a:stretch>
            <a:fillRect/>
          </a:stretch>
        </p:blipFill>
        <p:spPr>
          <a:xfrm>
            <a:off x="20842583" y="7875649"/>
            <a:ext cx="7477908" cy="5271570"/>
          </a:xfrm>
          <a:prstGeom prst="rect">
            <a:avLst/>
          </a:prstGeom>
          <a:ln w="19050">
            <a:solidFill>
              <a:schemeClr val="tx1"/>
            </a:solidFill>
          </a:ln>
        </p:spPr>
      </p:pic>
      <p:sp>
        <p:nvSpPr>
          <p:cNvPr id="53" name="TextBox 52">
            <a:extLst>
              <a:ext uri="{FF2B5EF4-FFF2-40B4-BE49-F238E27FC236}">
                <a16:creationId xmlns:a16="http://schemas.microsoft.com/office/drawing/2014/main" id="{E02C5A68-8779-6EFF-F169-8D9D2A2F3CC4}"/>
              </a:ext>
            </a:extLst>
          </p:cNvPr>
          <p:cNvSpPr txBox="1"/>
          <p:nvPr/>
        </p:nvSpPr>
        <p:spPr>
          <a:xfrm>
            <a:off x="20116800" y="5780269"/>
            <a:ext cx="8831081" cy="2092881"/>
          </a:xfrm>
          <a:prstGeom prst="rect">
            <a:avLst/>
          </a:prstGeom>
          <a:noFill/>
        </p:spPr>
        <p:txBody>
          <a:bodyPr wrap="square" numCol="2" spcCol="457200" rtlCol="0">
            <a:spAutoFit/>
          </a:bodyPr>
          <a:lstStyle/>
          <a:p>
            <a:pPr marL="342900" marR="0" lvl="0" indent="-342900">
              <a:spcBef>
                <a:spcPts val="0"/>
              </a:spcBef>
              <a:spcAft>
                <a:spcPts val="0"/>
              </a:spcAft>
              <a:buFont typeface="Symbol" pitchFamily="2" charset="2"/>
              <a:buChar char=""/>
            </a:pPr>
            <a:r>
              <a:rPr lang="en-US" sz="2600">
                <a:effectLst/>
                <a:latin typeface="Times New Roman" panose="02020603050405020304" pitchFamily="18" charset="0"/>
                <a:ea typeface="Calibri" panose="020F0502020204030204" pitchFamily="34" charset="0"/>
                <a:cs typeface="Times New Roman" panose="02020603050405020304" pitchFamily="18" charset="0"/>
              </a:rPr>
              <a:t>Mason Road</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Utility poles</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Underground watermain</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Guardrails on both lanes</a:t>
            </a:r>
          </a:p>
          <a:p>
            <a:pPr marL="742950" marR="0" lvl="1" indent="-285750">
              <a:spcBef>
                <a:spcPts val="0"/>
              </a:spcBef>
              <a:spcAft>
                <a:spcPts val="0"/>
              </a:spcAft>
              <a:buFont typeface="Courier New" panose="02070309020205020404" pitchFamily="49" charset="0"/>
              <a:buChar char="o"/>
            </a:pP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600">
                <a:effectLst/>
                <a:latin typeface="Times New Roman" panose="02020603050405020304" pitchFamily="18" charset="0"/>
                <a:ea typeface="Calibri" panose="020F0502020204030204" pitchFamily="34" charset="0"/>
                <a:cs typeface="Times New Roman" panose="02020603050405020304" pitchFamily="18" charset="0"/>
              </a:rPr>
              <a:t>Hydraulic Opening</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Inlet elevation 270’</a:t>
            </a:r>
          </a:p>
          <a:p>
            <a:pPr marL="742950" marR="0" lvl="1" indent="-285750">
              <a:spcBef>
                <a:spcPts val="0"/>
              </a:spcBef>
              <a:spcAft>
                <a:spcPts val="0"/>
              </a:spcAft>
              <a:buFont typeface="Courier New" panose="02070309020205020404" pitchFamily="49" charset="0"/>
              <a:buChar char="o"/>
            </a:pPr>
            <a:r>
              <a:rPr lang="en-US" sz="2600">
                <a:effectLst/>
                <a:latin typeface="Times New Roman" panose="02020603050405020304" pitchFamily="18" charset="0"/>
                <a:ea typeface="Calibri" panose="020F0502020204030204" pitchFamily="34" charset="0"/>
                <a:cs typeface="Times New Roman" panose="02020603050405020304" pitchFamily="18" charset="0"/>
              </a:rPr>
              <a:t>Outlet elevation 269.5’</a:t>
            </a:r>
          </a:p>
          <a:p>
            <a:pPr marL="457200" marR="0" lvl="1">
              <a:spcBef>
                <a:spcPts val="0"/>
              </a:spcBef>
              <a:spcAft>
                <a:spcPts val="0"/>
              </a:spcAft>
            </a:pP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6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990F3E0A-0273-D5D1-71AC-279CC33D62BC}"/>
              </a:ext>
            </a:extLst>
          </p:cNvPr>
          <p:cNvSpPr txBox="1"/>
          <p:nvPr/>
        </p:nvSpPr>
        <p:spPr>
          <a:xfrm>
            <a:off x="556970" y="24376731"/>
            <a:ext cx="3704427" cy="5693866"/>
          </a:xfrm>
          <a:prstGeom prst="rect">
            <a:avLst/>
          </a:prstGeom>
          <a:noFill/>
        </p:spPr>
        <p:txBody>
          <a:bodyPr wrap="square" lIns="91440" tIns="45720" rIns="91440" bIns="45720" rtlCol="0" anchor="t">
            <a:spAutoFit/>
          </a:bodyPr>
          <a:lstStyle/>
          <a:p>
            <a:pPr algn="just"/>
            <a:r>
              <a:rPr lang="en-US" sz="2600">
                <a:latin typeface="Times New Roman"/>
                <a:cs typeface="Calibri"/>
              </a:rPr>
              <a:t>Four wing walls will connect to each corner of the box culvert.  They are used to retain backfill on the embankments along the stream, providing stability to the structure and preventing it from erosion.  The wing walls were designed to match the existing slope of the embankments and angled to help channel the water into the culvert.  </a:t>
            </a:r>
          </a:p>
        </p:txBody>
      </p:sp>
      <p:pic>
        <p:nvPicPr>
          <p:cNvPr id="20" name="Picture 31" descr="Diagram&#10;&#10;Description automatically generated">
            <a:extLst>
              <a:ext uri="{FF2B5EF4-FFF2-40B4-BE49-F238E27FC236}">
                <a16:creationId xmlns:a16="http://schemas.microsoft.com/office/drawing/2014/main" id="{3918C681-E750-F25F-A183-611D7C68710F}"/>
              </a:ext>
            </a:extLst>
          </p:cNvPr>
          <p:cNvPicPr>
            <a:picLocks noChangeAspect="1"/>
          </p:cNvPicPr>
          <p:nvPr/>
        </p:nvPicPr>
        <p:blipFill>
          <a:blip r:embed="rId12"/>
          <a:stretch>
            <a:fillRect/>
          </a:stretch>
        </p:blipFill>
        <p:spPr>
          <a:xfrm>
            <a:off x="4928557" y="24335733"/>
            <a:ext cx="4753110" cy="5196278"/>
          </a:xfrm>
          <a:prstGeom prst="rect">
            <a:avLst/>
          </a:prstGeom>
        </p:spPr>
      </p:pic>
      <p:sp>
        <p:nvSpPr>
          <p:cNvPr id="40" name="TextBox 39">
            <a:extLst>
              <a:ext uri="{FF2B5EF4-FFF2-40B4-BE49-F238E27FC236}">
                <a16:creationId xmlns:a16="http://schemas.microsoft.com/office/drawing/2014/main" id="{E6950AE8-670D-440D-D42F-459C60AB9373}"/>
              </a:ext>
            </a:extLst>
          </p:cNvPr>
          <p:cNvSpPr txBox="1"/>
          <p:nvPr/>
        </p:nvSpPr>
        <p:spPr>
          <a:xfrm>
            <a:off x="519710" y="30007306"/>
            <a:ext cx="9911688" cy="2092881"/>
          </a:xfrm>
          <a:prstGeom prst="rect">
            <a:avLst/>
          </a:prstGeom>
          <a:noFill/>
        </p:spPr>
        <p:txBody>
          <a:bodyPr wrap="none" rtlCol="0">
            <a:spAutoFit/>
          </a:bodyPr>
          <a:lstStyle/>
          <a:p>
            <a:pPr algn="just"/>
            <a:r>
              <a:rPr lang="en-US" sz="2600">
                <a:latin typeface="Times New Roman" panose="02020603050405020304" pitchFamily="18" charset="0"/>
                <a:cs typeface="Times New Roman" panose="02020603050405020304" pitchFamily="18" charset="0"/>
              </a:rPr>
              <a:t>Headwater and tailwater slabs will be in place on the streambed between</a:t>
            </a:r>
          </a:p>
          <a:p>
            <a:pPr algn="just"/>
            <a:r>
              <a:rPr lang="en-US" sz="2600">
                <a:latin typeface="Times New Roman" panose="02020603050405020304" pitchFamily="18" charset="0"/>
                <a:cs typeface="Times New Roman" panose="02020603050405020304" pitchFamily="18" charset="0"/>
              </a:rPr>
              <a:t>the wingwalls. Riprap will be strategically placed on the leading edge of </a:t>
            </a:r>
          </a:p>
          <a:p>
            <a:pPr algn="just"/>
            <a:r>
              <a:rPr lang="en-US" sz="2600">
                <a:latin typeface="Times New Roman" panose="02020603050405020304" pitchFamily="18" charset="0"/>
                <a:cs typeface="Times New Roman" panose="02020603050405020304" pitchFamily="18" charset="0"/>
              </a:rPr>
              <a:t>headwater slab and the trailing edge of the tailwater slab to protect </a:t>
            </a:r>
          </a:p>
          <a:p>
            <a:pPr algn="just"/>
            <a:r>
              <a:rPr lang="en-US" sz="2600">
                <a:latin typeface="Times New Roman" panose="02020603050405020304" pitchFamily="18" charset="0"/>
                <a:cs typeface="Times New Roman" panose="02020603050405020304" pitchFamily="18" charset="0"/>
              </a:rPr>
              <a:t>against local scour. Riprap size should be 12”-16” based on and average</a:t>
            </a:r>
          </a:p>
          <a:p>
            <a:pPr algn="just"/>
            <a:r>
              <a:rPr lang="en-US" sz="2600">
                <a:latin typeface="Times New Roman" panose="02020603050405020304" pitchFamily="18" charset="0"/>
                <a:cs typeface="Times New Roman" panose="02020603050405020304" pitchFamily="18" charset="0"/>
              </a:rPr>
              <a:t>flow velocity of 6 feet per second.</a:t>
            </a:r>
          </a:p>
        </p:txBody>
      </p:sp>
      <p:sp>
        <p:nvSpPr>
          <p:cNvPr id="42" name="TextBox 41">
            <a:extLst>
              <a:ext uri="{FF2B5EF4-FFF2-40B4-BE49-F238E27FC236}">
                <a16:creationId xmlns:a16="http://schemas.microsoft.com/office/drawing/2014/main" id="{3DD3B1A4-4D9E-6681-D4A7-2D64A36BE054}"/>
              </a:ext>
            </a:extLst>
          </p:cNvPr>
          <p:cNvSpPr txBox="1"/>
          <p:nvPr/>
        </p:nvSpPr>
        <p:spPr>
          <a:xfrm>
            <a:off x="6630530" y="29592701"/>
            <a:ext cx="1499128" cy="323165"/>
          </a:xfrm>
          <a:prstGeom prst="rect">
            <a:avLst/>
          </a:prstGeom>
          <a:noFill/>
        </p:spPr>
        <p:txBody>
          <a:bodyPr wrap="none" rtlCol="0">
            <a:spAutoFit/>
          </a:bodyPr>
          <a:lstStyle/>
          <a:p>
            <a:r>
              <a:rPr lang="en-US" sz="1500" i="1">
                <a:latin typeface="Times New Roman" panose="02020603050405020304" pitchFamily="18" charset="0"/>
                <a:cs typeface="Times New Roman" panose="02020603050405020304" pitchFamily="18" charset="0"/>
              </a:rPr>
              <a:t>Wingwall Design</a:t>
            </a:r>
          </a:p>
        </p:txBody>
      </p:sp>
      <p:sp>
        <p:nvSpPr>
          <p:cNvPr id="32" name="TextBox 31">
            <a:extLst>
              <a:ext uri="{FF2B5EF4-FFF2-40B4-BE49-F238E27FC236}">
                <a16:creationId xmlns:a16="http://schemas.microsoft.com/office/drawing/2014/main" id="{129FFF77-FCCE-2068-C313-E2816C5A8B15}"/>
              </a:ext>
            </a:extLst>
          </p:cNvPr>
          <p:cNvSpPr txBox="1"/>
          <p:nvPr/>
        </p:nvSpPr>
        <p:spPr>
          <a:xfrm>
            <a:off x="20842583" y="19103877"/>
            <a:ext cx="6770179" cy="5001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600">
                <a:latin typeface="Times New Roman"/>
                <a:cs typeface="Times New Roman"/>
              </a:rPr>
              <a:t>Precast sections from Michie Corporation to be delivered on site</a:t>
            </a:r>
          </a:p>
          <a:p>
            <a:pPr marL="285750" indent="-285750">
              <a:buFont typeface="Arial"/>
              <a:buChar char="•"/>
            </a:pPr>
            <a:r>
              <a:rPr lang="en-US" sz="2600">
                <a:latin typeface="Times New Roman"/>
                <a:cs typeface="Times New Roman"/>
              </a:rPr>
              <a:t>A total of five – 6-foot sections will make up a 30-foot length</a:t>
            </a:r>
          </a:p>
          <a:p>
            <a:pPr marL="285750" indent="-285750">
              <a:buFont typeface="Arial"/>
              <a:buChar char="•"/>
            </a:pPr>
            <a:r>
              <a:rPr lang="en-US" sz="2600">
                <a:latin typeface="Times New Roman"/>
                <a:cs typeface="Times New Roman"/>
              </a:rPr>
              <a:t>Precast sections to be set at an elevation to allow for two feet of structural base for roadway</a:t>
            </a:r>
          </a:p>
          <a:p>
            <a:pPr marL="285750" indent="-285750">
              <a:buFont typeface="Arial"/>
              <a:buChar char="•"/>
            </a:pPr>
            <a:r>
              <a:rPr lang="en-US" sz="2600">
                <a:latin typeface="Times New Roman"/>
                <a:cs typeface="Times New Roman"/>
              </a:rPr>
              <a:t>Outer precast sections will include points of connection for guardrails and wingwalls </a:t>
            </a:r>
          </a:p>
          <a:p>
            <a:pPr algn="l"/>
            <a:endParaRPr lang="en-US">
              <a:cs typeface="Calibri"/>
            </a:endParaRPr>
          </a:p>
        </p:txBody>
      </p:sp>
      <p:pic>
        <p:nvPicPr>
          <p:cNvPr id="34" name="Picture 36" descr="A picture containing graphical user interface&#10;&#10;Description automatically generated">
            <a:extLst>
              <a:ext uri="{FF2B5EF4-FFF2-40B4-BE49-F238E27FC236}">
                <a16:creationId xmlns:a16="http://schemas.microsoft.com/office/drawing/2014/main" id="{D5E1822E-F7DD-268A-AE0C-6D1F27BA49CF}"/>
              </a:ext>
            </a:extLst>
          </p:cNvPr>
          <p:cNvPicPr>
            <a:picLocks noChangeAspect="1"/>
          </p:cNvPicPr>
          <p:nvPr/>
        </p:nvPicPr>
        <p:blipFill>
          <a:blip r:embed="rId13"/>
          <a:stretch>
            <a:fillRect/>
          </a:stretch>
        </p:blipFill>
        <p:spPr>
          <a:xfrm>
            <a:off x="20647509" y="15551436"/>
            <a:ext cx="7672981" cy="3513186"/>
          </a:xfrm>
          <a:prstGeom prst="rect">
            <a:avLst/>
          </a:prstGeom>
        </p:spPr>
      </p:pic>
      <p:pic>
        <p:nvPicPr>
          <p:cNvPr id="3" name="Picture 4">
            <a:extLst>
              <a:ext uri="{FF2B5EF4-FFF2-40B4-BE49-F238E27FC236}">
                <a16:creationId xmlns:a16="http://schemas.microsoft.com/office/drawing/2014/main" id="{49E07C28-88E9-3C41-9B44-B65435D529E0}"/>
              </a:ext>
            </a:extLst>
          </p:cNvPr>
          <p:cNvPicPr>
            <a:picLocks noChangeAspect="1"/>
          </p:cNvPicPr>
          <p:nvPr/>
        </p:nvPicPr>
        <p:blipFill>
          <a:blip r:embed="rId14"/>
          <a:stretch>
            <a:fillRect/>
          </a:stretch>
        </p:blipFill>
        <p:spPr>
          <a:xfrm>
            <a:off x="11346998" y="15655387"/>
            <a:ext cx="8537882" cy="565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 name="TextBox 44">
            <a:extLst>
              <a:ext uri="{FF2B5EF4-FFF2-40B4-BE49-F238E27FC236}">
                <a16:creationId xmlns:a16="http://schemas.microsoft.com/office/drawing/2014/main" id="{FB5FC477-E18D-407B-0C80-AE76014E3938}"/>
              </a:ext>
            </a:extLst>
          </p:cNvPr>
          <p:cNvSpPr txBox="1"/>
          <p:nvPr/>
        </p:nvSpPr>
        <p:spPr>
          <a:xfrm>
            <a:off x="11436924" y="21572519"/>
            <a:ext cx="8255786" cy="892552"/>
          </a:xfrm>
          <a:prstGeom prst="rect">
            <a:avLst/>
          </a:prstGeom>
          <a:noFill/>
        </p:spPr>
        <p:txBody>
          <a:bodyPr wrap="none" rtlCol="0">
            <a:spAutoFit/>
          </a:bodyPr>
          <a:lstStyle/>
          <a:p>
            <a:r>
              <a:rPr lang="en-US" sz="2600">
                <a:latin typeface="Times New Roman" panose="02020603050405020304" pitchFamily="18" charset="0"/>
                <a:cs typeface="Times New Roman" panose="02020603050405020304" pitchFamily="18" charset="0"/>
              </a:rPr>
              <a:t>The figure above depicts a concrete box culvert containing</a:t>
            </a:r>
          </a:p>
          <a:p>
            <a:r>
              <a:rPr lang="en-US" sz="2600">
                <a:latin typeface="Times New Roman" panose="02020603050405020304" pitchFamily="18" charset="0"/>
                <a:cs typeface="Times New Roman" panose="02020603050405020304" pitchFamily="18" charset="0"/>
              </a:rPr>
              <a:t>similar characteristics to the proposed Mason Road bridge</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Bridge Replacement – Mason Road over Great Brook – Milford, NH  Cameron Sweet (Project Manager), Charles Wetherbee, Douglas Reitmeyer, Moise Reveil, Seth Reed Civil and Environmental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2</cp:revision>
  <dcterms:created xsi:type="dcterms:W3CDTF">2016-03-05T16:55:12Z</dcterms:created>
  <dcterms:modified xsi:type="dcterms:W3CDTF">2023-04-13T18:11:39Z</dcterms:modified>
</cp:coreProperties>
</file>