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4"/>
  </p:sldMasterIdLst>
  <p:notesMasterIdLst>
    <p:notesMasterId r:id="rId6"/>
  </p:notesMasterIdLst>
  <p:sldIdLst>
    <p:sldId id="259" r:id="rId5"/>
  </p:sldIdLst>
  <p:sldSz cx="43891200" cy="32918400"/>
  <p:notesSz cx="9296400" cy="7010400"/>
  <p:defaultTextStyle>
    <a:defPPr>
      <a:defRPr lang="en-US"/>
    </a:defPPr>
    <a:lvl1pPr marL="0" algn="l" defTabSz="914112" rtl="0" eaLnBrk="1" latinLnBrk="0" hangingPunct="1">
      <a:defRPr sz="1900" kern="1200">
        <a:solidFill>
          <a:schemeClr val="tx1"/>
        </a:solidFill>
        <a:latin typeface="+mn-lt"/>
        <a:ea typeface="+mn-ea"/>
        <a:cs typeface="+mn-cs"/>
      </a:defRPr>
    </a:lvl1pPr>
    <a:lvl2pPr marL="457056" algn="l" defTabSz="914112" rtl="0" eaLnBrk="1" latinLnBrk="0" hangingPunct="1">
      <a:defRPr sz="1900" kern="1200">
        <a:solidFill>
          <a:schemeClr val="tx1"/>
        </a:solidFill>
        <a:latin typeface="+mn-lt"/>
        <a:ea typeface="+mn-ea"/>
        <a:cs typeface="+mn-cs"/>
      </a:defRPr>
    </a:lvl2pPr>
    <a:lvl3pPr marL="914112" algn="l" defTabSz="914112" rtl="0" eaLnBrk="1" latinLnBrk="0" hangingPunct="1">
      <a:defRPr sz="1900" kern="1200">
        <a:solidFill>
          <a:schemeClr val="tx1"/>
        </a:solidFill>
        <a:latin typeface="+mn-lt"/>
        <a:ea typeface="+mn-ea"/>
        <a:cs typeface="+mn-cs"/>
      </a:defRPr>
    </a:lvl3pPr>
    <a:lvl4pPr marL="1371158" algn="l" defTabSz="914112" rtl="0" eaLnBrk="1" latinLnBrk="0" hangingPunct="1">
      <a:defRPr sz="1900" kern="1200">
        <a:solidFill>
          <a:schemeClr val="tx1"/>
        </a:solidFill>
        <a:latin typeface="+mn-lt"/>
        <a:ea typeface="+mn-ea"/>
        <a:cs typeface="+mn-cs"/>
      </a:defRPr>
    </a:lvl4pPr>
    <a:lvl5pPr marL="1828214" algn="l" defTabSz="914112" rtl="0" eaLnBrk="1" latinLnBrk="0" hangingPunct="1">
      <a:defRPr sz="1900" kern="1200">
        <a:solidFill>
          <a:schemeClr val="tx1"/>
        </a:solidFill>
        <a:latin typeface="+mn-lt"/>
        <a:ea typeface="+mn-ea"/>
        <a:cs typeface="+mn-cs"/>
      </a:defRPr>
    </a:lvl5pPr>
    <a:lvl6pPr marL="2285270" algn="l" defTabSz="914112" rtl="0" eaLnBrk="1" latinLnBrk="0" hangingPunct="1">
      <a:defRPr sz="1900" kern="1200">
        <a:solidFill>
          <a:schemeClr val="tx1"/>
        </a:solidFill>
        <a:latin typeface="+mn-lt"/>
        <a:ea typeface="+mn-ea"/>
        <a:cs typeface="+mn-cs"/>
      </a:defRPr>
    </a:lvl6pPr>
    <a:lvl7pPr marL="2742326" algn="l" defTabSz="914112" rtl="0" eaLnBrk="1" latinLnBrk="0" hangingPunct="1">
      <a:defRPr sz="1900" kern="1200">
        <a:solidFill>
          <a:schemeClr val="tx1"/>
        </a:solidFill>
        <a:latin typeface="+mn-lt"/>
        <a:ea typeface="+mn-ea"/>
        <a:cs typeface="+mn-cs"/>
      </a:defRPr>
    </a:lvl7pPr>
    <a:lvl8pPr marL="3199373" algn="l" defTabSz="914112" rtl="0" eaLnBrk="1" latinLnBrk="0" hangingPunct="1">
      <a:defRPr sz="1900" kern="1200">
        <a:solidFill>
          <a:schemeClr val="tx1"/>
        </a:solidFill>
        <a:latin typeface="+mn-lt"/>
        <a:ea typeface="+mn-ea"/>
        <a:cs typeface="+mn-cs"/>
      </a:defRPr>
    </a:lvl8pPr>
    <a:lvl9pPr marL="3656429" algn="l" defTabSz="914112" rtl="0" eaLnBrk="1" latinLnBrk="0" hangingPunct="1">
      <a:defRPr sz="19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24C476B1-C6D6-48C8-80EB-EC7C3C135B5D}">
          <p14:sldIdLst>
            <p14:sldId id="259"/>
          </p14:sldIdLst>
        </p14:section>
      </p14:sectionLst>
    </p:ext>
    <p:ext uri="{EFAFB233-063F-42B5-8137-9DF3F51BA10A}">
      <p15:sldGuideLst xmlns:p15="http://schemas.microsoft.com/office/powerpoint/2012/main">
        <p15:guide id="1" orient="horz" pos="10512" userDrawn="1">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50A0"/>
    <a:srgbClr val="3366FF"/>
    <a:srgbClr val="003591"/>
    <a:srgbClr val="0446BD"/>
    <a:srgbClr val="0043BC"/>
    <a:srgbClr val="6787BC"/>
    <a:srgbClr val="FFA000"/>
    <a:srgbClr val="491FB1"/>
    <a:srgbClr val="512DA8"/>
    <a:srgbClr val="7575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CFB908-B357-4578-B8A5-84B77238DC2A}" v="1" dt="2023-04-10T13:42:48.842"/>
    <p1510:client id="{7D350CD7-6EE1-D043-A86D-D28DFFDF28D9}" v="1010" dt="2022-08-02T14:22:37.951"/>
    <p1510:client id="{C9356319-EA1A-604B-9A08-18681F97E3DC}" v="1041" dt="2022-08-02T14:06:23.5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415"/>
    <p:restoredTop sz="92676" autoAdjust="0"/>
  </p:normalViewPr>
  <p:slideViewPr>
    <p:cSldViewPr snapToGrid="0">
      <p:cViewPr>
        <p:scale>
          <a:sx n="28" d="100"/>
          <a:sy n="28" d="100"/>
        </p:scale>
        <p:origin x="552" y="-48"/>
      </p:cViewPr>
      <p:guideLst>
        <p:guide orient="horz" pos="10512"/>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6347" y="0"/>
            <a:ext cx="4028440" cy="350520"/>
          </a:xfrm>
          <a:prstGeom prst="rect">
            <a:avLst/>
          </a:prstGeom>
        </p:spPr>
        <p:txBody>
          <a:bodyPr vert="horz" lIns="93177" tIns="46589" rIns="93177" bIns="46589" rtlCol="0"/>
          <a:lstStyle>
            <a:lvl1pPr algn="r">
              <a:defRPr sz="1200"/>
            </a:lvl1pPr>
          </a:lstStyle>
          <a:p>
            <a:fld id="{3C42B385-D7EE-4BB0-8BC5-79283712F808}" type="datetimeFigureOut">
              <a:rPr lang="en-US" smtClean="0"/>
              <a:pPr/>
              <a:t>4/11/23</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28440" cy="3505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6347" y="6658258"/>
            <a:ext cx="4028440" cy="350520"/>
          </a:xfrm>
          <a:prstGeom prst="rect">
            <a:avLst/>
          </a:prstGeom>
        </p:spPr>
        <p:txBody>
          <a:bodyPr vert="horz" lIns="93177" tIns="46589" rIns="93177" bIns="46589" rtlCol="0" anchor="b"/>
          <a:lstStyle>
            <a:lvl1pPr algn="r">
              <a:defRPr sz="1200"/>
            </a:lvl1pPr>
          </a:lstStyle>
          <a:p>
            <a:fld id="{7C6A92BA-D952-42E2-9A96-EE90011D5EAB}" type="slidenum">
              <a:rPr lang="en-US" smtClean="0"/>
              <a:pPr/>
              <a:t>‹#›</a:t>
            </a:fld>
            <a:endParaRPr lang="en-US"/>
          </a:p>
        </p:txBody>
      </p:sp>
    </p:spTree>
    <p:extLst>
      <p:ext uri="{BB962C8B-B14F-4D97-AF65-F5344CB8AC3E}">
        <p14:creationId xmlns:p14="http://schemas.microsoft.com/office/powerpoint/2010/main" val="868818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5600" y="525463"/>
            <a:ext cx="3505200" cy="26289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6A92BA-D952-42E2-9A96-EE90011D5EAB}" type="slidenum">
              <a:rPr lang="en-US" smtClean="0"/>
              <a:pPr/>
              <a:t>1</a:t>
            </a:fld>
            <a:endParaRPr lang="en-US"/>
          </a:p>
        </p:txBody>
      </p:sp>
    </p:spTree>
    <p:extLst>
      <p:ext uri="{BB962C8B-B14F-4D97-AF65-F5344CB8AC3E}">
        <p14:creationId xmlns:p14="http://schemas.microsoft.com/office/powerpoint/2010/main" val="4052104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DAC2F95-B2D5-481E-8612-116A00410A5A}" type="datetimeFigureOut">
              <a:rPr lang="en-US" smtClean="0"/>
              <a:pPr/>
              <a:t>4/11/23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AC2F95-B2D5-481E-8612-116A00410A5A}" type="datetimeFigureOut">
              <a:rPr lang="en-US" smtClean="0"/>
              <a:pPr/>
              <a:t>4/11/23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AC2F95-B2D5-481E-8612-116A00410A5A}" type="datetimeFigureOut">
              <a:rPr lang="en-US" smtClean="0"/>
              <a:pPr/>
              <a:t>4/11/23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AC2F95-B2D5-481E-8612-116A00410A5A}" type="datetimeFigureOut">
              <a:rPr lang="en-US" smtClean="0"/>
              <a:pPr/>
              <a:t>4/11/23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AC2F95-B2D5-481E-8612-116A00410A5A}" type="datetimeFigureOut">
              <a:rPr lang="en-US" smtClean="0"/>
              <a:pPr/>
              <a:t>4/11/23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DAC2F95-B2D5-481E-8612-116A00410A5A}" type="datetimeFigureOut">
              <a:rPr lang="en-US" smtClean="0"/>
              <a:pPr/>
              <a:t>4/11/23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DAC2F95-B2D5-481E-8612-116A00410A5A}" type="datetimeFigureOut">
              <a:rPr lang="en-US" smtClean="0"/>
              <a:pPr/>
              <a:t>4/11/23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DAC2F95-B2D5-481E-8612-116A00410A5A}" type="datetimeFigureOut">
              <a:rPr lang="en-US" smtClean="0"/>
              <a:pPr/>
              <a:t>4/11/23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AC2F95-B2D5-481E-8612-116A00410A5A}" type="datetimeFigureOut">
              <a:rPr lang="en-US" smtClean="0"/>
              <a:pPr/>
              <a:t>4/11/23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4DAC2F95-B2D5-481E-8612-116A00410A5A}" type="datetimeFigureOut">
              <a:rPr lang="en-US" smtClean="0"/>
              <a:pPr/>
              <a:t>4/11/23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4DAC2F95-B2D5-481E-8612-116A00410A5A}" type="datetimeFigureOut">
              <a:rPr lang="en-US" smtClean="0"/>
              <a:pPr/>
              <a:t>4/11/23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64AF5-B1BC-4AA1-9ED2-D6FF19C6BA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0000">
              <a:schemeClr val="accent1">
                <a:lumMod val="56000"/>
                <a:lumOff val="44000"/>
              </a:schemeClr>
            </a:gs>
            <a:gs pos="0">
              <a:schemeClr val="accent2">
                <a:lumMod val="8000"/>
                <a:lumOff val="92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3"/>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4DAC2F95-B2D5-481E-8612-116A00410A5A}" type="datetimeFigureOut">
              <a:rPr lang="en-US" smtClean="0"/>
              <a:pPr/>
              <a:t>4/11/23</a:t>
            </a:fld>
            <a:endParaRPr lang="en-US"/>
          </a:p>
        </p:txBody>
      </p:sp>
      <p:sp>
        <p:nvSpPr>
          <p:cNvPr id="5" name="Footer Placeholder 4"/>
          <p:cNvSpPr>
            <a:spLocks noGrp="1"/>
          </p:cNvSpPr>
          <p:nvPr>
            <p:ph type="ftr" sz="quarter" idx="3"/>
          </p:nvPr>
        </p:nvSpPr>
        <p:spPr>
          <a:xfrm>
            <a:off x="14996160" y="30510483"/>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3"/>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E2764AF5-B1BC-4AA1-9ED2-D6FF19C6BA9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0.emf"/><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9.emf"/><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4.jpeg"/><Relationship Id="rId11" Type="http://schemas.openxmlformats.org/officeDocument/2006/relationships/image" Target="../media/image8.emf"/><Relationship Id="rId5" Type="http://schemas.openxmlformats.org/officeDocument/2006/relationships/image" Target="../media/image3.png"/><Relationship Id="rId10" Type="http://schemas.openxmlformats.org/officeDocument/2006/relationships/image" Target="../media/image7.emf"/><Relationship Id="rId4" Type="http://schemas.openxmlformats.org/officeDocument/2006/relationships/image" Target="../media/image2.emf"/><Relationship Id="rId9" Type="http://schemas.openxmlformats.org/officeDocument/2006/relationships/oleObject" Target="../embeddings/oleObject1.bin"/><Relationship Id="rId1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99000">
              <a:schemeClr val="bg1"/>
            </a:gs>
            <a:gs pos="0">
              <a:schemeClr val="accent2">
                <a:lumMod val="8000"/>
                <a:lumOff val="92000"/>
              </a:schemeClr>
            </a:gs>
          </a:gsLst>
          <a:lin ang="5400000" scaled="0"/>
        </a:gradFill>
        <a:effectLst/>
      </p:bgPr>
    </p:bg>
    <p:spTree>
      <p:nvGrpSpPr>
        <p:cNvPr id="1" name=""/>
        <p:cNvGrpSpPr/>
        <p:nvPr/>
      </p:nvGrpSpPr>
      <p:grpSpPr>
        <a:xfrm>
          <a:off x="0" y="0"/>
          <a:ext cx="0" cy="0"/>
          <a:chOff x="0" y="0"/>
          <a:chExt cx="0" cy="0"/>
        </a:xfrm>
      </p:grpSpPr>
      <p:pic>
        <p:nvPicPr>
          <p:cNvPr id="7" name="Picture 6" descr="A picture containing text, light&#10;&#10;Description automatically generated">
            <a:extLst>
              <a:ext uri="{FF2B5EF4-FFF2-40B4-BE49-F238E27FC236}">
                <a16:creationId xmlns:a16="http://schemas.microsoft.com/office/drawing/2014/main" id="{47955390-96B9-3EB9-C729-3E7289861407}"/>
              </a:ext>
            </a:extLst>
          </p:cNvPr>
          <p:cNvPicPr>
            <a:picLocks noChangeAspect="1"/>
          </p:cNvPicPr>
          <p:nvPr/>
        </p:nvPicPr>
        <p:blipFill rotWithShape="1">
          <a:blip r:embed="rId3"/>
          <a:srcRect l="-1" t="25105" r="87"/>
          <a:stretch/>
        </p:blipFill>
        <p:spPr bwMode="auto">
          <a:xfrm>
            <a:off x="30702247" y="9552407"/>
            <a:ext cx="5420800" cy="3876814"/>
          </a:xfrm>
          <a:prstGeom prst="rect">
            <a:avLst/>
          </a:prstGeom>
          <a:ln>
            <a:noFill/>
          </a:ln>
          <a:extLst>
            <a:ext uri="{53640926-AAD7-44D8-BBD7-CCE9431645EC}">
              <a14:shadowObscured xmlns:a14="http://schemas.microsoft.com/office/drawing/2010/main"/>
            </a:ext>
          </a:extLst>
        </p:spPr>
      </p:pic>
      <p:sp>
        <p:nvSpPr>
          <p:cNvPr id="4" name="Rounded Rectangle 3">
            <a:extLst>
              <a:ext uri="{FF2B5EF4-FFF2-40B4-BE49-F238E27FC236}">
                <a16:creationId xmlns:a16="http://schemas.microsoft.com/office/drawing/2014/main" id="{3C4F944F-E7C8-680F-081E-FC67E463BFD0}"/>
              </a:ext>
            </a:extLst>
          </p:cNvPr>
          <p:cNvSpPr/>
          <p:nvPr/>
        </p:nvSpPr>
        <p:spPr>
          <a:xfrm>
            <a:off x="1537064" y="503325"/>
            <a:ext cx="40873680" cy="4406466"/>
          </a:xfrm>
          <a:prstGeom prst="roundRect">
            <a:avLst/>
          </a:prstGeom>
          <a:solidFill>
            <a:srgbClr val="0070C0">
              <a:alpha val="72926"/>
            </a:srgbClr>
          </a:solidFill>
          <a:ln w="1016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5" name="Rectangle 3"/>
          <p:cNvSpPr>
            <a:spLocks noChangeArrowheads="1"/>
          </p:cNvSpPr>
          <p:nvPr/>
        </p:nvSpPr>
        <p:spPr bwMode="auto">
          <a:xfrm>
            <a:off x="0" y="-192360"/>
            <a:ext cx="184666" cy="3847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ea typeface="Arial" charset="0"/>
              <a:cs typeface="Arial" panose="020B0604020202020204" pitchFamily="34" charset="0"/>
            </a:endParaRPr>
          </a:p>
        </p:txBody>
      </p:sp>
      <p:sp>
        <p:nvSpPr>
          <p:cNvPr id="3077" name="Rectangle 5"/>
          <p:cNvSpPr>
            <a:spLocks noChangeArrowheads="1"/>
          </p:cNvSpPr>
          <p:nvPr/>
        </p:nvSpPr>
        <p:spPr bwMode="auto">
          <a:xfrm>
            <a:off x="0" y="-192360"/>
            <a:ext cx="184666" cy="3847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ea typeface="Arial" charset="0"/>
              <a:cs typeface="Arial" panose="020B0604020202020204" pitchFamily="34" charset="0"/>
            </a:endParaRPr>
          </a:p>
        </p:txBody>
      </p:sp>
      <p:sp>
        <p:nvSpPr>
          <p:cNvPr id="3079" name="Rectangle 7"/>
          <p:cNvSpPr>
            <a:spLocks noChangeArrowheads="1"/>
          </p:cNvSpPr>
          <p:nvPr/>
        </p:nvSpPr>
        <p:spPr bwMode="auto">
          <a:xfrm>
            <a:off x="0" y="-192360"/>
            <a:ext cx="184666" cy="3847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ea typeface="Arial" charset="0"/>
              <a:cs typeface="Arial" panose="020B0604020202020204" pitchFamily="34" charset="0"/>
            </a:endParaRPr>
          </a:p>
        </p:txBody>
      </p:sp>
      <p:sp>
        <p:nvSpPr>
          <p:cNvPr id="3099" name="Rectangle 27"/>
          <p:cNvSpPr>
            <a:spLocks noChangeArrowheads="1"/>
          </p:cNvSpPr>
          <p:nvPr/>
        </p:nvSpPr>
        <p:spPr bwMode="auto">
          <a:xfrm>
            <a:off x="0" y="-4464"/>
            <a:ext cx="184666" cy="92333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a:ln>
                  <a:noFill/>
                </a:ln>
                <a:solidFill>
                  <a:schemeClr val="tx1"/>
                </a:solidFill>
                <a:effectLst/>
                <a:latin typeface="Arial" panose="020B0604020202020204" pitchFamily="34" charset="0"/>
                <a:ea typeface="Arial" charset="0"/>
                <a:cs typeface="Arial" panose="020B0604020202020204" pitchFamily="34" charset="0"/>
              </a:rPr>
            </a:br>
            <a:endParaRPr kumimoji="0" lang="en-US" sz="1800" b="0" i="0" u="none" strike="noStrike" cap="none" normalizeH="0" baseline="0">
              <a:ln>
                <a:noFill/>
              </a:ln>
              <a:solidFill>
                <a:schemeClr val="tx1"/>
              </a:solidFill>
              <a:effectLst/>
              <a:latin typeface="Arial" panose="020B0604020202020204" pitchFamily="34" charset="0"/>
              <a:ea typeface="Arial"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anose="020B0604020202020204" pitchFamily="34" charset="0"/>
              <a:ea typeface="Arial" charset="0"/>
              <a:cs typeface="Arial" panose="020B0604020202020204" pitchFamily="34" charset="0"/>
            </a:endParaRPr>
          </a:p>
        </p:txBody>
      </p:sp>
      <p:sp>
        <p:nvSpPr>
          <p:cNvPr id="3100" name="Rectangle 28"/>
          <p:cNvSpPr>
            <a:spLocks noChangeArrowheads="1"/>
          </p:cNvSpPr>
          <p:nvPr/>
        </p:nvSpPr>
        <p:spPr bwMode="auto">
          <a:xfrm>
            <a:off x="0" y="134036"/>
            <a:ext cx="184666"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anose="020B0604020202020204" pitchFamily="34" charset="0"/>
              <a:ea typeface="Arial"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anose="020B0604020202020204" pitchFamily="34" charset="0"/>
              <a:ea typeface="Arial" charset="0"/>
              <a:cs typeface="Arial" panose="020B0604020202020204" pitchFamily="34" charset="0"/>
            </a:endParaRPr>
          </a:p>
        </p:txBody>
      </p:sp>
      <p:sp>
        <p:nvSpPr>
          <p:cNvPr id="167" name="Rectangle 30"/>
          <p:cNvSpPr>
            <a:spLocks noChangeArrowheads="1"/>
          </p:cNvSpPr>
          <p:nvPr/>
        </p:nvSpPr>
        <p:spPr bwMode="auto">
          <a:xfrm>
            <a:off x="6358662" y="731966"/>
            <a:ext cx="31149388"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defTabSz="914400" fontAlgn="base">
              <a:spcBef>
                <a:spcPct val="0"/>
              </a:spcBef>
              <a:spcAft>
                <a:spcPct val="0"/>
              </a:spcAft>
            </a:pPr>
            <a:r>
              <a:rPr lang="en-US" altLang="zh-CN" sz="8800" b="1" dirty="0">
                <a:latin typeface="Calibri" panose="020F0502020204030204" pitchFamily="34" charset="0"/>
                <a:ea typeface="Arial" charset="0"/>
                <a:cs typeface="Calibri" panose="020F0502020204030204" pitchFamily="34" charset="0"/>
              </a:rPr>
              <a:t>Novel Plasmid DNA Macrocyclic Bottlebrush Polymer</a:t>
            </a:r>
          </a:p>
        </p:txBody>
      </p:sp>
      <p:cxnSp>
        <p:nvCxnSpPr>
          <p:cNvPr id="241" name="Straight Connector 240"/>
          <p:cNvCxnSpPr/>
          <p:nvPr/>
        </p:nvCxnSpPr>
        <p:spPr>
          <a:xfrm>
            <a:off x="14630400" y="7065818"/>
            <a:ext cx="0" cy="24023782"/>
          </a:xfrm>
          <a:prstGeom prst="line">
            <a:avLst/>
          </a:prstGeom>
          <a:ln w="152400">
            <a:solidFill>
              <a:schemeClr val="accent3">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7" name="Straight Connector 246"/>
          <p:cNvCxnSpPr/>
          <p:nvPr/>
        </p:nvCxnSpPr>
        <p:spPr>
          <a:xfrm flipH="1">
            <a:off x="29184600" y="7065818"/>
            <a:ext cx="76200" cy="24023782"/>
          </a:xfrm>
          <a:prstGeom prst="line">
            <a:avLst/>
          </a:prstGeom>
          <a:ln w="1524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53" name="Rounded Rectangle 252"/>
          <p:cNvSpPr/>
          <p:nvPr/>
        </p:nvSpPr>
        <p:spPr>
          <a:xfrm>
            <a:off x="17772250" y="5470553"/>
            <a:ext cx="8346700" cy="1371600"/>
          </a:xfrm>
          <a:prstGeom prst="roundRect">
            <a:avLst/>
          </a:prstGeom>
          <a:solidFill>
            <a:schemeClr val="bg1"/>
          </a:solidFill>
          <a:ln w="1016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a:solidFill>
                  <a:schemeClr val="tx1"/>
                </a:solidFill>
                <a:latin typeface="Calibri" panose="020F0502020204030204" pitchFamily="34" charset="0"/>
                <a:cs typeface="Calibri" panose="020F0502020204030204" pitchFamily="34" charset="0"/>
              </a:rPr>
              <a:t>Synthesis </a:t>
            </a:r>
          </a:p>
        </p:txBody>
      </p:sp>
      <p:sp>
        <p:nvSpPr>
          <p:cNvPr id="210" name="Rounded Rectangle 209"/>
          <p:cNvSpPr/>
          <p:nvPr/>
        </p:nvSpPr>
        <p:spPr>
          <a:xfrm>
            <a:off x="3181575" y="5578443"/>
            <a:ext cx="8346700" cy="1371600"/>
          </a:xfrm>
          <a:prstGeom prst="roundRect">
            <a:avLst/>
          </a:prstGeom>
          <a:solidFill>
            <a:schemeClr val="bg1"/>
          </a:solidFill>
          <a:ln w="1016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a:solidFill>
                  <a:schemeClr val="tx1"/>
                </a:solidFill>
                <a:latin typeface="Calibri" panose="020F0502020204030204" pitchFamily="34" charset="0"/>
                <a:cs typeface="Calibri" panose="020F0502020204030204" pitchFamily="34" charset="0"/>
              </a:rPr>
              <a:t>Introduction</a:t>
            </a:r>
          </a:p>
        </p:txBody>
      </p:sp>
      <p:sp>
        <p:nvSpPr>
          <p:cNvPr id="3585" name="TextBox 3584"/>
          <p:cNvSpPr txBox="1"/>
          <p:nvPr/>
        </p:nvSpPr>
        <p:spPr>
          <a:xfrm>
            <a:off x="1011918" y="7210195"/>
            <a:ext cx="12728650" cy="6509474"/>
          </a:xfrm>
          <a:prstGeom prst="rect">
            <a:avLst/>
          </a:prstGeom>
          <a:noFill/>
        </p:spPr>
        <p:txBody>
          <a:bodyPr wrap="square" lIns="91440" tIns="45720" rIns="91440" bIns="45720" rtlCol="0" anchor="t">
            <a:spAutoFit/>
          </a:bodyPr>
          <a:lstStyle/>
          <a:p>
            <a:pPr algn="just">
              <a:spcAft>
                <a:spcPts val="600"/>
              </a:spcAft>
            </a:pPr>
            <a:r>
              <a:rPr lang="en-US" sz="3200" b="1" dirty="0">
                <a:latin typeface="+mj-lt"/>
                <a:cs typeface="Calibri" panose="020F0502020204030204" pitchFamily="34" charset="0"/>
              </a:rPr>
              <a:t>Motivation.</a:t>
            </a:r>
            <a:r>
              <a:rPr lang="en-US" sz="2400" dirty="0"/>
              <a:t> </a:t>
            </a:r>
            <a:r>
              <a:rPr lang="en-US" sz="3200" b="0" i="0" dirty="0">
                <a:solidFill>
                  <a:srgbClr val="000000"/>
                </a:solidFill>
                <a:effectLst/>
                <a:latin typeface="Calibri" panose="020F0502020204030204" pitchFamily="34" charset="0"/>
              </a:rPr>
              <a:t>Advances have been made toward generating bottlebrush polymers with unique topologies and assemblies, but synthetic methods and dispersity limitations remain. In this work, biologically derived linear pUC19 plasmid DNA (</a:t>
            </a:r>
            <a:r>
              <a:rPr lang="en-US" sz="3200" b="0" i="0" dirty="0" err="1">
                <a:solidFill>
                  <a:srgbClr val="000000"/>
                </a:solidFill>
                <a:effectLst/>
                <a:latin typeface="Calibri" panose="020F0502020204030204" pitchFamily="34" charset="0"/>
              </a:rPr>
              <a:t>pDNA</a:t>
            </a:r>
            <a:r>
              <a:rPr lang="en-US" sz="3200" b="0" i="0" dirty="0">
                <a:solidFill>
                  <a:srgbClr val="000000"/>
                </a:solidFill>
                <a:effectLst/>
                <a:latin typeface="Calibri" panose="020F0502020204030204" pitchFamily="34" charset="0"/>
              </a:rPr>
              <a:t>) serves as a backbone for synthetically made poly(ethylene glycol) methyl ether </a:t>
            </a:r>
            <a:r>
              <a:rPr lang="en-US" sz="3200" b="0" i="0" dirty="0" err="1">
                <a:solidFill>
                  <a:srgbClr val="000000"/>
                </a:solidFill>
                <a:effectLst/>
                <a:latin typeface="Calibri" panose="020F0502020204030204" pitchFamily="34" charset="0"/>
              </a:rPr>
              <a:t>mustargen</a:t>
            </a:r>
            <a:r>
              <a:rPr lang="en-US" sz="3200" b="0" i="0" dirty="0">
                <a:solidFill>
                  <a:srgbClr val="000000"/>
                </a:solidFill>
                <a:effectLst/>
                <a:latin typeface="Calibri" panose="020F0502020204030204" pitchFamily="34" charset="0"/>
              </a:rPr>
              <a:t> (</a:t>
            </a:r>
            <a:r>
              <a:rPr lang="en-US" sz="3200" b="0" i="0" dirty="0" err="1">
                <a:solidFill>
                  <a:srgbClr val="000000"/>
                </a:solidFill>
                <a:effectLst/>
                <a:latin typeface="Calibri" panose="020F0502020204030204" pitchFamily="34" charset="0"/>
              </a:rPr>
              <a:t>mPEG</a:t>
            </a:r>
            <a:r>
              <a:rPr lang="en-US" sz="3200" b="0" i="0" dirty="0">
                <a:solidFill>
                  <a:srgbClr val="000000"/>
                </a:solidFill>
                <a:effectLst/>
                <a:latin typeface="Calibri" panose="020F0502020204030204" pitchFamily="34" charset="0"/>
              </a:rPr>
              <a:t>-CEA) to alkylate under biologically relevant conditions. By varying the molecular weight </a:t>
            </a:r>
            <a:r>
              <a:rPr lang="en-US" sz="3200" b="0" i="0" dirty="0" err="1">
                <a:solidFill>
                  <a:srgbClr val="000000"/>
                </a:solidFill>
                <a:effectLst/>
                <a:latin typeface="Calibri" panose="020F0502020204030204" pitchFamily="34" charset="0"/>
              </a:rPr>
              <a:t>mPEG</a:t>
            </a:r>
            <a:r>
              <a:rPr lang="en-US" sz="3200" b="0" i="0" dirty="0">
                <a:solidFill>
                  <a:srgbClr val="000000"/>
                </a:solidFill>
                <a:effectLst/>
                <a:latin typeface="Calibri" panose="020F0502020204030204" pitchFamily="34" charset="0"/>
              </a:rPr>
              <a:t>-CEA and the concentration relative to the </a:t>
            </a:r>
            <a:r>
              <a:rPr lang="en-US" sz="3200" b="0" i="0" dirty="0" err="1">
                <a:solidFill>
                  <a:srgbClr val="000000"/>
                </a:solidFill>
                <a:effectLst/>
                <a:latin typeface="Calibri" panose="020F0502020204030204" pitchFamily="34" charset="0"/>
              </a:rPr>
              <a:t>pDNA</a:t>
            </a:r>
            <a:r>
              <a:rPr lang="en-US" sz="3200" b="0" i="0" dirty="0">
                <a:solidFill>
                  <a:srgbClr val="000000"/>
                </a:solidFill>
                <a:effectLst/>
                <a:latin typeface="Calibri" panose="020F0502020204030204" pitchFamily="34" charset="0"/>
              </a:rPr>
              <a:t>, a variety of macrocyclic bottlebrush polymers can be generated with this method. Visualization of the formed bottlebrushes was achieved through the combination of atomic force microscopy (AFM) and agarose gel electrophoresis. This method serves as a facile route to achieve PEGylated DNA materials which can significantly improve DNA’s ability to be used as a material in the future.</a:t>
            </a:r>
          </a:p>
          <a:p>
            <a:pPr algn="just">
              <a:spcAft>
                <a:spcPts val="600"/>
              </a:spcAft>
            </a:pPr>
            <a:endParaRPr lang="en-US" sz="2800" dirty="0">
              <a:cs typeface="Calibri" panose="020F0502020204030204" pitchFamily="34" charset="0"/>
            </a:endParaRPr>
          </a:p>
        </p:txBody>
      </p:sp>
      <p:sp>
        <p:nvSpPr>
          <p:cNvPr id="3588" name="TextBox 3587"/>
          <p:cNvSpPr txBox="1"/>
          <p:nvPr/>
        </p:nvSpPr>
        <p:spPr>
          <a:xfrm>
            <a:off x="19877694" y="7095776"/>
            <a:ext cx="4135812" cy="1077218"/>
          </a:xfrm>
          <a:prstGeom prst="rect">
            <a:avLst/>
          </a:prstGeom>
          <a:noFill/>
        </p:spPr>
        <p:txBody>
          <a:bodyPr wrap="square" rtlCol="0">
            <a:spAutoFit/>
          </a:bodyPr>
          <a:lstStyle/>
          <a:p>
            <a:pPr algn="ctr"/>
            <a:r>
              <a:rPr lang="en-US" sz="3200" b="1" dirty="0">
                <a:latin typeface="+mj-lt"/>
                <a:ea typeface="Arial" charset="0"/>
                <a:cs typeface="Calibri" panose="020F0502020204030204" pitchFamily="34" charset="0"/>
              </a:rPr>
              <a:t>Modified PEG side chains</a:t>
            </a:r>
          </a:p>
        </p:txBody>
      </p:sp>
      <p:sp>
        <p:nvSpPr>
          <p:cNvPr id="2" name="AutoShape 2" descr="data:image/png;base64,iVBORw0KGgoAAAANSUhEUgAABAAAAADXCAYAAACEaSMHAAAAAXNSR0IArs4c6QAAAARnQU1BAACxjwv8YQUAAAAJcEhZcwAADsQAAA7EAZUrDhsAAJfHSURBVHhe7Z0HYBTVFob/9EYaEHrvRXrv0gVEpIOggIhYEAsgigIKPkRFBUSQqtKrFOm9995rINSEhPTe7pv/ZhcD0oWwm5zvvZHNzGSzO3Pn3tOPjTKAIAiCIAiCIAiCIAjpGlvTv4IgCIIgCIIgCIIgpGPEACAIgiAIgiAIgiAIGQAxAAiCIAiCIAiCIAhCBkAMAIIgCIIgCIIgCIKQARADgCAIgiAIgiAIgiBkAMQAIAiCIAiCIAiCIAgZADEACIIgCIIgCIIgCEIGQAwAgiAIgiAIgiAIgpABEAOAIAiCIAiCIAiCIGQAxAAgCIIgCIIgCIIgCBkAMQAIgiAIgiAIgiAIQgZADACCIAiCIAiCIAiCkAEQA4AgCIIgCIIgCIIgZADEACAIgiAIgiAIgiAIGQAxAAiCIAiCIAiCIAhCBkAMAIIgCIIgCIIgCIKQARADgCAIgiAIgiAIgiBkAMQAIAiCIAiCIAiCIAgZADEACIIgCIIgCIIgCEIGQAwAgiAIgiAIgiAIgpABEAOAIAiCIAiCIAiCIGQAxAAgCIIgCIIgCIIgCBkAMQAIgiAIgiAIgiAIQgZADACCIAiCIAiCIAiCkAEQA4AgCIIgCIIgCIIgZADEACAIgiAIgiAIgiAIGQAbZWB6bZkkxiA8IgrRcYlQyhbObq5wd3eDvY2N6QRBEARBEARBEARBEB6GxRoAkqOuYef6VZizYjsCg8MRn5hs7LWBvaMTnJ1Lo1nn5mjWqDy8HeyMvYIgCIIgCIIgCIIgPAiLNAAkBh7D6K9+wLLtO7D31GXEJSQae3MZW4CxJRmbD4pXKIES9d/Cj191RiF3BzECCIIgCIIgCIIgCMIDsDwDQNw1zOz7Cb6e/Td8I2NQukU3vPZSbRTwyQM723BE+J/B2unfYfGhKMS7FUPDT0Zj/udNkNnRzvQGgiAIgiAIgiAIgiDcjcUZAC6v+x6vv/U9dl2+hSa9v8IHPTuhaqkC8HJ1go2NQnxUMC4e24CpI7/GLytPIzZLGSzYuAGvlsgCewkDEARBEARBEARBEIR7YlldAJJvYu2EZTgTEIqE2r3x/jtvon7FYvB2o/LPE2zg6JYFxau3xoeDB6KWiwvs/I/gq3l7EZXA1ABBEARBEARBEARBEO6FRRkA4m4cxYIz1xAcl4Rur7VDpaI54Gh3L7e+A3KXb4Veb1SAk6MdTuy5iKjkZFh2OwNBEARBEARBEARBeH5YlAEgKSYc/slJSEA1NChfCO7O9qYj98DOEyXLFYGdnfEVoqKRINq/IAiCIAiCIAiCINwXy0oBuI073BwdYfOQXv9u3j6AjfEVjl1CcKxEAAiCIAiCIAiCIAjC/bBQA4ADoB5e0S8hJsb4r6H2l8gHb0dbaQUoCIIgCIIgCIIgCPfBsgwArOOn3fjXERwZi6Rkvr4f8bh8eg2SkxIAFzs4WKgpQxAE4V6wAYu/vz/i4uJMewRBEARBEATh2WJRarNztnyo7OAEN5zB0k1HER75AME47AQWzA9AfLxCzeql4GEnEQCCIFgPixcvRvfu3TFz5kyEh4eb9gqCIAiCIAjCs8OiDAC2niXQsrELvDxisfm3sVh96Aqi71ndLxIbJ7+LFVejkKgKoVurSnCxtzMdEwRBsGzo+f/zzz+xZcsWXevEzk7mL0EQBEEQBOHZY1mB87ZuqN+tHzx8ciDq5i4MfusVjFu0ETej4m8X+EuKvILF3zbHB2MOICA2CeV7fo5XSnmDzQAEQRCsgblz5+LAgQOoUaMGKleuDBcXF50KMH78eCxbtgxRUVGmMwVBEARBEATh6WGjmIhqQaiESOxcOg6v9f0Bl28EI2vu/PDx8kDl2jXh7RyKnVuPw//yaVwPTkLBLsMw85s+qJrPC7YP6RggCIJgCRw/fhx9+vTBwYMHtcLfpk0buLq6Ys6cORg+fDhKlSqFsWPHIleuXKbfEARBEARBEISng8X5zW0cMqFai3fw94LJ6N8uB+KD/XDqxDEsmjULv09bigOHT+LqrQLo/e1MLB3xHiqL8i8IgpWQlJSE6dOn4+jRo2jZsqWOAKD3PzAwENOmTcOFCxdQv359eHh4mH5DEARBEARBEJ4eFhcBYCY5MRahQVdx6dxFXLrmj5hEGyQawrOzW3bkK1oERQrkRlYPF4juLwiCtbBhwwYMHDgQN27cwJQpU9CoUSM4ODjg+++/x48//ojSpUvjt99+Q9GiRXVtAEEQBEEQBEF4mlisAcBMcmICEhITkWx8Sn5UW1t7ODg5wk5kY0EQrIjIyEj07dsX8+bNw/vvv4+PP/4YOXPmxMmTJ3U3gBMnTujogBYtWsDZ2dn0W4IgCIIgCILw9LD40nm29g5wcnbRYbLMk3V2FuVfEATrY8mSJdixYweKFCmCV155BdmyZUNycrL2+J85cwbt2rVD1apV4eTkZPoNQRAEQRAEQXi6SO18QRCEZ8y1a9ewaNEi+Pn5aW//Cy+8oFv/MSWAG42bPXr00BEBEvovCIIgCIIgPCss2gAQEhKCQ4cO6fZYZmJjY3H58mXtORMEQbAG2PZv7969qFevni7y5+npiejoaF0HwNfXFz179tT5//b29qbfEATLhKl4sv4KgiAIgvVi0QaA7777Dq1bt9ZhswkJCXrfV199hbp162rDgAghgiBYOpyrVq5cqXv7d+3aFSVKlNBe/vnz52ujAFMC2AowS5Yspt8QBMuEdSrefPNNdOvWDUeOHDHtFQRBEATBmrBoAwA9/QEBAQgNDb2t7DNX9vr167ptlhgABEGwZBITE3XRvwMHDuDVV19F9erVdYE/zmGzZs3S/7733nu66r+trWRkCZZPREQEFixYoAta0rAl67AgCIIgWBcWLXHGx8frcEOGxZrzYs3pAMyfFQRBsGQ2btyoN/b1b9u2LQoVKqT3//777zh69CgaNGigUwIyZcqk9wuCJVO8eHF8/vnnuojlnj170L9/f0yePFmnswiCIAiC8GQw0p3Foo8dO3Y76v1ZYtEGAHrPSOq8WLNRgL2zpViWIAiWSlhYGBYuXKgV/c6dO6NKlSracMmUgOXLl2ulqVevXihYsKDMZYLFwvWWhveYmBi9FpcvXx4jR47EBx98gBs3bmDo0KEYMWKEfi0IgiAIwuPBQtGUB3v37o1hw4bh1q1bpiPPDos2ANACcreybzYKcJ8gCIKl8vfff2Pr1q264n+zZs1027+kpCRMmzZN51J37NgRlSpVkrZ/gkVz/PhxtGrVSreppNefRqwCBQrgs88+w9dff61TWkaPHo2BAwfqcwVBEARBeDQ2bdqE9u3b63RRR0dHvPbaa/Dy8jIdfXZYnQEg9T5BEARLhO3+aAC4dOkSOnXqhIoVK+oc/zVr1mDLli26C0CXLl2QJ08e028IgmVCBd/d3R1r167Fu+++q/P/SebMmfH222/j559/RsmSJXWnC0YFsK0lDV2CIAiCINwbRrTTeM4uUCwIXatWLSxevBjNmzfX6+6zxuJTAKjsp04BMOdFSAqAIAiWCOcsTuLbtm27neNPBYrF02bOnImzZ8/qSuqMDJBaJoKlU7hwYXzzzTd44403dOTKp59+ih9//FF3taCQ0rJlS/z6669aaNm1axfef/99Pc55XBAEQRCEO7l69aoO9x8+fLhOn/v44491bSg6ixgVSuMAU0hPnTp1O/L9aWMVNQAkAkAQBGvh4MGDWL16tc6ZZth0mTJl9PzFtn8MoWa//xYtWiBr1qym3xAEy4WRK+xSQSPA4MGDdW0L1gAYNGiQFmJooK9cubL2ZDCH0d/fXxcH/Omnn3QXH0EQBEEQUmDIPyND58yZowtAT5kyBV988YWOCOV6e+XKFR0h+tZbb+k0u/DwcNNvPl2sIgUgdReAexkFBEEQLAFabZcuXYqdO3fqSul16tTROV1sabpo0SI9sXNSL1WqlMxfgtVAoSRHjhz48MMPtaLv7e2tq/8z5J8tLnk8f/782ptBQcbFxUUXBmTHALbuFQRBEISMDIvpmkP+GS1H+ZApdcz/Z84/ZUKmib788stajmSqaI8ePZ5ZlyirqQFgJnUXAEEQBEti8+bNWLduHbJkyaJDoxk+TRgSTUWpadOmetKXtn+CtUHhhKks7Gjx22+/aa8/61y89957WLZsGZKTk7UQQyMBUwSKFSuGGTNm4J133tHpMFIXQBAEQciI0AnEtZIV/hkl98knn2Dq1Kl6HaWTiMaBb7/9Ft27d9fFdBs2bIhVq1bpf3n8WWAVNQBSe/tTRwAIgiBYCiEhIbq9HxX9Nm3aoHbt2tozun//fm3VjY2NRdeuXbViJAjWCtde1rYYP3687mRx+PBhrfTTKBAZGamFFY7/SZMmaeGF0TCsecF8Rra+FARBEISMAh1Dr7/+unYEeXh4YOLEifjyyy+RN29eLSOyaDRlQxoAQkNDdXrd9OnTdXHd1DXwnjYWHwFA7i4CeHdagCAIwvOGSj4rpZcrV057+rNnz67nq9mzZ+u6AFSWqlat+sysuYKQVlBoYRHLH374Af369dN1ARj6T+8G+xmzuGWVKlW0EYCCz82bN3UkwNixYxEUFGR6F0EQBEFIn9DpM27cOJ32uX37dh39ybx/5v8zvN8c8v/qq69iyZIlOnKUx9li18fH55nruFYRAXC/GgCCIAiWANv9rVy5Uv/Lnuk1a9bUcxYNArT+cmKnV5T90wUhPcDxnTNnTu2t+N///qfbAjK/kaGNR48e1UYCejjYJnDAgAG6LsCQIUMwcOBA+Pr6mt7FMmG6wrMqvCQIgiCkbxjyz8r+LJx7/fp1HSXHYn/Vq1fX+iuNA6yTw+i4I0eOoHHjxjqljvn/bm5upnd5tlisAcCs6N+t/Iv3XxAES4JzEqv+U9l/8cUX9UTOHH+GcjHsmflc9IJWqlRJ5i0hXcHxzLH+9ttva09HhQoV9JhneyM+D6wLwLoBLAZIQ0CRIkXw559/6sJG7HtsaXUB2KqTn69GjRraeMHPyW4egiAIwvODlfPXr1+v68BZOqx5w7WDCj89/Vwbhw4dqgvlcs2ko4i5/gz5Z+oo0wHYApAdolJHvD9rLNoAcHf+vzklQLz/giBYCsyBpvef8xOtt1T0CUO6GPZVvnx5nRLAkC5BSI8w5L9Zs2Y65J/hjEx5oVHgjz/+0HUBeJyVjvkza2OwAjLDIFnp+Hkr2JQz2KmArQtLlCihKzSzbgcjAFihma0NmdYgCIIgpC2cnydMmIC2bdvipZde0huNzCyaZ2lwLWN+P9cQGiwY8s9CuG+88cYdIf9sD82uUJQJWReAUXFMGU1zB5FxcS0SY/FVRYoUUR4eHsrPz0/vCwsLU8ZF0vuCgoL0PkEQhOdFbGysGjlypHJzc1OdO3dWhiKh91+8eFG1adNGOTo6qtGjRytDCdL7BSE9k5ycrK5fv64+/PBD5eXlpdzd3dXgwYPVjRs3bh+/evWq6tq1q8qUKZPefvjhBxUcHKyPpyXx8fHKEMJU06ZNlYODg7K1tdXPa/Xq1dX48ePVrFmzVKFChfSx+vXrq71795p+UxAEQXjW3Lp1SxnKs3J1dVVUVzkXG0qynqupH37//fdaF+S68ry5cuXK7XWPn7dPnz7qwoULtz9bdHS0+u6771SePHn0d2jevLk6fPiwSkxM1MefBxZrAOCNL1y4sMqcOfNtAwBvNA0AWbJk0ccFQRCeJ5s2bVK1atVSBQsWVDNmzND7OOFTqcmWLZt6+eWX1aFDh/R+QcgoREVFqZ9++knly5dP2dnZqddee02dOnXKdDRFGPrqq6/0M0Jh7s0339QCVFpw/vx5NWjQIJUrVy79tymM0anQq1cvtWvXLpWUlKSfYQpm+/btU/Xq1dPnlC5dWs2fP98ihE1BEIT0zJ49e1SlSpWUvb291gMpX/n7+6tx48apUqVK6XWF87enp6d677331MmTJ5/b3Lxz50710ksv6c/KNY8GZDqszfj6+t42eru4uKgvvvhCG8qf91pisQaAgIAAbX2ngHD58mW9jzefP+fIkUMMAIIgPFdCQkL0RM5J/91339VzFqGnsFGjRtoS/Mcff6iEhAS9XxAyElSklyxZosqXL68VaHrWN2/efPt5oPAzd+5cbejncRrSaCx7Fh6RuLg4NW/ePNW4cWMtOPLv0aNUpkwZLVBSnrifMEbhjQYKCps0Gnz77bfawCEIgiA8XbhuUIGms5fzdNWqVbWnPPW6wdfLly/X0VuUv3ge53V61VeuXJlmXnUasinjFS9eXH+GOnXqqA0bNtzx99euXavXPn4+6rRc8ywlItRiDQAME+TFYriE2TPAf2kA4L7nETIoCIJghnPU+++/rypXrqxWrFih91HRoHeRKQE9evTQ3kZByMhQqW/WrJkOr8+bN68OrTcLQBTm9u/fr2rUqKHDO3l82bJlKiYmRh//rzAlZ8CAAVpuMCv9DM/s1q2b2rFjh/7791P8UxMYGKhGjBihIwWY1kCD37Vr10xHBUEQhP8Ko7y7d++uPeU0uNKzz7n3fnM09x8/flzPx5yXOcdzK1GihPr1119VRESE6cynD+f/zz77TEcgcE1hBNm5c+dMR1Oi4H788UcdEcB1hxECjCh7niH/d2PD/xgfzuLw8/ND/fr1dQEIVlQ0lH5cvHgR1apV01WFWaTH29vbdLYgCELaY0zyupI55yRj4dHdAFjt1Vi0YEz+uiAa9wv3Jin0MvYd8kVobCxg4wAHBxvjehkHEhKQQAO18dJQHPW5hIUW9ZLlmg/1ahaHi72d6cijcf3YNqwz7tGuY1cQEBEB48ahSIHqaNiqMepXKgon03lEJcYg6OppHDh+A7DnZ2BnGlPdXAcX5C1QEiULZ0X8ras4c+YsboQnwc74OLqyPQv5JiTBLVtRlCxWEFndM3bhWn9/f/1czJ07V18f9jlmpwBzYcyAgADdJoltkHh/hw8frosI8rl6XNheafHixZg8eTK2bNmiOxEQFuNkP+auXbvCUOQf+7mMjo7W78uKzVevXtVFD7/++mvd+UAQBEF4cvbs2YO+ffvqArJeXl66awxbJxvKtemM+8M1Izg4GNOmTcP48eO1/kj4Pmyz9/7776NgwYJ633+Ff+vQoUN67l++fDly5cql2/1xbeG6Qljl/5tvvsG8efP0+tOnTx988MEHWo+1KIwvY5HQc1agQAFd6IGeNkJrftasWVWxYsUkAkAQBIuCcxIjAhiSRq+jOSVAuD9RZxaq6uULaQv5Y22lRyjfsBj1qBl0CTcPquGvpuR78/fLtvpIfTfmOzXwrRdT3s/eWWV5cYBafz7U9BtKJceFqws7Z6tuzWve+bcz51OVuwxWy3efVwxKjLh8Qs0Z3k5VLJDqHGPLU62h6j95hTofIAUgCb36LJjJMHrehy5duugiSWYYPTNkyBDl7e2trx/D7h+n2O+JEyfUJ598omUE832mJ8kQzHQ+6aN4+h8GvTcbN25UNWumjAnmqDJigWGrgiAIaQHnSqYmpYd5h9+BIf9cFzinMlz+wIEDT5w6yd9bsGCBDsc3rwMMv2/durVOQfsvcA3je5csWVK/d7Vq1dSqVatu3weuMVwf6tatqyMYGMX+559/WmwRaIs1ALBgUP78+fWF/vrrr3VOLXMnKBywGA/zbwVBECwFhjYXLVpUValSRa1bt860V3gQUReWquoVCitU6qTGLtmprgSGq9jEGHV4xnsqX7ZMxuLdSM3a7aciomJUSOBFtf6PQcrL3VWh2SjlFxH7SAaA4GOzVXljMaYgANRX84+kMswYC3bo+TWqd6kUpd07Rz7188aUmjNm4oIvqpkju6f8vld51fnLFepeGeAXN01Vr9VOCfcr0/ZTtfpooOmIkJq//vrrDgFq9+7ddwh7zNVn2CSPM2TyQUIuczBnzpypBS4KeSn3GDot57fffrujENPThMYGdv3g3+Rn/eWXX9JFpw8xZAiCZUPnKIsOc35s0KCBWrNmjUWFlT8ON2/eVD179tTh+1SY6UAxd4x5GtCQwHQvJyen22tD2bJl1dSpUx87zYwOneHDh+uQfxbyowHb3PWJMOSfaQfme8N6MywOaMlzqsUaAI4dO6YXVubScmDwxjGHkBe2XLlyYgAQBEFDLxwnZUYGsRjL89ho6WV+MPOYv/nmG2n794iYDQA/r9qtQlMZ/M/M+1QVyO5hzPuN1N/HAlRcqjV0w/+yKY/Go5Rf+CMYAIL3qNZ2tspGL/6vqPVX400HUpOkogL3qT4lUwSEXIVLqKUX/7l/CRFX1Pxf3tfHspdvokau+MdrnRr/vQvUm01L6/M6ffqDOhF4r78lEBZ1Yms9Pi/0/NCrQmXezOnTp3XxpPsV26N88PHHH9/h7efz17t3by30PQ1v/8OgoPr555/rv8uNUT+s7Gxt8DOzIwNlrdy5c+vaCIIgWB4LFy5UOXPmvD3nmbcXXnhBGzytSe6g4ZeFXxkx6ePjo4vpPaucfRaQpyOZBeTN14xrx5dffvlItVwuXbqk3n77bX3def0p46U2LrNTHdv+0ZDBefSjjz663b3OkrE4AwAXbhb7e/3112/3fmQ1bXoMKCzwZ1pfGHbBPr6CIGRc2Meb8wEnZkvYaJxkddoMizF/P47qFXVmtqpR/ju1bvd1ldqH8SADQMTRH1VW7++U362UFACuGfdW+BLU6i8qKFvjvnDd6Drt5H0/W3JCjDqzepg+D245VJles5V5eU9tAMhT6SU1Zu0l05E7SW0AaPfpd+pYYKzpiHAv6P1hwScKTc7OzrrI3v1S+3h/KRxOnz5dh3ZSaOR15jPHkNHJkyer8PBw09lpBwXuCRMm6GhFfqYOHTqoo0ePmo5aJryW9ErRc9i2bVvtWDFfS240yMyePfs+z5QgPGc438cEq+t+59WpUyfVyZPn1BX/IGONSHqstceaoCGU6U3UifiM8rmlEZRzJuces5OULdI//fRTrbBa6vPLaC8aK/i5+V2YTnV3FNizgqkTjBhjZwH+bV4zrj2MEmC02f2u2cGDB3WUGTvasLON+Tz+u337dh2hzntA7//EiROfafHBp4nFGAC4IDHfjwOaVhqG1nFhatiwoQ554XFeeC5O5rYP7C3MPJi0GDiCIFgWFL7N/WDpwWIfWIZkPa/tyJEjVukBfFySk5NUYkKcCgu8pLavWaXW7ziort24oLYsnqVGf/ed+v7X39WGQxdUmKG1P1QESYxT4WExxhx+Z5jcgwwASsWq0FDjd+LD1eENs9Wo/32pvhg2Us1auUXt2rZRnfCPMz6jcVrwVtXA3i7F+2/7qtp660GfJkmFXd2j3rNNEQryliirFp1L8aaIAeDZQSM+2+pxzTev6RcvXtTrPTeu7ewS0LdvX+0lopDF9Z9V/elxYYcBnvc84d9nFxAaIvj5+O/q1astykFhvpZsqcwwVnOYKudO1klgOgO9i4yg4D723aZ3jIpHejUE8Hvd3kz7BAvGWHdibhxQEz7rpNxcUoxWQGpPeB31yc+LlV9MvDGbpw/43FKuodGTDlA+q6NHj74jfN3c4pQKKnUm8xxJIwFz3jkPPe85kvA5o7ednnRGbDIsn3O4ucZbWrNr1y693tCBZNY3GZVGpxLnvdTXjK9pYDYbqPld+DMNz6xTx9+nrrplyxZ9zFp47gYA5q6EhoaqKVOm6NYNvAkMoejYsaMWqO9W7jnwR40addsQwOiA77//Xt8Ya82DEQTh8eAkS0GW1lvm3EvIfRqRHK0uHVqlhreup4rbpgheeUsWUYUrvKAXUidHe2Vrw/0V1fvDVyq/sCczzj7YAGB8jMSL6ocWnsrZ+Jvv/PynWjh1kMrixZoBUP/bekMlGmtw2NHflL2dKff/lQkq9CELc2zodfVHz1L6fO98JdTQv1NaOKY2AOSu0lSN3ngxRWm4a7uxZ77q0STl98UA8HiwkB7DWLmmV6xYUSvQ9BIxRJSCIoVfer+Y88pQUYZf8ppbEpRXKLfwOaB3i5EBTFV8Xp+Tf5fKAQVVCrWvvPKKvr7c+BlZS+mHH364I+eW8yjzWGkAoLLB72M2yKQLDCUyLjZahQdeVmdPHNHGpQMHjqpzl66qkIhoFZeQKMYAS8S4b2FHF6q6Wb2UvTG/2js6G3pCJuXuXtXYPFUmN1flaG8yBJT6SO26GWPVRgA+u7GxsWrGjBk6LYfzH3PXmVP+IIcnvdgsnspaadSlaOSrUKGCmjRpkrp165aeD57HfEQjBI0RNFJwPuf8yHn8eURt3Q1D9ZnKxRa0/Gy8bnQs/fzzzzoanfch9fxHPZPFa5mCxtQvXmsaqDlPWhvPzQDAQcxFnAsTewBzQeKC06RJE7V+/Xp90R8EQ1zeeOMNffFpfWFoBtMCOKDSzWIlCMI9Yb9Veg05YXO+EONfWpGggq+fVn+Ne181qciULFvl6Jxftek+VC1fv1ZNGdJVVc/nrOxpHMj5qhq14LCKegJ542EGgFu7f1VeHq4K7yxWoTEpAlHosRkqq5OjGrUrxQBwceVnxtpgMgA0/E3deojgEx8VrFZ+96o+3zNPcfXpvNN6f2oDgE+pWuqz39ers+fP6jx188aft87/XrWqnkefJwaAx4eF9dgrmbIABVcqqpQJChcurPr3768VbEt/zhkBNHDgQJU9e3bt5eLrBynQjKZJMr4Tv1diovH6KQjnFPIpWzEVgX2qKdhSRqIBhZETDHfdsGHDfT8Tf58GGArBNLDSCLN161a935pJToxTgac3qBHvNEuZE/RmLhzpoDJ5NlVDJv2tfMOi040HOb2QELRH9c7po5yNe+WSyVN1GPaHOnkt2PS8JKpb53eoke1zKi/XlNQgNP1ZXY+1TpmAcwGNcuyBz/mPDtEePXrofY+qvPNcRlOzPhHfg3Mpn33OR4woYIj6gwwJD+KOOcuYQx70mTjH0ME7duxYHXXE+YTF8eh9f9K//yzgd6CxlkZbFqZlWhoNAXQ0M/WChkLqljSQ0pBBPZVGGaamW1vthdSkuQGAg4aLExcgWqR5obkxbI55Z4+bO0GlnwYEWmK4yHXt2lULEuIRFIT0Ca3JrBHCCZrC7ONWcxX+O5EXd6vhvRoawlZ21ertn9WxIPNiHqq2Te2r6hVKqbrbbdgEdTbk8Rf6hxkAjk97U3m4Oiq0HKH2Xr2lYnQKQayalT+f+nF3gDYAHBzXTtmZQvrRc66KeojwFB8ZrFZ+82ADgK29g3L18NYFhO7evD1dlZPJCyUGgCeDkXxs10SvF/Mqma9JAfJ5eK2eFBYzpCBJBZoGyl69et3R7pAkxsWo0FsB6tzpY2rPju1q65Ytavuufero2QvKPzBYRccmGN/ZdPIjQLmKAipDbNl2yiyg0pjCvGDm2bJTAesuPAp8Pxpcmjdvrg0HLLD6+++/a/nMmu7FbZLj1Y0tk1QpG1Per7u3yp4jpyHgN9RCfnafzMrN0Xh2HT1V/peGq/03H73FqPCsSVA7vm+tsrob872rtxo2/6CKjr+XiSZULfy8kXI3GX1HbLuu1wFrgnMHi3DS6MZnN0+ePNp7f79iqA+DjtQ5c+bouZRrFBVwyk3t2rXTulNgYOCjyU+G0p8QF62Cb15T508eUrt3blNbtmxTO3fvV6fOXVIBQWEqJt6Ys0ynE84hZ8+e1fMfI4o4D9GQyzQkS4b34O+//9YpFDSa8D7Q0fzqq6/qlAUapGmUadasmTYGWOV8aCLNDAC0BFHxZz9eDggOBir+LJrFnBYOxCeFDwdD2ZiLwZvFwcZ+wwzfsHartSAId8LiVTT4cXKm99WaJ2BrJfHWafXT510MQauE6t5/rrqeSsePu75X9e3cSDkYQliTvj+ofX4hKiIsRNd4uXMLNYSGe4fcPswAELx7nMrj4ap0fn/999Wfa/epq4FhKuTSBRUQk5LTe+rP3srOVByJKQBhDxknNACs+OYVfT4NAP3vYQDIXKyqevfnhYbgs1uHY5q33bt3qr/Gv60alUvJTRUDwJNDwZF5oZaUQ/+4UN6hgE1vFwVJFpFKIVnFhAeo3UsnqZ5NCipv1xSDERyMTafOQJVr0FH9PHu9uhwU8cCIAM57lH1Y4ZqFqD788EOtzFLApwxEQZUCK4896RxJGYrvSwGY1a+/+OILbWTgPbImYq+tU61Nyr939jzq7bFLld+tFCdRclKcunZ0jRrSJo/K7Oag4JZdvdD7DxUU/2TXLD3A8WLeOJa5PekY+q8kx5xQffLmUC7Gvcvy7lx1I+IBMn3kEdUzh4ey5TPVbZYKT7KOe8jryxB9Gg4ZsUOvfb169Z5qcTy+1zvvvKMKFCigo5NYK4Dpk/ybjKimfsbP8S+SE1VU0CW1Zd7Pqk29MinzFbiumqNncqvKxho8ZcVudTX8n9QLRmm2adNGK8tM72IBV/4Na4G6o7n+DA2g1Fd5zSh3ssq/NYb8380zNwBw0qBlmuFogwYN0oObF5KhKYMHD9YD756D7gmglZ35L/QemHMJWTiQC+TT+huCIDw/uICwIA49aywe9rBUIeHZEH/rpBr1eSdj8S+sun88XV1PfRsSrqs/3+2sihrCQekuX6rVO9arcSMGqm5du+qIDfPWqdtgtfrYZRV9DxntYQYAFX5cDa30gsqZyVbZmBSnKl2+VmsO+Orig/qUY5P+qQHQbJwKeYgAGxcRoOYPqqnP98hbQn2y+Jzef0cRwCrN1JiN9/Zg3DywQL3VTIoACv9Ax0bq+kTxkdfV4u+6qhK53Ixx4qKyZM+rChctpoo3KaGKly2q8ufOphzsUwTrjkMnqfM3aQTQv3obGkb4vjR+jh8/XheuotJPoyjlK6ZRsKYSFYqnAd9n3LhxutUpDQGMsmQbR6uZe5Pj1JoBNVLmCa/catyGe7XnSlbRYRfVb+/XVq7Gtc9Z9AU15VDQPY2TaQHDkalg0FtKIww3vubGnGVulJ3NG8/lxqLY5o3yMDcW0eZGhYwbvbLmzVzA1pzKdOrUKR1Be/z4cR0BQsMVlSDmlvM9nkfYduTpWSpPjszGM+Guxm/zVTEPcevv/LmFcuC8/+I4dTPR8uV+Kpq89uyHT8WcCiaVTqYTPQujC42r3333nW6fzFQlc04+jXu833dGYSep6Jvn1NyhvVQu47mwd3JRWXPlU0WKVVUlStRVxYoWVnmyeSlXGjCzVlY9Ri5RF0JT2vNyjmBx0fbt2z+0doElw7mbz9GQIUN0egBrT6WXCPNnagDgReLAZtE+hsNR8TdbpTm5PCsL/8qVK3WxIFYNpiGAC9bevXv1pCoIgnVCI96YMWO0dZyFbQICAp6bVyKj82ADwBX157sdtQGgbu9v1ObtS1Xfnq1U8WKGolO8+O2tWPFGasbWYyriHjLaQ4sAJiWqhLAz6rc+1dQLRXMrd3OoPyqpH9f6qlhDa4o8N1flzmTyUhT9UJ2NfpDXMkmF+x9Rn1bne9iq3MWrqdknUgoU3WEAkC4AwpOSFKv2zfxKVSmaTcHZW+Ut0kmNnb1TBYQZArMxjSVGh6mjG2aopnUqKCfHlJbH7/+5XQVF/yM4U+let26d9uSxBgojHumZZw0ktv9ihOWzmBMZFstCjeZ0SxodKGdZQhGvh5EUuV+1t7XV0UJ5P1+v7quGJMerm6dWqbY+rgqZC6iqw9ap5/EEc52jksE5kgoHDd4MCee1Z/uyypUra+cW73mZMmV0MUfmIvN8RsHSUEMvb758+bQzjOODih7lYUaGsHA27yE9sxw/NB4xXYTezZQ59J+WkNzHja/pkWb+eFrzjwHgVbXGN0QlPGR4n5j2lnKwN75L5W/V5XumClgOTG9ipBBTdKgf8V4yhSctFEw+03PnzlUtW7bU44V/nykHixcvNp1hjMWYILVr+nBVxRgTzq7uqmrzzmrS6gMqOIpRGMkqJvSa2jprqOpUO5fycLFXKNxEDTbmtAiTkYbzgzhpLBdb42F/6sTExMDX1xdz5sxBjx49MGzYMERFRaFVq1aYOnUqvv/+e5QtWxbGpGP6jadLs2bNYCxW+Oyzz1CqVCksWbIEzZs3x6+//oozZ87AGJCmMwVBsBYuXbqkn2FDGMGgQYPg7e2tXwvPE17/O+9BcnwcIhMTEAdnFMydDblKvogvvxmH1atX37GtXP0HXqlSDG73WIWSk5JpnDZeGQf//ScQdXkbtgVnR88xW7B05hh0r14ZhbK6GePhAPq9OxmX45PhWqQhhjTIDVv+7rkxmLbtGpJTfv1fqKREBF/Yi1W7jb/o4I7s+RujfF5309G7uOuz3JtHOknIQCTcOoLZf67C2XM3kbNeN4xb9CPe7lgD2TycjHEL2Ll4oEyDrlj0589oWLUYHO1tjfluHs7dDEcSHwWDy5cvo1evXli4cCE8PT3RokULLU9t3LgRI0eOhKEgPpM50VAUtQw1ZswYvPTSSzhy5AgGDBiA2bNn4+bNm0hOvt+T9fyJungAiwy9ViELfuheHfam/f/CxgHuOcuhTfcKQHwSkgPCEW86lJZwnZs5c6a+17y2/v7+CAwMxK1btxAWFoaIiAgYypuWYxMTE/U8yXtub28PJycnuLq6IlOmTHp8ZMmSBYbijxw5ciBXrlzIly8fDGUPhQsXRrFixVCyZEmUKVNGy+MVK1ZElSpV9BiqVq0aatSogVq1aul/ef7p06exYMGC5yg/x+H2g/AAHI3vruff8/6ISEjZZ2kkJSXh6tWrmDJlCnr37q31kvr16+P3339H586d4ebmZjrz2cFnumPHjjAUfvz555/o2rUrihQposdUCskIvXIO6xfNwD5HN5Rq2B4jfxyHXk0rwtvV0ThuA2fPXKjz2iAMG/EtWlcrBOcLa7Fz62ocvRGlLUnu7u56TAoWijYDPCUYysLQJPakfPnll7W1kRYlFk9gtX9au9IahjzRWk7LKK2cDHthsUGGTUlagCBYB7Qif/DBB9pjwZxaa/A8pWf+iQAool7/aIa6HG06oBLVzUOLVNeXyinHzNXVN9O2qODHLsOSpHaM6aryZHEx3r+OWnD0hoq9a6o++mtR5dF7vgqIMkWRJQapv4d3UFl1+PSrantQSkGikANTValcJs9WkyHq2LWwf4f1JiersGun1Y/v1jMkaXvlXaS2Gr72n6JtiYwAGNdHv4dPhSbqf6su3DM02H/fPxEAbQZ8r47clPozgpkk5btipHqxTA4Fz9zq20Wb1a24+7syL64Ypsrk9NK5zKM3nFRRJrcn0wnYfooeYobrMjw1rWE4rKH8a9mOGzsNMJzcUms2hB+bqGx1hFAntf8hLUniwm+qZcNbK7jmUhW7/akCH3z6U4frHK8tQ8FZyHH58uU6fJpV0xnFynB83ndG0DKtlqH6DNtnpC1lXd4bpgJQDmfaAMPImQLLaDnWXeH4oRzO9ZNeZhaAo9zO8Oz7ycP8TJTfGUnAYt3btm0zHUkbIk+ZIwCaqb9P3VIPLs2QpPaNfjklBaD5RHXLAlMA6Hk/cOCAToOjjkTvO9vQsbbG84xo5N9OXWwwOTFCHVk5QdUw5iC3YjXUe3OPG1f3PsQbz823H6oKnk4KlV9XP647e/9IG8FieCoGAE4enGg4WbE1H8ONGJ7GAjisYMkJ6HnCgc1wNRolWCSHaQHMTdm4ceN/Kj4oCELawGqrnFM4t7CYzfMQfIV/+McA4KnqtvtcrT4WoKIMYTLE/6Sa/kVbVTZ3ZlX1re/U5nOPmYecnKTiowLU1M5FlY9LSjjq4L/26zDo1MLHyT+6K0+319Tcfb4qyhRuGOn7t6rm7Khscn6gjoWaiwtGqS0/1VNlC2XV79Woz2i16/QVFRYdrwXe+NhIde3cATVpyBsKtvbKOV9l1X7QUhVk/mPG54kOPKv+GNFD/z5yV1Edf1ivwmKN908lqyUlxqoLGyeqzvUK6POqd/tcrTkVqOKtpAiV8KyJUZu+e1VVzAnl8fKXatXJAPXAGSzioOpZJJ/ORx+87JAK/1cRjOcL5aZff/1V9yZnQWemWbJ6+ZNWK3+W/GMAaKP2hz34eYyPCFQrf+isYJ9NlW/yi7qSxloMlX06q7jOUT61FKNK6mKQbE/3tOpLPAox55eosjmzKFvkVyNWnLlPBwAT8QHql9ZOys4WKmu7qSrEwtoAsAvHggULdDoHUzHM3c8s0aGRGOWvVk7rZzw3jqpSg9fUzhsPDuW/vP1P1bVBQYUibdXIv449l/QZ4fGw+8rAEFieCIZ9MSxp3759OnTlp59+wvHjx1GiRAl069YNn376KRo2bKjDkZ4nDI8qWrQoWrZsqUNrQkJCYCxWOjXAuAY6VMp4GJ9ZSoIgCE9OaGgoBg4ciJMnT8IQPtCuXTsJK3vOJMcEYc/OLVi7/QD8rt/EjaAIqFh/7Fz6O6avPozoQq3R773X0ahCXjg8akSyisGlHTuxdcsKzJ62EWdCosFgxEjlDldEQ7lnRzZ3Z9jZ2iDo2FpMXbEU289GIaunQoDfRWz/ezaWXU5G+T4f46N6BWGvY/8dkL9GO1TwScYF/1Cc3fQHlpyIhZOKRdDVizhxaBfmT/4Gg2cewgsVq6P+W59h7ICXkZVxwsnxCLx+Fn8vWYqVi5fjxOUgICIJDlHGu2b3hGsmL2T1cEZCRABOHtyMBXOnY/3WAwgyjl8NT4INkuGVOTO8jPXFxeGZZNsJVkOiMbYXYe3u08hRvT06NqiMXJ4PmsMisHvCTBwIDkOplj3wYolccLa3nDHEMPMXXnhBh5QbyiG2bNmCU6dO6bQshpszvNhSiPc/gJETlxuyXjG80b8j8rnef0JKiA7BkVWTsOhoDPI264x3XioOBjunBYYSqNNlDxw4oOXnDh06PHfZ2Qw/B+/5rl27cOHCBeTOnVun19raPvsxae9qj+t/Tcd+/6u4HJcPTeqVR5ZMjjpt5k4S4L9vMgYOWofria7o/sVwtC6b9XZKzNGjR7V+EhkZqeV+Z2fnNPn8hGH1TIuePn26TtUJCgpCkyZN8PXXX6NBgwYW9byYUQlRuHBiJ2YtPY8iJVqja4+68LYzHbwHcUG+2LJ1Jw5ddUW9BnVQ7YVccHzUtV94LjyRAYAPD3ORmAc2d+5c/Pjjj9i2bRvy5MmjJy3mhjHfn/lHlpSjS6WBuU116tTROTjMr6IR4ODBg7fzpmgIsKTPLAgZGc41nGMmT56scxe/++47ZMuWTZ7R58w/BoDLyJc7F3xcInD6yGGc9zcE52qv4uNPeqNFtcJwfRz5SoVg00+/YuHu40jIlQeFihdHcWPzSLyFs8cPG/uqonLhrHC0s0VsmB98g/MgC3xxbO8u7Ny5E2f8E9C695f4tmcDeDrapsrCd0SeMvXwyotl4WUfiJBr/jixfw92GsLs3oMnEJTggQrNXsOQL77Ax69UQiaTkKMSInHu8CaMm7EGCc5Z9GcpXjw3PF3Dje8ZDvucRVCxYFbE+J/Cqr+XYMvJSGTOk/KZi2dzRWzARYTaZ0PRwoXh4y7G5YzNPwYAu+LN0KJ2eeR8kAFAhWPL+OnYcysUJZp1Q6MyeeBsYUYkOkyYR06HD/PSqRzSGcRcdCqIlKfSSsEyY3ZK8e/yc+h9Yecw7ddFiFCxKNOyC6rnu09+tUpCZOApzBv7NfYFeaF0rVboVL8I0urJXb58OSZOnIjMmTNj+PDh2riS1tfvfnC99fDw0IrsmjVrEBcXh8qVK+vP+syx94J30mbM23oJfgdPIjmLD/LlzQ1vd1dtDCZUVv2OL8O4r/vgrzMJ8C7aBj980wu5M/2zDlAvGTp0qNZbmH9PgwuNARwzVMDt7B6g3f4H+Df4XIwaNQqzZs3SOsabb76pHaRcK57V3/2v/GMAOIr8Rari1Q514P2AhyEm8AI2bt6Cg2cdULd+PVSvkBdOIqZZNoaA/Vgwb4g5SD///LOuXMkwFlYiZWX/LVu26PwWa4BpAay+2aFDB10t1VisVPfu3XWPcUkLEATLgPmM7FXLCrVsbcWcReH5808KQCnVo998dS0yVkWF3lK3QsJUTFxaxM0mpYRQJ8aryLAwndsa8cAq//8QHXZTXfVLaaXl53dVBQZH3j+3URCeCjFqw3evqgo5ocq/+ZPae/HB9ZCSwvaqtkXyKidDRBu+8qiKsPBq5mwR9+WXX+ouT6wL0K9fP52jzvzyZw1TeZhmyvz4v/76SxlKnu5YQBlPE31GfVQ4pQvAC53GKL/Qe89PibG31J5ZH6qisFXZClZVozdeMx159ty4cUM1a9ZMV+dn1yxL7Zd+6NAh1aJFC32P+TnTSt5PunlAdW1VRzk52usUq9bvD1bTZs9Xm7dvVzt3rlcLZvyiejVw1KH/HsWqqs/mHFWJd6Vfsd89W2RSX2Hairkm2Pvvv6/++OMPtXXrVl1D4WmmsTA1mlX9GfLPv8nuZPPnz7eKfvg6BWAqUwB8VK2mw9Sp8AelUyQrv62TVdd6eRVKdlA/LDuupAKO5fNYEQCsRsrqs6zEzQr/xu/rMBbjAdIWLVqzrCWMnhZNVrzk56elmhENmzdvxqZNm7SVk6kCtG6arciCIKQtCQkJ+Pnnn7FixQodtUOLOdN1hOdPUtRN7N6+Cet2XEe5GnXQoEkFZHFzgYuzE+wNKezZY8P+AICtHRydnLQHx/ERPaQOTm7wMMYRx5KnpwdcXRxTRQsIwrMgGf7HN+kIgCsROfFivaoolMsLdvcZeIGH/8Y3s9ciKNwDr7zZE5UKZIWjydtpiVBWYiV5pgCcP39ey1GG8oOsWbPqiC1Hx6cbSE/ZkxGcTDvYvXu3rmQ+bdo0LZvu379fy29NmzZN8aA7eCGr2ojJay7j5vGTSPTOjPz58sHbw9V0/RUSo2/h6LbfMfaH4dh20xNl6nbFgPdaIksaZJrRA80UWkMx1GH1XOdy5sxpkVFunDP5udh1gpEWpUuXRt68eU1Hnx02bsYzUyEP/INCkBRxEds3bMKShQuw++BBrF8zD79MmIsDvplQpuaL6NB/BAZ3qgTnu54XRixQ3mfnA35meuLpnd+zZ4/ubsAIFobpc1xRH4iPj9fj9knSDSm7sGvCH3/8gbFjx+o0xpdffll3JnvxxRd1xLHFkxQH/7OHsfyvjbDN5oPy9RqiRDZn08G7SIzAkQ1zsWTZOoR6VUCLpvVRqXCWlDVasFgeywCwfft29O3bV+d8sT0I21dwq1TJeNic7zMwLBx+bk4M3DixMTSIoVh8eLnI0DjAVAZBENIWhs0xFJLPIfPmKBxZarhcRiMq4Dy2rv0bWw6GoFSVWnixQTl4P3KyvyBkNOzglByClVsP4di+s7ApUhYVShdEZheHfxmfEsOvYOrP32PtnjNwLNAJ/d5rhQJZXFLaWVow5roATAVl2zo6VChHcT8VWv77X5Ras9LPWjCs4WRuXzZhwgQcOnRIK2qURalovfbaa6mUaFtkL/QCTh49iJMXTmPv+qXwT3BGRMAV3AoNhp/vUWxYtQS/j/4SCw45o0Dtl9FnwAA0Lu6V8oefMWwBN2LECH3NvvzyS52m+rQNJk8LOvjY2s18fyk/V6hQIU0UWpeshfHSi1WRL3Ms7F3zIE/efPA05HMX5ywoVrwsKlZrhg+HDsX7TcvA6T4PCw1DTFuhEs62lhyvTC2koYrtDTmOli5dqlOaz507p41YwcHB+hi/O7/vw8YwUws4PkePHq0NC2zD2LNnT3zwwQcWHfJ/Nza2tkiKuInza+fjYEgSHD0Lo3rFonBzvFutT0LopW2YN20Olm8PQvmX2qBzq0bI750G1jPhP/FYBgBadjnp0oLG4hWcaDkZWDt8oLNnz466devqxYsPO3NKaeXkhFGvXj3TmYIgpAVcRDnH7N27F6+//jreeOMN67Cap3dUAoIuHce6BTOwZO0W+PqHwc5RIU45wNHNAz5ZPWBv4YqKIDwPXDwy4cKRzThx9ij2XomAjXtW5M+ZDd6uTqZcZmUopb74a9Z4DJ3wNwJD3dD6i6Ho9mJRZHK0DqWBEZMsuMzoSnpQzXUBqLyzLgDzyB8nr92s9LN429atW3XNJhZSY00YFstj5A+dN5RF2cf87bff1sWe7/ag27rlRsPK+RFwKxSIOIvN67Zg+dIl2H/kCNavXoCp01fgwq2cqNWyDd78eCB6NiiKtLjizKUfM2aMzqtnwWw61Czd4cR7yPvM+8qCgPnz59eKbVrUK7B3yYzilVugacMGqPdifTRtZrxu2hQtW7XHa6+3RJm83o9sZKLBiMp/zZo19XuUK1cOhQsX1kUsWSPsxIkTWLlypdYDaKS5fPmyNnzExMTo7393EUGO1WvXrukxyoLorC1WpUoVfPzxx7o2Gg0Bj/rZLAIbOzjYJyMiaC8WbzyHEH9/OGTOgty5csHdmLM4ZamkOAT57cHSGaMwfelGBGWqbNyHN9Csdgm4SvC0xfNYBoCLFy/qcFw+JF26dNETQXqCFj5OZOXLl8fZs2e1wYMFbl566SXTGYIgpAW0wo8fP14b5r755hsdsmcpBZEyNCoeARcOY9fOQ4j1LooK5UshZ2YHhIbFwyt3ARQrkF0K/wjCPbBx8kRBjzBDYD4O30MHsfXIRYQEBeKaoVQEXPPDue1bsXLZbHw1ZiYCgpxQu0VPDPq4HQr5uN03VcASoZJjrhJPJYnV16m8MwyayhUV3AelVlKRoqJ17Ngx7WWmQjVz5kwd4m9W+qlYUdGnp5/eVb6m7MaIzfspWa5Zi+ClBlWRN3MiXL2KomChQsji5Q1Pz5woU64a6jZui779P0K7qgXTRPknTF+gp5gK5+DBg7VH2tLTTrkOm8PnN2zYoFMYqDw/q4KAHA9331MHFzd4Zc6qxxK9995ebv8pRYayP51/HFeNGjVCxYoVtSGL+3g/qAusW7dOf18aBqgLMSWa14DH6dVnZArHKAs5cn/r1q3xySef6PRF63Re2MDBOROc3LPgzKmjOHR4H04eOwz/0CgE3biC69cv4dDerfhr5gRMn78W55OKoOkb76BH+yYoktU6I8IzGjbGw8WiGo8ErZQ9evRA9erVddgVhfP0CBcqWvD4IPfv319XDxUEIW1gbiEFO0bhsC1Sr169tGAnWAIKifHxiImNgzIEwRSTjDKENEOIcnSCk5Pk0wvCfUmOxJF1U/HnrL8xa8U+3AwOB7LmQWEfT9hd8oVfTAxcClZAvdpt8eFnb6Fm8Wxwsibt/y4YPk1jLhUj5uszmpL1ohhteXf0KJV+Klp0vtDjz3Dsw4cPa+W4YMGCOnSbOed00DDsPFeuXE9sFI4ODkBgSDgSjRmMCqyTWxb45MgMl1RvR+88W0bTc/sswraZZ075kmHilKuZH25NMjVz54cMGaK946xbwO/wtNvZMRJw2bJl+h4wbD+t2/9yDLAuADsH0CDF78oxymgAKv40crH2Betc0OPP0H9GRFB+adu2bZrUR3jWJEQHY/+WJRg7YQr27tkF35uAZ+bMyJk7C8KCAnDjRgLyFiuLJl26o0eXNqheOFuaGdCE/8ZjGQBWr16tQ3E5eVM5Tq+58Zz0f/jhB71osf84Q3gEQUgbuLjSq8MIIxri2A7JqkLnBEEQ7ksC/M8exNzFq3Dq7CWER8UbklgSkmEPN3cvFK3aBG1eaYjCPpnSRToNlSgWBaQ8RQ8qPfVUFtkqmvM6w8hZK4BKPxUtbiyiRqWfEZhUsuhh5kaPbFpEgvEzM32BIeDNmjVD/fr1TUeeHosWLdJKP5XaSZMmoWrVqhbv/U9NVFSUTsdg/QJGLjBlj9/haUHDDGs80MhA5f+XX37RkQfPC6a0sEYYDQEcqzRosU4ADQI0dLFuAz8ni6Lz3/QUIZ2cEI1rZ3di7apl2HsyFJEx8UgyNEcbWwe4eeRGxVoN0OKlmshvzFmC9fBYBgBOhsyzaty4sTYAPM+H8VnCh/nbb7/VYWdffPEF+vTpYzoiCMLTID4uBrHRsUg0FnkbOwc4ubrC2cFe55VR+GK4HcNI6fGx1IJIGZX4qAjcCgpEdBLLawFKG2cUkpUdPDJnQWYvQ3HRZxp7EyIREBiMqJgkQ9jXe5Bs6wSf7Fnh7uIkVYKFjEtSHEKDQxAaGWc8FUnGc2QPd0/j+fH8p795eoFiJj36M2bM0B5vhkSbq/RTkWKaAGsvFSpUSNeY4rxfpkwZ7V2l0p/WhdOo3LIqf79+/bQyRyWXxoinBXPFP/zwQ6xfv14bAVi7IE166j9lGK3Ba7Nq1Sq88847ukj403IMMsLgvffe0+H2/BvdunV76hEGTwoNVEwBYNg/06JpzGGHhKFDh6JNmzZW0w3tcUmKj0NE6C2EG7JbkrKBja0jMjGNxsMVUgPY+nisGgAMf2EbQObG0Hqb1uE4aUV0dLTOPePDTcsvi8wIgvBfUQi7dg7b187HwsXLsGr1emw0nrOtW7dh+85duOQfDnv3LPAxFMiSJYrrQk5S9d/yCA/ww+q/ZmPqnL+wxbh/m7dswebDp3EpKBbehvDnk9UbjiZhICnyBvZvW4/Z8/7CytVr9bx6NjAZuQsXhM/tNlyCkAGxtYezWyZ4eXvp9nneXp5wc3GEbTqMdqKnn/M5vfn0jDL3nUZehvizTkCNGjV0znTHjh3RqVMnXaGdhgA6mZ5H7Rd64infUsFlKhp5WtXu6dmmc2nevHn6O9IQYK1RblR6adxh60VGcrD4I7f/+l1u3LgBqia89u3bt9dOOHMLQkuAcgk/D78rHRQM/2eaAscw72V6xdaOc5Y7PA2ln3OWl5cHXJ0dZB23Uh5rZuXExR75HPzpWTDnhEYLHycbawrJEgTLJRFXDq3Ab6P/hyFDhuJ/I0bipzFj8MusXzDm15/w/YjhxoI/FEMGD8aS3acRFZdk+j3B0nBy80DuvNmRfOMMls+YgRnTp2P3iUvIlDM/cnh73Pb+E1tHd+TKmw9JRw9gzYzpOOYfjWy5csFLvP+CkOGgcvTWW2/pyutU/BkFMGjQIB0+znx4FvNj6P/zlrtodGCx63fffVcbLujhZQcshoH/V5juwMKGjHhgSi2/7/MwcjwNeJ9q166t0ySYuscW2n5+fqajTwavMdNF1q5dq9M+GFLPQn+WaiChLsTrQL3hMQKqBeG581izDgc3C7JwskrPijG/Jw0dGdIAkJyIiBunsX75Kuw6cQ2ihglPg5Dzu/D7hDEYM2Uedp1yQeXG3fHZkOH4dsRIjBg2FH3eaImEW75YNmsiRnw9BBtOXUVsoiymlohr5hxo8Mpr6P9uV9QqnVK0KtHeA7nyF0Gh3FnhlGpVsXXJjBIVK6JKjmzwyl4Zbd/si+7tGqFg1kziNRCEDAg9pyyUxnBuKo9NmjTRyralhU3TQEFDBYvQsvXbH3/8ofvD/xeo3DK1gHUOmFrAoojW3kqbhQvZhpF1AFgonPUeaNx4UphOwNoCjLZg/S1GjViyw5H6EHUFMQAI1sYTRQBwwKf3CICMagBQSbG4dnI9ho74GRNXnECcab8gPDHxgdg4ZzbmLd2LGy6l0OH9fhgydAgGff4ZBvYeiM/6f44vhnyNYf27I6ePN46sX4SRM7fjengsZDm1UBzcUaJ6bTR6sSqY8XnxwEHs2XEAQbH/vmNxN8/iYGQQMtdtgVrlS8LbWdI6BCEjQ7mKciRlSkuGKQhMd2VFd3ru6ZlmKuyTwt75LKZN40Lnzp11fYP0ANMjaARg5Cy7PrCuw5PA3/v1119x/fp13S2CLfl4rSwZ6gnmsSwGAMGaeGwDADfzgE+v8CHOqCkASiUjMvwmdh47jZOXI0QBE/4zEX4HsHrrHly8GY6GbTrho/6vo27lgnB3ttct42zsnZCjcAX0fPdj9H+tNrJ6OGPXvF9x8FIA4llqVrBIXLIVQbXatVCpqAcQdAZ79+zEIb8Q01EzCfDbvxpHrySiWq3KKJrbWy86MaE3cHT3JixftkSH1q7deQxB0SyG9m+SY0Nw7uhebF63ERu2bMG+E74ISzCELeNYXMg1nDl9TuefsiJzQES8af9VnD6Vsv/C2bPwux6m3ysu+KohZJ7V+5nfezMykZMeom9dMQT8lPN9z/viRmCkPj8FYz2IjcC1y5fg5x+BxLgo3Lx8FscOHcCxUxcQFGbydiXGIuSGH04eOYxDR07iamA44i1bvxGE54JZfrQGpYntBhmqX61aNV20j/n7LBT9uLClHfP+aUBgqgMr5lu6cvuosE0v6zYwooP1HRgJ8LjXiG0Rx48fr4v/UfF//fXXdbSIpcOxbI4AsHSDliCk5pG1eA5uhv9zoNP7z3/TM+ZIhwyXAkBuG3eM+2x6JQhPRgIu7d+I81d9EVOkPlq1bIQyebzv2d7K0bsgevR8DVV8MsPx6i6cuR6MODEAWC72mVCyak2Ur1nB+CEaJ3bsxs7tJxBq6NS3ib2JLZsOIcSjNKqVK4lsbja4tHsJvh/2JQaOX4jdp8/jwPoJ+PGbgfho7BKcCIjU7YXMBJ3Zji8+/xwDBk7Guh2bsWj4MAz+tB/6vv8r9l0OR6T/eaydOwgDP+2vc4i/X38BSckKEddOY/WiyRgwYAD6G9sno7YhynjfKP+zWDXT2Gecy2M/bvLTRs/gS0exZNZ4vb/f58MwasYhxCYnIOLGOaybNQ0jPuiLj/sNw88//I5pU37GR/0G4NOBn+HTAf3x89TZ2HfiBObN+A0fftzP+KwDMXDgp/jko1+xdvslxIhMKAh3YFaaKFNaugGAMiC7ErA1Lfu9sxD233//rZ1EjwND41kElQYFFouzpp7/jwKLg9OwwS4ANOqyMN6jKsQcA3PnztXRA4yKYNE/polYg6OR45ifk9/B0seyIKTmkZ8uPsgZRSnmQ5xRUwBsjP/Z2xrf2dZ45Wj3eCEigvAvkhAacAUxEWEoUPFFlCyQD64PeKS8i7yA4s4uYH+RiLgEJMuCasHYwD1PadStXgkVcgDRVw9j+66dOHntH+952MWD2Hn8CvJVr4DSxXPCLuwMpvw+Bb9M2Q3vQlXwUvOWaNvxVWS7eAxLx47Aiv2+iDS5zUNPr8PQr7/BL9uCULJRYzRr0QJtXqmIK1vXYObkH/DZvL1I8MqParXK4+qqlVi+bBkOngvW87dr9iKoXqcWvP2WYenfy/DXYT8kwNifrTBq1qmAS0uWYJlx/iHfUD3Pe+QqhiqVy8DuzBIsWbUG68/cQGJyAsIDL2H7mtWYNfMPLNg0DzP/+BOLVvkhe9HSyOeYiFMrlmDyL99jYP/++H3JFtgY71+qoBf8z+7BgtnjMGPlRlwMitbfRxCEFMwGAGtRmJiPznx9RgLQU80c9R07dpiOPhxWtWchQRbK69Chgy5ul95axVFWbtiwod58fX11QUD2zX8UeC1///133X6RRf8YHWEt7X85jrlZQzSLIKTmsQwAqSMA0jN8iDNKCkBMkB+OHTumt+PHj+PkqTM4c+Y0EBuL6BOncfzkSZw0HT92/DQuXguSugDpgO+++07n2LH/8NPeevfujdGjR+v+vanxcXeFu6PDgycdBzdksbHTleQDA6OQlCjuU0vGxtELVWrWQY3qZY2fQnFw/Xbs3nlWe9sZFXBy2yacC86CKpXKI19WFySEXcaBU364FeGCWpXLo2zJ4qhQpwua184O74ij2H3kIiJjEoDE61jy7U+Yv+Qyur7dBx+80xq1qlRDo1690LywCxxtr2DTpgtI9siFKvVaooSdvR5Xmez4Xxu4+hRA9XqNULcATZoGDinGTOes+VG9wasozn0G7jzfxhYeOYugRu06qJabe43fsDfOt3WEV56SqN+iCaqVzWqslh7IXaU+3nj3fQz4+GP0+/htNK5fBoGXzsDvZjzqtuqJLz79BP0++wy9X6mGIl7X4XvtMgJDn7wgliCkR8yeXWuIADBDzzY99/Rys33hjBkzdNrRo8DCdlRyWSiPnQ+ssef/o8CoBl6jYsWKaQMr2/jFxT1YYmS+P/P+KX/SOPLKK6/olAJrgWPZHAEgKQCCNZEyCz8CHNwZMQIgvVlp7+by+m/x0Ucf6Y39aD/8ZABGTdsAxIfi8p7f0Z/7TMc/+mggxv++FIGPF/kmWBhXrlzRCjot7ixq9LS3qVOnYsWKFQgICDD9RRPG8/RQVBKiYCykxksvD2fYaoVOsFxskaVYVbxYrRpKewChfruxc99O+AbGIinkElbtPgkUroqKpYvBw8GYT73yo9XLrdDrvQ6oUCgbnBGPoMuX4J8YgwRjeISGRSMxKRmBR9bgj00HEJa7Hro2Kodsrg4pirxLfrz59Tf44ovBGNWzFjwd7WGTrHDvWTqVMJa6e5chpD30fM5xtvZwy5wHFapXRvmyBY3xmx2FazfGyy+VRy4fH+QvUwoFyhXWpxcqUx71G9VHsTzZkSN/SVQokRu5jOuRlKSgRCYUhDswRwBYk9eUn7dAgQI6N71SpUpYuXKlrugfGhpqOuPeMOefyjDP69ixo+79n16daLxGVapU0W0B2QmAUQ8PMpKwKwLlhY0bN+pCgnRK5MiRQ7+PtcDPam1jWRDII0vXHNxmA0BGiAAwGwDS+3e1tc2EBEPydnJy0puD8XWTE/yNI/FQNjdg4+AAB33MAXb2dkhShiBuPXOzcA9++eUX+Pv76/ZLNAI8i23gwIEoUqSI/ntsJcllMSw0CrFxDMS+P4mh17E3MR5Rxms3N0fYymCzeOycs6Fa7XqoVJF+9SBs3boX+w5fwZVjO3DsTCTKVqyAEvmz6MXGzqMQ2nV9G5990hauQfvxxScf4M3eH2LyussIThUpH3bpOPwSYlGgRnnk9XRK1TLQCSWav4F3P+iLt18uCVeHZ28gsrN3gJOzmyHpsd+zI5xMS4K9kyuyuLjDS7+2h4Ojea3gusG8UNOPgiDcQWoDgDVB5xcVVaYCeHt767x1evcpL94L7mde+969e3WBPLb+8/DwMB1Nn7CtIaMAKleujC1btmDDhg06beJeME2AhREZ7v/BBx/oWgvW5mA0GwCoN4gBQLAmHllE4cBmuFZGMQBklBSAPC++hx9//B7ffvttyva/YejfuzPgmhX5mn78z/5vR+K7kV+hd9emyJq+b3+6hoLIn3/+qRfpwYMH47XXXnvqW5cuXXQeYNasWY2/6ACfPEXh5pUZV3fswKnz1xBFi8B98Nu9EVciw5GIF5DPELAcpFm8FWCPnGWro3bZSihg/BR4Yj12b1+CtfO34pp9QbxQsTRyZDLNo7ZOUCG+mPbrSHwycAiuxnuhZec30bZWDni5pJxCkpOM+27IUrduRSH+LiXBhmkiPlnhbmjiaTI6KNNxSzb+k/TPZ7F1dje+lzdyGq+5ZoijXxAeDWuMADDj5uamjeedOnVCYGCgrgfAyvX34sCBA7oiPr9ru3btULhwYf06vcMUALZPZBV/KvgM77/7Pp88eRJTpkyBn5+fLrBYv359XWvB2uD95HiWCADB2niiCICMkgLA75reUwBcshVClSoVdVEa81a8WAnAzhWu2cuhzO395VGhfFkUL5gdTqKTWSU0av3vf//DzZs30b17d93WiMa8p72ZhbsU7JC/Qk1458qP6Bu78cuSddh/OfieylLcjX34ZuIKXA+MQK4mHVC5QFY4iwHAKnBwz4s6DeugYoW8gOsNrFg6AT8tXIecZV9AxRL54GRaaWKv78ao0T9jwtRdyFb9Nbz/wft4/bU2qFHIG253TLW0MtogeNc+nL8Vh8R7yFUh128ihkr5c8LGWAedjC19NPIShLSDawSxtggAMz4+Pjpfnfn8NKrPnj37XzVvWNBuyZIlOHToEF566SXUrFnTKhXcJ4FyM9sC1q1bV6dAsGsCCyGaYUvEiRMnYteuXWjcuLG+ltZaF8Es72gjsJWOZyFj8kQGAAr56Rk+yBklAuBuKE4nM2mVlkxpwZau+Ouvv3Q4HtvrfPzxx2lm3HLLWwUd6+VFyRzhOLlsAvqPnIC/D/oh+naT9GTcPL0NHw74Cn9tOYGouELo8WYLFMiWic0oBGvAxhEFa9ZC7UoVkDMauH76Is4k5keFylVRLIeb6aR4nFw7HZs3bkRwrspo1bYdKhfPC2cHWyQYc809dfmQ9Zi4YCduRaX09zcTdWkN3nx7CM6ExdxpTGIO021Szd33k7vvdT7H3KNo9clJSDTWRSmJIgiPh1lpslavKT87vflMBShTpoxW9Nn6joqtme3bt+vcdhoLWDgwb968piMZA+byt2/fHgULFsSCBQuwf/9+LVfzfs+ZM0cbBdgSkUWDeS2tVa/gWOB4ttaxLGRcJAXgPtDYwQc7I3zX+8GpTKaz9EFwcDBGjhypvRLsdc5iRmmFjWNmvPR6P7zdtgryJ/niwPzx+Lx3V7Tq1Qf9vxyKQR06onuPDzBr8UaER+ZFr6Ffo1uDEjrEW7AenDIXRZ2GNVGmoI8uule8Rm1UKlsCng5mK04Sgm5cRkxUJOAfhsjIeG1jjLxxApsORCI0Cog1zkk2tuzlaqKAsyscEIT1kwZhwISlOOUfitjoMJzbvQhd3v4CAYUrIzuLAJrenew9fRahpqp7N46uwehdzMs0fohP0LUo7mb3qTOgyJ6cmIALhzdh6iHjB/6CMf/fNk8lxSMhNiIlKCFVZ6pk47NcDg/CJeO1HdcKYxME4eGYDQDW1AXgbmhAr169Orp27arTApgKQAM7v1NQUJAu/Hf69GkdCs9oO2tpa/e04P2tVauWTpeIjIzUqQCMkmA3hJkzZ+qiiO+++66+hqw/Za3we3LjOBYDgGBNSArAPeBDbDYApPcUgLth0yw7O2fA3njleadwLVgvEyZM0Hl4XJCZp8+xnXbYwCNvDXTp/wtGDu2PUpmBU/u3Y/2CmZj623hMXLIU63YfgecLL2H4pNH49N2XUTCLS6rCb4JVYOuMkjXroFC5F4wfcqN2lUooXchH680pOMDTyxaOlPVCt2LUwB74qE8TdOr+DubuvYyIBODkvJF4ve0rmO6XHe/0boYs3q6Iunoci0d/ie7tWqH5y63w+jufY0VkVQx6vxV8XBxg45gXlaqlFN27ufgbtP30O3w7tCk69PwMR/yTU4yYB8ahdZOvcCgg3lDi86NqTe4Ebiz4Cq0HjMD/BjdDz49H4swtY2dsMHyXjUafdyfh/K1I3Lp4HkdWnQHi4xAfFoZoU72v6PBI3AwOQaTxOjwsChHGpkkwXgfHIDYaOH/cF+evBCFW5EJBuI3ZAGDtChMVf3r327Ztq9vZ/fHHHzh48CDWr1+PzZs3o3jx4loBzpYtm+k3MhasNcRaCYySYC0ERiGyAxHTIhj236JFC6sviph6LEsKgGBN2H1lYHr9QKKjo7Fv3z5d7KRGjRo6tye9QsvkrFmz9APNti0ZafK2sbWHe9YCaNy4KdrWL4+8Xq5iBLBymIPXp08f/Qwz7469iNMcGzu4eeVCwWLl9NzRsF5d1K1VB/Xq1UKdps3R4fVe6NW9M5rXr4hcXobyL7H/VomDmydsrx/A2cgsaNCqAxqWy0lbogkbePpkQ8TpIzh18RL8rl7F2eTsaNCmF7o1LIAjJ87B/4ofspZuhs6dWqFerRoom9cdN3YchN/N67hiHLt0yQ9FmvTGyKF90LR0LjjpPv5OyF00G67uWIOTfjdx6dQJHD8QiaYffo3uZSKwcqcHuvVuh+ZN6qBC+cLwcHJB3uLZcXnLSpy8HGicfxIXziq0/OBTNMsXiYO+OfFGz9ZoWLskYvy3os+Ab7Hn/HVEG4r9Ld/D8LtxDTYJwVgxbRSmLt2DsMgYhN68hj0XQpHgkIgNi//ET1MW4+xNGgKu49SBTbDJmheFCxaE21PuWhASEoIxY8YgJiYGOXPmzHAGa8E6YTg4Q+TZEo9GaSqK1gqNAAx3v3z5MjZt2qTlR/a/Z5E7FrdjX/uMkvt/L5jbz8hD3nPqELwurCvVr1+/dNESkTWV2O2Ac3GDBg1QtGhR0xFBsGxsDCX3kUywt27dwq+//qo35g9/9tlnpiPpD4Ypvfzyy9qyt3DhQm3FFQRrhI83C/7NmDFDhyrSAODikqrc+vNAJSEuNhZx8Ulg7XQFeoVd4OxkL23/rB6FcL9jOOGfhBwFi6FgNnP+v4nkOAT4nsIZvwBExtnC1ScnihYpAG/bSBw7dgphUQrZCxRD0UI54eJgh4TwQFw4dQqXgkIQl5AMB2dPFCxRGoXzZYNTKiORSojApROHcPpqMGKVHdw9c6FU+dJwu3Ua+6/aGn8jFzJ7ZjLGvrOOLOH5F48dwOlrIYi3cYBXlrwoUaowbG+ex5lgJxQqmB3emZwQExmEk2cum/5KCpm8MiOHjxcib16Ff1i8aa+Ba2bkypkFiRFBhlAYYtqZQq5CxZAnh/GZn3JYC3NqBw0apFuRZc+eHXXq1NFFtapWrSrGAMFi+e233zBixAgdHv/555/rXHBrhs8hvf7Dhw/XCi4jSGnYGDZsmH4W0zbizvJgAUAaQxgFwAhiRiTSuUbjibXDyMqhQ4fC19dX33/qDoJgDTyyAYDtTtg/fPLkydpyxzzi9AofZFZtpaLEkCUWKBEEa2Tt2rU61I6L7rZt27TFXRCeJSo5CUnJCra27AhxL8GX9WRYMInpRgyfNO01fi9Z2erfuVNeZvqZcYzvaecA+/sq0QqJhiCeDBvYG8ovfe2KOcZ2xudIOeEuHvd8y+Tw4cOoV6+e9rKxNznbb7LQJ9tqMfy4fPnyGV4BESyLSZMm6Y40VJa++OILqzcAED5/VPjHjh2L2NhYXXOHkXfpQcn9r7AmAh0RK1as0B5/GgCYipgers2JEyfAQOqzZ8/im2++0SkhgmANPLKcQztBRikCyO9qrgGQ0boACOkHCiEUSFiZ+MMPP9S9eQXhWWNjKP6cN++t/JOU4qr29v8o/4S/Z2co9//WVVl3xkEX0bq/8k+oyDvC0aTM6z0PVOYf93zLpHTp0njxxRf1awraLDzGYmQ//fQTunTpokOQqZQwFUgQLAFz3nR6qpzOQncMA2c0ALly5YouvisAy5cv1/MPo5RY8I8RIEePHtU6hbWTugZAehnLQsbgkWWdjFoEUAwAgrXy+++/48CBA9rrz1Y7GbmjhSCkVxjqzyJkqZ9vrl/MTT116pSOAmK4devWrdGuXTsdxcd8ZUF4XlCOJOnFAEClf+nSpfpZY/QNIxrY5o597vksZmQuXbqkOyL4+/ujb9++uvAfo2xZu8TPz890lvVCPYHjOT0Zs4SMwRMZADJCBAAndDEACNYKc+5GjRqFuLg4nZ/GXsSCIKRPWHzqfutyfHw8AgICtDGAIbhDhgzRKW6sCcJit4waEIS0xOw1pVyZHmB6HZ8lPmtsbffGG2/oCLxFixZl+MibxYsXY+/evbo+SbNmzXTNEnYFWL16NWbPnm318w/HMTfqDellPAsZg0euAXDt2jX88MMP2srJoi1vv/226Uj6g7k8LOCSL18+bdHNkiWL6YggWAcs1Dlu3DidA8z+u5kyZTIdEayFgQMHYuPGjdqIIwgPgqG0VDQeJ6SWNW68vLx0zYDatWtrzxxrCchcITxr2DOfedOsU8F/8+bNazpifdCbzXz/OXPmaKMa5eOIiAg9f7PTAWsddOvWLUM+V2z3x4LhjESkQ4KF/xixZNYjeJ1YWJyGgedenPgJOXfunHaysBYLawC0adPGdEQQLBwaAB6Fy5cvq/fff18VKlRITZkyxbQ3fWIIUsoQjFTlypVVaGioaa8gWAfGYqsyZ86snJ2d1d69e1VycrLpiGBNdOrUSd9DTtOyyfawzcbG5p77H7TZ29urihUrqv79+6u1a9eqyMhI0+gThGfHjBkzVMGCBVX37t21bGmt8Hn56aeflI+Pj2rQoIHasmWLSkxMVPHx8WrixImqcOHCqmbNmmrnzp2m38g48BoMHjxYyyKvv/66lqvNREVFqa+++kply5ZNzz8HDx5USUlJpqPWxblz51SXLl1U8eLF1cKFC017BcHyeeQIAObqfPvtt7rVyZdffqkreqZX6EmpVKkSSpUqhc2bN2foHq6CdcEQNLZWWrlypa5AzKgdFk8TrI/r16/rwlKPOEULGRhWomZV7YdFizBNgEUDq1WrpjdD+NYRblzjuDk7O9/OzxaEZwVDvw3lUEeesHUaoy2tDc7LXGcpD7PQLj3ahqKri9wRpt0MGDBAh8CzCC/X4xw5cuhjGYFNmzbpa3P16lVdkJTFSFO3JmWNEl4TtgZkNwhGUVhjJAgjQBgBwDQHRnuwzoogWAU0ADwKFy9eVG+99ZYqWrSott6mZ06dOqWMSVxVrVpVxcbGmvYKguUzf/58lSlTJpUrVy6r9qwIgvDo9O3bV3vzuaSn3gyFX5UrV0716tVLR+4dOXJEzwuBgYHaC2etXjfBupkzZ472jnft2lVdunTJtNe6OHbsmI7S8vT0VP369VOGQms6kgKfrb///ltVqFBBRzusXLlSRwdkBMLDw/Wc5Orqqj788EN15coV05F/YGTi4cOHdaQtZZbvv/9ehYSEmI5aD76+vjrCoUiRImrevHmmvYJg+UgRwHtgXBfpAiBYHfQWMweN/YhZaCc99FYWBOHB0PNEjyrXLK7NZcuW1TV6pk2bpnNwWfiP3rXOnTvjhRde0F425v3T4y/efuF5wHFK+Yo1KyhvWRts77dkyRL9bNWtW1fn/vOZSg2frYYNG+otLCxM1+K5ePGi6Wj6Zt26dTp61lCKdX5/zpw5TUf+gfef0Uj9+/fXUUg//vij7ppgbTVv+D14rzmOrXEsCxmXR179ObA5WWcUAwC/Kx/s9P5dhfQDi/4xfaVy5cpaIJGxKwjpG4Yes90nw06p8B85ckRX16bC36lTJy1g586dG5kzZxaFX7AYKFsRa1SYaGhjcVY+d2z516VLF21YM3+n1LCwHddiVr2nwWDnzp2IiYkxHU2fsN0f+/6zmDYL4lEeuZ8sQgcbUwNonGTnLaaFMKTemsYF7zs3fmZrHM9CxuWRpQG2NKHVMzo6Wv+bXuEDbG4BmDpfSRAsGfba/eWXX/TYZRSAu7u76YggCOkVVhbn8876PBSiS5Ysqb1t3t7eWvkQhV+wRDguKWNZYwQAq71PnTpVG9+o4LJ7xoMiRWmEY10eDw8PbTSgkT49s2rVKmzZsgVVq1bV0Q80Pj4IzlOffPIJatasidOnT+O7777T9QGsBY5lboyS5iYI1sIjSwfsb8oJjwU9xowZg7Fjx6ZLQwAXI4Ygma16gmANDBs2TC+aHTp00IWVRPAXhPQPn3OGz7KdnxTwE6wFjlPKV9amMN24cQMLFy7UCm6DBg0eqb0fjQM0zrGw9J49e3SETnp1otHrTwNAYGAgWrdujQoVKjySHM30CcowBQsWxIIFCzB//nyd0mgNmHUFjmWJABCsiUeWFhjiNGLECLz00ku4cuUKhgwZoic/hkIxJCo9wCgH5mkxf5IPMq3TgmDpbN26VVcapiWdz6W19tMVBEEQ0j/mGgDWpDTRMbRhwwadakN5uEePHihQoIDp6IPJnj27ThXg+VOmTNFdO9Kbssh7ya4IZuNIvXr1HrmDFscCa5cMHDgQnp6eOqpp//79OqLR0uFnp0GL91MMAII18cgGAIbDV69eXU9+kydPRtGiRXX7Dk6CLDjGvB1rhRPXjh078Oqrr+Kdd97BqVOndAtAGjgEwZKhkYpKP6NzPvroIxQuXFgvSIIgCIJgiZjXKGsyALCgJuvsUBZmzQ2Gtz9qxA2/L1MF6tSpo73jc+bM0dG06YkDBw5g7dq1+jXb+t2vLsL9oFGoffv26Nixo3bGffrpp/oaWfr4MEeziAFAsDYeK16QoUw+Pj5o27YtZs2apat3MjWAuccMcZo5cyYiIiJMZ1sHrMras2dPPTmzbym/H1McWMH0jTfeMJ0lCJbJ9OnTtaWcxYjYU1d6/guCIAiWjLWlAPj5+eHPP//EsWPH0KhRI+34etwaUYzMo6xZrFgx3bWDCjPl5/QAFXamNmzfvl1HCb/44otPVEPLyckJX3zxBapUqaKvNaOOQ0JCTEctE45jjmeOZWsZz4JAHjthkIOdSgbbe3z55ZfaEEBLKB/WDz74AL1799YKiaU/CMzB4kRTrVo1PRnze9HiyPAlTu7MSeJkJAiWChdGVvtmYU7mzz2s2I4gCIIgPG9SGwAs3WvKXHR6tmfMmIHy5cvj3Xff/VfLv0eFdQBatmypZcuJEyemm7aAjKBlRHC2bNl0279ChQqZjjw+rGny/fff6+4lvOaLFi2y6M4JHMfcJAJAsDYe2wBghhM483uY58OKqKNGjUKOHDl0gRSG8LCSJwumWBrM42LEAouTsO8olajXXnsNu3fv1gYB9k4XxV+wBn744QdcvnxZP4OsMvygSsSCIAiCYAlYSw0Afj5W/ad8y+jQ119/XXun+dmfBH5vRgGwLSAjTtevX6/T96wZytBU/un4o/JP7z/1gyeF17ZcuXI6tZgFFimXHz161CJrcvHe0fhBBygNRVFRUaYjgmD5PPlTaoITGq1+b731lq7cSe95aGgovv76a50WsGLFCouw3nGR4eejBZaefhYyZLV0FlAbP368DstiFeUnndgFIS1huxzW42ABThbMcXNzMx0RBEEQBMvFLGdZeqSoub0unVlNmzbVBgDKvP8FOpmYXsp/WVPg/PnzVu05pgzNyv+sm8VrxIKH/xVeY15r1lpghOOHH36IgIAAi7hOVPK3bdumay6xLho/565du/Rns+b7KGQ8/rMBgHAyZ1oA+53+9NNPutdp5cqVtVedD8fHH3+se58+r4eDYf30knbv3l0X+GMBQ1ZN//vvv3UKAHOzRPEXrImhQ4fqNBaOaUaz/BeLuyAIgiCkFawVxQrv9JxSDmOxN0vz8IaFhWHJkiV6q1ixopZjn4ahnbImi91R9mQEH1NQranvfWp43+j9pxGD3v+6des+NVmaNQTo3GA0AAswMg3jedVMYI2Dffv24bPPPkONGjV0nQM6Dln8nPoEnYqsgfDmm2+afkMQLB8bQyl/6lo5J3JOaDQEMM/p+vXrOieIEyj7lKdVrvLJkyd1hXS2JmHoPy2ugwcP1u1Y6O3/r5ZcIWPBMUSh4Hkbi9atW4f33ntPj9+9e/fqZ0sMWIIgCII1QGXpk08+0ZFsVPTohKHTiMWYWUGe/eCfZ0obZVgWtGM6q7u7u1ZEKbs+zXWWXmR2naJ8zNRZOqmsKY2PqgO7GVAppgzCqF9+h6cJ/wbleNYBYHQx6wLcdnbEhSEgMATh0fFQsIe7tzeyZvWCw1O6RzRQcXzyb9NIxdfmtoTstsS0S27sdsC0Yd47ccQI1sQzMQAQvi3Dk5k/xYIenPBpvWPBQOb2VK1a9ZlVLPf399cTNqu2Mv2AVtt+/frpIoWczCVXWnhc2LeXuWjmNjfPEwonfJa44NLyTGOWIAiCIFgDXMPOnj2rlWCmiTKMnFEBVKAon7EnfPPmzfHKK6/oyNInqSj/X2DY+bx587TcSK8ui+0+bbmR6Q/se88aWlScR48erbv5WAuM6mXxYd4/fg9eq2ch05t1CV5/GmASg49j+thRGDh2CaJiGRHA0HsW4mN0RR18/NPH+KBXE2R/AmWc45KFGWmQWbp0KY4cOaL/Nj9D3rx59Xhku3BGhNBoRSeMKP2CtfLMDABmOMlRCWfIPYuWMQSfhT1YM6Bv377IkyeP6cz/DotwsIUfNxYm4WTBv0ODAwsUiuIvPAlcAJYtW4Zu3brpKACO3+c5lhj6z4WKHpT//e9/YgAQ7sD/yHrMnbMMxwL9DaE6E0rUexk932yN/C739owkRV3Drh0nEG36mfOmbWIEDu7ehjUxzbDy+yZ4ErEuLiwAx/fvwo49R+F3Mxiwc4FnzlwoWqIsKpZ9AVltzmDO2hA0aVoTRfJ4P518tPuQGOqLTWtWY9miPzF1+TFjTyfsDZ6GF/716CjER4fj/IE98IsBeJg+H/3ZjJXSySs7SpQpAx/nBNy45GsIwZcQfzuSLOXfJDihUMmiKJQ3O9JWbREE64GiJ+VDrmWU15iqSaWLRnaz/EYFi95WszGAYfNPTcmMDcUNY14Kj0mEja0jPLN4I2tmT9NTnJKmwPZ/BQoU0Gv+s4DvzyiDgwcPakMAW2yzuLalQ5mIEb5U/GvWrKkdbuyQ8KyJu7AKr9Tthm3GfYtJNKeMlDK208bGehK2sHewh325Adi/6WuUymSHh8UDcBwyCoOefm4M9Td7+lnfjBEpvC8ce7w3ovQL6QYaANICY8JQly9fVv369VM+Pj7KeIhU6dKl1Zw5c5Qx0ZrOejKMh1UZk6cqWLCgMhQzGjRU69at1bFjx1R8fLwyFhnTmYLw+Jw5c0aPp6xZs6qhQ4eq2NjY57rt2LFDeXp6Kjc3N3X8+HFlCFCmTypkbCLUyq9fVplcnJS9Mb/a2dkqW1s7Y050UE5O3dXuW/+eB5OTk9ShP7oqRwcH5XDXVqBMFTXtYLDpxDh1/ewWNbDnS8Z7ORlbTlWjyYdqye7zKjrljH9ICFYHlo5WL1Utpt+Xc/ILdRqp13p2VPUL51GZHRyVo34PR+NYR7Vgq6+KfVZTdEKgWv5TH+Xi7GR8J3vVauBPav3+EyowNFrd+08mq6iQq2rRsPdV/buuR76iZdXnYxeqM0HxSiVFqDO7/1JvtKh9xzkODsVVgxZfqGU7z6iIRNNbCoLwULiOUV4LDQ1Vy5cvV71791Z58uTRsiI3Q/FX+fLl0/tXrFihoqKiTL/5eCQEHlLj+rczzWPGXGS8LzcnJw+VPXcH9fOCHSrEdO6zlh35/uPHj1e5cuVSZcqUUadPnzYdsWwOHDigWrRooXLkyKHGjh2bNjJI5HH1Ud4cytWGpliopgN+VQcuXFfR0ZSLItXVo2vV540clZ2tcdzGGC9tflchife/f0FBQWry5MmqcePGysXFRa9THGeZM2dWb7zxhlq2bJkei9QvRMYS0iNpZgAgnOxoCNi6datq1KiRfug48bZr104dOXJEP2iPCxeCihUr6vexsbFRNWrUUBs3blRxcXGi+Av/mejoaPXHH3/o8cUx6+vrazry/OC4fvvtt/Vnatu2rf6MgnB55eeG8u+oWnwxRR067avOHt2ovmplZ8yLFJhsVaMfdv9L6U1KOKs+sLfVAtUdm0sOVaHLZHVd/0KsurB1hupepJBq/OpodTwgTF3ct0T1aVVO2RdspD6eulOZRfGksAtq1rudVGl7O2VrzMflXumt5u86p8Ji4vX8Hh8Xpk5t+l1VL1vY9Ldqq0lrTz0TZTnh+mb1pquLcjCEOqCzWnoiUMUb60/SQ9eFZJWUGKP8Di9TvcqnXI8SNRqrhUdCjPUr6fY1pPEkwfi+0z9/UxXQ36WEemfIfHU56lH+hiAI94MKF+eLmJgYtWXLFtW/f39VrFgxraDZ2tpqZY0G+c6dO2snUkhIyCPJezGnF6lKjg7K3s4859kYW2nTa2OzsVV2bjlU2c6/Kr840y89YyIjI1Xz5s21QeKrr75SwcEmo6uFQsPLzz//rD9vhw4d0kwmOvRbJ+Xj7qTv04Dfd6rwaDr3TAeJMR8nxgeoae9UVPa2xn21tVe/Hea4MB034LWdNm2avt6urq56HHE80ZlCPWTevHl6LInSL2QE0tQAYIYTNSc9Wj7pteekzsn8m2++0Va5R2H//v2qWbNmehKi4l+kSBE1a9Ys7SEVxV94WjCKpFq1atrzMGHCBIsZW1euXFE5c+bUi9fq1au1YU3IyFxWn3m4qVajt6rouEQ9TrklJvipkQ1SjAA2Dcaou4MALq/7XLm4uKmpB25q71vqLcFQdkl0wEk15fNmqnSdZoYSHKQV4OTkWHV89feqQyUbVbXNu2r1CUNojb2u5vd7U5U2xqSNIaTV7/6F2nE28F/KMBXnkFOrVJ0qJQ1hrraatvakinzawzdwh+rg4qzstGD/slp9Jd74HKZjj0Siunl6g/qsFn/fR9VsOkyduFegWkKAWjb8A1WOf6dES/X1woMqjfQGQcgQ6HnMWN+olB08eFANGzZMVapU6bYxgP9SmaNS99tvv6lr167p3/kX4QdVdwd7PTdRiWw5dLo6ff2WnutiY8LU2W2zVe9qKcdsvAuq6p+tvG3YfNasWbNGFSpUSHuf9+zZY9Hr+fbt21XNmjW1zE3nSJrIRInn1Wf0/vPedZmmroXFmg78m6TQXaqNo4OyNc616z1fRZomft5nRlpwvFBnYMQWxwy/A/UOXnNR+oWMxHNJZGFuFwvz9e7dGxs2bNCtzIyHU1fsb9y4se4paijyprPvhH1ZmdfPdiMsLMiifqwtwDYhnTp10tU4+f6C8F8JDQ3VY5H5eYbAgc6dO1vM2GLtDPahdXR01FV4WWdDyMDEhcPz7XGY+E4NODva6XHKzc4+H1553Ri3xv9eqFIE7qbTUwjE7G+/NySqUnC3i0REdLIutmXe7O1SloeY8CgEnL8GRydHeHm76pxKGxsn5MhXDvmKVEBIeAyCw2Pht3sNlu3dgJPJyVA1e6CtMa9XL5IVtnc9MzY2tvAq3hQTBrZF+cJZTHufJkEY/3oj/GWsIcwS/d+GiWic28H4HClHHw3Tyfof4zoan9n5Pk1jbr9tnPEq4bH+iCAID0HPY3Z2uu4O88xZjNdQknURQbadpixoKG96rX7//fd1zj7btLFfe2r2TvwU01nQzXj91V+nsXhIFxTLmVnPdU7OHihSqwO+W3IEw9sVgwq5hJurvsaGi+bKKM8Wyr2NGjXScvDYsWMRGBhoOmJZsP4QZXZ2H6pTp47u2pAWMlHU+T2YERer69T83LMuMrvevw6ErWc1fPRNPdja2SDpbBDMkhHHD4uP81pPmjQJ165d07Wd2Ko8S5YsktsvZDie62jnw8Z2L3wY58+fr9vAHD9+XBd7adCgga7AmZSUUuiD/VJZhI09QVl8RCmli6DxfLYXZJEWeXiFpwXH14ULF/Drr7/qFjdvvPEGPD09TUctA3a1KFKkCI4ePao7XlAIEjIoTqXw6XfdkN3J/h+FVBOC7X/PNYReheaNysI+1cGIQ3MxaFMSYmP2o1OlosiWywe52n+EpXsvms4wYUyrypC34uISEG4o+mbcs+VC5ryF9OvkiAv4e+k6rN3upwXsN+qXQZOyBe6vdBtCY6mGLeGZzQaJiNO/87TwXfIDPtkQj0TjTct8sBCf1sv5mMr/0yUp6haO716H2dN/xyRj7Zq7bCNO3ghDHGtWaaJx5sBObN22Fdu2b8bmPccREsPWVlE4sXsLtmwy9m/bjk2b9uBKRAKSU12sSP+jmP3bPPgmJCLwyHpMHf8jJi3cjTDTSbE3jmPuuFH48ssv8cOkRdhz7BC27z1jXHNBsD6obFLOo7LGdZmFpNkW98qVK5g2bZou2EajOFv4hYeHm37LIPEMfv9sY8qz89Zf+PzVYrAz3if1tGBjY2fMR8XwxoCvUM94+nz9QzBq8T6kRed5fq8BAwboLgDsPkADBwsOWxp0tLH1HzszUE7PmjWr6cgzhtHK+kUbvFDYB/aGcn9/bODtxeLixjkq7vZcx2vMIn/sWtCzZ0/4+PiI0i9kaCxi5PMBbNKkibYsDh8+HF5eXti9e7dujfLzzz9j1KhR2nI3c+ZMXZmVVVPZXvC7775D9uzZ5QEWnjq0wM+YMUP/W6NGDS1YWBpsQ8M2PIx6YUvAoKAgbbgQMiIUjO8WimKxY8qXeG9pEjpPPogRDXOnEnhjsfbnj0zKpEJyUhKSoiNwY9FYdG5RDx1+Wo0IfR7g5OyELFkz41pgJPYev27aC8TcCjIU0Gtwy+QEu8RQXAwOwE2+X5FXUbpSA+TzfnCnDBuvSli6/A+8Xu8FuN3Hu/743MD818YiMcFUIdr1Cn76tDsaN2qkPWzvfPMnjgWmnfp77cBytH25McrVegmTFvyFdSNG4JPWjVEmTyV8+MMiXAmOBpLicfP8Trz1eke8WK8hGtZ8C2tP3EBcQhSuHN2D0e1fRdMX6xmfvyYmb7uA2MQQ7P5rEj5sUR3Z8lfG6+9PwOwx/ZGvegu8/cEAvNuxFn7fH4xrm36EZ/4K6DL5LEpULoeQ+R1Rq3xl1Ht7ze17KwjWjDk6gNXa6SD666+/dBtoX19f3fnJTMTprZhsMopN7dMQjsbv3RNbZ2QtVAOv961sTHAJSLoSniYGAEJjvtnRwKr6N2/eNB2xDFgpf+XKlToKl97/pk2bmo6kJcZ8ScvuQ3DNYoos23ISATH/nE9dgVtaRC0IgqVjMZozH0h68dnXvEOHDjpFICwsTP/MLSAg4HbfVEYMFCtWTE/8gvC0YdQJ21WyLQ9bEL377rsW20KSPWlpKGNo3rfffitRAIJBIm4cX4v+TTxQr/cEJCYpHN+7B753ZFU545WJwQjyv4Jjuzfg1yG9UZK7lUJM0BWs/ukjDJp1Qp/plqMQatbtgCqGEL1u6mCsPxsKJEfiwvFtOLrbBjWKt0e5LNEI97+qzwf4rDzK3GwHz8yecHa8O2rhPxB0FpuZgoAyxg82OPb9Jzga4QS3oI3YuHEjJg3pgfI5KmPOsZCU8x+JRMTHh+FWUAhCjeeMRkG93QrBrcAQ3AyPRCpf4238983GRwMGYNlmL3w1fjsWLViC+Wf2Ycp3DVAi+wVM+rw9+v+6FBdDnVGnQz+s+PEtFM3laaxzrsYVNJZmu2xo2msA5mz7BVmzeen1z7hUxgQVi8CgAPhvOYrE+GLG/u0Y8ulYdO7cWAu3PM/BPgx/fft5Smj0+vHo0qod/rcuAONaKiRndtJ3SBDSE5QhOf4pR9IxdIeSZ8xrKQE3XVCumId+dT/s7Bzg4Z7NeEWvc7xOI0orKGuULFlSO7gWLFigW1tbApxT6P2fPXu2TsNgWzw6INIeN2N7+GoRHXwr5cXL1e7b/lYQMjoW5zrnpM1em5zI27dvDw8PD20RZa9RejqZ32WpypiQPqDl/ZdfftHjrFmzZjr6xFLh88JIGC7GEyZMwOnTpyUKIINzYkZvFKjYHD+tS0CSyet1dPJ7KFbjB1xLNTQcXDyRJXsevFCtAd79ajwO3DqN3z5qpI9FXLuMdT+NxM4AQ/y1dUPZl7tg7JofUTB4MTo2qYLylRuj1YDVyNpvOL76qiGy2DnC1thIkRK5UTS/D5z0T2lL5NUT2KySDWH/GFBvCA4GJGDGxIlYfCgO+2Z+aJzB3uNH0KXcKFx4ZFtZMPZsHIVq+bMgc9asWrnQm08W+OQuibdG/YG7kiYMCfQS5kxYiB2bTqPJRy3R4uWyyOJsBxtbLzTvOwHdStdAduM5nT/0D6w/eAWRySk1G1LrLIT7kmxT+l7dxj47Wvb6Er+u/BoumS4YO5LwyZxj+G3SMgScPo6jJ6/g3SJB2LKZRX6BC36hfCPj/1nQfdho2GwOS3kfQchwRMLmIc+9jZ09nD29gPBoxB+4hOC0CgEwYE0rprYyouH777/Xqa9Uvp839PovXLhQ1xp68cUXdd2FNOX2PTuFG6Gxd6RB/ZtYnD0025j7jOsWESHpToJwHywydp5eCyox9GxevXpVezeZc0SjAAu23GHZFYSnCIvwMP9uyZIl2vvPokKWTtmyZXUhTT4zjJCRKICMTenXpyA2zlD+o29h6x+fGPOmMV8aY0MdGYhf11wynXUnLMznkrk4un01E3M+b2nsiUF03CmcDzAFizt6oGSTTzBzewSO71iLv/5agMMH1mHaOw2QzTnllNskGhJzUoLph7RFOfxjdhjxv/dQLqu5IKIDKr02DNO6pKwdSo3AiqOPGgXgjtJVOuL3v9dh07p1Ouc4ZduAdSvnoOfr/w6FDTq5G/sun8YNlEf1kuWRPxs9VyYci+CVXnWQp4i38UHW4uTVS4iMfRw/o/EdjO/knNXHtBY2R4u6hXXRxsyFS6BMyTyw9ciLCmX0aXi/ajYMmrUVwYbQ7Fz2dRw+0eOuYpCCkFEwRv4DlUfjcFIiYsNCAW93ONcphez3rzf3TGBUH0PsGQHLwsOs9cOCv/z3vffewzvvvINevXrhzTff1GkPXbt2xWuvvaZTY9u1a4c2bdqgVatWOm2RDgyG6jP9qX79+lpxr127tk5rpGODxY0rVKigZYhSpUqhRIkSKFq0qK6vwHoELDacM2dOVKxYUdcZ4rn8TJTF0xK3AqXQ1N4BzjiJSfN3Iyb2AetL0G5MnEJDL/DKK7WQOWXKFwThbgylweIwlC6VKVMm3dKF7QJJjx49lLOzs5o+fbpu9ScIzwK2EKpSpYrKli2bGjNmjGmv5XPz5k2VI0cO3d5m2bJl0s5GuM3N3ROVLfsiG9N9/TH7TXvvR7zyP7FavWac61GgjPpo4RnT/gdzff889VbzYvpvoEg79cNfx4x3SnvCj09RTo72+nP8tOfWv1r/hR8Yowx5UB//bvdN0957kZTSBrA2z82p6jX/UV26V3+/pEC17H8fprQBLPiK+nrOId0G8Nr2Sap9nQLG71ZQwyZtUsF3XYzoc4tVvaop16vVoFnK92a0OrdosCqR19vYV18t3HdZxZge4cjTs1SeHJn1ucPXnFJRCSlfKuLE78rT3cXY30JtuxHzr+96cFI3ZWe679xsbOqr37dcNB0VhIxD+IGJem0EyqqllxJMe+9Fsgq7fkh939Z4ZjwKqFofLVT36v75rDl8+LBuPWx+di1hc3Fx0bL58yFBrfk0t/J25WcppX7bekXFJd6r/WCImvu+k7K35Xll1HK/RN22VhCEf2OREQAJCQnam8kQbLO3n/tI6n2C8DRheBuLCLHtH/PwaGG3FljRdtCgQfr5YDVhS6wgLDwffKp1xoRX2AgQ8KAo90Ds4eKdHeXbpGTxu6bsfCjeOfLAK3velB/OhyDySgRinkfkairHUGzCPVrJpooQ2Hn4iunVw0hCcnIMTA1p7iQ5GTb3DNHl33EwNmfjQtr/K9bO0TsPijq66ozWKyFRxmd9+pnGFXr9gX0zB6VEgBgotQk96hVEg+Grce8mu4KQPnEvWg6t9KujGD19l351T5JiEeJ7CAsWGXNaZnfUq10GmUyH0hJ2u2LtK3Y5YIrf6NGjMW7cOJ3mN3HiREyZMkV3w5o+fboujs3K/OykxSr3ixcv1u3tWO2erbLXrl2rC2xv3rwZ27Ztw44dO3SR7X379mlZh/UG2E3r5MmTOHPmDM6dO6eLKPr5+ekI3Bs3bujCiiwCyNTI54M9Grw3EU5uXsbrk3inbl58NWM9gmKStHWCJIaexfg3c6Lrb3FINKbkF4eOwUt57uz0IAhCKlLsAJaFoXgpNzc39eeff6ro6Gi9r2PHjsrJyUktXLhQGcqN3icIT4vk5GR16dIllSdPHpUzZ049zqyN+Ph4VaZMGe3pGDVqlEQBCCZi1MLetsa4gGo14Yhp3/1IVqHXD6n/tYHKV6qSmn0kxLT/IcRcVbP691BFTd6i+m9/rXZcDDcdTDsS/Jaryk4O2svf8qc9KvEut3jM+Vm3IwDGHHjQ50sdAZBN1XnpG3UhZSm6k4QA9ffwD/4VAXB58yTVthYjAKB6jZykfMPuCgGIOKb61a2kDHFWvTVmiboaFveUIwAS1M3rwSmvbh5VY3s30Pef78Ft2IZr+pggZAwS1FLOgXr8l1Wzjt7r2U9SETcPqu/b8xwXVaJiV7Un0HRIsAiubBunsnhluj2PcavbooV6pVV5ZWdne3tfmU/nqOBEkX8E4UFYdA2A1Pn+5n0SASA8C+j9p4Xd3PavdevWpiPWA58XFg7iv2ynyc4ZQsaB8yO3fxONa+f4ry06vGio6JqUc/91vkpATOBVnPjLHZlcq6NEvkfMFnfOjYYdG6Fu06La47Jp0nIsX7IXQfH3+jwpKBWF3QunY/1BX4T/0xT/P2Gfrx7eecUOdsbK9ve+C4i+688nRJtqGtjYwseTHvpHwc64dPTkm368H3T6m/KFsxQoBI9sKW3Ith+8BN+rd9YbiL5xHvtjIhBqrGXZfdzg6JD6zV3BGFaz64pVyR97yYs9iJfyN8TOkETY+ZTBB79twNXdk4zrkvJGm44/avSDIKQH7NH80/mw5cSAo+hS1gPD5u9CWHyyLrKXnJSAEN+t+K5XRXy6AHDPlReN+vRH1TRqcy88Gnlqv49Lx9bjm67ecHNOaem3fdUqLP/7qLGeGNO0bVmMWHQQh77tCG99rwVBuB8W+YSkTgEwY04BoHIjCE8TjrWzZ89i/Pjxt0Pp07rIzdPipZde0sV/IiIiMHjwYCkImGEIxOqJYzF+ykIc8gtHQmKSHtcUbP13z8HH2+zh+OVKtC+R0ropwX8nvurbF5+NnIqD18KQmJRsnJ+MqOCbWDfrN6wumB+vDu6LCl6P0s4vheyVW6DLyy+hTk572Nrsx7cfD8V3o9bhamgskgwhWxscjH+TjDEZffMMZnzaAG980Au7Ll5JHbn/H8mEjl+Mh7OzoY3PeQ2/77qBRFPJaJWciMPrVkAZmrxjt9loXfju6oV3Qvt4SnT/DUTFbsQNQ5m+G7oUkwztXJ8WEo14Y0swvqdr/srokKsEKhlC6Kn5q7Bp84nb/ah5nc/s2o7woCA41B2E+hXKIbMLixVyzqGCvgKHj51FRGQMYm+dw4wRHyMiNFj/bmJ0nLEWMl3A+Ba3Uw+SEHf7tRkHFMQxzFl3XreBJLmqvIVtQ+rp194uaVzZTBCeM/aF2sJ3/Q96brA3prWhHWvC29keDVu9guYtjGewcH38b5ktMuUshJe/nIDvepQz/aZgSWTKUw1fzAjGtXNnsHf7JmzdulWnOOzafxaBsYfxeZsKtw2dgiA8AEMoszjat2+vC/4tXrz4dsG/Zs2aKUP5V2vXrlUJCQ8q4iIIjwcLTbZq1Uq5urqqTz75xLTXejl79qzy9PRUdnZ2aseOHTq9QUjnROxXdTzdGNJFbU99OGqu2nPkoFo28WOVyd1DefadoW6mGgcnpnZQDqZzHZ2c1de/r1YH9qxXI9+urXwKlFR9/tiuokznPhZJIWrPov+p5lXzKWdHe8UOdnXavKl+X7pBHTh8SO3ctEpNHPGRKl0sv/G5yqpv/timAiOf/nx+ck4/5e3hpuzRTM3a7atCQoPUvjlfKBsHZ5XJo7Pa8YDQ3uSkBBXhf06tmTBEVTddo2zFK6lBM7ao6yHhKkFHliaruKhwdXbnUvVWm9r6HG6Nu/ZRaw9fUpEx8SrG/7B6u2sL5epkXId8r6qRc/aoq0Gh6tz2OapWldLKxa2mGrf0sAqLS7kvcX6rVPUKRW4XbGzeprnyyJzVuE6ZlKOxz97BSbm6ZVKth/+lAvz91NJh7ZWbs4M+t8/vW1TgrSh1uy5WzEHVzcFe2duVVuPWnlAhIaEq9NJO9ckLDso1k7ta4htjOlEQMhYRl3eqr1/zVB7u7iqTm5tON+WWKVNmVaBoKzV963nTmYIgCOkXG/7HECAsCrYxWblypS5o0rhxYzg6Oup/t2zZoguasI1J6ugAQXhSOPyXL1+uW+8UK1YMGzdu1G1vrJ0hQ4bg22+/RbVq1XTLMheXFM+vkF4JwOyPu2HA3EOIZwUkYmML21JdMWnUh3ilcr47iyHd2o5updpiJT3H9Mwbu2wcMyF7zZ4YN6wXXiyVEr7+ZCQj8MJBzJ74P/y5eDv8ghmNkHKEXm6G4b7c4xO88/ZbKF8gK5wePcjgsbi6YyY+bt8fWxISdd9opo7ZNv8M68b0Q1nWkronyQj3P4pJ/Zrih/WmXamo1LAlho76FdWyx2DLlPH4ZsgYHDUd+4fK6DtsEN57qxYyRfpixW+DMOrPDTgVYL4vNrCr2gk/DOmHdpUKwM3BfGeScGrNb+j+6S/wvX7L+NkGxdoMwbhPamBe+264ULs92rdpgSqlbPBr/U6YFxqOO1uUv4mNZ4ehlKcDbOJOo2+hBjheNAknTibf7ptta9scY5Z+g07VTQUbBSGDEnr1HHyvBhjPkL2OgHLPnBeFiuWF+zOajwRBECwJizQAtGzZUiv6rGTaoEEDHfbPHqbbt2/XlUyrV68OOzuZpYX/Tnh4uO65e/HiRV1t99133zUdsW74vdjnl6kN06ZN0/2CpXZG+icuKgyxiSk1U+ydPOGZ6UGG0kSE3bqF2JgEJBqKuaO7F3w8HrXu/6OQjKiQQFzz90e48aFs4AC3TMbfyJkdXm5OsEuT4RiH4IAgxCQq2Du7I3sWT9P+tCUyOAD+gcG62r9jpszIk8MHrs73TmdLio5ESFQ0bBwywcvDBXa2yYiIToSbiyNsH+MZTkpK0utkXFgYImNjkWjvjCzG9xfTuSAIgiBkbCzSAMA8Znpi2cKkbt262ttfq1Yt7NmzR7cwqVy5shgAhKcC8/4/+OADPb5odHJ2fnBesDUxd+5c9OnTRxc1XLp0qdXWNRAEQRAEQRAE4elgkRpB6i4AZszFzJgOIJ5M4Wlx4cIFFC5cGF9++WW6Uv5Jhw4d8NVXX+Hjjz+WZ0YQBEEQBEEQBMs1AJDULf/MnQGkC4DwWKgkJMTHITY21tjiUqqjmw4RVsqfNWsWmjRpYtqTfqDHnxEATKO5bQBIfvD1EARBEARBEAQh/WKRKQDmcP/du3ejYsWKWpEpU6YMTp48iRMnTqB48eLi0UznxIVew6mL/rD1zIPi+XzgxL7Yd5McA79DJ3AzKTNKVCgAd4d/zlGJ0bh5/Rr8Ll9G4K0wRMXRqGQPN08PeHvnRt4CuZAzW8bJh1WJUcb1uA4/Pz8EBoenuh6eyJI5D/IWzInsWT3uuB7JiXEI9vfDpaB4ZM2dH/l93O8sJEdUIsJuXMPVqxFwy5UHuXN74XZNM0EQBEEQBEEQLAqLTwG4OwKAKQBC+ufa1olo3bwhWg6ag8uhMff2Uif44vuGDVCr2hAcvpVwu9J1cswtHFgzDyM/fQs16jbGy6+2RceObxpbW7z8UmPj/C4Y9MNkrDp4CTF3t89OhyTHBOHA6nn4dkBPVLvH9ahT6w0MHf0nNh67gthU14NGmJUTPkG9lq9h+LxDd1UcN5EUgh3Tfsbr1bri+4nbYNwGQRAEQRAEQRAsFIs0AJiV/dSt/u6VFiCkXxJj43R7sst+kYhJTL5PmHoiIoz/KoTi9hlJETi2YDy6vNoLY+ZtReaCpVCjTj00bNjZ2BqgTvWKKOB9CDNHDcAr7Qdh/qEbSEr5zfSJcT2Ozv8VnV55C2Pmb4NPodKoqa/Ha6brUR653PZi6sgB6PTmCCw/cfP29VBJyUiKi0d0dCKu3Yg2rva9UIgzrn4cYo3/3sdQIwiCIAiCIAiCRWBxBgAq/mxfRMzKPvelNgAIGYsHDVJ2t6c5yNwTIuzsSgzsNRznE5NQuGJd9Bk2FguXrcT69ZONbS3+XjANQ99uhLJ53QHfOej54U/wjby3apseCDuzHAPeHAZf4xkqyusx/Bcs/HuVcS0m6euxbN5UfNmzPkrlcEDI0Zn4ZOhkXIn6t0mE1/h+94FVObjxuEVaFAVBEARBEARB0FicvE7lPzk5Wbf5M3v6U++TVmYZjMex96hIbPhpFDYmJSI5fxV8NW4WhrzWALm8zL3N7eCZpxy6j1yMn/u3Rg5jj9r9M8ZvuYJ0mQlgXI91o77HRkP5V/mr4uvxc43rUR85PWk2IXbwylcBb367ACPeb45s8ZEI2zUJ0/dcv/N6pLawCIIgCIIgCIJgtVicNm3O/08d6m/2/ksHgAyIfTJUyjD4N4aWmtp3nxh2FFNnHkNSkkKl3j+iXbXcxhgyHbyDTGjQ60u8XiYbko33mLxoH2JNR9ITiaGHMWXGMf08VX7vZ7SvmtN05E7sHLzRuMcAtC2ZBeGRsZiz+gjiTMc02gBwvzQM4zYYB9KlAUUQBEEQBEEQ0hkWZwBI3e7v7gKAqfcJGYSrh7F80XzMnj3739ucVThtjA2z8hlz7RQ2qmTj5wL4rF05ODxorLgURdseVYwXhvYaEHanwptO4PXYQO+/cT0GtSsP+/teDls4ehZD8w7lgSRD0Q+MvLPgX0wYrh/aiLn3ugezF2HjkTO4ZTpVEARBEARBEATLxSoiAFIbAIQMxvnFGPT+W3i9Sxd0uXvr+Tl2Rsfeo4hfFeT1cb2P9/8fPLxTPOLK/xbukfaejqiKvNnMYf/3xsbWFpk8sxkPYBKSA4Pv7I4QdR1Hl/6Inve6B93ew5hFa3HddKogCIIgCIIgCJaLxRoA7o4AINIBICNSDI1fbouOnTqh0x1bZ3Rq9xLyORhjwnTmPxja/CMo9LYsKMm49pjE2y0E0yePcj1sbl8PFcuaG6bdmkzIkasm2vCa330fOrRGrReKwt10piAIgiAIgiAIlovFGQCo+Pv4+KBw4cK3Pf78N1OmTMiVK5cuBChkIPK2wOf/+xFjf/kFv9yxjcMvPw1CdRfnf+rT3VZaoxAV97Cs9CTcvHRA57fblMgNr/TYXCL19Ujd4P8eJCfHIejKMcDRHnZFcsAj9fVwyYGSDd/Fj/e6B2O+Ra+XX0Qu06mCIAiCIAiCIFguFmcAcHd3x9tvv42PPvoI3t7et/e9++676NOnD1xdzRXdhQxBIR/4ZM+MrFmz3rUZ+7J5w8vG5nYEgKN7VhTSPx/F5gNXdSTJfYm5jLUr9+mIkoK5vHUbu/SGo7sPCumrcwSbeD1Sdt+DZCSEXcLWjYfhYGeLfNk872y+4OYEp0LZkT1rlrvuAX/OjCxuLnA2nSoIgiAIgiAIguVicQYAevi7du6Al5s1RUJ8PIKDQxEbn4g+ffvizTffhIvLg3OZhXRGXFJKmP49uTOu3SlXBXQsaws7mxuYNXYaTgTE3edXY3Fq1UjM2QXY2Pig86tVkR5HFa9Hp3L8jjcwc8xUnLx571KHyYmROLZmDJYcsEWmTLnQqkm5OxV65gMk3C+HgFf4AYYWQRAEQRAEQRAsBosyACTH3sKJnasw9qcf8M0332D48OF64+v//e9PrNl1CmGGIiLqhnBPHPOgfZ9XYWtvC9/1UzDsm/9h28mrSJ0NwDG2b9n/8NXISbhg/Fygbjd0qJZOA9id8qJj3zawtbHBhbWT8fVw43qcuob4VNcjKSYQu5f8D9+OmY6rTq4oXrcjXq6Q3XRUEARBEARBEIT0hN1XBqbXz5Wk0ItYNOk3TJw0CRNnLsSGzduwe/d5Y9uMHdu3YvOmgzjrdx7nQ91QunQBuDvZ3Q79FtIft06sx8xV+xHqXQvvdKqObJmc/n2/kwKwfNTvOByXH936d0DeTA7Imq80Im5ewJ4jR3Fi7xZcuhmG8ycO4VqAP04f34aFcxdg1qRRWHoIyF6nA4YO/wKNinqa3jC9YYMs+V9AuP857L59PcJx/vhBXL19PeZj5pTRWH3KCYUbdcHnn3+I2gVTSvolRAXjxM4VWHo4HEUqN0WHhkX+nSqRHIWzxvO5cdMF5K1bHy/WK41MUqZDEARBEARBECwSyzAAJARhwy8/YdgPk7DpuC9yVWqE9u3boVWL1mjUqCZqlC8Ml/C92HPgMHbsO49g75J4sVweuNhbXAaD8JS4dXo9Zq7cj9C89dGnXVVkc3N8gAGgKLr1b4u8mexh6+KD6uWKwMnRGBuhh7Bl60Fs37IFh44dw7bNq/HXsk04H5ADTbv2QJ9+n+KNeoX/KSKYDrHh9ahQFE4OvB4HsXmLcT22/nM9Fi/bDL/gPHi5+1vo0/dDtKue//b1SIgOxoldK7D0WCSK1m6BTnUL3VkbgNw2AFxC3rqN8GK9kmIAEARBEARBEAQLxUY9sFJa2hCw9w+8120wVp2+ivItu6Pn273wUq2yyOnlBlsbhdjQGzi8eQ4mjZuIOVt9EZunPpatmoNmRX0gNoD0Sci5LZi/9jDCctXCW03LIbPrPcr0JQVizbhZOB5XGB3fb4bcbv+0BIwPv4Y9G+dg074ABIaEI8lQa5OSkuDo7I2sOUugWbsWqFrEx3R2+ic+/Cr2bOD1uInA0FTXw8UbOfKURrO2zVGxYBbT2SkkRIfi9P61WHU8CoWqNEKbKnn/nTOUHI0Le3Zh27bLyF2zNmrWKAo3MQAIgiAIgiAIgkXy/A0AySFY2OcN9J+5Fn4FmuGPMSPQvlZxuDrerUXE4eyG39Cz/WDsDolAze/XYUnfF+HtlB77twlPi7jwEIRERBoKry2Sk5Ph4OQOr6xecM6ghqO48GDjekSluh4e8M7qCScxpAmCIAiCIAhCuue5i/3xt05h8f4LuBkRj2YduqJe+UL3UP6JE4rVfQ3dXykNFyc7bN18BhFSEFB4CE4e3siROy9y586NvHnzIke2jKv8EyePzHddD1H+BUEQBEEQBCGj8NxF/8SIIPgmxiMGpfFy1eLI4u5kOnIPHHxQuU4pODjaA+GRiBftXxAEQRAEQRAEQRAeCQvy/WWHp6sr7G0fXNs/k5cPbGyMj33uGsJikyUCQBAEQRAEQRAEQRAeAQsyABgfJfnhjf2SExNSXmTPDFf7h58vCIIgCIIgCIIgCIIlGACSjU278W8hLCYOiUl8fT8ScP3CdiQlxgNZ3OBib/Pv1nCCIAiCIAiCIAiCIPyL524AcPLOgVIOTnDDOWzYcwqhEbGmI/cg8jyWL/VFXFwSyr9QAO52tmIAEARBEARBEARBEIRH4LkbAOy8iqNZzUzI6hmJTX9Mw6YjlxGVwLCAu4nG3nmDsOx0OOKS8uC1llWQicUABUEQBEEQBEEQBEF4KM8/BcDOA/U6d0fmnLkQcnEzRn76Nv5Yvg03I+NvF/hLjvbH+slvY+DPq3ExKh7F2/TBqxVywMFO/P+CIAiCIAiCIAiC8CjYKAPT6+eGir2FFXPG4oPB43HpWhDylyyPQnlzoHzlivByjsThfSdx4dg2nLwSh5zNP8C4YZ+iWZncYgAQBEEQBEEQBEEQhEfEIgwAJC78OnZsXo0FUwZjzobrCIsGPLNkgaNdAoJvRSIpKTc6f9IXPbu1R63SeeFs9/yDFwRBEARBEARBEATBWrAYAwBJiovA9UvHceKEL/yu30RsIpCYlAxH1yzIlb8oypUvjYI5PGFnK55/QRAEQRAEQRAEQXgcLMoAYCYpPhYxsXFIMj4ZP56tnSNc3FzgIIq/IAiCIAiCIAiCIDwRFmkAEARBEARBEARBEATh6SKJ9IIgCIIgCIIgCIKQARADgCAIgiAIgiAIgiBkAMQAIAiCIAiCIAiCIAgZADEACIIgCIIgCIIgCEIGQAwAgiAIgiAIgiAIgpABEAOAIAiCIAiCIAiCIGQAxAAgCIIgCIIgCIIgCBkAMQAIgiAIgiAIgiAIQgZADACCIAiCIAiCIAiCkAEQA4AgCIIgCIIgCIIgZADEACAIgiAIgiAIgiAIGQAxAAiCIAiCIAiCIAhCBkAMAIIgCIIgCIIgCIKQARADgCAIgiAIgiAIgiBkAMQAIAiCIAiCIAiCIAgZADEACIIgCIIgCIIgCEIGQAwAgiAIgiAIgiAIgpABEAOAIAiCIAiCIAiCIGQAxAAgCIIgCIIgCIIgCBkAMQAIgiAIgiAIgiAIQgZADACCIAiCIAiCIAiCkAEQA4AgCIIgCIIgCIIgZADEACAIgiAIgiAIgiAIGQAxAAiCIAiCIAiCIAhCBkAMAIIgCIIgCIIgCIKQARADgCAIgiAIgiAIgiBkAMQAIAiCIAiCIAiCIAgZADEACIIgCIIgCIIgCEIGQAwAgiAIgiAIgiAIgpABEAOAIAiCIAiCIAiCIGQAxAAgCIIgCIIgCIIgCBkAMQAIgiAIgiAIgiAIQgZADACCIAiCIAiCIAiCkAEQA4AgCIIgCIIgCIIgpHuA/wMe2qg008O14AAAAABJRU5ErkJggg=="/>
          <p:cNvSpPr>
            <a:spLocks noChangeAspect="1" noChangeArrowheads="1"/>
          </p:cNvSpPr>
          <p:nvPr/>
        </p:nvSpPr>
        <p:spPr bwMode="auto">
          <a:xfrm>
            <a:off x="92333" y="-8761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Rectangle 59"/>
          <p:cNvSpPr/>
          <p:nvPr/>
        </p:nvSpPr>
        <p:spPr>
          <a:xfrm>
            <a:off x="36091632" y="31760923"/>
            <a:ext cx="968737" cy="36349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ounded Rectangle 61"/>
          <p:cNvSpPr/>
          <p:nvPr/>
        </p:nvSpPr>
        <p:spPr>
          <a:xfrm>
            <a:off x="31741617" y="15199427"/>
            <a:ext cx="10424160" cy="1371600"/>
          </a:xfrm>
          <a:prstGeom prst="roundRect">
            <a:avLst/>
          </a:prstGeom>
          <a:solidFill>
            <a:schemeClr val="bg1"/>
          </a:solidFill>
          <a:ln w="1016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latin typeface="Calibri" panose="020F0502020204030204" pitchFamily="34" charset="0"/>
                <a:cs typeface="Calibri" panose="020F0502020204030204" pitchFamily="34" charset="0"/>
              </a:rPr>
              <a:t>Conclusions &amp; Future Work</a:t>
            </a:r>
          </a:p>
        </p:txBody>
      </p:sp>
      <p:sp>
        <p:nvSpPr>
          <p:cNvPr id="63" name="Rounded Rectangle 62"/>
          <p:cNvSpPr/>
          <p:nvPr/>
        </p:nvSpPr>
        <p:spPr>
          <a:xfrm>
            <a:off x="32402649" y="21686499"/>
            <a:ext cx="8346700" cy="1371600"/>
          </a:xfrm>
          <a:prstGeom prst="roundRect">
            <a:avLst/>
          </a:prstGeom>
          <a:solidFill>
            <a:schemeClr val="bg1"/>
          </a:solidFill>
          <a:ln w="1016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a:solidFill>
                  <a:schemeClr val="tx1"/>
                </a:solidFill>
                <a:latin typeface="Calibri" panose="020F0502020204030204" pitchFamily="34" charset="0"/>
                <a:cs typeface="Calibri" panose="020F0502020204030204" pitchFamily="34" charset="0"/>
              </a:rPr>
              <a:t>References</a:t>
            </a:r>
          </a:p>
        </p:txBody>
      </p:sp>
      <p:sp>
        <p:nvSpPr>
          <p:cNvPr id="64" name="Rounded Rectangle 63"/>
          <p:cNvSpPr/>
          <p:nvPr/>
        </p:nvSpPr>
        <p:spPr>
          <a:xfrm>
            <a:off x="32482560" y="25956841"/>
            <a:ext cx="8346700" cy="1371600"/>
          </a:xfrm>
          <a:prstGeom prst="roundRect">
            <a:avLst/>
          </a:prstGeom>
          <a:solidFill>
            <a:schemeClr val="bg1"/>
          </a:solidFill>
          <a:ln w="1016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a:solidFill>
                  <a:schemeClr val="tx1"/>
                </a:solidFill>
                <a:latin typeface="Calibri" panose="020F0502020204030204" pitchFamily="34" charset="0"/>
                <a:cs typeface="Calibri" panose="020F0502020204030204" pitchFamily="34" charset="0"/>
              </a:rPr>
              <a:t>Acknowledgements</a:t>
            </a:r>
          </a:p>
        </p:txBody>
      </p:sp>
      <p:sp>
        <p:nvSpPr>
          <p:cNvPr id="67" name="TextBox 66"/>
          <p:cNvSpPr txBox="1"/>
          <p:nvPr/>
        </p:nvSpPr>
        <p:spPr>
          <a:xfrm>
            <a:off x="30330009" y="7370113"/>
            <a:ext cx="12801600" cy="2062103"/>
          </a:xfrm>
          <a:prstGeom prst="rect">
            <a:avLst/>
          </a:prstGeom>
          <a:noFill/>
        </p:spPr>
        <p:txBody>
          <a:bodyPr wrap="square" rtlCol="0">
            <a:spAutoFit/>
          </a:bodyPr>
          <a:lstStyle/>
          <a:p>
            <a:pPr algn="just"/>
            <a:r>
              <a:rPr lang="en-US" sz="3200" b="1" dirty="0">
                <a:ea typeface="Arial" charset="0"/>
                <a:cs typeface="Calibri" panose="020F0502020204030204" pitchFamily="34" charset="0"/>
              </a:rPr>
              <a:t>Preliminary Results.</a:t>
            </a:r>
            <a:r>
              <a:rPr lang="en-US" sz="3200" dirty="0">
                <a:ea typeface="Arial" charset="0"/>
                <a:cs typeface="Calibri" panose="020F0502020204030204" pitchFamily="34" charset="0"/>
              </a:rPr>
              <a:t> Using agarose gel analysis, t</a:t>
            </a:r>
            <a:r>
              <a:rPr lang="en-US" sz="3200" dirty="0"/>
              <a:t>he </a:t>
            </a:r>
            <a:r>
              <a:rPr lang="en-US" sz="3200" dirty="0" err="1"/>
              <a:t>pDNA</a:t>
            </a:r>
            <a:r>
              <a:rPr lang="en-US" sz="3200" dirty="0"/>
              <a:t> displayed differences in size by changing the molecular weight of PEG-</a:t>
            </a:r>
            <a:r>
              <a:rPr lang="en-US" sz="3200" dirty="0" err="1"/>
              <a:t>mustargen</a:t>
            </a:r>
            <a:r>
              <a:rPr lang="en-US" sz="3200" dirty="0"/>
              <a:t> (M</a:t>
            </a:r>
            <a:r>
              <a:rPr lang="en-US" sz="3200" baseline="-25000" dirty="0"/>
              <a:t>w</a:t>
            </a:r>
            <a:r>
              <a:rPr lang="en-US" sz="3200" dirty="0"/>
              <a:t> 2000 vs 750). The highest Pegylated pUC19 PEG-mustargen</a:t>
            </a:r>
            <a:r>
              <a:rPr lang="en-US" sz="3200" baseline="-25000" dirty="0"/>
              <a:t>2000</a:t>
            </a:r>
            <a:r>
              <a:rPr lang="en-US" sz="3200" dirty="0"/>
              <a:t> appeared at ~4500 bp while PEG-mustargen</a:t>
            </a:r>
            <a:r>
              <a:rPr lang="en-US" sz="3200" baseline="-25000" dirty="0"/>
              <a:t>750</a:t>
            </a:r>
            <a:r>
              <a:rPr lang="en-US" sz="3200" dirty="0"/>
              <a:t> showed at ~3500 bp</a:t>
            </a:r>
            <a:endParaRPr lang="en-US" sz="3200" dirty="0">
              <a:ea typeface="Arial" charset="0"/>
              <a:cs typeface="Calibri" panose="020F0502020204030204" pitchFamily="34" charset="0"/>
            </a:endParaRPr>
          </a:p>
        </p:txBody>
      </p:sp>
      <p:sp>
        <p:nvSpPr>
          <p:cNvPr id="68" name="TextBox 67"/>
          <p:cNvSpPr txBox="1"/>
          <p:nvPr/>
        </p:nvSpPr>
        <p:spPr>
          <a:xfrm>
            <a:off x="33995399" y="16864370"/>
            <a:ext cx="5291880" cy="584775"/>
          </a:xfrm>
          <a:prstGeom prst="rect">
            <a:avLst/>
          </a:prstGeom>
          <a:noFill/>
        </p:spPr>
        <p:txBody>
          <a:bodyPr wrap="square" rtlCol="0">
            <a:spAutoFit/>
          </a:bodyPr>
          <a:lstStyle/>
          <a:p>
            <a:pPr algn="ctr"/>
            <a:r>
              <a:rPr lang="en-US" sz="3200" b="1" dirty="0">
                <a:latin typeface="Calibri" panose="020F0502020204030204" pitchFamily="34" charset="0"/>
                <a:ea typeface="Arial" charset="0"/>
                <a:cs typeface="Calibri" panose="020F0502020204030204" pitchFamily="34" charset="0"/>
              </a:rPr>
              <a:t>Conclusion</a:t>
            </a:r>
          </a:p>
        </p:txBody>
      </p:sp>
      <p:sp>
        <p:nvSpPr>
          <p:cNvPr id="69" name="TextBox 68"/>
          <p:cNvSpPr txBox="1"/>
          <p:nvPr/>
        </p:nvSpPr>
        <p:spPr>
          <a:xfrm>
            <a:off x="34084869" y="19516291"/>
            <a:ext cx="5291880" cy="584775"/>
          </a:xfrm>
          <a:prstGeom prst="rect">
            <a:avLst/>
          </a:prstGeom>
          <a:noFill/>
        </p:spPr>
        <p:txBody>
          <a:bodyPr wrap="square" rtlCol="0">
            <a:spAutoFit/>
          </a:bodyPr>
          <a:lstStyle/>
          <a:p>
            <a:pPr algn="ctr"/>
            <a:r>
              <a:rPr lang="en-US" sz="3200" b="1" dirty="0">
                <a:latin typeface="Calibri" panose="020F0502020204030204" pitchFamily="34" charset="0"/>
                <a:ea typeface="Arial" charset="0"/>
                <a:cs typeface="Calibri" panose="020F0502020204030204" pitchFamily="34" charset="0"/>
              </a:rPr>
              <a:t>Future Work </a:t>
            </a:r>
          </a:p>
        </p:txBody>
      </p:sp>
      <p:sp>
        <p:nvSpPr>
          <p:cNvPr id="72" name="Rounded Rectangle 71"/>
          <p:cNvSpPr/>
          <p:nvPr/>
        </p:nvSpPr>
        <p:spPr>
          <a:xfrm>
            <a:off x="31546800" y="5468677"/>
            <a:ext cx="10058400" cy="1371600"/>
          </a:xfrm>
          <a:prstGeom prst="roundRect">
            <a:avLst/>
          </a:prstGeom>
          <a:solidFill>
            <a:schemeClr val="bg1"/>
          </a:solidFill>
          <a:ln w="1016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tx1"/>
                </a:solidFill>
                <a:latin typeface="Calibri" panose="020F0502020204030204" pitchFamily="34" charset="0"/>
                <a:cs typeface="Calibri" panose="020F0502020204030204" pitchFamily="34" charset="0"/>
              </a:rPr>
              <a:t>Gel Electrophoresis</a:t>
            </a:r>
          </a:p>
        </p:txBody>
      </p:sp>
      <p:sp>
        <p:nvSpPr>
          <p:cNvPr id="86" name="TextBox 85">
            <a:extLst>
              <a:ext uri="{FF2B5EF4-FFF2-40B4-BE49-F238E27FC236}">
                <a16:creationId xmlns:a16="http://schemas.microsoft.com/office/drawing/2014/main" id="{40E0E4B5-C875-1748-22DC-0125984E4AF9}"/>
              </a:ext>
            </a:extLst>
          </p:cNvPr>
          <p:cNvSpPr txBox="1"/>
          <p:nvPr/>
        </p:nvSpPr>
        <p:spPr>
          <a:xfrm>
            <a:off x="15726392" y="17449175"/>
            <a:ext cx="11883062" cy="1569660"/>
          </a:xfrm>
          <a:prstGeom prst="rect">
            <a:avLst/>
          </a:prstGeom>
          <a:noFill/>
        </p:spPr>
        <p:txBody>
          <a:bodyPr wrap="square" rtlCol="0">
            <a:spAutoFit/>
          </a:bodyPr>
          <a:lstStyle/>
          <a:p>
            <a:r>
              <a:rPr lang="en-US" sz="3200" b="1" dirty="0">
                <a:cs typeface="Calibri" panose="020F0502020204030204" pitchFamily="34" charset="0"/>
              </a:rPr>
              <a:t>Figure D. </a:t>
            </a:r>
            <a:r>
              <a:rPr lang="en-US" sz="3200" dirty="0">
                <a:cs typeface="Calibri" panose="020F0502020204030204" pitchFamily="34" charset="0"/>
              </a:rPr>
              <a:t>Reaction scheme for synthesis of </a:t>
            </a:r>
            <a:r>
              <a:rPr lang="en-US" sz="3200" dirty="0" err="1">
                <a:cs typeface="Calibri" panose="020F0502020204030204" pitchFamily="34" charset="0"/>
              </a:rPr>
              <a:t>mPEG</a:t>
            </a:r>
            <a:r>
              <a:rPr lang="en-US" sz="3200" dirty="0">
                <a:cs typeface="Calibri" panose="020F0502020204030204" pitchFamily="34" charset="0"/>
              </a:rPr>
              <a:t>-bis-chloroethylamine. All structures were confirmed using </a:t>
            </a:r>
            <a:r>
              <a:rPr lang="en-US" sz="3200" baseline="30000" dirty="0">
                <a:cs typeface="Calibri" panose="020F0502020204030204" pitchFamily="34" charset="0"/>
              </a:rPr>
              <a:t>1</a:t>
            </a:r>
            <a:r>
              <a:rPr lang="en-US" sz="3200" dirty="0">
                <a:cs typeface="Calibri" panose="020F0502020204030204" pitchFamily="34" charset="0"/>
              </a:rPr>
              <a:t>H NMR. n = 750, 2000, 20000</a:t>
            </a:r>
            <a:endParaRPr lang="en-US" sz="3200" b="1" dirty="0">
              <a:cs typeface="Calibri" panose="020F0502020204030204" pitchFamily="34" charset="0"/>
            </a:endParaRPr>
          </a:p>
        </p:txBody>
      </p:sp>
      <p:sp>
        <p:nvSpPr>
          <p:cNvPr id="91" name="TextBox 90">
            <a:extLst>
              <a:ext uri="{FF2B5EF4-FFF2-40B4-BE49-F238E27FC236}">
                <a16:creationId xmlns:a16="http://schemas.microsoft.com/office/drawing/2014/main" id="{9C3A066D-6B17-2425-6B3D-2A52B4D04505}"/>
              </a:ext>
            </a:extLst>
          </p:cNvPr>
          <p:cNvSpPr txBox="1"/>
          <p:nvPr/>
        </p:nvSpPr>
        <p:spPr>
          <a:xfrm>
            <a:off x="15649228" y="28724662"/>
            <a:ext cx="11935163" cy="1569660"/>
          </a:xfrm>
          <a:prstGeom prst="rect">
            <a:avLst/>
          </a:prstGeom>
          <a:noFill/>
        </p:spPr>
        <p:txBody>
          <a:bodyPr wrap="square" rtlCol="0">
            <a:spAutoFit/>
          </a:bodyPr>
          <a:lstStyle/>
          <a:p>
            <a:r>
              <a:rPr lang="en-US" sz="3200" b="1" dirty="0">
                <a:cs typeface="Calibri" panose="020F0502020204030204" pitchFamily="34" charset="0"/>
              </a:rPr>
              <a:t>Figure E. </a:t>
            </a:r>
            <a:r>
              <a:rPr lang="en-US" sz="3200" dirty="0">
                <a:cs typeface="Calibri" panose="020F0502020204030204" pitchFamily="34" charset="0"/>
              </a:rPr>
              <a:t>Proposed mechanism for alkylation of DNA with via intramolecular cyclization (aziridinium formation) of the </a:t>
            </a:r>
            <a:r>
              <a:rPr lang="en-US" sz="3200" dirty="0" err="1">
                <a:cs typeface="Calibri" panose="020F0502020204030204" pitchFamily="34" charset="0"/>
              </a:rPr>
              <a:t>mustargen</a:t>
            </a:r>
            <a:r>
              <a:rPr lang="en-US" sz="3200" dirty="0">
                <a:cs typeface="Calibri" panose="020F0502020204030204" pitchFamily="34" charset="0"/>
              </a:rPr>
              <a:t> followed by nucleophilic attack by the N7 position of </a:t>
            </a:r>
            <a:r>
              <a:rPr lang="en-US" sz="3200" dirty="0" err="1">
                <a:cs typeface="Calibri" panose="020F0502020204030204" pitchFamily="34" charset="0"/>
              </a:rPr>
              <a:t>guanodine</a:t>
            </a:r>
            <a:endParaRPr lang="en-US" sz="3200" b="1" dirty="0">
              <a:cs typeface="Calibri" panose="020F0502020204030204" pitchFamily="34" charset="0"/>
            </a:endParaRPr>
          </a:p>
        </p:txBody>
      </p:sp>
      <p:sp>
        <p:nvSpPr>
          <p:cNvPr id="93" name="TextBox 92">
            <a:extLst>
              <a:ext uri="{FF2B5EF4-FFF2-40B4-BE49-F238E27FC236}">
                <a16:creationId xmlns:a16="http://schemas.microsoft.com/office/drawing/2014/main" id="{BDDF2E01-8C5F-9538-9212-A9898DC94ED1}"/>
              </a:ext>
            </a:extLst>
          </p:cNvPr>
          <p:cNvSpPr txBox="1"/>
          <p:nvPr/>
        </p:nvSpPr>
        <p:spPr>
          <a:xfrm>
            <a:off x="1011918" y="21769560"/>
            <a:ext cx="12733248" cy="1077218"/>
          </a:xfrm>
          <a:prstGeom prst="rect">
            <a:avLst/>
          </a:prstGeom>
          <a:noFill/>
        </p:spPr>
        <p:txBody>
          <a:bodyPr wrap="square" rtlCol="0">
            <a:spAutoFit/>
          </a:bodyPr>
          <a:lstStyle/>
          <a:p>
            <a:r>
              <a:rPr lang="en-US" sz="3200" b="1" dirty="0">
                <a:cs typeface="Calibri" panose="020F0502020204030204" pitchFamily="34" charset="0"/>
              </a:rPr>
              <a:t>Figure A. </a:t>
            </a:r>
            <a:r>
              <a:rPr lang="en-US" sz="3200" dirty="0">
                <a:cs typeface="Calibri" panose="020F0502020204030204" pitchFamily="34" charset="0"/>
              </a:rPr>
              <a:t>Reaction scheme for synthesis of </a:t>
            </a:r>
            <a:r>
              <a:rPr lang="en-US" sz="3200" dirty="0" err="1">
                <a:cs typeface="Calibri" panose="020F0502020204030204" pitchFamily="34" charset="0"/>
              </a:rPr>
              <a:t>pDNA</a:t>
            </a:r>
            <a:r>
              <a:rPr lang="en-US" sz="3200" dirty="0">
                <a:cs typeface="Calibri" panose="020F0502020204030204" pitchFamily="34" charset="0"/>
              </a:rPr>
              <a:t> bottlebrush polymer and structure of side chains of the bottlebrush polymer</a:t>
            </a:r>
            <a:endParaRPr lang="en-US" sz="3200" b="0" i="0" dirty="0">
              <a:solidFill>
                <a:srgbClr val="333333"/>
              </a:solidFill>
              <a:effectLst/>
              <a:cs typeface="Calibri" panose="020F0502020204030204" pitchFamily="34" charset="0"/>
            </a:endParaRPr>
          </a:p>
        </p:txBody>
      </p:sp>
      <p:pic>
        <p:nvPicPr>
          <p:cNvPr id="6" name="Picture 14" descr="lc_lthdfull">
            <a:extLst>
              <a:ext uri="{FF2B5EF4-FFF2-40B4-BE49-F238E27FC236}">
                <a16:creationId xmlns:a16="http://schemas.microsoft.com/office/drawing/2014/main" id="{9EFB30A8-9F7B-CBB6-EC5E-AA56F288DA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92435" b="60323"/>
          <a:stretch>
            <a:fillRect/>
          </a:stretch>
        </p:blipFill>
        <p:spPr bwMode="auto">
          <a:xfrm>
            <a:off x="2553713" y="1020715"/>
            <a:ext cx="2317750" cy="337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25">
            <a:extLst>
              <a:ext uri="{FF2B5EF4-FFF2-40B4-BE49-F238E27FC236}">
                <a16:creationId xmlns:a16="http://schemas.microsoft.com/office/drawing/2014/main" id="{25E8DBB2-A498-E8B4-EDD1-36D9FD9BF06A}"/>
              </a:ext>
            </a:extLst>
          </p:cNvPr>
          <p:cNvSpPr txBox="1">
            <a:spLocks noChangeArrowheads="1"/>
          </p:cNvSpPr>
          <p:nvPr/>
        </p:nvSpPr>
        <p:spPr bwMode="auto">
          <a:xfrm>
            <a:off x="29968031" y="27945680"/>
            <a:ext cx="13215937"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15500">
                <a:solidFill>
                  <a:schemeClr val="tx1"/>
                </a:solidFill>
                <a:latin typeface="Times New Roman" panose="02020603050405020304" pitchFamily="18" charset="0"/>
              </a:defRPr>
            </a:lvl1pPr>
            <a:lvl2pPr marL="742950" indent="-285750" eaLnBrk="0" hangingPunct="0">
              <a:spcBef>
                <a:spcPct val="20000"/>
              </a:spcBef>
              <a:buChar char="–"/>
              <a:defRPr sz="13600">
                <a:solidFill>
                  <a:schemeClr val="tx1"/>
                </a:solidFill>
                <a:latin typeface="Times New Roman" panose="02020603050405020304" pitchFamily="18" charset="0"/>
              </a:defRPr>
            </a:lvl2pPr>
            <a:lvl3pPr marL="1143000" indent="-228600" eaLnBrk="0" hangingPunct="0">
              <a:spcBef>
                <a:spcPct val="20000"/>
              </a:spcBef>
              <a:buChar char="•"/>
              <a:defRPr sz="11700">
                <a:solidFill>
                  <a:schemeClr val="tx1"/>
                </a:solidFill>
                <a:latin typeface="Times New Roman" panose="02020603050405020304" pitchFamily="18" charset="0"/>
              </a:defRPr>
            </a:lvl3pPr>
            <a:lvl4pPr marL="1600200" indent="-228600" eaLnBrk="0" hangingPunct="0">
              <a:spcBef>
                <a:spcPct val="20000"/>
              </a:spcBef>
              <a:buChar char="–"/>
              <a:defRPr sz="9700">
                <a:solidFill>
                  <a:schemeClr val="tx1"/>
                </a:solidFill>
                <a:latin typeface="Times New Roman" panose="02020603050405020304" pitchFamily="18" charset="0"/>
              </a:defRPr>
            </a:lvl4pPr>
            <a:lvl5pPr marL="2057400" indent="-228600" eaLnBrk="0" hangingPunct="0">
              <a:spcBef>
                <a:spcPct val="20000"/>
              </a:spcBef>
              <a:buChar char="»"/>
              <a:defRPr sz="97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97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97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97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9700">
                <a:solidFill>
                  <a:schemeClr val="tx1"/>
                </a:solidFill>
                <a:latin typeface="Times New Roman" panose="02020603050405020304" pitchFamily="18" charset="0"/>
              </a:defRPr>
            </a:lvl9pPr>
          </a:lstStyle>
          <a:p>
            <a:pPr eaLnBrk="1" hangingPunct="1">
              <a:spcBef>
                <a:spcPct val="0"/>
              </a:spcBef>
              <a:buFontTx/>
              <a:buNone/>
            </a:pPr>
            <a:r>
              <a:rPr lang="en-US" altLang="en-US" sz="2800">
                <a:latin typeface="Calibri" panose="020F0502020204030204" pitchFamily="34" charset="0"/>
                <a:cs typeface="Calibri" panose="020F0502020204030204" pitchFamily="34" charset="0"/>
              </a:rPr>
              <a:t>Acknowledgements – This research was supported with funding from the National Science Foundation’s Research Experience for Teachers in Engineering Grant (ENG-1132648).</a:t>
            </a:r>
          </a:p>
          <a:p>
            <a:pPr eaLnBrk="1" hangingPunct="1">
              <a:spcBef>
                <a:spcPct val="0"/>
              </a:spcBef>
              <a:buFontTx/>
              <a:buNone/>
            </a:pPr>
            <a:endParaRPr lang="en-US" altLang="en-US" sz="2800">
              <a:latin typeface="Calibri" panose="020F0502020204030204" pitchFamily="34" charset="0"/>
              <a:cs typeface="Calibri" panose="020F0502020204030204" pitchFamily="34" charset="0"/>
            </a:endParaRPr>
          </a:p>
          <a:p>
            <a:pPr eaLnBrk="1" hangingPunct="1">
              <a:spcBef>
                <a:spcPct val="0"/>
              </a:spcBef>
              <a:buFontTx/>
              <a:buNone/>
            </a:pPr>
            <a:r>
              <a:rPr lang="en-US" altLang="en-US" sz="2800">
                <a:latin typeface="Calibri" panose="020F0502020204030204" pitchFamily="34" charset="0"/>
                <a:cs typeface="Calibri" panose="020F0502020204030204" pitchFamily="34" charset="0"/>
              </a:rPr>
              <a:t>This research is supported by a National Science Foundation EPSCoR award (#1757371).</a:t>
            </a:r>
          </a:p>
        </p:txBody>
      </p:sp>
      <p:sp>
        <p:nvSpPr>
          <p:cNvPr id="12" name="TextBox 11">
            <a:extLst>
              <a:ext uri="{FF2B5EF4-FFF2-40B4-BE49-F238E27FC236}">
                <a16:creationId xmlns:a16="http://schemas.microsoft.com/office/drawing/2014/main" id="{204411DD-A0DC-4EFB-7940-3892E1C232D3}"/>
              </a:ext>
            </a:extLst>
          </p:cNvPr>
          <p:cNvSpPr txBox="1"/>
          <p:nvPr/>
        </p:nvSpPr>
        <p:spPr>
          <a:xfrm>
            <a:off x="3311235" y="8686800"/>
            <a:ext cx="184731" cy="430887"/>
          </a:xfrm>
          <a:prstGeom prst="rect">
            <a:avLst/>
          </a:prstGeom>
          <a:noFill/>
        </p:spPr>
        <p:txBody>
          <a:bodyPr wrap="none" rtlCol="0">
            <a:spAutoFit/>
          </a:bodyPr>
          <a:lstStyle/>
          <a:p>
            <a:pPr algn="ctr"/>
            <a:endParaRPr lang="en-US" sz="2200" b="1" err="1">
              <a:latin typeface="Arial" charset="0"/>
              <a:ea typeface="Arial" charset="0"/>
              <a:cs typeface="Arial" charset="0"/>
            </a:endParaRPr>
          </a:p>
        </p:txBody>
      </p:sp>
      <p:sp>
        <p:nvSpPr>
          <p:cNvPr id="13" name="TextBox 12">
            <a:extLst>
              <a:ext uri="{FF2B5EF4-FFF2-40B4-BE49-F238E27FC236}">
                <a16:creationId xmlns:a16="http://schemas.microsoft.com/office/drawing/2014/main" id="{59B16CEC-DD41-BC8D-4F6F-F0DEA4CAC6BB}"/>
              </a:ext>
            </a:extLst>
          </p:cNvPr>
          <p:cNvSpPr txBox="1"/>
          <p:nvPr/>
        </p:nvSpPr>
        <p:spPr>
          <a:xfrm>
            <a:off x="3450935" y="9296400"/>
            <a:ext cx="184731" cy="430887"/>
          </a:xfrm>
          <a:prstGeom prst="rect">
            <a:avLst/>
          </a:prstGeom>
          <a:noFill/>
        </p:spPr>
        <p:txBody>
          <a:bodyPr wrap="none" rtlCol="0">
            <a:spAutoFit/>
          </a:bodyPr>
          <a:lstStyle/>
          <a:p>
            <a:pPr algn="ctr"/>
            <a:endParaRPr lang="en-US" sz="2200" b="1" err="1">
              <a:latin typeface="Arial" charset="0"/>
              <a:ea typeface="Arial" charset="0"/>
              <a:cs typeface="Arial" charset="0"/>
            </a:endParaRPr>
          </a:p>
        </p:txBody>
      </p:sp>
      <p:sp>
        <p:nvSpPr>
          <p:cNvPr id="5" name="TextBox 4">
            <a:extLst>
              <a:ext uri="{FF2B5EF4-FFF2-40B4-BE49-F238E27FC236}">
                <a16:creationId xmlns:a16="http://schemas.microsoft.com/office/drawing/2014/main" id="{015537BF-ABE1-21D1-3F06-141FBD0DEA46}"/>
              </a:ext>
            </a:extLst>
          </p:cNvPr>
          <p:cNvSpPr txBox="1"/>
          <p:nvPr/>
        </p:nvSpPr>
        <p:spPr>
          <a:xfrm>
            <a:off x="882925" y="23386255"/>
            <a:ext cx="12728648" cy="4524315"/>
          </a:xfrm>
          <a:prstGeom prst="rect">
            <a:avLst/>
          </a:prstGeom>
          <a:noFill/>
        </p:spPr>
        <p:txBody>
          <a:bodyPr wrap="square" rtlCol="0">
            <a:spAutoFit/>
          </a:bodyPr>
          <a:lstStyle/>
          <a:p>
            <a:r>
              <a:rPr lang="en-US" sz="3200" b="1" dirty="0">
                <a:latin typeface="+mj-lt"/>
                <a:cs typeface="Calibri" panose="020F0502020204030204" pitchFamily="34" charset="0"/>
              </a:rPr>
              <a:t>Rationale Design of </a:t>
            </a:r>
            <a:r>
              <a:rPr lang="en-US" sz="3200" b="1" dirty="0" err="1">
                <a:latin typeface="+mj-lt"/>
                <a:cs typeface="Calibri" panose="020F0502020204030204" pitchFamily="34" charset="0"/>
              </a:rPr>
              <a:t>pDNA</a:t>
            </a:r>
            <a:r>
              <a:rPr lang="en-US" sz="3200" b="1" dirty="0">
                <a:latin typeface="+mj-lt"/>
                <a:cs typeface="Calibri" panose="020F0502020204030204" pitchFamily="34" charset="0"/>
              </a:rPr>
              <a:t> Bottlebrush.</a:t>
            </a:r>
            <a:r>
              <a:rPr lang="en-US" sz="3200" b="1" dirty="0">
                <a:latin typeface="Calibri" panose="020F0502020204030204" pitchFamily="34" charset="0"/>
                <a:cs typeface="Calibri" panose="020F0502020204030204" pitchFamily="34" charset="0"/>
              </a:rPr>
              <a:t> </a:t>
            </a:r>
            <a:r>
              <a:rPr lang="en-US" sz="3200" dirty="0" err="1">
                <a:latin typeface="Calibri" panose="020F0502020204030204" pitchFamily="34" charset="0"/>
                <a:cs typeface="Calibri" panose="020F0502020204030204" pitchFamily="34" charset="0"/>
              </a:rPr>
              <a:t>Mustargen</a:t>
            </a:r>
            <a:r>
              <a:rPr lang="en-US" sz="3200" dirty="0">
                <a:latin typeface="Calibri" panose="020F0502020204030204" pitchFamily="34" charset="0"/>
                <a:cs typeface="Calibri" panose="020F0502020204030204" pitchFamily="34" charset="0"/>
              </a:rPr>
              <a:t> compounds are well known compounds capable of alkylating DNA allowing for straightforward grafting-to handles</a:t>
            </a:r>
            <a:r>
              <a:rPr lang="en-US" sz="3200" baseline="30000" dirty="0">
                <a:latin typeface="Calibri" panose="020F0502020204030204" pitchFamily="34" charset="0"/>
                <a:cs typeface="Calibri" panose="020F0502020204030204" pitchFamily="34" charset="0"/>
              </a:rPr>
              <a:t>1</a:t>
            </a:r>
            <a:r>
              <a:rPr lang="en-US" sz="3200" dirty="0">
                <a:latin typeface="Calibri" panose="020F0502020204030204" pitchFamily="34" charset="0"/>
                <a:cs typeface="Calibri" panose="020F0502020204030204" pitchFamily="34" charset="0"/>
              </a:rPr>
              <a:t>. PEG is a well established, FDA approved polymer with known compatibility for conjugation to DNA and other biomolecules in part due to properties such as </a:t>
            </a:r>
            <a:r>
              <a:rPr lang="en-US" sz="3200">
                <a:latin typeface="Calibri" panose="020F0502020204030204" pitchFamily="34" charset="0"/>
                <a:cs typeface="Calibri" panose="020F0502020204030204" pitchFamily="34" charset="0"/>
              </a:rPr>
              <a:t>high-water solubility</a:t>
            </a:r>
            <a:r>
              <a:rPr lang="en-US" sz="3200" baseline="30000">
                <a:latin typeface="Calibri" panose="020F0502020204030204" pitchFamily="34" charset="0"/>
                <a:cs typeface="Calibri" panose="020F0502020204030204" pitchFamily="34" charset="0"/>
              </a:rPr>
              <a:t>2</a:t>
            </a:r>
            <a:r>
              <a:rPr lang="en-US" sz="3200">
                <a:latin typeface="Calibri" panose="020F0502020204030204" pitchFamily="34" charset="0"/>
                <a:cs typeface="Calibri" panose="020F0502020204030204" pitchFamily="34" charset="0"/>
              </a:rPr>
              <a:t>. </a:t>
            </a:r>
            <a:r>
              <a:rPr lang="en-US" sz="3200" dirty="0">
                <a:latin typeface="Calibri" panose="020F0502020204030204" pitchFamily="34" charset="0"/>
                <a:cs typeface="Calibri" panose="020F0502020204030204" pitchFamily="34" charset="0"/>
              </a:rPr>
              <a:t>The chosen linearized plasmid, pUC19 was derived from a high plasmid yielding fed-batch fermentation process developed by the Oldenhuis lab. This allows for a polymer backbone of a known size which can be characterized using well established techniques like agarose gels and AFM. </a:t>
            </a:r>
            <a:endParaRPr lang="en-US" sz="3200" dirty="0">
              <a:cs typeface="Calibri" panose="020F0502020204030204" pitchFamily="34" charset="0"/>
            </a:endParaRPr>
          </a:p>
        </p:txBody>
      </p:sp>
      <p:sp>
        <p:nvSpPr>
          <p:cNvPr id="8" name="TextBox 7">
            <a:extLst>
              <a:ext uri="{FF2B5EF4-FFF2-40B4-BE49-F238E27FC236}">
                <a16:creationId xmlns:a16="http://schemas.microsoft.com/office/drawing/2014/main" id="{779CA46A-C488-17FB-7B1B-D028F7689876}"/>
              </a:ext>
            </a:extLst>
          </p:cNvPr>
          <p:cNvSpPr txBox="1"/>
          <p:nvPr/>
        </p:nvSpPr>
        <p:spPr>
          <a:xfrm>
            <a:off x="9589517" y="-914400"/>
            <a:ext cx="184731" cy="430887"/>
          </a:xfrm>
          <a:prstGeom prst="rect">
            <a:avLst/>
          </a:prstGeom>
          <a:noFill/>
        </p:spPr>
        <p:txBody>
          <a:bodyPr wrap="none" rtlCol="0">
            <a:spAutoFit/>
          </a:bodyPr>
          <a:lstStyle/>
          <a:p>
            <a:pPr algn="ctr"/>
            <a:endParaRPr lang="en-US" sz="2200" b="1" err="1">
              <a:latin typeface="Arial" charset="0"/>
              <a:ea typeface="Arial" charset="0"/>
              <a:cs typeface="Arial" charset="0"/>
            </a:endParaRPr>
          </a:p>
        </p:txBody>
      </p:sp>
      <p:pic>
        <p:nvPicPr>
          <p:cNvPr id="11" name="Picture 10" descr="Logo, company name&#10;&#10;Description automatically generated">
            <a:extLst>
              <a:ext uri="{FF2B5EF4-FFF2-40B4-BE49-F238E27FC236}">
                <a16:creationId xmlns:a16="http://schemas.microsoft.com/office/drawing/2014/main" id="{D2E9F0FA-E84E-90E3-0A74-3C322094BBD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986280" y="26132941"/>
            <a:ext cx="2713533" cy="1019400"/>
          </a:xfrm>
          <a:prstGeom prst="rect">
            <a:avLst/>
          </a:prstGeom>
        </p:spPr>
      </p:pic>
      <p:pic>
        <p:nvPicPr>
          <p:cNvPr id="14" name="Picture 116" descr="NSFlogo">
            <a:extLst>
              <a:ext uri="{FF2B5EF4-FFF2-40B4-BE49-F238E27FC236}">
                <a16:creationId xmlns:a16="http://schemas.microsoft.com/office/drawing/2014/main" id="{51B5697D-881F-5E12-65E8-F312836EE43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628651" y="25945307"/>
            <a:ext cx="1470537" cy="14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a:extLst>
              <a:ext uri="{FF2B5EF4-FFF2-40B4-BE49-F238E27FC236}">
                <a16:creationId xmlns:a16="http://schemas.microsoft.com/office/drawing/2014/main" id="{2D8797D0-F0B6-7DD3-BBE5-6FFE1DF31B9D}"/>
              </a:ext>
            </a:extLst>
          </p:cNvPr>
          <p:cNvSpPr txBox="1"/>
          <p:nvPr/>
        </p:nvSpPr>
        <p:spPr>
          <a:xfrm>
            <a:off x="29930242" y="23504846"/>
            <a:ext cx="13769571" cy="1569660"/>
          </a:xfrm>
          <a:prstGeom prst="rect">
            <a:avLst/>
          </a:prstGeom>
          <a:noFill/>
        </p:spPr>
        <p:txBody>
          <a:bodyPr wrap="square" rtlCol="0">
            <a:spAutoFit/>
          </a:bodyPr>
          <a:lstStyle/>
          <a:p>
            <a:pPr marL="457200" indent="-457200">
              <a:buFont typeface="+mj-lt"/>
              <a:buAutoNum type="arabicPeriod"/>
            </a:pPr>
            <a:r>
              <a:rPr lang="en-US" sz="2400" dirty="0">
                <a:effectLst/>
              </a:rPr>
              <a:t>Sauter, B.; Gillingham, D. DNA Damaging Agents in Chemical Biology and Cancer. </a:t>
            </a:r>
            <a:r>
              <a:rPr lang="en-US" sz="2400" i="1" dirty="0">
                <a:effectLst/>
              </a:rPr>
              <a:t>CHIMIA</a:t>
            </a:r>
            <a:r>
              <a:rPr lang="en-US" sz="2400" dirty="0">
                <a:effectLst/>
              </a:rPr>
              <a:t> </a:t>
            </a:r>
            <a:r>
              <a:rPr lang="en-US" sz="2400" b="1" dirty="0">
                <a:effectLst/>
              </a:rPr>
              <a:t>2020</a:t>
            </a:r>
            <a:r>
              <a:rPr lang="en-US" sz="2400" dirty="0">
                <a:effectLst/>
              </a:rPr>
              <a:t>, </a:t>
            </a:r>
            <a:r>
              <a:rPr lang="en-US" sz="2400" i="1" dirty="0">
                <a:effectLst/>
              </a:rPr>
              <a:t>74</a:t>
            </a:r>
            <a:r>
              <a:rPr lang="en-US" sz="2400" dirty="0">
                <a:effectLst/>
              </a:rPr>
              <a:t> (9), 693. </a:t>
            </a:r>
            <a:endParaRPr lang="en-US" sz="2400" dirty="0"/>
          </a:p>
          <a:p>
            <a:pPr marL="457200" indent="-457200">
              <a:buFont typeface="+mj-lt"/>
              <a:buAutoNum type="arabicPeriod"/>
            </a:pPr>
            <a:r>
              <a:rPr lang="en-US" sz="2400" b="0" i="0" dirty="0" err="1">
                <a:solidFill>
                  <a:srgbClr val="000000"/>
                </a:solidFill>
                <a:effectLst/>
                <a:latin typeface="Calibri" panose="020F0502020204030204" pitchFamily="34" charset="0"/>
              </a:rPr>
              <a:t>Alconcel</a:t>
            </a:r>
            <a:r>
              <a:rPr lang="en-US" sz="2400" b="0" i="0" dirty="0">
                <a:solidFill>
                  <a:srgbClr val="000000"/>
                </a:solidFill>
                <a:effectLst/>
                <a:latin typeface="Calibri" panose="020F0502020204030204" pitchFamily="34" charset="0"/>
              </a:rPr>
              <a:t>, S. N. S.; Baas, A. S.; Maynard, H. D. FDA-Approved Poly(Ethylene Glycol)-Protein Conjugate Drugs. </a:t>
            </a:r>
            <a:r>
              <a:rPr lang="en-US" sz="2400" b="0" i="1" dirty="0">
                <a:solidFill>
                  <a:srgbClr val="000000"/>
                </a:solidFill>
                <a:effectLst/>
                <a:latin typeface="Calibri" panose="020F0502020204030204" pitchFamily="34" charset="0"/>
              </a:rPr>
              <a:t>Polymer Chemistry</a:t>
            </a:r>
            <a:r>
              <a:rPr lang="en-US" sz="2400" b="0" i="0" dirty="0">
                <a:solidFill>
                  <a:srgbClr val="000000"/>
                </a:solidFill>
                <a:effectLst/>
                <a:latin typeface="Calibri" panose="020F0502020204030204" pitchFamily="34" charset="0"/>
              </a:rPr>
              <a:t> </a:t>
            </a:r>
            <a:r>
              <a:rPr lang="en-US" sz="2400" b="1" i="0" dirty="0">
                <a:solidFill>
                  <a:srgbClr val="000000"/>
                </a:solidFill>
                <a:effectLst/>
                <a:latin typeface="Calibri" panose="020F0502020204030204" pitchFamily="34" charset="0"/>
              </a:rPr>
              <a:t>2011</a:t>
            </a:r>
            <a:r>
              <a:rPr lang="en-US" sz="2400" b="0" i="0" dirty="0">
                <a:solidFill>
                  <a:srgbClr val="000000"/>
                </a:solidFill>
                <a:effectLst/>
                <a:latin typeface="Calibri" panose="020F0502020204030204" pitchFamily="34" charset="0"/>
              </a:rPr>
              <a:t>, </a:t>
            </a:r>
            <a:r>
              <a:rPr lang="en-US" sz="2400" b="0" i="1" dirty="0">
                <a:solidFill>
                  <a:srgbClr val="000000"/>
                </a:solidFill>
                <a:effectLst/>
                <a:latin typeface="Calibri" panose="020F0502020204030204" pitchFamily="34" charset="0"/>
              </a:rPr>
              <a:t>2</a:t>
            </a:r>
            <a:r>
              <a:rPr lang="en-US" sz="2400" b="0" i="0" dirty="0">
                <a:solidFill>
                  <a:srgbClr val="000000"/>
                </a:solidFill>
                <a:effectLst/>
                <a:latin typeface="Calibri" panose="020F0502020204030204" pitchFamily="34" charset="0"/>
              </a:rPr>
              <a:t> (7), 1442–1448. https://</a:t>
            </a:r>
            <a:r>
              <a:rPr lang="en-US" sz="2400" b="0" i="0" dirty="0" err="1">
                <a:solidFill>
                  <a:srgbClr val="000000"/>
                </a:solidFill>
                <a:effectLst/>
                <a:latin typeface="Calibri" panose="020F0502020204030204" pitchFamily="34" charset="0"/>
              </a:rPr>
              <a:t>doi.org</a:t>
            </a:r>
            <a:r>
              <a:rPr lang="en-US" sz="2400" b="0" i="0" dirty="0">
                <a:solidFill>
                  <a:srgbClr val="000000"/>
                </a:solidFill>
                <a:effectLst/>
                <a:latin typeface="Calibri" panose="020F0502020204030204" pitchFamily="34" charset="0"/>
              </a:rPr>
              <a:t>/10.1039/c1py00034a. </a:t>
            </a:r>
            <a:endParaRPr lang="en-US" sz="2400" dirty="0"/>
          </a:p>
          <a:p>
            <a:pPr marL="457200" indent="-457200">
              <a:buFont typeface="+mj-lt"/>
              <a:buAutoNum type="arabicPeriod"/>
            </a:pPr>
            <a:endParaRPr lang="en-US" sz="2400" dirty="0"/>
          </a:p>
        </p:txBody>
      </p:sp>
      <p:sp>
        <p:nvSpPr>
          <p:cNvPr id="16" name="TextBox 15">
            <a:extLst>
              <a:ext uri="{FF2B5EF4-FFF2-40B4-BE49-F238E27FC236}">
                <a16:creationId xmlns:a16="http://schemas.microsoft.com/office/drawing/2014/main" id="{7B328CCD-6870-0FCB-2B09-AE9A6B9D9EB6}"/>
              </a:ext>
            </a:extLst>
          </p:cNvPr>
          <p:cNvSpPr txBox="1"/>
          <p:nvPr/>
        </p:nvSpPr>
        <p:spPr>
          <a:xfrm>
            <a:off x="30330009" y="17525687"/>
            <a:ext cx="12980539" cy="1815882"/>
          </a:xfrm>
          <a:prstGeom prst="rect">
            <a:avLst/>
          </a:prstGeom>
          <a:noFill/>
        </p:spPr>
        <p:txBody>
          <a:bodyPr wrap="square" rtlCol="0">
            <a:spAutoFit/>
          </a:bodyPr>
          <a:lstStyle/>
          <a:p>
            <a:r>
              <a:rPr lang="en-US" sz="2800" dirty="0"/>
              <a:t>We have demonstrated the synthesis </a:t>
            </a:r>
            <a:r>
              <a:rPr lang="en-US" sz="2800" dirty="0" err="1"/>
              <a:t>pDNA</a:t>
            </a:r>
            <a:r>
              <a:rPr lang="en-US" sz="2800" dirty="0"/>
              <a:t> bottlebrush polymers via modified polyethylene glycol monomethyl side chains. Agarose gel analysis allowed for easy characterization of the </a:t>
            </a:r>
            <a:r>
              <a:rPr lang="en-US" sz="2800" dirty="0" err="1"/>
              <a:t>pDNA</a:t>
            </a:r>
            <a:r>
              <a:rPr lang="en-US" sz="2800" dirty="0"/>
              <a:t> bottlebrush polymers. These results provide a facile route for a grafting-to approach for PEGylation of pUC19 plasmid DNA. </a:t>
            </a:r>
          </a:p>
        </p:txBody>
      </p:sp>
      <p:sp>
        <p:nvSpPr>
          <p:cNvPr id="9" name="TextBox 8">
            <a:extLst>
              <a:ext uri="{FF2B5EF4-FFF2-40B4-BE49-F238E27FC236}">
                <a16:creationId xmlns:a16="http://schemas.microsoft.com/office/drawing/2014/main" id="{D0A89464-1390-3C4B-39CF-5A302009E093}"/>
              </a:ext>
            </a:extLst>
          </p:cNvPr>
          <p:cNvSpPr txBox="1"/>
          <p:nvPr/>
        </p:nvSpPr>
        <p:spPr>
          <a:xfrm>
            <a:off x="30330009" y="20296229"/>
            <a:ext cx="12980539" cy="954107"/>
          </a:xfrm>
          <a:prstGeom prst="rect">
            <a:avLst/>
          </a:prstGeom>
          <a:noFill/>
        </p:spPr>
        <p:txBody>
          <a:bodyPr wrap="square" rtlCol="0">
            <a:spAutoFit/>
          </a:bodyPr>
          <a:lstStyle/>
          <a:p>
            <a:pPr fontAlgn="base"/>
            <a:r>
              <a:rPr lang="en-US" sz="2800" dirty="0"/>
              <a:t>Future work includes getting AFM images of the plasmid-PEG conjugates and a restriction digest study to confirm chemical modification and overall structure.  </a:t>
            </a:r>
          </a:p>
        </p:txBody>
      </p:sp>
      <p:sp>
        <p:nvSpPr>
          <p:cNvPr id="20" name="TextBox 19">
            <a:extLst>
              <a:ext uri="{FF2B5EF4-FFF2-40B4-BE49-F238E27FC236}">
                <a16:creationId xmlns:a16="http://schemas.microsoft.com/office/drawing/2014/main" id="{A121418C-DD1B-7B42-EADD-30949C576B59}"/>
              </a:ext>
            </a:extLst>
          </p:cNvPr>
          <p:cNvSpPr txBox="1"/>
          <p:nvPr/>
        </p:nvSpPr>
        <p:spPr>
          <a:xfrm>
            <a:off x="15649228" y="10193624"/>
            <a:ext cx="11883061" cy="1077218"/>
          </a:xfrm>
          <a:prstGeom prst="rect">
            <a:avLst/>
          </a:prstGeom>
          <a:noFill/>
        </p:spPr>
        <p:txBody>
          <a:bodyPr wrap="square" rtlCol="0">
            <a:spAutoFit/>
          </a:bodyPr>
          <a:lstStyle/>
          <a:p>
            <a:r>
              <a:rPr lang="en-US" sz="3200" b="1" dirty="0">
                <a:cs typeface="Calibri" panose="020F0502020204030204" pitchFamily="34" charset="0"/>
              </a:rPr>
              <a:t>Figure B. </a:t>
            </a:r>
            <a:r>
              <a:rPr lang="en-US" sz="3200" dirty="0">
                <a:cs typeface="Calibri" panose="020F0502020204030204" pitchFamily="34" charset="0"/>
              </a:rPr>
              <a:t>Reaction scheme for synthesis of </a:t>
            </a:r>
            <a:r>
              <a:rPr lang="en-US" sz="3200" dirty="0" err="1">
                <a:cs typeface="Calibri" panose="020F0502020204030204" pitchFamily="34" charset="0"/>
              </a:rPr>
              <a:t>mPEG</a:t>
            </a:r>
            <a:r>
              <a:rPr lang="en-US" sz="3200" dirty="0">
                <a:cs typeface="Calibri" panose="020F0502020204030204" pitchFamily="34" charset="0"/>
              </a:rPr>
              <a:t>-mesylate. All structures were confirmed using </a:t>
            </a:r>
            <a:r>
              <a:rPr lang="en-US" sz="3200" baseline="30000" dirty="0">
                <a:cs typeface="Calibri" panose="020F0502020204030204" pitchFamily="34" charset="0"/>
              </a:rPr>
              <a:t>1</a:t>
            </a:r>
            <a:r>
              <a:rPr lang="en-US" sz="3200" dirty="0">
                <a:cs typeface="Calibri" panose="020F0502020204030204" pitchFamily="34" charset="0"/>
              </a:rPr>
              <a:t>H NMR.  n = 750, 2000, 20000</a:t>
            </a:r>
            <a:endParaRPr lang="en-US" sz="3200" b="1" dirty="0">
              <a:cs typeface="Calibri" panose="020F0502020204030204" pitchFamily="34" charset="0"/>
            </a:endParaRPr>
          </a:p>
        </p:txBody>
      </p:sp>
      <p:sp>
        <p:nvSpPr>
          <p:cNvPr id="21" name="TextBox 20">
            <a:extLst>
              <a:ext uri="{FF2B5EF4-FFF2-40B4-BE49-F238E27FC236}">
                <a16:creationId xmlns:a16="http://schemas.microsoft.com/office/drawing/2014/main" id="{7EC26A8A-015D-CCF0-17D2-985486273EFD}"/>
              </a:ext>
            </a:extLst>
          </p:cNvPr>
          <p:cNvSpPr txBox="1"/>
          <p:nvPr/>
        </p:nvSpPr>
        <p:spPr>
          <a:xfrm>
            <a:off x="15726392" y="13660077"/>
            <a:ext cx="11883060" cy="1077218"/>
          </a:xfrm>
          <a:prstGeom prst="rect">
            <a:avLst/>
          </a:prstGeom>
          <a:noFill/>
        </p:spPr>
        <p:txBody>
          <a:bodyPr wrap="square" rtlCol="0">
            <a:spAutoFit/>
          </a:bodyPr>
          <a:lstStyle/>
          <a:p>
            <a:r>
              <a:rPr lang="en-US" sz="3200" b="1" dirty="0">
                <a:cs typeface="Calibri" panose="020F0502020204030204" pitchFamily="34" charset="0"/>
              </a:rPr>
              <a:t>Figure C. </a:t>
            </a:r>
            <a:r>
              <a:rPr lang="en-US" sz="3200" dirty="0">
                <a:cs typeface="Calibri" panose="020F0502020204030204" pitchFamily="34" charset="0"/>
              </a:rPr>
              <a:t>Reaction scheme for synthesis of </a:t>
            </a:r>
            <a:r>
              <a:rPr lang="en-US" sz="3200" dirty="0" err="1">
                <a:cs typeface="Calibri" panose="020F0502020204030204" pitchFamily="34" charset="0"/>
              </a:rPr>
              <a:t>mPEG</a:t>
            </a:r>
            <a:r>
              <a:rPr lang="en-US" sz="3200" dirty="0">
                <a:cs typeface="Calibri" panose="020F0502020204030204" pitchFamily="34" charset="0"/>
              </a:rPr>
              <a:t>-diethanolamine. All structures were confirmed using </a:t>
            </a:r>
            <a:r>
              <a:rPr lang="en-US" sz="3200" baseline="30000" dirty="0">
                <a:cs typeface="Calibri" panose="020F0502020204030204" pitchFamily="34" charset="0"/>
              </a:rPr>
              <a:t>1</a:t>
            </a:r>
            <a:r>
              <a:rPr lang="en-US" sz="3200" dirty="0">
                <a:cs typeface="Calibri" panose="020F0502020204030204" pitchFamily="34" charset="0"/>
              </a:rPr>
              <a:t>H NMR. n = 750, 2000, 20000</a:t>
            </a:r>
            <a:endParaRPr lang="en-US" sz="3200" b="1" dirty="0">
              <a:cs typeface="Calibri" panose="020F0502020204030204" pitchFamily="34" charset="0"/>
            </a:endParaRPr>
          </a:p>
        </p:txBody>
      </p:sp>
      <p:pic>
        <p:nvPicPr>
          <p:cNvPr id="17" name="Picture 16">
            <a:extLst>
              <a:ext uri="{FF2B5EF4-FFF2-40B4-BE49-F238E27FC236}">
                <a16:creationId xmlns:a16="http://schemas.microsoft.com/office/drawing/2014/main" id="{1535689A-C5E1-0A95-6DE6-7B4EB2CE790B}"/>
              </a:ext>
            </a:extLst>
          </p:cNvPr>
          <p:cNvPicPr>
            <a:picLocks noChangeAspect="1"/>
          </p:cNvPicPr>
          <p:nvPr/>
        </p:nvPicPr>
        <p:blipFill>
          <a:blip r:embed="rId7"/>
          <a:stretch>
            <a:fillRect/>
          </a:stretch>
        </p:blipFill>
        <p:spPr>
          <a:xfrm>
            <a:off x="1080592" y="14159937"/>
            <a:ext cx="12480599" cy="732050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0" name="TextBox 29">
            <a:extLst>
              <a:ext uri="{FF2B5EF4-FFF2-40B4-BE49-F238E27FC236}">
                <a16:creationId xmlns:a16="http://schemas.microsoft.com/office/drawing/2014/main" id="{BA4D2778-BCB5-5099-8285-5B699211E73F}"/>
              </a:ext>
            </a:extLst>
          </p:cNvPr>
          <p:cNvSpPr txBox="1"/>
          <p:nvPr/>
        </p:nvSpPr>
        <p:spPr>
          <a:xfrm>
            <a:off x="1596503" y="30678509"/>
            <a:ext cx="2886496" cy="1077218"/>
          </a:xfrm>
          <a:prstGeom prst="rect">
            <a:avLst/>
          </a:prstGeom>
          <a:noFill/>
        </p:spPr>
        <p:txBody>
          <a:bodyPr wrap="none" rtlCol="0">
            <a:spAutoFit/>
          </a:bodyPr>
          <a:lstStyle/>
          <a:p>
            <a:r>
              <a:rPr lang="en-US" sz="3200" b="1" dirty="0"/>
              <a:t>lpUC19 plasmid</a:t>
            </a:r>
          </a:p>
          <a:p>
            <a:pPr algn="ctr"/>
            <a:r>
              <a:rPr lang="en-US" sz="3200" dirty="0"/>
              <a:t>2686bp</a:t>
            </a:r>
          </a:p>
        </p:txBody>
      </p:sp>
      <p:sp>
        <p:nvSpPr>
          <p:cNvPr id="31" name="TextBox 30">
            <a:extLst>
              <a:ext uri="{FF2B5EF4-FFF2-40B4-BE49-F238E27FC236}">
                <a16:creationId xmlns:a16="http://schemas.microsoft.com/office/drawing/2014/main" id="{1CBE0175-F751-9B51-8786-38AAB0FDD9D1}"/>
              </a:ext>
            </a:extLst>
          </p:cNvPr>
          <p:cNvSpPr txBox="1"/>
          <p:nvPr/>
        </p:nvSpPr>
        <p:spPr>
          <a:xfrm>
            <a:off x="8941498" y="28724662"/>
            <a:ext cx="4779475" cy="1569660"/>
          </a:xfrm>
          <a:prstGeom prst="rect">
            <a:avLst/>
          </a:prstGeom>
          <a:noFill/>
        </p:spPr>
        <p:txBody>
          <a:bodyPr wrap="square" rtlCol="0">
            <a:spAutoFit/>
          </a:bodyPr>
          <a:lstStyle/>
          <a:p>
            <a:r>
              <a:rPr lang="en-US" sz="3200" b="1" dirty="0">
                <a:ea typeface="Arial" charset="0"/>
                <a:cs typeface="Arial" charset="0"/>
              </a:rPr>
              <a:t>Various molecular weight </a:t>
            </a:r>
            <a:r>
              <a:rPr lang="en-US" sz="3200" b="1" dirty="0" err="1">
                <a:ea typeface="Arial" charset="0"/>
                <a:cs typeface="Arial" charset="0"/>
              </a:rPr>
              <a:t>mPEG</a:t>
            </a:r>
            <a:r>
              <a:rPr lang="en-US" sz="3200" b="1" dirty="0">
                <a:ea typeface="Arial" charset="0"/>
                <a:cs typeface="Arial" charset="0"/>
              </a:rPr>
              <a:t> modified with </a:t>
            </a:r>
            <a:r>
              <a:rPr lang="en-US" sz="3200" b="1" dirty="0" err="1">
                <a:ea typeface="Arial" charset="0"/>
                <a:cs typeface="Arial" charset="0"/>
              </a:rPr>
              <a:t>mustargen</a:t>
            </a:r>
            <a:r>
              <a:rPr lang="en-US" sz="3200" b="1" dirty="0">
                <a:ea typeface="Arial" charset="0"/>
                <a:cs typeface="Arial" charset="0"/>
              </a:rPr>
              <a:t> end group</a:t>
            </a:r>
          </a:p>
        </p:txBody>
      </p:sp>
      <p:sp>
        <p:nvSpPr>
          <p:cNvPr id="32" name="Freeform: Shape 31">
            <a:extLst>
              <a:ext uri="{FF2B5EF4-FFF2-40B4-BE49-F238E27FC236}">
                <a16:creationId xmlns:a16="http://schemas.microsoft.com/office/drawing/2014/main" id="{419013DA-2EC6-5A4C-33E6-43DCE6CACBB0}"/>
              </a:ext>
            </a:extLst>
          </p:cNvPr>
          <p:cNvSpPr/>
          <p:nvPr/>
        </p:nvSpPr>
        <p:spPr>
          <a:xfrm>
            <a:off x="1475813" y="29007171"/>
            <a:ext cx="2944352" cy="256100"/>
          </a:xfrm>
          <a:custGeom>
            <a:avLst/>
            <a:gdLst>
              <a:gd name="connsiteX0" fmla="*/ 0 w 2390503"/>
              <a:gd name="connsiteY0" fmla="*/ 267845 h 274692"/>
              <a:gd name="connsiteX1" fmla="*/ 156754 w 2390503"/>
              <a:gd name="connsiteY1" fmla="*/ 111091 h 274692"/>
              <a:gd name="connsiteX2" fmla="*/ 293914 w 2390503"/>
              <a:gd name="connsiteY2" fmla="*/ 248251 h 274692"/>
              <a:gd name="connsiteX3" fmla="*/ 529045 w 2390503"/>
              <a:gd name="connsiteY3" fmla="*/ 58839 h 274692"/>
              <a:gd name="connsiteX4" fmla="*/ 711925 w 2390503"/>
              <a:gd name="connsiteY4" fmla="*/ 274376 h 274692"/>
              <a:gd name="connsiteX5" fmla="*/ 933994 w 2390503"/>
              <a:gd name="connsiteY5" fmla="*/ 56 h 274692"/>
              <a:gd name="connsiteX6" fmla="*/ 1136468 w 2390503"/>
              <a:gd name="connsiteY6" fmla="*/ 248251 h 274692"/>
              <a:gd name="connsiteX7" fmla="*/ 1417320 w 2390503"/>
              <a:gd name="connsiteY7" fmla="*/ 13119 h 274692"/>
              <a:gd name="connsiteX8" fmla="*/ 1711234 w 2390503"/>
              <a:gd name="connsiteY8" fmla="*/ 274376 h 274692"/>
              <a:gd name="connsiteX9" fmla="*/ 1822268 w 2390503"/>
              <a:gd name="connsiteY9" fmla="*/ 52308 h 274692"/>
              <a:gd name="connsiteX10" fmla="*/ 1985554 w 2390503"/>
              <a:gd name="connsiteY10" fmla="*/ 202531 h 274692"/>
              <a:gd name="connsiteX11" fmla="*/ 2214154 w 2390503"/>
              <a:gd name="connsiteY11" fmla="*/ 71902 h 274692"/>
              <a:gd name="connsiteX12" fmla="*/ 2390503 w 2390503"/>
              <a:gd name="connsiteY12" fmla="*/ 209062 h 274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390503" h="274692">
                <a:moveTo>
                  <a:pt x="0" y="267845"/>
                </a:moveTo>
                <a:cubicBezTo>
                  <a:pt x="53884" y="191101"/>
                  <a:pt x="107768" y="114357"/>
                  <a:pt x="156754" y="111091"/>
                </a:cubicBezTo>
                <a:cubicBezTo>
                  <a:pt x="205740" y="107825"/>
                  <a:pt x="231866" y="256960"/>
                  <a:pt x="293914" y="248251"/>
                </a:cubicBezTo>
                <a:cubicBezTo>
                  <a:pt x="355962" y="239542"/>
                  <a:pt x="459377" y="54485"/>
                  <a:pt x="529045" y="58839"/>
                </a:cubicBezTo>
                <a:cubicBezTo>
                  <a:pt x="598714" y="63193"/>
                  <a:pt x="644434" y="284173"/>
                  <a:pt x="711925" y="274376"/>
                </a:cubicBezTo>
                <a:cubicBezTo>
                  <a:pt x="779417" y="264579"/>
                  <a:pt x="863237" y="4410"/>
                  <a:pt x="933994" y="56"/>
                </a:cubicBezTo>
                <a:cubicBezTo>
                  <a:pt x="1004751" y="-4298"/>
                  <a:pt x="1055914" y="246074"/>
                  <a:pt x="1136468" y="248251"/>
                </a:cubicBezTo>
                <a:cubicBezTo>
                  <a:pt x="1217022" y="250428"/>
                  <a:pt x="1321526" y="8765"/>
                  <a:pt x="1417320" y="13119"/>
                </a:cubicBezTo>
                <a:cubicBezTo>
                  <a:pt x="1513114" y="17473"/>
                  <a:pt x="1643743" y="267845"/>
                  <a:pt x="1711234" y="274376"/>
                </a:cubicBezTo>
                <a:cubicBezTo>
                  <a:pt x="1778725" y="280907"/>
                  <a:pt x="1776548" y="64282"/>
                  <a:pt x="1822268" y="52308"/>
                </a:cubicBezTo>
                <a:cubicBezTo>
                  <a:pt x="1867988" y="40334"/>
                  <a:pt x="1920240" y="199265"/>
                  <a:pt x="1985554" y="202531"/>
                </a:cubicBezTo>
                <a:cubicBezTo>
                  <a:pt x="2050868" y="205797"/>
                  <a:pt x="2146663" y="70814"/>
                  <a:pt x="2214154" y="71902"/>
                </a:cubicBezTo>
                <a:cubicBezTo>
                  <a:pt x="2281645" y="72990"/>
                  <a:pt x="2371997" y="185114"/>
                  <a:pt x="2390503" y="209062"/>
                </a:cubicBezTo>
              </a:path>
            </a:pathLst>
          </a:custGeom>
          <a:noFill/>
          <a:ln w="60325">
            <a:solidFill>
              <a:srgbClr val="0446B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35">
            <a:extLst>
              <a:ext uri="{FF2B5EF4-FFF2-40B4-BE49-F238E27FC236}">
                <a16:creationId xmlns:a16="http://schemas.microsoft.com/office/drawing/2014/main" id="{DF687EA8-98E2-64BE-5721-0B2602039645}"/>
              </a:ext>
            </a:extLst>
          </p:cNvPr>
          <p:cNvPicPr>
            <a:picLocks noChangeAspect="1"/>
          </p:cNvPicPr>
          <p:nvPr/>
        </p:nvPicPr>
        <p:blipFill>
          <a:blip r:embed="rId8"/>
          <a:stretch>
            <a:fillRect/>
          </a:stretch>
        </p:blipFill>
        <p:spPr>
          <a:xfrm>
            <a:off x="36538210" y="9506996"/>
            <a:ext cx="6138565" cy="3980396"/>
          </a:xfrm>
          <a:prstGeom prst="rect">
            <a:avLst/>
          </a:prstGeom>
        </p:spPr>
      </p:pic>
      <p:sp>
        <p:nvSpPr>
          <p:cNvPr id="39" name="TextBox 38">
            <a:extLst>
              <a:ext uri="{FF2B5EF4-FFF2-40B4-BE49-F238E27FC236}">
                <a16:creationId xmlns:a16="http://schemas.microsoft.com/office/drawing/2014/main" id="{4A4C513B-33E1-CBCF-4CEF-2149107E0747}"/>
              </a:ext>
            </a:extLst>
          </p:cNvPr>
          <p:cNvSpPr txBox="1"/>
          <p:nvPr/>
        </p:nvSpPr>
        <p:spPr>
          <a:xfrm>
            <a:off x="30659108" y="9506996"/>
            <a:ext cx="374237" cy="369332"/>
          </a:xfrm>
          <a:prstGeom prst="rect">
            <a:avLst/>
          </a:prstGeom>
          <a:noFill/>
        </p:spPr>
        <p:txBody>
          <a:bodyPr wrap="square" rtlCol="0">
            <a:spAutoFit/>
          </a:bodyPr>
          <a:lstStyle/>
          <a:p>
            <a:pPr algn="ctr"/>
            <a:r>
              <a:rPr lang="en-US" sz="1800" b="1" dirty="0">
                <a:solidFill>
                  <a:schemeClr val="bg1"/>
                </a:solidFill>
                <a:latin typeface="Arial" charset="0"/>
                <a:ea typeface="Arial" charset="0"/>
                <a:cs typeface="Arial" charset="0"/>
              </a:rPr>
              <a:t>A</a:t>
            </a:r>
          </a:p>
        </p:txBody>
      </p:sp>
      <p:sp>
        <p:nvSpPr>
          <p:cNvPr id="40" name="TextBox 39">
            <a:extLst>
              <a:ext uri="{FF2B5EF4-FFF2-40B4-BE49-F238E27FC236}">
                <a16:creationId xmlns:a16="http://schemas.microsoft.com/office/drawing/2014/main" id="{513309BF-B3AE-2519-51CE-D2E84E2BD21D}"/>
              </a:ext>
            </a:extLst>
          </p:cNvPr>
          <p:cNvSpPr txBox="1"/>
          <p:nvPr/>
        </p:nvSpPr>
        <p:spPr>
          <a:xfrm>
            <a:off x="36525002" y="9488625"/>
            <a:ext cx="351378" cy="369332"/>
          </a:xfrm>
          <a:prstGeom prst="rect">
            <a:avLst/>
          </a:prstGeom>
          <a:noFill/>
        </p:spPr>
        <p:txBody>
          <a:bodyPr wrap="none" rtlCol="0">
            <a:spAutoFit/>
          </a:bodyPr>
          <a:lstStyle/>
          <a:p>
            <a:pPr algn="ctr"/>
            <a:r>
              <a:rPr lang="en-US" sz="1800" b="1" dirty="0">
                <a:solidFill>
                  <a:schemeClr val="bg1"/>
                </a:solidFill>
                <a:latin typeface="Arial" charset="0"/>
                <a:ea typeface="Arial" charset="0"/>
                <a:cs typeface="Arial" charset="0"/>
              </a:rPr>
              <a:t>B</a:t>
            </a:r>
          </a:p>
        </p:txBody>
      </p:sp>
      <p:sp>
        <p:nvSpPr>
          <p:cNvPr id="41" name="TextBox 40">
            <a:extLst>
              <a:ext uri="{FF2B5EF4-FFF2-40B4-BE49-F238E27FC236}">
                <a16:creationId xmlns:a16="http://schemas.microsoft.com/office/drawing/2014/main" id="{661309B8-6C8F-A465-510C-6E88AF898D1D}"/>
              </a:ext>
            </a:extLst>
          </p:cNvPr>
          <p:cNvSpPr txBox="1"/>
          <p:nvPr/>
        </p:nvSpPr>
        <p:spPr>
          <a:xfrm>
            <a:off x="30459985" y="13505763"/>
            <a:ext cx="11883061" cy="1569660"/>
          </a:xfrm>
          <a:prstGeom prst="rect">
            <a:avLst/>
          </a:prstGeom>
          <a:noFill/>
        </p:spPr>
        <p:txBody>
          <a:bodyPr wrap="square" rtlCol="0">
            <a:spAutoFit/>
          </a:bodyPr>
          <a:lstStyle/>
          <a:p>
            <a:r>
              <a:rPr lang="en-US" sz="3200" b="1" dirty="0">
                <a:cs typeface="Calibri" panose="020F0502020204030204" pitchFamily="34" charset="0"/>
              </a:rPr>
              <a:t>Figure F. </a:t>
            </a:r>
            <a:r>
              <a:rPr lang="en-US" sz="3200" dirty="0">
                <a:cs typeface="Calibri" panose="020F0502020204030204" pitchFamily="34" charset="0"/>
              </a:rPr>
              <a:t>2.5% agarose gel showing increasing molar equivalence of </a:t>
            </a:r>
            <a:r>
              <a:rPr lang="en-US" sz="3200" dirty="0" err="1">
                <a:cs typeface="Calibri" panose="020F0502020204030204" pitchFamily="34" charset="0"/>
              </a:rPr>
              <a:t>mPEG-mustargen</a:t>
            </a:r>
            <a:r>
              <a:rPr lang="en-US" sz="3200" dirty="0">
                <a:cs typeface="Calibri" panose="020F0502020204030204" pitchFamily="34" charset="0"/>
              </a:rPr>
              <a:t> relative to </a:t>
            </a:r>
            <a:r>
              <a:rPr lang="en-US" sz="3200" dirty="0" err="1">
                <a:cs typeface="Calibri" panose="020F0502020204030204" pitchFamily="34" charset="0"/>
              </a:rPr>
              <a:t>pDNA</a:t>
            </a:r>
            <a:r>
              <a:rPr lang="en-US" sz="3200" dirty="0">
                <a:cs typeface="Calibri" panose="020F0502020204030204" pitchFamily="34" charset="0"/>
              </a:rPr>
              <a:t> (10-60 equivalence) A) mPEG</a:t>
            </a:r>
            <a:r>
              <a:rPr lang="en-US" sz="3200" baseline="-25000" dirty="0">
                <a:cs typeface="Calibri" panose="020F0502020204030204" pitchFamily="34" charset="0"/>
              </a:rPr>
              <a:t>2000                       </a:t>
            </a:r>
            <a:r>
              <a:rPr lang="en-US" sz="3200" dirty="0">
                <a:cs typeface="Calibri" panose="020F0502020204030204" pitchFamily="34" charset="0"/>
              </a:rPr>
              <a:t>B) mPEG</a:t>
            </a:r>
            <a:r>
              <a:rPr lang="en-US" sz="3200" baseline="-25000" dirty="0">
                <a:cs typeface="Calibri" panose="020F0502020204030204" pitchFamily="34" charset="0"/>
              </a:rPr>
              <a:t>750 </a:t>
            </a:r>
            <a:endParaRPr lang="en-US" sz="3200" b="1" dirty="0">
              <a:cs typeface="Calibri" panose="020F0502020204030204" pitchFamily="34" charset="0"/>
            </a:endParaRPr>
          </a:p>
        </p:txBody>
      </p:sp>
      <p:graphicFrame>
        <p:nvGraphicFramePr>
          <p:cNvPr id="3" name="Object 2">
            <a:extLst>
              <a:ext uri="{FF2B5EF4-FFF2-40B4-BE49-F238E27FC236}">
                <a16:creationId xmlns:a16="http://schemas.microsoft.com/office/drawing/2014/main" id="{BFA9D1C2-3EBD-B286-7583-BB4A10D65B43}"/>
              </a:ext>
            </a:extLst>
          </p:cNvPr>
          <p:cNvGraphicFramePr>
            <a:graphicFrameLocks noChangeAspect="1"/>
          </p:cNvGraphicFramePr>
          <p:nvPr>
            <p:extLst>
              <p:ext uri="{D42A27DB-BD31-4B8C-83A1-F6EECF244321}">
                <p14:modId xmlns:p14="http://schemas.microsoft.com/office/powerpoint/2010/main" val="926418984"/>
              </p:ext>
            </p:extLst>
          </p:nvPr>
        </p:nvGraphicFramePr>
        <p:xfrm>
          <a:off x="5425628" y="28052715"/>
          <a:ext cx="3211433" cy="2955233"/>
        </p:xfrm>
        <a:graphic>
          <a:graphicData uri="http://schemas.openxmlformats.org/presentationml/2006/ole">
            <mc:AlternateContent xmlns:mc="http://schemas.openxmlformats.org/markup-compatibility/2006">
              <mc:Choice xmlns:v="urn:schemas-microsoft-com:vml" Requires="v">
                <p:oleObj name="CS ChemDraw Drawing" r:id="rId9" imgW="1710964" imgH="1575299" progId="ChemDraw.Document.6.0">
                  <p:embed/>
                </p:oleObj>
              </mc:Choice>
              <mc:Fallback>
                <p:oleObj name="CS ChemDraw Drawing" r:id="rId9" imgW="1710964" imgH="1575299" progId="ChemDraw.Document.6.0">
                  <p:embed/>
                  <p:pic>
                    <p:nvPicPr>
                      <p:cNvPr id="3" name="Object 2">
                        <a:extLst>
                          <a:ext uri="{FF2B5EF4-FFF2-40B4-BE49-F238E27FC236}">
                            <a16:creationId xmlns:a16="http://schemas.microsoft.com/office/drawing/2014/main" id="{BFA9D1C2-3EBD-B286-7583-BB4A10D65B43}"/>
                          </a:ext>
                        </a:extLst>
                      </p:cNvPr>
                      <p:cNvPicPr/>
                      <p:nvPr/>
                    </p:nvPicPr>
                    <p:blipFill>
                      <a:blip r:embed="rId10"/>
                      <a:stretch>
                        <a:fillRect/>
                      </a:stretch>
                    </p:blipFill>
                    <p:spPr>
                      <a:xfrm>
                        <a:off x="5425628" y="28052715"/>
                        <a:ext cx="3211433" cy="2955233"/>
                      </a:xfrm>
                      <a:prstGeom prst="rect">
                        <a:avLst/>
                      </a:prstGeom>
                    </p:spPr>
                  </p:pic>
                </p:oleObj>
              </mc:Fallback>
            </mc:AlternateContent>
          </a:graphicData>
        </a:graphic>
      </p:graphicFrame>
      <p:sp>
        <p:nvSpPr>
          <p:cNvPr id="18" name="TextBox 17">
            <a:extLst>
              <a:ext uri="{FF2B5EF4-FFF2-40B4-BE49-F238E27FC236}">
                <a16:creationId xmlns:a16="http://schemas.microsoft.com/office/drawing/2014/main" id="{060E2F1E-787B-9987-FBFE-EB4E97E6F949}"/>
              </a:ext>
            </a:extLst>
          </p:cNvPr>
          <p:cNvSpPr txBox="1"/>
          <p:nvPr/>
        </p:nvSpPr>
        <p:spPr>
          <a:xfrm>
            <a:off x="37951939" y="9517263"/>
            <a:ext cx="691215"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10 eq.</a:t>
            </a:r>
          </a:p>
        </p:txBody>
      </p:sp>
      <p:sp>
        <p:nvSpPr>
          <p:cNvPr id="19" name="TextBox 18">
            <a:extLst>
              <a:ext uri="{FF2B5EF4-FFF2-40B4-BE49-F238E27FC236}">
                <a16:creationId xmlns:a16="http://schemas.microsoft.com/office/drawing/2014/main" id="{A37AA7BA-FC85-22B7-EE77-AE56C1889959}"/>
              </a:ext>
            </a:extLst>
          </p:cNvPr>
          <p:cNvSpPr txBox="1"/>
          <p:nvPr/>
        </p:nvSpPr>
        <p:spPr>
          <a:xfrm>
            <a:off x="38712709" y="9515634"/>
            <a:ext cx="691216"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20 eq.</a:t>
            </a:r>
          </a:p>
        </p:txBody>
      </p:sp>
      <p:sp>
        <p:nvSpPr>
          <p:cNvPr id="27" name="TextBox 26">
            <a:extLst>
              <a:ext uri="{FF2B5EF4-FFF2-40B4-BE49-F238E27FC236}">
                <a16:creationId xmlns:a16="http://schemas.microsoft.com/office/drawing/2014/main" id="{93337D17-E5E5-5421-8143-98204155816C}"/>
              </a:ext>
            </a:extLst>
          </p:cNvPr>
          <p:cNvSpPr txBox="1"/>
          <p:nvPr/>
        </p:nvSpPr>
        <p:spPr>
          <a:xfrm>
            <a:off x="39359060" y="9515632"/>
            <a:ext cx="691215"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30 eq.</a:t>
            </a:r>
          </a:p>
        </p:txBody>
      </p:sp>
      <p:sp>
        <p:nvSpPr>
          <p:cNvPr id="28" name="TextBox 27">
            <a:extLst>
              <a:ext uri="{FF2B5EF4-FFF2-40B4-BE49-F238E27FC236}">
                <a16:creationId xmlns:a16="http://schemas.microsoft.com/office/drawing/2014/main" id="{AEA9CF57-130B-346C-D29E-A0A0FEB32FD9}"/>
              </a:ext>
            </a:extLst>
          </p:cNvPr>
          <p:cNvSpPr txBox="1"/>
          <p:nvPr/>
        </p:nvSpPr>
        <p:spPr>
          <a:xfrm>
            <a:off x="40003527" y="9515633"/>
            <a:ext cx="691216"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40 eq.</a:t>
            </a:r>
          </a:p>
        </p:txBody>
      </p:sp>
      <p:sp>
        <p:nvSpPr>
          <p:cNvPr id="29" name="TextBox 28">
            <a:extLst>
              <a:ext uri="{FF2B5EF4-FFF2-40B4-BE49-F238E27FC236}">
                <a16:creationId xmlns:a16="http://schemas.microsoft.com/office/drawing/2014/main" id="{B49C6415-56E1-A5B4-73D9-4BC56A279CC4}"/>
              </a:ext>
            </a:extLst>
          </p:cNvPr>
          <p:cNvSpPr txBox="1"/>
          <p:nvPr/>
        </p:nvSpPr>
        <p:spPr>
          <a:xfrm>
            <a:off x="40603129" y="9524270"/>
            <a:ext cx="691216"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50 eq.</a:t>
            </a:r>
          </a:p>
        </p:txBody>
      </p:sp>
      <p:sp>
        <p:nvSpPr>
          <p:cNvPr id="33" name="TextBox 32">
            <a:extLst>
              <a:ext uri="{FF2B5EF4-FFF2-40B4-BE49-F238E27FC236}">
                <a16:creationId xmlns:a16="http://schemas.microsoft.com/office/drawing/2014/main" id="{31DF38B3-528F-8F34-43FF-A1FBC1728946}"/>
              </a:ext>
            </a:extLst>
          </p:cNvPr>
          <p:cNvSpPr txBox="1"/>
          <p:nvPr/>
        </p:nvSpPr>
        <p:spPr>
          <a:xfrm>
            <a:off x="41269096" y="9524269"/>
            <a:ext cx="691215"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60 eq.</a:t>
            </a:r>
          </a:p>
        </p:txBody>
      </p:sp>
      <p:sp>
        <p:nvSpPr>
          <p:cNvPr id="35" name="TextBox 34">
            <a:extLst>
              <a:ext uri="{FF2B5EF4-FFF2-40B4-BE49-F238E27FC236}">
                <a16:creationId xmlns:a16="http://schemas.microsoft.com/office/drawing/2014/main" id="{BBBB0964-5F48-4CC9-26AC-9A2708D2F97F}"/>
              </a:ext>
            </a:extLst>
          </p:cNvPr>
          <p:cNvSpPr txBox="1"/>
          <p:nvPr/>
        </p:nvSpPr>
        <p:spPr>
          <a:xfrm>
            <a:off x="37246677" y="9537773"/>
            <a:ext cx="801823"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lpUC19</a:t>
            </a:r>
          </a:p>
        </p:txBody>
      </p:sp>
      <p:sp>
        <p:nvSpPr>
          <p:cNvPr id="37" name="TextBox 36">
            <a:extLst>
              <a:ext uri="{FF2B5EF4-FFF2-40B4-BE49-F238E27FC236}">
                <a16:creationId xmlns:a16="http://schemas.microsoft.com/office/drawing/2014/main" id="{A93F3B15-3196-E2D2-02C4-4E601AACC35A}"/>
              </a:ext>
            </a:extLst>
          </p:cNvPr>
          <p:cNvSpPr txBox="1"/>
          <p:nvPr/>
        </p:nvSpPr>
        <p:spPr>
          <a:xfrm>
            <a:off x="31348185" y="9524269"/>
            <a:ext cx="801823"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lpUC19</a:t>
            </a:r>
          </a:p>
        </p:txBody>
      </p:sp>
      <p:sp>
        <p:nvSpPr>
          <p:cNvPr id="38" name="TextBox 37">
            <a:extLst>
              <a:ext uri="{FF2B5EF4-FFF2-40B4-BE49-F238E27FC236}">
                <a16:creationId xmlns:a16="http://schemas.microsoft.com/office/drawing/2014/main" id="{A52ADAD9-F5E3-4D16-2293-1AADF7F49FBA}"/>
              </a:ext>
            </a:extLst>
          </p:cNvPr>
          <p:cNvSpPr txBox="1"/>
          <p:nvPr/>
        </p:nvSpPr>
        <p:spPr>
          <a:xfrm>
            <a:off x="32029850" y="9515631"/>
            <a:ext cx="691215"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10 eq.</a:t>
            </a:r>
          </a:p>
        </p:txBody>
      </p:sp>
      <p:sp>
        <p:nvSpPr>
          <p:cNvPr id="42" name="TextBox 41">
            <a:extLst>
              <a:ext uri="{FF2B5EF4-FFF2-40B4-BE49-F238E27FC236}">
                <a16:creationId xmlns:a16="http://schemas.microsoft.com/office/drawing/2014/main" id="{B6E4BE6D-6D6D-7985-FA71-4A2B72E3F94D}"/>
              </a:ext>
            </a:extLst>
          </p:cNvPr>
          <p:cNvSpPr txBox="1"/>
          <p:nvPr/>
        </p:nvSpPr>
        <p:spPr>
          <a:xfrm>
            <a:off x="32574440" y="9517197"/>
            <a:ext cx="691216"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20 eq.</a:t>
            </a:r>
          </a:p>
        </p:txBody>
      </p:sp>
      <p:sp>
        <p:nvSpPr>
          <p:cNvPr id="43" name="TextBox 42">
            <a:extLst>
              <a:ext uri="{FF2B5EF4-FFF2-40B4-BE49-F238E27FC236}">
                <a16:creationId xmlns:a16="http://schemas.microsoft.com/office/drawing/2014/main" id="{605A0E8E-6CBB-DF54-8AB3-A4DAD865FF00}"/>
              </a:ext>
            </a:extLst>
          </p:cNvPr>
          <p:cNvSpPr txBox="1"/>
          <p:nvPr/>
        </p:nvSpPr>
        <p:spPr>
          <a:xfrm>
            <a:off x="33172092" y="9524268"/>
            <a:ext cx="691215"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30 eq.</a:t>
            </a:r>
          </a:p>
        </p:txBody>
      </p:sp>
      <p:sp>
        <p:nvSpPr>
          <p:cNvPr id="44" name="TextBox 43">
            <a:extLst>
              <a:ext uri="{FF2B5EF4-FFF2-40B4-BE49-F238E27FC236}">
                <a16:creationId xmlns:a16="http://schemas.microsoft.com/office/drawing/2014/main" id="{4C9D9D96-1341-CF94-A82B-0809CB1EA9B4}"/>
              </a:ext>
            </a:extLst>
          </p:cNvPr>
          <p:cNvSpPr txBox="1"/>
          <p:nvPr/>
        </p:nvSpPr>
        <p:spPr>
          <a:xfrm>
            <a:off x="33745811" y="9523464"/>
            <a:ext cx="691216"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40 eq.</a:t>
            </a:r>
          </a:p>
        </p:txBody>
      </p:sp>
      <p:sp>
        <p:nvSpPr>
          <p:cNvPr id="45" name="TextBox 44">
            <a:extLst>
              <a:ext uri="{FF2B5EF4-FFF2-40B4-BE49-F238E27FC236}">
                <a16:creationId xmlns:a16="http://schemas.microsoft.com/office/drawing/2014/main" id="{03B53275-3F98-DA91-7FB9-CE5CDF1A7611}"/>
              </a:ext>
            </a:extLst>
          </p:cNvPr>
          <p:cNvSpPr txBox="1"/>
          <p:nvPr/>
        </p:nvSpPr>
        <p:spPr>
          <a:xfrm>
            <a:off x="34318367" y="9552406"/>
            <a:ext cx="691216"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50 eq.</a:t>
            </a:r>
          </a:p>
        </p:txBody>
      </p:sp>
      <p:sp>
        <p:nvSpPr>
          <p:cNvPr id="46" name="TextBox 45">
            <a:extLst>
              <a:ext uri="{FF2B5EF4-FFF2-40B4-BE49-F238E27FC236}">
                <a16:creationId xmlns:a16="http://schemas.microsoft.com/office/drawing/2014/main" id="{6B8A3B2C-6224-F1B2-94E9-EE2D7CCC3B3D}"/>
              </a:ext>
            </a:extLst>
          </p:cNvPr>
          <p:cNvSpPr txBox="1"/>
          <p:nvPr/>
        </p:nvSpPr>
        <p:spPr>
          <a:xfrm>
            <a:off x="34888578" y="9552407"/>
            <a:ext cx="691215" cy="307777"/>
          </a:xfrm>
          <a:prstGeom prst="rect">
            <a:avLst/>
          </a:prstGeom>
          <a:noFill/>
        </p:spPr>
        <p:txBody>
          <a:bodyPr wrap="none" rtlCol="0">
            <a:spAutoFit/>
          </a:bodyPr>
          <a:lstStyle/>
          <a:p>
            <a:pPr algn="ctr"/>
            <a:r>
              <a:rPr lang="en-US" sz="1400" b="1" dirty="0">
                <a:solidFill>
                  <a:schemeClr val="bg1"/>
                </a:solidFill>
                <a:latin typeface="Arial" charset="0"/>
                <a:ea typeface="Arial" charset="0"/>
                <a:cs typeface="Arial" charset="0"/>
              </a:rPr>
              <a:t>60 eq.</a:t>
            </a:r>
          </a:p>
        </p:txBody>
      </p:sp>
      <p:sp>
        <p:nvSpPr>
          <p:cNvPr id="47" name="Rectangle 30">
            <a:extLst>
              <a:ext uri="{FF2B5EF4-FFF2-40B4-BE49-F238E27FC236}">
                <a16:creationId xmlns:a16="http://schemas.microsoft.com/office/drawing/2014/main" id="{8C7426C6-D19A-F322-C9D7-EB20D64E5073}"/>
              </a:ext>
            </a:extLst>
          </p:cNvPr>
          <p:cNvSpPr>
            <a:spLocks noChangeArrowheads="1"/>
          </p:cNvSpPr>
          <p:nvPr/>
        </p:nvSpPr>
        <p:spPr bwMode="auto">
          <a:xfrm>
            <a:off x="5043023" y="2304248"/>
            <a:ext cx="33095288"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defTabSz="914400" fontAlgn="base">
              <a:spcBef>
                <a:spcPct val="0"/>
              </a:spcBef>
              <a:spcAft>
                <a:spcPct val="0"/>
              </a:spcAft>
            </a:pPr>
            <a:r>
              <a:rPr lang="en-US" sz="4400" u="sng" dirty="0">
                <a:latin typeface="Calibri" panose="020F0502020204030204" pitchFamily="34" charset="0"/>
                <a:ea typeface="Arial" charset="0"/>
                <a:cs typeface="Calibri" panose="020F0502020204030204" pitchFamily="34" charset="0"/>
              </a:rPr>
              <a:t>Owen Durant,</a:t>
            </a:r>
            <a:r>
              <a:rPr lang="en-US" sz="4400" u="sng" baseline="30000" dirty="0">
                <a:latin typeface="Calibri" panose="020F0502020204030204" pitchFamily="34" charset="0"/>
                <a:ea typeface="Arial" charset="0"/>
                <a:cs typeface="Calibri" panose="020F0502020204030204" pitchFamily="34" charset="0"/>
              </a:rPr>
              <a:t>1 </a:t>
            </a:r>
            <a:r>
              <a:rPr lang="en-US" sz="4400" dirty="0">
                <a:latin typeface="Calibri" panose="020F0502020204030204" pitchFamily="34" charset="0"/>
                <a:ea typeface="Arial" charset="0"/>
                <a:cs typeface="Calibri" panose="020F0502020204030204" pitchFamily="34" charset="0"/>
              </a:rPr>
              <a:t>Nicholas Pierini,</a:t>
            </a:r>
            <a:r>
              <a:rPr lang="en-US" sz="4400" baseline="30000" dirty="0">
                <a:latin typeface="Calibri" panose="020F0502020204030204" pitchFamily="34" charset="0"/>
                <a:ea typeface="Arial" charset="0"/>
                <a:cs typeface="Calibri" panose="020F0502020204030204" pitchFamily="34" charset="0"/>
              </a:rPr>
              <a:t>2</a:t>
            </a:r>
            <a:r>
              <a:rPr lang="en-US" sz="4400" dirty="0">
                <a:latin typeface="Calibri" panose="020F0502020204030204" pitchFamily="34" charset="0"/>
                <a:ea typeface="Arial" charset="0"/>
                <a:cs typeface="Calibri" panose="020F0502020204030204" pitchFamily="34" charset="0"/>
              </a:rPr>
              <a:t> Nate Oldenhuis</a:t>
            </a:r>
            <a:r>
              <a:rPr lang="en-US" sz="4400" baseline="30000" dirty="0">
                <a:latin typeface="Calibri" panose="020F0502020204030204" pitchFamily="34" charset="0"/>
                <a:ea typeface="Arial" charset="0"/>
                <a:cs typeface="Calibri" panose="020F0502020204030204" pitchFamily="34" charset="0"/>
              </a:rPr>
              <a:t>2</a:t>
            </a:r>
            <a:endParaRPr lang="en-US" altLang="zh-CN" sz="4400" baseline="30000" dirty="0">
              <a:latin typeface="Calibri" panose="020F0502020204030204" pitchFamily="34" charset="0"/>
              <a:ea typeface="Arial" charset="0"/>
              <a:cs typeface="Calibri" panose="020F0502020204030204" pitchFamily="34" charset="0"/>
            </a:endParaRPr>
          </a:p>
          <a:p>
            <a:pPr lvl="0" algn="ctr" defTabSz="914400" fontAlgn="base">
              <a:spcBef>
                <a:spcPct val="0"/>
              </a:spcBef>
            </a:pPr>
            <a:r>
              <a:rPr lang="en-US" altLang="zh-CN" sz="4400" baseline="30000" dirty="0">
                <a:latin typeface="Calibri" panose="020F0502020204030204" pitchFamily="34" charset="0"/>
                <a:ea typeface="Arial" charset="0"/>
                <a:cs typeface="Calibri" panose="020F0502020204030204" pitchFamily="34" charset="0"/>
              </a:rPr>
              <a:t>2</a:t>
            </a:r>
            <a:r>
              <a:rPr lang="en-US" altLang="zh-CN" sz="4400" dirty="0">
                <a:latin typeface="Calibri" panose="020F0502020204030204" pitchFamily="34" charset="0"/>
                <a:ea typeface="Arial" charset="0"/>
                <a:cs typeface="Calibri" panose="020F0502020204030204" pitchFamily="34" charset="0"/>
              </a:rPr>
              <a:t>Department of Chemistry, University of New Hampshire, Durham, NH</a:t>
            </a:r>
          </a:p>
        </p:txBody>
      </p:sp>
      <p:pic>
        <p:nvPicPr>
          <p:cNvPr id="34" name="Picture 33">
            <a:extLst>
              <a:ext uri="{FF2B5EF4-FFF2-40B4-BE49-F238E27FC236}">
                <a16:creationId xmlns:a16="http://schemas.microsoft.com/office/drawing/2014/main" id="{F8E78EE7-15B0-09D5-B07B-0042534EEF3E}"/>
              </a:ext>
            </a:extLst>
          </p:cNvPr>
          <p:cNvPicPr>
            <a:picLocks noChangeAspect="1"/>
          </p:cNvPicPr>
          <p:nvPr/>
        </p:nvPicPr>
        <p:blipFill>
          <a:blip r:embed="rId11"/>
          <a:stretch>
            <a:fillRect/>
          </a:stretch>
        </p:blipFill>
        <p:spPr>
          <a:xfrm>
            <a:off x="15220446" y="8268593"/>
            <a:ext cx="13021513" cy="1458694"/>
          </a:xfrm>
          <a:prstGeom prst="rect">
            <a:avLst/>
          </a:prstGeom>
        </p:spPr>
      </p:pic>
      <p:pic>
        <p:nvPicPr>
          <p:cNvPr id="48" name="Picture 47">
            <a:extLst>
              <a:ext uri="{FF2B5EF4-FFF2-40B4-BE49-F238E27FC236}">
                <a16:creationId xmlns:a16="http://schemas.microsoft.com/office/drawing/2014/main" id="{E5AAD7C4-3A68-39C1-B6D4-B9E9D3113C94}"/>
              </a:ext>
            </a:extLst>
          </p:cNvPr>
          <p:cNvPicPr>
            <a:picLocks noChangeAspect="1"/>
          </p:cNvPicPr>
          <p:nvPr/>
        </p:nvPicPr>
        <p:blipFill>
          <a:blip r:embed="rId12"/>
          <a:stretch>
            <a:fillRect/>
          </a:stretch>
        </p:blipFill>
        <p:spPr>
          <a:xfrm>
            <a:off x="15539828" y="11676149"/>
            <a:ext cx="12702131" cy="1793588"/>
          </a:xfrm>
          <a:prstGeom prst="rect">
            <a:avLst/>
          </a:prstGeom>
        </p:spPr>
      </p:pic>
      <p:pic>
        <p:nvPicPr>
          <p:cNvPr id="49" name="Picture 48">
            <a:extLst>
              <a:ext uri="{FF2B5EF4-FFF2-40B4-BE49-F238E27FC236}">
                <a16:creationId xmlns:a16="http://schemas.microsoft.com/office/drawing/2014/main" id="{BA564387-7EA3-F20E-D00C-6D13C03D5B55}"/>
              </a:ext>
            </a:extLst>
          </p:cNvPr>
          <p:cNvPicPr>
            <a:picLocks noChangeAspect="1"/>
          </p:cNvPicPr>
          <p:nvPr/>
        </p:nvPicPr>
        <p:blipFill>
          <a:blip r:embed="rId13"/>
          <a:stretch>
            <a:fillRect/>
          </a:stretch>
        </p:blipFill>
        <p:spPr>
          <a:xfrm>
            <a:off x="15539828" y="15167027"/>
            <a:ext cx="12801741" cy="2133623"/>
          </a:xfrm>
          <a:prstGeom prst="rect">
            <a:avLst/>
          </a:prstGeom>
        </p:spPr>
      </p:pic>
      <p:pic>
        <p:nvPicPr>
          <p:cNvPr id="50" name="Picture 49">
            <a:extLst>
              <a:ext uri="{FF2B5EF4-FFF2-40B4-BE49-F238E27FC236}">
                <a16:creationId xmlns:a16="http://schemas.microsoft.com/office/drawing/2014/main" id="{05C710CF-F6FC-6D6D-D3BC-F8F35F8EF5A8}"/>
              </a:ext>
            </a:extLst>
          </p:cNvPr>
          <p:cNvPicPr>
            <a:picLocks noChangeAspect="1"/>
          </p:cNvPicPr>
          <p:nvPr/>
        </p:nvPicPr>
        <p:blipFill>
          <a:blip r:embed="rId14"/>
          <a:stretch>
            <a:fillRect/>
          </a:stretch>
        </p:blipFill>
        <p:spPr>
          <a:xfrm>
            <a:off x="15365287" y="20108665"/>
            <a:ext cx="13051211" cy="7002362"/>
          </a:xfrm>
          <a:prstGeom prst="rect">
            <a:avLst/>
          </a:prstGeom>
        </p:spPr>
      </p:pic>
    </p:spTree>
    <p:extLst>
      <p:ext uri="{BB962C8B-B14F-4D97-AF65-F5344CB8AC3E}">
        <p14:creationId xmlns:p14="http://schemas.microsoft.com/office/powerpoint/2010/main" val="2259042825"/>
      </p:ext>
    </p:extLst>
  </p:cSld>
  <p:clrMapOvr>
    <a:masterClrMapping/>
  </p:clrMapOvr>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ctr">
          <a:defRPr sz="2200" b="1" dirty="0" err="1"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6611B4168ECD419F8E1D82878943F1" ma:contentTypeVersion="12" ma:contentTypeDescription="Create a new document." ma:contentTypeScope="" ma:versionID="c6c99e762785b76af7599b9860e8a139">
  <xsd:schema xmlns:xsd="http://www.w3.org/2001/XMLSchema" xmlns:xs="http://www.w3.org/2001/XMLSchema" xmlns:p="http://schemas.microsoft.com/office/2006/metadata/properties" xmlns:ns3="f563bbc7-f170-4c69-83d8-bdc0cb24557e" xmlns:ns4="e3ae4c7a-39da-41ef-828b-8f45b64838b1" targetNamespace="http://schemas.microsoft.com/office/2006/metadata/properties" ma:root="true" ma:fieldsID="8b58a322927499ac4e6cfe39fd73f74d" ns3:_="" ns4:_="">
    <xsd:import namespace="f563bbc7-f170-4c69-83d8-bdc0cb24557e"/>
    <xsd:import namespace="e3ae4c7a-39da-41ef-828b-8f45b64838b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63bbc7-f170-4c69-83d8-bdc0cb24557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3ae4c7a-39da-41ef-828b-8f45b64838b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2C49AA-D9A5-4D49-AAFE-E0F8672088AF}">
  <ds:schemaRefs>
    <ds:schemaRef ds:uri="e3ae4c7a-39da-41ef-828b-8f45b64838b1"/>
    <ds:schemaRef ds:uri="f563bbc7-f170-4c69-83d8-bdc0cb2455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F47DCD0-64DE-44DF-912E-804F556B14FB}">
  <ds:schemaRefs>
    <ds:schemaRef ds:uri="http://schemas.microsoft.com/sharepoint/v3/contenttype/forms"/>
  </ds:schemaRefs>
</ds:datastoreItem>
</file>

<file path=customXml/itemProps3.xml><?xml version="1.0" encoding="utf-8"?>
<ds:datastoreItem xmlns:ds="http://schemas.openxmlformats.org/officeDocument/2006/customXml" ds:itemID="{F17C3655-9B3F-44B8-8325-A9F094E54056}">
  <ds:schemaRefs>
    <ds:schemaRef ds:uri="http://www.w3.org/XML/1998/namespace"/>
    <ds:schemaRef ds:uri="http://schemas.openxmlformats.org/package/2006/metadata/core-properties"/>
    <ds:schemaRef ds:uri="http://schemas.microsoft.com/office/2006/metadata/properties"/>
    <ds:schemaRef ds:uri="http://purl.org/dc/terms/"/>
    <ds:schemaRef ds:uri="http://schemas.microsoft.com/office/infopath/2007/PartnerControls"/>
    <ds:schemaRef ds:uri="http://purl.org/dc/elements/1.1/"/>
    <ds:schemaRef ds:uri="http://schemas.microsoft.com/office/2006/documentManagement/types"/>
    <ds:schemaRef ds:uri="e3ae4c7a-39da-41ef-828b-8f45b64838b1"/>
    <ds:schemaRef ds:uri="f563bbc7-f170-4c69-83d8-bdc0cb24557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2172</TotalTime>
  <Words>712</Words>
  <Application>Microsoft Macintosh PowerPoint</Application>
  <PresentationFormat>Custom</PresentationFormat>
  <Paragraphs>49</Paragraphs>
  <Slides>1</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5" baseType="lpstr">
      <vt:lpstr>Arial</vt:lpstr>
      <vt:lpstr>Calibri</vt:lpstr>
      <vt:lpstr>Office Theme</vt:lpstr>
      <vt:lpstr>CS ChemDraw Drawing</vt:lpstr>
      <vt:lpstr>PowerPoint Presentation</vt:lpstr>
    </vt:vector>
  </TitlesOfParts>
  <Company>University of Southern Mississippi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Sarah</dc:creator>
  <cp:lastModifiedBy>Owen Durant</cp:lastModifiedBy>
  <cp:revision>14</cp:revision>
  <cp:lastPrinted>2018-07-23T21:23:05Z</cp:lastPrinted>
  <dcterms:created xsi:type="dcterms:W3CDTF">2013-02-01T20:07:15Z</dcterms:created>
  <dcterms:modified xsi:type="dcterms:W3CDTF">2023-04-12T16:22:04Z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0x010100816611B4168ECD419F8E1D82878943F1</vt:lpwstr>
  </property>
</Properties>
</file>