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8" r:id="rId3"/>
  </p:sldMasterIdLst>
  <p:notesMasterIdLst>
    <p:notesMasterId r:id="rId5"/>
  </p:notesMasterIdLst>
  <p:sldIdLst>
    <p:sldId id="256" r:id="rId4"/>
  </p:sldIdLst>
  <p:sldSz cx="36576000" cy="29260800"/>
  <p:notesSz cx="9144000" cy="6858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D2311D-8B96-4C51-A344-DD9FB08D78F3}" v="33" dt="2023-04-12T18:28:38.155"/>
    <p1510:client id="{7D423972-AE58-EA69-C5DA-E97A19B8A606}" v="109" dt="2023-04-12T18:41:47.712"/>
    <p1510:client id="{C5E1F8A5-785D-87F7-260E-463425FD3AF1}" v="449" dt="2023-04-12T18:19:49.910"/>
    <p1510:client id="{DFA23D2C-8F20-4DEF-A0DA-31A400187499}" v="1664" dt="2023-04-12T19:55:03.830"/>
    <p1510:client id="{E74C3844-D3CB-7DB4-6786-ED3D80A83C0E}" v="4" vWet="6" dt="2023-04-12T19:46:42.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1" d="100"/>
          <a:sy n="21" d="100"/>
        </p:scale>
        <p:origin x="8" y="40"/>
      </p:cViewPr>
      <p:guideLst>
        <p:guide orient="horz" pos="9216"/>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8DB1806-01FA-4E49-BD91-071BFC6B52E9}" type="datetimeFigureOut">
              <a:rPr lang="en-US" smtClean="0"/>
              <a:t>4/13/2023</a:t>
            </a:fld>
            <a:endParaRPr lang="en-US"/>
          </a:p>
        </p:txBody>
      </p:sp>
      <p:sp>
        <p:nvSpPr>
          <p:cNvPr id="4" name="Slide Image Placeholder 3"/>
          <p:cNvSpPr>
            <a:spLocks noGrp="1" noRot="1" noChangeAspect="1"/>
          </p:cNvSpPr>
          <p:nvPr>
            <p:ph type="sldImg" idx="2"/>
          </p:nvPr>
        </p:nvSpPr>
        <p:spPr>
          <a:xfrm>
            <a:off x="3125788" y="857250"/>
            <a:ext cx="289242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77B831E-E31F-40EF-B149-70828FEE5887}" type="slidenum">
              <a:rPr lang="en-US" smtClean="0"/>
              <a:t>‹#›</a:t>
            </a:fld>
            <a:endParaRPr lang="en-US"/>
          </a:p>
        </p:txBody>
      </p:sp>
    </p:spTree>
    <p:extLst>
      <p:ext uri="{BB962C8B-B14F-4D97-AF65-F5344CB8AC3E}">
        <p14:creationId xmlns:p14="http://schemas.microsoft.com/office/powerpoint/2010/main" val="141566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7B831E-E31F-40EF-B149-70828FEE5887}" type="slidenum">
              <a:rPr lang="en-US" smtClean="0"/>
              <a:t>1</a:t>
            </a:fld>
            <a:endParaRPr lang="en-US"/>
          </a:p>
        </p:txBody>
      </p:sp>
    </p:spTree>
    <p:extLst>
      <p:ext uri="{BB962C8B-B14F-4D97-AF65-F5344CB8AC3E}">
        <p14:creationId xmlns:p14="http://schemas.microsoft.com/office/powerpoint/2010/main" val="43038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788749"/>
            <a:ext cx="31089600" cy="10187093"/>
          </a:xfrm>
        </p:spPr>
        <p:txBody>
          <a:bodyPr anchor="b"/>
          <a:lstStyle>
            <a:lvl1pPr algn="ctr">
              <a:defRPr sz="25200"/>
            </a:lvl1pPr>
          </a:lstStyle>
          <a:p>
            <a:r>
              <a:rPr lang="en-US"/>
              <a:t>Click to edit Master title style</a:t>
            </a:r>
          </a:p>
        </p:txBody>
      </p:sp>
      <p:sp>
        <p:nvSpPr>
          <p:cNvPr id="3" name="Subtitle 2"/>
          <p:cNvSpPr>
            <a:spLocks noGrp="1"/>
          </p:cNvSpPr>
          <p:nvPr>
            <p:ph type="subTitle" idx="1"/>
          </p:nvPr>
        </p:nvSpPr>
        <p:spPr>
          <a:xfrm>
            <a:off x="4572000" y="15368696"/>
            <a:ext cx="27432000" cy="7064584"/>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557867"/>
            <a:ext cx="7886700" cy="247971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14602" y="1557867"/>
            <a:ext cx="23202900" cy="247971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7294889"/>
            <a:ext cx="31546800" cy="12171677"/>
          </a:xfrm>
        </p:spPr>
        <p:txBody>
          <a:bodyPr anchor="b"/>
          <a:lstStyle>
            <a:lvl1pPr>
              <a:defRPr sz="25200"/>
            </a:lvl1pPr>
          </a:lstStyle>
          <a:p>
            <a:r>
              <a:rPr lang="en-US"/>
              <a:t>Click to edit Master title style</a:t>
            </a:r>
          </a:p>
        </p:txBody>
      </p:sp>
      <p:sp>
        <p:nvSpPr>
          <p:cNvPr id="3" name="Text Placeholder 2"/>
          <p:cNvSpPr>
            <a:spLocks noGrp="1"/>
          </p:cNvSpPr>
          <p:nvPr>
            <p:ph type="body" idx="1"/>
          </p:nvPr>
        </p:nvSpPr>
        <p:spPr>
          <a:xfrm>
            <a:off x="2495552" y="19581716"/>
            <a:ext cx="31546800" cy="640079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516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557873"/>
            <a:ext cx="31546800" cy="5655736"/>
          </a:xfrm>
        </p:spPr>
        <p:txBody>
          <a:bodyPr/>
          <a:lstStyle/>
          <a:p>
            <a:r>
              <a:rPr lang="en-US"/>
              <a:t>Click to edit Master title style</a:t>
            </a:r>
          </a:p>
        </p:txBody>
      </p:sp>
      <p:sp>
        <p:nvSpPr>
          <p:cNvPr id="3" name="Text Placeholder 2"/>
          <p:cNvSpPr>
            <a:spLocks noGrp="1"/>
          </p:cNvSpPr>
          <p:nvPr>
            <p:ph type="body" idx="1"/>
          </p:nvPr>
        </p:nvSpPr>
        <p:spPr>
          <a:xfrm>
            <a:off x="2519368" y="7172963"/>
            <a:ext cx="15473360" cy="351535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519368" y="10688320"/>
            <a:ext cx="15473360"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16602" y="7172963"/>
            <a:ext cx="15549564" cy="351535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8516602" y="10688320"/>
            <a:ext cx="15549564"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3440"/>
            </a:lvl1pPr>
          </a:lstStyle>
          <a:p>
            <a:r>
              <a:rPr lang="en-US"/>
              <a:t>Click to edit Master title style</a:t>
            </a:r>
          </a:p>
        </p:txBody>
      </p:sp>
      <p:sp>
        <p:nvSpPr>
          <p:cNvPr id="3" name="Content Placeholder 2"/>
          <p:cNvSpPr>
            <a:spLocks noGrp="1"/>
          </p:cNvSpPr>
          <p:nvPr>
            <p:ph idx="1"/>
          </p:nvPr>
        </p:nvSpPr>
        <p:spPr>
          <a:xfrm>
            <a:off x="15549564" y="4213020"/>
            <a:ext cx="18516600" cy="20794133"/>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4" y="8778240"/>
            <a:ext cx="11796712" cy="16262776"/>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3440"/>
            </a:lvl1pPr>
          </a:lstStyle>
          <a:p>
            <a:r>
              <a:rPr lang="en-US"/>
              <a:t>Click to edit Master title style</a:t>
            </a:r>
          </a:p>
        </p:txBody>
      </p:sp>
      <p:sp>
        <p:nvSpPr>
          <p:cNvPr id="3" name="Picture Placeholder 2"/>
          <p:cNvSpPr>
            <a:spLocks noGrp="1" noChangeAspect="1"/>
          </p:cNvSpPr>
          <p:nvPr>
            <p:ph type="pic" idx="1"/>
          </p:nvPr>
        </p:nvSpPr>
        <p:spPr>
          <a:xfrm>
            <a:off x="15549564" y="4213020"/>
            <a:ext cx="18516600" cy="20794133"/>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p>
        </p:txBody>
      </p:sp>
      <p:sp>
        <p:nvSpPr>
          <p:cNvPr id="4" name="Text Placeholder 3"/>
          <p:cNvSpPr>
            <a:spLocks noGrp="1"/>
          </p:cNvSpPr>
          <p:nvPr>
            <p:ph type="body" sz="half" idx="2"/>
          </p:nvPr>
        </p:nvSpPr>
        <p:spPr>
          <a:xfrm>
            <a:off x="2519364" y="8778240"/>
            <a:ext cx="11796712" cy="16262776"/>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557873"/>
            <a:ext cx="31546800" cy="56557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14600" y="7789333"/>
            <a:ext cx="31546800" cy="185657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14600" y="27120433"/>
            <a:ext cx="8229600" cy="1557867"/>
          </a:xfrm>
          <a:prstGeom prst="rect">
            <a:avLst/>
          </a:prstGeom>
        </p:spPr>
        <p:txBody>
          <a:bodyPr vert="horz" lIns="91440" tIns="45720" rIns="91440" bIns="45720" rtlCol="0" anchor="ctr"/>
          <a:lstStyle>
            <a:lvl1pPr algn="l">
              <a:defRPr sz="5040">
                <a:solidFill>
                  <a:schemeClr val="tx1">
                    <a:tint val="75000"/>
                  </a:schemeClr>
                </a:solidFill>
              </a:defRPr>
            </a:lvl1pPr>
          </a:lstStyle>
          <a:p>
            <a:fld id="{08E81BC7-D5A5-445F-BF4D-797F02B50EB4}" type="datetimeFigureOut">
              <a:rPr lang="en-US" smtClean="0"/>
              <a:t>4/13/2023</a:t>
            </a:fld>
            <a:endParaRPr lang="en-US"/>
          </a:p>
        </p:txBody>
      </p:sp>
      <p:sp>
        <p:nvSpPr>
          <p:cNvPr id="5" name="Footer Placeholder 4"/>
          <p:cNvSpPr>
            <a:spLocks noGrp="1"/>
          </p:cNvSpPr>
          <p:nvPr>
            <p:ph type="ftr" sz="quarter" idx="3"/>
          </p:nvPr>
        </p:nvSpPr>
        <p:spPr>
          <a:xfrm>
            <a:off x="12115800" y="27120433"/>
            <a:ext cx="12344400" cy="1557867"/>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7120433"/>
            <a:ext cx="8229600" cy="1557867"/>
          </a:xfrm>
          <a:prstGeom prst="rect">
            <a:avLst/>
          </a:prstGeom>
        </p:spPr>
        <p:txBody>
          <a:bodyPr vert="horz" lIns="91440" tIns="45720" rIns="91440" bIns="45720" rtlCol="0" anchor="ctr"/>
          <a:lstStyle>
            <a:lvl1pPr algn="r">
              <a:defRPr sz="504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hyperlink" Target="https://www.maine.gov/mdot/"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997" y="464457"/>
            <a:ext cx="35947162" cy="3509232"/>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200">
                <a:solidFill>
                  <a:schemeClr val="bg1"/>
                </a:solidFill>
                <a:latin typeface="Cambria" panose="02040503050406030204" pitchFamily="18" charset="0"/>
                <a:cs typeface="Arial" panose="020B0604020202020204" pitchFamily="34" charset="0"/>
              </a:rPr>
              <a:t>Chebeague Island Stone Wharf</a:t>
            </a:r>
            <a:br>
              <a:rPr lang="en-US" sz="7200">
                <a:solidFill>
                  <a:schemeClr val="bg1"/>
                </a:solidFill>
                <a:latin typeface="Cambria" panose="02040503050406030204" pitchFamily="18" charset="0"/>
                <a:cs typeface="Arial" panose="020B0604020202020204" pitchFamily="34" charset="0"/>
              </a:rPr>
            </a:br>
            <a:r>
              <a:rPr lang="en-US" sz="4800" u="sng">
                <a:solidFill>
                  <a:schemeClr val="bg1"/>
                </a:solidFill>
                <a:latin typeface="Cambria" panose="02040503050406030204" pitchFamily="18" charset="0"/>
                <a:cs typeface="Arial" panose="020B0604020202020204" pitchFamily="34" charset="0"/>
              </a:rPr>
              <a:t>Heidi Booher, Miranda Pierre, Nate </a:t>
            </a:r>
            <a:r>
              <a:rPr lang="en-US" sz="4800" u="sng" err="1">
                <a:solidFill>
                  <a:schemeClr val="bg1"/>
                </a:solidFill>
                <a:latin typeface="Cambria" panose="02040503050406030204" pitchFamily="18" charset="0"/>
                <a:cs typeface="Arial" panose="020B0604020202020204" pitchFamily="34" charset="0"/>
              </a:rPr>
              <a:t>Trueworthy</a:t>
            </a:r>
            <a:r>
              <a:rPr lang="en-US" sz="4800" u="sng">
                <a:solidFill>
                  <a:schemeClr val="bg1"/>
                </a:solidFill>
                <a:latin typeface="Cambria" panose="02040503050406030204" pitchFamily="18" charset="0"/>
                <a:cs typeface="Arial" panose="020B0604020202020204" pitchFamily="34" charset="0"/>
              </a:rPr>
              <a:t>, Sebastian Jones</a:t>
            </a:r>
            <a:br>
              <a:rPr lang="en-US" sz="4800">
                <a:solidFill>
                  <a:schemeClr val="bg1"/>
                </a:solidFill>
                <a:latin typeface="Cambria" panose="02040503050406030204" pitchFamily="18" charset="0"/>
                <a:cs typeface="Arial" panose="020B0604020202020204" pitchFamily="34" charset="0"/>
              </a:rPr>
            </a:br>
            <a:r>
              <a:rPr lang="en-US" sz="4800" i="1">
                <a:solidFill>
                  <a:schemeClr val="bg1"/>
                </a:solidFill>
                <a:latin typeface="Cambria" panose="02040503050406030204" pitchFamily="18" charset="0"/>
                <a:cs typeface="Arial" panose="020B0604020202020204" pitchFamily="34" charset="0"/>
              </a:rPr>
              <a:t>Civil and Environmental Engineering, University of New Hampshire, Durham, NH 03824</a:t>
            </a:r>
            <a:endParaRPr lang="en-US" sz="8000" i="1">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33574" y="5463055"/>
            <a:ext cx="9070042" cy="6368380"/>
          </a:xfrm>
          <a:prstGeom prst="rect">
            <a:avLst/>
          </a:prstGeom>
          <a:noFill/>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0000"/>
              </a:lnSpc>
              <a:spcBef>
                <a:spcPts val="0"/>
              </a:spcBef>
              <a:spcAft>
                <a:spcPts val="1000"/>
              </a:spcAft>
            </a:pPr>
            <a:r>
              <a:rPr lang="en-US" sz="2400">
                <a:latin typeface="Cambria"/>
                <a:ea typeface="Cambria"/>
              </a:rPr>
              <a:t>     Fifteen minutes of the coast of Yarmouth, Maine, Chebeague Island is home to about 330 year-round residents. For 130 years, the Chebeague Island Stone Wharf has been used as the only public access point between the island and the mainland. However, with the growing population, the wharf is unable to meet the daily demands of the town's residents and visitors. This project has been developed to create site improvements associated with pedestrian safety, continuous traffic flow, and structural stability. </a:t>
            </a:r>
            <a:endParaRPr lang="en-US" sz="2400">
              <a:latin typeface="Cambria" panose="02040503050406030204" pitchFamily="18" charset="0"/>
              <a:ea typeface="Cambria" panose="02040503050406030204" pitchFamily="18" charset="0"/>
            </a:endParaRPr>
          </a:p>
          <a:p>
            <a:pPr algn="l">
              <a:lnSpc>
                <a:spcPct val="100000"/>
              </a:lnSpc>
              <a:spcBef>
                <a:spcPts val="0"/>
              </a:spcBef>
              <a:spcAft>
                <a:spcPts val="1000"/>
              </a:spcAft>
            </a:pPr>
            <a:r>
              <a:rPr lang="en-US" sz="2400">
                <a:latin typeface="Cambria"/>
                <a:ea typeface="Cambria"/>
              </a:rPr>
              <a:t>     Proposed designs need to support pedestrian access, recreational/commercial boaters, fishermen, ferry access, parking, and barge traffic access. The structure must also be raised to account for sea level rise and storm wave overtopping. Construction phasing has been planned out as well, as the wharf must remain open during construction.</a:t>
            </a:r>
            <a:endParaRPr lang="en-US" sz="2400">
              <a:latin typeface="Cambria" panose="02040503050406030204" pitchFamily="18" charset="0"/>
              <a:ea typeface="Cambria"/>
            </a:endParaRPr>
          </a:p>
          <a:p>
            <a:endParaRPr lang="en-US" sz="3200">
              <a:latin typeface="Cambria" panose="02040503050406030204" pitchFamily="18" charset="0"/>
            </a:endParaRPr>
          </a:p>
          <a:p>
            <a:endParaRPr lang="en-US" sz="3200">
              <a:latin typeface="Cambria" panose="02040503050406030204" pitchFamily="18" charset="0"/>
            </a:endParaRPr>
          </a:p>
          <a:p>
            <a:endParaRPr lang="en-US" sz="3200">
              <a:latin typeface="Cambria" panose="02040503050406030204" pitchFamily="18" charset="0"/>
            </a:endParaRPr>
          </a:p>
          <a:p>
            <a:endParaRPr lang="en-US" sz="3200">
              <a:latin typeface="Cambria" panose="02040503050406030204" pitchFamily="18" charset="0"/>
              <a:ea typeface="Cambria" panose="02040503050406030204" pitchFamily="18" charset="0"/>
            </a:endParaRPr>
          </a:p>
        </p:txBody>
      </p:sp>
      <p:sp>
        <p:nvSpPr>
          <p:cNvPr id="7" name="Subtitle 2"/>
          <p:cNvSpPr txBox="1">
            <a:spLocks/>
          </p:cNvSpPr>
          <p:nvPr/>
        </p:nvSpPr>
        <p:spPr>
          <a:xfrm>
            <a:off x="307997" y="12247002"/>
            <a:ext cx="9095619" cy="811696"/>
          </a:xfrm>
          <a:prstGeom prst="rect">
            <a:avLst/>
          </a:prstGeom>
          <a:solidFill>
            <a:srgbClr val="002060"/>
          </a:solidFill>
          <a:ln>
            <a:solidFill>
              <a:srgbClr val="002060"/>
            </a:solidFill>
          </a:ln>
        </p:spPr>
        <p:txBody>
          <a:bodyPr vert="horz" lIns="91440" tIns="45720" rIns="91440" bIns="45720"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a:solidFill>
                  <a:schemeClr val="bg1"/>
                </a:solidFill>
                <a:latin typeface="Cambria" panose="02040503050406030204" pitchFamily="18" charset="0"/>
              </a:rPr>
              <a:t> </a:t>
            </a:r>
            <a:r>
              <a:rPr lang="en-US" sz="5000">
                <a:solidFill>
                  <a:schemeClr val="bg1"/>
                </a:solidFill>
                <a:latin typeface="Cambria" panose="02040503050406030204" pitchFamily="18" charset="0"/>
              </a:rPr>
              <a:t>Construction Phasing</a:t>
            </a:r>
          </a:p>
        </p:txBody>
      </p:sp>
      <p:sp>
        <p:nvSpPr>
          <p:cNvPr id="9" name="Subtitle 2"/>
          <p:cNvSpPr txBox="1">
            <a:spLocks/>
          </p:cNvSpPr>
          <p:nvPr/>
        </p:nvSpPr>
        <p:spPr>
          <a:xfrm>
            <a:off x="10261743" y="4389255"/>
            <a:ext cx="16368152" cy="623012"/>
          </a:xfrm>
          <a:prstGeom prst="rect">
            <a:avLst/>
          </a:prstGeom>
          <a:solidFill>
            <a:srgbClr val="002060"/>
          </a:solidFill>
          <a:ln>
            <a:solidFill>
              <a:srgbClr val="002060"/>
            </a:solidFill>
          </a:ln>
        </p:spPr>
        <p:txBody>
          <a:bodyPr vert="horz" lIns="91440" tIns="45720" rIns="91440" bIns="45720"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solidFill>
                  <a:schemeClr val="bg1"/>
                </a:solidFill>
                <a:latin typeface="Cambria" panose="02040503050406030204" pitchFamily="18" charset="0"/>
              </a:rPr>
              <a:t>Existing Conditions</a:t>
            </a:r>
          </a:p>
        </p:txBody>
      </p:sp>
      <p:sp>
        <p:nvSpPr>
          <p:cNvPr id="12" name="Subtitle 2"/>
          <p:cNvSpPr txBox="1">
            <a:spLocks/>
          </p:cNvSpPr>
          <p:nvPr/>
        </p:nvSpPr>
        <p:spPr>
          <a:xfrm>
            <a:off x="27175321" y="16286209"/>
            <a:ext cx="9095619" cy="5735179"/>
          </a:xfrm>
          <a:prstGeom prst="rect">
            <a:avLst/>
          </a:prstGeom>
          <a:noFill/>
          <a:ln>
            <a:solidFill>
              <a:srgbClr val="002060"/>
            </a:solidFill>
          </a:ln>
        </p:spPr>
        <p:txBody>
          <a:bodyPr vert="horz" lIns="91440" tIns="45720" rIns="91440" bIns="45720"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indent="457200" algn="l">
              <a:lnSpc>
                <a:spcPct val="100000"/>
              </a:lnSpc>
              <a:spcBef>
                <a:spcPts val="0"/>
              </a:spcBef>
              <a:spcAft>
                <a:spcPts val="1000"/>
              </a:spcAft>
            </a:pPr>
            <a:r>
              <a:rPr lang="en-US" sz="2400">
                <a:latin typeface="Cambria"/>
                <a:ea typeface="Cambria"/>
              </a:rPr>
              <a:t>      Raising the wharf elevation to 15.3ft above sea level gives the community peace of mind in terms of overtopping and flooding. This elevation is a permanent solution that would not require raising the wharf again in the next 100 years. The increased wharf surface area, and new satellite parking allows for more cars to visit the wharf with a smooth flow of traffic. Both these issues were paramount to the community and these solutions should provide notable and satisfying results.</a:t>
            </a:r>
            <a:endParaRPr lang="en-US" sz="2400">
              <a:latin typeface="Cambria"/>
              <a:ea typeface="Cambria"/>
              <a:cs typeface="Calibri" panose="020F0502020204030204"/>
            </a:endParaRPr>
          </a:p>
          <a:p>
            <a:pPr indent="457200" algn="l">
              <a:lnSpc>
                <a:spcPct val="100000"/>
              </a:lnSpc>
              <a:spcBef>
                <a:spcPts val="0"/>
              </a:spcBef>
              <a:spcAft>
                <a:spcPts val="1000"/>
              </a:spcAft>
            </a:pPr>
            <a:r>
              <a:rPr lang="en-US" sz="2400">
                <a:latin typeface="Cambria"/>
                <a:ea typeface="Cambria"/>
              </a:rPr>
              <a:t>     The most important part of the construction phasing was timing. The wharf is the only public access point for the island and is utilized daily. Closing the wharf for construction is not an option.  Building around the existing wharf while keeping it functional proved to be most difficult as we had to work around the needs and safety of the community through the course of construction.</a:t>
            </a:r>
          </a:p>
          <a:p>
            <a:pPr algn="l">
              <a:spcBef>
                <a:spcPts val="0"/>
              </a:spcBef>
            </a:pPr>
            <a:endParaRPr lang="en-US" sz="2400">
              <a:latin typeface="Cambria"/>
              <a:ea typeface="Cambria"/>
            </a:endParaRPr>
          </a:p>
          <a:p>
            <a:pPr algn="l">
              <a:spcBef>
                <a:spcPts val="0"/>
              </a:spcBef>
            </a:pPr>
            <a:endParaRPr lang="en-US" sz="2400">
              <a:latin typeface="Cambria" panose="02040503050406030204" pitchFamily="18" charset="0"/>
              <a:ea typeface="Cambria"/>
            </a:endParaRPr>
          </a:p>
        </p:txBody>
      </p:sp>
      <p:sp>
        <p:nvSpPr>
          <p:cNvPr id="13" name="Subtitle 2"/>
          <p:cNvSpPr txBox="1">
            <a:spLocks/>
          </p:cNvSpPr>
          <p:nvPr/>
        </p:nvSpPr>
        <p:spPr>
          <a:xfrm>
            <a:off x="307997" y="4380109"/>
            <a:ext cx="9095619"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Introduction</a:t>
            </a:r>
          </a:p>
        </p:txBody>
      </p:sp>
      <p:sp>
        <p:nvSpPr>
          <p:cNvPr id="15" name="Subtitle 2"/>
          <p:cNvSpPr txBox="1">
            <a:spLocks/>
          </p:cNvSpPr>
          <p:nvPr/>
        </p:nvSpPr>
        <p:spPr>
          <a:xfrm>
            <a:off x="27159540" y="4380109"/>
            <a:ext cx="9095619"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Site Update</a:t>
            </a:r>
          </a:p>
        </p:txBody>
      </p:sp>
      <p:sp>
        <p:nvSpPr>
          <p:cNvPr id="16" name="Subtitle 2"/>
          <p:cNvSpPr txBox="1">
            <a:spLocks/>
          </p:cNvSpPr>
          <p:nvPr/>
        </p:nvSpPr>
        <p:spPr>
          <a:xfrm>
            <a:off x="10250494" y="5333397"/>
            <a:ext cx="16368152" cy="6384855"/>
          </a:xfrm>
          <a:prstGeom prst="rect">
            <a:avLst/>
          </a:prstGeom>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200">
              <a:latin typeface="Cambria" panose="02040503050406030204" pitchFamily="18" charset="0"/>
            </a:endParaRPr>
          </a:p>
        </p:txBody>
      </p:sp>
      <p:sp>
        <p:nvSpPr>
          <p:cNvPr id="17" name="Subtitle 2"/>
          <p:cNvSpPr txBox="1">
            <a:spLocks/>
          </p:cNvSpPr>
          <p:nvPr/>
        </p:nvSpPr>
        <p:spPr>
          <a:xfrm>
            <a:off x="27177937" y="15113687"/>
            <a:ext cx="9095619"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Results &amp; Conclusions</a:t>
            </a:r>
          </a:p>
        </p:txBody>
      </p:sp>
      <p:sp>
        <p:nvSpPr>
          <p:cNvPr id="18" name="Subtitle 2"/>
          <p:cNvSpPr txBox="1">
            <a:spLocks/>
          </p:cNvSpPr>
          <p:nvPr/>
        </p:nvSpPr>
        <p:spPr>
          <a:xfrm>
            <a:off x="27126945" y="22386243"/>
            <a:ext cx="9095619" cy="563222"/>
          </a:xfrm>
          <a:prstGeom prst="rect">
            <a:avLst/>
          </a:prstGeom>
          <a:solidFill>
            <a:srgbClr val="002060"/>
          </a:solidFill>
          <a:ln>
            <a:solidFill>
              <a:srgbClr val="002060"/>
            </a:solidFill>
          </a:ln>
        </p:spPr>
        <p:txBody>
          <a:bodyPr vert="horz" lIns="91440" tIns="45720" rIns="91440" bIns="45720"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a:solidFill>
                  <a:schemeClr val="bg1"/>
                </a:solidFill>
                <a:latin typeface="Cambria" panose="02040503050406030204" pitchFamily="18" charset="0"/>
              </a:rPr>
              <a:t>Acknowledgements</a:t>
            </a:r>
          </a:p>
        </p:txBody>
      </p:sp>
      <p:sp>
        <p:nvSpPr>
          <p:cNvPr id="19" name="Subtitle 2"/>
          <p:cNvSpPr txBox="1">
            <a:spLocks/>
          </p:cNvSpPr>
          <p:nvPr/>
        </p:nvSpPr>
        <p:spPr>
          <a:xfrm>
            <a:off x="27159392" y="5443120"/>
            <a:ext cx="9095619" cy="9197875"/>
          </a:xfrm>
          <a:prstGeom prst="rect">
            <a:avLst/>
          </a:prstGeom>
          <a:noFill/>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indent="457200" algn="l">
              <a:spcBef>
                <a:spcPts val="0"/>
              </a:spcBef>
              <a:spcAft>
                <a:spcPts val="1000"/>
              </a:spcAft>
            </a:pPr>
            <a:r>
              <a:rPr lang="en-US" sz="2400" dirty="0">
                <a:latin typeface="Cambria"/>
                <a:ea typeface="Cambria"/>
                <a:cs typeface="Times New Roman"/>
              </a:rPr>
              <a:t>The site design criteria for this project are to redesign the parking on the wharf to create continuous traffic flow.  The current traffic flow is considered a public safety hazard, due to the one-way flow and lack of designated vehicles and pedestrian zones. To address this, Team 2 investigated new parking locations off the wharf and designed continuous flowing vehicle and pedestrian traffic patterns on the wharf. The team's final site design develops a parking lot upland of the wharf. This design improves pedestrian safety by building-out a pedestrian walkway and improves traffic flow by eliminating the existing parallel parking as well as creating a clear flow for traffic.</a:t>
            </a:r>
            <a:endParaRPr lang="en-US" dirty="0"/>
          </a:p>
          <a:p>
            <a:pPr algn="l">
              <a:spcBef>
                <a:spcPts val="0"/>
              </a:spcBef>
            </a:pPr>
            <a:endParaRPr lang="en-US" sz="3200" dirty="0">
              <a:latin typeface="Cambria"/>
              <a:ea typeface="Cambria"/>
            </a:endParaRPr>
          </a:p>
          <a:p>
            <a:pPr algn="l">
              <a:spcBef>
                <a:spcPts val="0"/>
              </a:spcBef>
            </a:pPr>
            <a:br>
              <a:rPr lang="en-US" sz="3200" dirty="0">
                <a:latin typeface="Cambria"/>
                <a:ea typeface="Cambria"/>
              </a:rPr>
            </a:br>
            <a:endParaRPr lang="en-US" sz="3200" dirty="0">
              <a:latin typeface="Cambria"/>
              <a:ea typeface="Cambria"/>
            </a:endParaRPr>
          </a:p>
          <a:p>
            <a:pPr algn="l">
              <a:spcBef>
                <a:spcPts val="0"/>
              </a:spcBef>
            </a:pPr>
            <a:endParaRPr lang="en-US" sz="3200" dirty="0">
              <a:latin typeface="Cambria"/>
              <a:ea typeface="Cambria"/>
            </a:endParaRPr>
          </a:p>
          <a:p>
            <a:pPr algn="l">
              <a:spcBef>
                <a:spcPts val="0"/>
              </a:spcBef>
            </a:pPr>
            <a:endParaRPr lang="en-US" sz="3200" dirty="0">
              <a:latin typeface="Cambria"/>
              <a:ea typeface="Cambria"/>
            </a:endParaRPr>
          </a:p>
        </p:txBody>
      </p:sp>
      <p:sp>
        <p:nvSpPr>
          <p:cNvPr id="30" name="Subtitle 2"/>
          <p:cNvSpPr txBox="1">
            <a:spLocks/>
          </p:cNvSpPr>
          <p:nvPr/>
        </p:nvSpPr>
        <p:spPr>
          <a:xfrm>
            <a:off x="10104532" y="12247001"/>
            <a:ext cx="16368152" cy="771848"/>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solidFill>
                  <a:schemeClr val="bg1"/>
                </a:solidFill>
                <a:latin typeface="Cambria" panose="02040503050406030204" pitchFamily="18" charset="0"/>
              </a:rPr>
              <a:t> Structural Updates</a:t>
            </a:r>
          </a:p>
        </p:txBody>
      </p:sp>
      <p:sp>
        <p:nvSpPr>
          <p:cNvPr id="33" name="Subtitle 2"/>
          <p:cNvSpPr txBox="1">
            <a:spLocks/>
          </p:cNvSpPr>
          <p:nvPr/>
        </p:nvSpPr>
        <p:spPr>
          <a:xfrm>
            <a:off x="10261743" y="21772927"/>
            <a:ext cx="16368152" cy="6789910"/>
          </a:xfrm>
          <a:prstGeom prst="rect">
            <a:avLst/>
          </a:prstGeom>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200">
              <a:latin typeface="Cambria" panose="02040503050406030204" pitchFamily="18" charset="0"/>
            </a:endParaRPr>
          </a:p>
        </p:txBody>
      </p:sp>
      <p:cxnSp>
        <p:nvCxnSpPr>
          <p:cNvPr id="50" name="Straight Connector 49"/>
          <p:cNvCxnSpPr/>
          <p:nvPr/>
        </p:nvCxnSpPr>
        <p:spPr>
          <a:xfrm>
            <a:off x="18150576" y="5959885"/>
            <a:ext cx="33401" cy="3990410"/>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11739247" y="5417438"/>
            <a:ext cx="4944544" cy="625324"/>
          </a:xfrm>
          <a:prstGeom prst="rect">
            <a:avLst/>
          </a:prstGeom>
          <a:noFill/>
        </p:spPr>
        <p:txBody>
          <a:bodyPr wrap="square" rtlCol="0">
            <a:spAutoFit/>
          </a:bodyPr>
          <a:lstStyle/>
          <a:p>
            <a:pPr algn="ctr"/>
            <a:r>
              <a:rPr lang="en-US" sz="3400">
                <a:latin typeface="Cambria" panose="02040503050406030204" pitchFamily="18" charset="0"/>
              </a:rPr>
              <a:t>Site Existing Conditions</a:t>
            </a:r>
          </a:p>
        </p:txBody>
      </p:sp>
      <p:sp>
        <p:nvSpPr>
          <p:cNvPr id="64" name="TextBox 63"/>
          <p:cNvSpPr txBox="1"/>
          <p:nvPr/>
        </p:nvSpPr>
        <p:spPr>
          <a:xfrm>
            <a:off x="18891593" y="10859429"/>
            <a:ext cx="7010890" cy="406461"/>
          </a:xfrm>
          <a:prstGeom prst="rect">
            <a:avLst/>
          </a:prstGeom>
          <a:noFill/>
        </p:spPr>
        <p:txBody>
          <a:bodyPr wrap="square" lIns="91440" tIns="45720" rIns="91440" bIns="45720" rtlCol="0" anchor="t">
            <a:spAutoFit/>
          </a:bodyPr>
          <a:lstStyle/>
          <a:p>
            <a:r>
              <a:rPr lang="en-US" sz="2000">
                <a:latin typeface="Cambria"/>
                <a:ea typeface="Cambria"/>
              </a:rPr>
              <a:t>Figure #2  Current Structural Conditions</a:t>
            </a:r>
          </a:p>
        </p:txBody>
      </p:sp>
      <p:sp>
        <p:nvSpPr>
          <p:cNvPr id="62" name="TextBox 61"/>
          <p:cNvSpPr txBox="1"/>
          <p:nvPr/>
        </p:nvSpPr>
        <p:spPr>
          <a:xfrm>
            <a:off x="28754308" y="13840440"/>
            <a:ext cx="2632819" cy="400110"/>
          </a:xfrm>
          <a:prstGeom prst="rect">
            <a:avLst/>
          </a:prstGeom>
          <a:noFill/>
        </p:spPr>
        <p:txBody>
          <a:bodyPr wrap="square" lIns="91440" tIns="45720" rIns="91440" bIns="45720" rtlCol="0" anchor="t">
            <a:spAutoFit/>
          </a:bodyPr>
          <a:lstStyle/>
          <a:p>
            <a:r>
              <a:rPr lang="en-US" sz="2000">
                <a:latin typeface="Cambria"/>
                <a:ea typeface="Cambria"/>
              </a:rPr>
              <a:t>Figure #3 Site Update</a:t>
            </a:r>
          </a:p>
        </p:txBody>
      </p:sp>
      <p:cxnSp>
        <p:nvCxnSpPr>
          <p:cNvPr id="75" name="Straight Connector 74"/>
          <p:cNvCxnSpPr/>
          <p:nvPr/>
        </p:nvCxnSpPr>
        <p:spPr>
          <a:xfrm>
            <a:off x="18288608" y="21861580"/>
            <a:ext cx="0" cy="5881124"/>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10277920" y="20960655"/>
            <a:ext cx="16368152" cy="623012"/>
          </a:xfrm>
          <a:prstGeom prst="rect">
            <a:avLst/>
          </a:prstGeom>
          <a:solidFill>
            <a:srgbClr val="002060"/>
          </a:solidFill>
          <a:ln>
            <a:solidFill>
              <a:srgbClr val="002060"/>
            </a:solidFill>
          </a:ln>
        </p:spPr>
        <p:txBody>
          <a:bodyPr vert="horz" lIns="91440" tIns="45720" rIns="91440" bIns="45720"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solidFill>
                  <a:schemeClr val="bg1"/>
                </a:solidFill>
                <a:latin typeface="Cambria" panose="02040503050406030204" pitchFamily="18" charset="0"/>
              </a:rPr>
              <a:t>Phasing Maps</a:t>
            </a:r>
          </a:p>
        </p:txBody>
      </p:sp>
      <p:sp>
        <p:nvSpPr>
          <p:cNvPr id="31" name="Subtitle 2"/>
          <p:cNvSpPr txBox="1">
            <a:spLocks/>
          </p:cNvSpPr>
          <p:nvPr/>
        </p:nvSpPr>
        <p:spPr>
          <a:xfrm>
            <a:off x="10277920" y="13473463"/>
            <a:ext cx="16368152" cy="7330030"/>
          </a:xfrm>
          <a:prstGeom prst="rect">
            <a:avLst/>
          </a:prstGeom>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200">
              <a:latin typeface="Cambria" panose="02040503050406030204" pitchFamily="18" charset="0"/>
            </a:endParaRPr>
          </a:p>
        </p:txBody>
      </p:sp>
      <p:cxnSp>
        <p:nvCxnSpPr>
          <p:cNvPr id="159" name="Straight Connector 158"/>
          <p:cNvCxnSpPr>
            <a:cxnSpLocks/>
          </p:cNvCxnSpPr>
          <p:nvPr/>
        </p:nvCxnSpPr>
        <p:spPr>
          <a:xfrm flipH="1">
            <a:off x="18314827" y="13899148"/>
            <a:ext cx="33101" cy="5675103"/>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866" y="1039109"/>
            <a:ext cx="1915480" cy="2704207"/>
          </a:xfrm>
          <a:prstGeom prst="rect">
            <a:avLst/>
          </a:prstGeom>
        </p:spPr>
      </p:pic>
      <p:sp>
        <p:nvSpPr>
          <p:cNvPr id="85" name="Subtitle 2"/>
          <p:cNvSpPr txBox="1">
            <a:spLocks/>
          </p:cNvSpPr>
          <p:nvPr/>
        </p:nvSpPr>
        <p:spPr>
          <a:xfrm>
            <a:off x="27126945" y="25860777"/>
            <a:ext cx="9095619" cy="2665068"/>
          </a:xfrm>
          <a:prstGeom prst="rect">
            <a:avLst/>
          </a:prstGeom>
          <a:noFill/>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2400">
                <a:ea typeface="+mn-lt"/>
                <a:cs typeface="+mn-lt"/>
              </a:rPr>
              <a:t>Gallant, Jason. Wright-Pierce, Portsmouth, NH, 2022, </a:t>
            </a:r>
            <a:r>
              <a:rPr lang="en-US" sz="2400" i="1">
                <a:ea typeface="+mn-lt"/>
                <a:cs typeface="+mn-lt"/>
              </a:rPr>
              <a:t>Stone Wharf Assessment</a:t>
            </a:r>
            <a:r>
              <a:rPr lang="en-US" sz="2400">
                <a:ea typeface="+mn-lt"/>
                <a:cs typeface="+mn-lt"/>
              </a:rPr>
              <a:t>.</a:t>
            </a:r>
          </a:p>
          <a:p>
            <a:pPr algn="just"/>
            <a:r>
              <a:rPr lang="en-US" sz="2400">
                <a:ea typeface="+mn-lt"/>
                <a:cs typeface="+mn-lt"/>
              </a:rPr>
              <a:t>Collins Engineering. </a:t>
            </a:r>
            <a:r>
              <a:rPr lang="en-US" sz="2400" i="1">
                <a:ea typeface="+mn-lt"/>
                <a:cs typeface="+mn-lt"/>
              </a:rPr>
              <a:t>Stone Wharf Master Plan</a:t>
            </a:r>
            <a:r>
              <a:rPr lang="en-US" sz="2400">
                <a:ea typeface="+mn-lt"/>
                <a:cs typeface="+mn-lt"/>
              </a:rPr>
              <a:t>. 2017. </a:t>
            </a:r>
          </a:p>
          <a:p>
            <a:pPr algn="just"/>
            <a:r>
              <a:rPr lang="en-US" sz="2400">
                <a:ea typeface="+mn-lt"/>
                <a:cs typeface="+mn-lt"/>
              </a:rPr>
              <a:t>“Standards Details 2020.” </a:t>
            </a:r>
            <a:r>
              <a:rPr lang="en-US" sz="2400" i="1" err="1">
                <a:ea typeface="+mn-lt"/>
                <a:cs typeface="+mn-lt"/>
              </a:rPr>
              <a:t>MaineDOT</a:t>
            </a:r>
            <a:r>
              <a:rPr lang="en-US" sz="2400">
                <a:ea typeface="+mn-lt"/>
                <a:cs typeface="+mn-lt"/>
              </a:rPr>
              <a:t>, </a:t>
            </a:r>
            <a:r>
              <a:rPr lang="en-US" sz="2400">
                <a:ea typeface="+mn-lt"/>
                <a:cs typeface="+mn-lt"/>
                <a:hlinkClick r:id="rId4"/>
              </a:rPr>
              <a:t>https://www.maine.gov/mdot/</a:t>
            </a:r>
            <a:r>
              <a:rPr lang="en-US" sz="2400">
                <a:ea typeface="+mn-lt"/>
                <a:cs typeface="+mn-lt"/>
              </a:rPr>
              <a:t>. </a:t>
            </a:r>
          </a:p>
          <a:p>
            <a:pPr algn="l">
              <a:spcBef>
                <a:spcPts val="0"/>
              </a:spcBef>
            </a:pPr>
            <a:endParaRPr lang="en-US" sz="3200">
              <a:latin typeface="Cambria"/>
              <a:ea typeface="Cambria"/>
            </a:endParaRPr>
          </a:p>
          <a:p>
            <a:pPr algn="l">
              <a:spcBef>
                <a:spcPts val="0"/>
              </a:spcBef>
            </a:pPr>
            <a:endParaRPr lang="en-US" sz="3200">
              <a:latin typeface="Cambria" panose="02040503050406030204" pitchFamily="18" charset="0"/>
            </a:endParaRPr>
          </a:p>
          <a:p>
            <a:pPr algn="l"/>
            <a:endParaRPr lang="en-US" sz="3200">
              <a:latin typeface="Cambria" panose="02040503050406030204" pitchFamily="18" charset="0"/>
            </a:endParaRPr>
          </a:p>
        </p:txBody>
      </p:sp>
      <p:sp>
        <p:nvSpPr>
          <p:cNvPr id="93" name="Subtitle 2"/>
          <p:cNvSpPr txBox="1">
            <a:spLocks/>
          </p:cNvSpPr>
          <p:nvPr/>
        </p:nvSpPr>
        <p:spPr>
          <a:xfrm>
            <a:off x="27159540" y="24974896"/>
            <a:ext cx="9095619" cy="563222"/>
          </a:xfrm>
          <a:prstGeom prst="rect">
            <a:avLst/>
          </a:prstGeom>
          <a:solidFill>
            <a:srgbClr val="002060"/>
          </a:solidFill>
          <a:ln>
            <a:solidFill>
              <a:srgbClr val="002060"/>
            </a:solidFill>
          </a:ln>
        </p:spPr>
        <p:txBody>
          <a:bodyPr vert="horz" lIns="91440" tIns="45720" rIns="91440" bIns="45720"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a:solidFill>
                  <a:schemeClr val="bg1"/>
                </a:solidFill>
                <a:latin typeface="Cambria" panose="02040503050406030204" pitchFamily="18" charset="0"/>
              </a:rPr>
              <a:t>References</a:t>
            </a:r>
          </a:p>
        </p:txBody>
      </p:sp>
      <p:sp>
        <p:nvSpPr>
          <p:cNvPr id="97" name="TextBox 96"/>
          <p:cNvSpPr txBox="1"/>
          <p:nvPr/>
        </p:nvSpPr>
        <p:spPr>
          <a:xfrm>
            <a:off x="19088025" y="5514003"/>
            <a:ext cx="7140828" cy="615553"/>
          </a:xfrm>
          <a:prstGeom prst="rect">
            <a:avLst/>
          </a:prstGeom>
          <a:noFill/>
        </p:spPr>
        <p:txBody>
          <a:bodyPr wrap="square" lIns="91440" tIns="45720" rIns="91440" bIns="45720" rtlCol="0" anchor="t">
            <a:spAutoFit/>
          </a:bodyPr>
          <a:lstStyle/>
          <a:p>
            <a:pPr algn="ctr"/>
            <a:r>
              <a:rPr lang="en-US" sz="3400">
                <a:latin typeface="Cambria"/>
                <a:ea typeface="Cambria"/>
              </a:rPr>
              <a:t>Structural Existing Conditions</a:t>
            </a:r>
          </a:p>
        </p:txBody>
      </p:sp>
      <p:sp>
        <p:nvSpPr>
          <p:cNvPr id="99" name="Subtitle 2"/>
          <p:cNvSpPr txBox="1">
            <a:spLocks/>
          </p:cNvSpPr>
          <p:nvPr/>
        </p:nvSpPr>
        <p:spPr>
          <a:xfrm>
            <a:off x="307997" y="13277889"/>
            <a:ext cx="9095619" cy="15284947"/>
          </a:xfrm>
          <a:prstGeom prst="rect">
            <a:avLst/>
          </a:prstGeom>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200">
              <a:latin typeface="Cambria"/>
              <a:ea typeface="Cambria"/>
            </a:endParaRPr>
          </a:p>
          <a:p>
            <a:pPr marL="342900" indent="-342900" algn="just">
              <a:spcBef>
                <a:spcPts val="0"/>
              </a:spcBef>
              <a:buFont typeface="Arial" panose="020B0604020202020204" pitchFamily="34" charset="0"/>
              <a:buChar char="•"/>
            </a:pPr>
            <a:endParaRPr lang="en-US" sz="2500">
              <a:latin typeface="Cambria" panose="02040503050406030204" pitchFamily="18" charset="0"/>
            </a:endParaRPr>
          </a:p>
          <a:p>
            <a:pPr marL="342900" indent="-342900" algn="just">
              <a:spcBef>
                <a:spcPts val="0"/>
              </a:spcBef>
              <a:buFont typeface="Arial" panose="020B0604020202020204" pitchFamily="34" charset="0"/>
              <a:buChar char="•"/>
            </a:pPr>
            <a:endParaRPr lang="en-US" sz="2500">
              <a:latin typeface="Cambria" panose="02040503050406030204" pitchFamily="18" charset="0"/>
            </a:endParaRPr>
          </a:p>
          <a:p>
            <a:pPr marL="342900" indent="-342900" algn="just">
              <a:spcBef>
                <a:spcPts val="0"/>
              </a:spcBef>
              <a:buFont typeface="Arial" panose="020B0604020202020204" pitchFamily="34" charset="0"/>
              <a:buChar char="•"/>
            </a:pPr>
            <a:endParaRPr lang="en-US" sz="2500">
              <a:latin typeface="Cambria" panose="02040503050406030204" pitchFamily="18" charset="0"/>
            </a:endParaRPr>
          </a:p>
          <a:p>
            <a:pPr algn="just">
              <a:spcBef>
                <a:spcPts val="0"/>
              </a:spcBef>
            </a:pPr>
            <a:endParaRPr lang="en-US" sz="2500">
              <a:latin typeface="Cambria" panose="02040503050406030204" pitchFamily="18" charset="0"/>
            </a:endParaRPr>
          </a:p>
          <a:p>
            <a:pPr algn="just">
              <a:spcBef>
                <a:spcPts val="0"/>
              </a:spcBef>
            </a:pPr>
            <a:endParaRPr lang="en-US" sz="2500">
              <a:latin typeface="Cambria" panose="02040503050406030204" pitchFamily="18" charset="0"/>
            </a:endParaRPr>
          </a:p>
          <a:p>
            <a:pPr algn="just">
              <a:spcBef>
                <a:spcPts val="0"/>
              </a:spcBef>
            </a:pPr>
            <a:endParaRPr lang="en-US" sz="2500">
              <a:latin typeface="Cambria" panose="02040503050406030204" pitchFamily="18" charset="0"/>
            </a:endParaRPr>
          </a:p>
          <a:p>
            <a:pPr marL="342900" indent="-342900" algn="just">
              <a:spcBef>
                <a:spcPts val="0"/>
              </a:spcBef>
              <a:buFont typeface="Arial" panose="020B0604020202020204" pitchFamily="34" charset="0"/>
              <a:buChar char="•"/>
            </a:pPr>
            <a:endParaRPr lang="en-US" sz="2500">
              <a:latin typeface="Cambria" panose="02040503050406030204" pitchFamily="18" charset="0"/>
            </a:endParaRPr>
          </a:p>
          <a:p>
            <a:pPr algn="just">
              <a:spcBef>
                <a:spcPts val="0"/>
              </a:spcBef>
            </a:pPr>
            <a:endParaRPr lang="en-US" sz="2500">
              <a:latin typeface="Cambria" panose="02040503050406030204" pitchFamily="18" charset="0"/>
            </a:endParaRPr>
          </a:p>
          <a:p>
            <a:pPr marL="342900" indent="-342900" algn="just">
              <a:spcBef>
                <a:spcPts val="0"/>
              </a:spcBef>
              <a:buFont typeface="Arial" panose="020B0604020202020204" pitchFamily="34" charset="0"/>
              <a:buChar char="•"/>
            </a:pPr>
            <a:endParaRPr lang="en-US" sz="2500">
              <a:latin typeface="Cambria" panose="02040503050406030204" pitchFamily="18" charset="0"/>
            </a:endParaRPr>
          </a:p>
          <a:p>
            <a:pPr marL="342900" indent="-342900" algn="just">
              <a:spcBef>
                <a:spcPts val="0"/>
              </a:spcBef>
              <a:buFont typeface="Arial" panose="020B0604020202020204" pitchFamily="34" charset="0"/>
              <a:buChar char="•"/>
            </a:pPr>
            <a:endParaRPr lang="en-US" sz="2500">
              <a:latin typeface="Cambria" panose="02040503050406030204" pitchFamily="18" charset="0"/>
            </a:endParaRPr>
          </a:p>
          <a:p>
            <a:pPr marL="342900" indent="-342900" algn="just">
              <a:spcBef>
                <a:spcPts val="0"/>
              </a:spcBef>
              <a:buFont typeface="Arial" panose="020B0604020202020204" pitchFamily="34" charset="0"/>
              <a:buChar char="•"/>
            </a:pPr>
            <a:endParaRPr lang="en-US" sz="2500">
              <a:latin typeface="Cambria" panose="02040503050406030204" pitchFamily="18" charset="0"/>
            </a:endParaRPr>
          </a:p>
          <a:p>
            <a:pPr algn="l">
              <a:spcBef>
                <a:spcPts val="0"/>
              </a:spcBef>
            </a:pPr>
            <a:endParaRPr lang="en-US" sz="2500">
              <a:latin typeface="Cambria" panose="02040503050406030204" pitchFamily="18" charset="0"/>
            </a:endParaRPr>
          </a:p>
          <a:p>
            <a:pPr algn="just">
              <a:spcBef>
                <a:spcPts val="0"/>
              </a:spcBef>
            </a:pPr>
            <a:endParaRPr lang="en-US" sz="2500">
              <a:latin typeface="Cambria" panose="02040503050406030204" pitchFamily="18" charset="0"/>
            </a:endParaRPr>
          </a:p>
          <a:p>
            <a:pPr algn="l">
              <a:spcBef>
                <a:spcPts val="0"/>
              </a:spcBef>
            </a:pPr>
            <a:endParaRPr lang="en-US" sz="2500">
              <a:latin typeface="Cambria" panose="02040503050406030204" pitchFamily="18" charset="0"/>
            </a:endParaRPr>
          </a:p>
          <a:p>
            <a:pPr algn="l">
              <a:spcBef>
                <a:spcPts val="0"/>
              </a:spcBef>
            </a:pPr>
            <a:endParaRPr lang="en-US" sz="2500">
              <a:latin typeface="Cambria" panose="02040503050406030204" pitchFamily="18" charset="0"/>
            </a:endParaRPr>
          </a:p>
          <a:p>
            <a:pPr algn="l">
              <a:spcBef>
                <a:spcPts val="0"/>
              </a:spcBef>
            </a:pPr>
            <a:endParaRPr lang="en-US" sz="2500">
              <a:latin typeface="Cambria" panose="02040503050406030204" pitchFamily="18" charset="0"/>
            </a:endParaRPr>
          </a:p>
        </p:txBody>
      </p:sp>
      <p:sp>
        <p:nvSpPr>
          <p:cNvPr id="100" name="TextBox 99"/>
          <p:cNvSpPr txBox="1"/>
          <p:nvPr/>
        </p:nvSpPr>
        <p:spPr>
          <a:xfrm>
            <a:off x="11895020" y="13727913"/>
            <a:ext cx="4944544" cy="615553"/>
          </a:xfrm>
          <a:prstGeom prst="rect">
            <a:avLst/>
          </a:prstGeom>
          <a:noFill/>
        </p:spPr>
        <p:txBody>
          <a:bodyPr wrap="square" lIns="91440" tIns="45720" rIns="91440" bIns="45720" rtlCol="0" anchor="t">
            <a:spAutoFit/>
          </a:bodyPr>
          <a:lstStyle/>
          <a:p>
            <a:r>
              <a:rPr lang="en-US" sz="3400">
                <a:latin typeface="Cambria"/>
                <a:ea typeface="Cambria"/>
              </a:rPr>
              <a:t>Structural Update Design</a:t>
            </a:r>
            <a:endParaRPr lang="en-US"/>
          </a:p>
        </p:txBody>
      </p:sp>
      <p:sp>
        <p:nvSpPr>
          <p:cNvPr id="106" name="TextBox 105"/>
          <p:cNvSpPr txBox="1"/>
          <p:nvPr/>
        </p:nvSpPr>
        <p:spPr>
          <a:xfrm>
            <a:off x="10713911" y="28067722"/>
            <a:ext cx="7075851" cy="406461"/>
          </a:xfrm>
          <a:prstGeom prst="rect">
            <a:avLst/>
          </a:prstGeom>
          <a:noFill/>
        </p:spPr>
        <p:txBody>
          <a:bodyPr wrap="square" lIns="91440" tIns="45720" rIns="91440" bIns="45720" rtlCol="0" anchor="t">
            <a:spAutoFit/>
          </a:bodyPr>
          <a:lstStyle/>
          <a:p>
            <a:r>
              <a:rPr lang="en-US" sz="2000">
                <a:latin typeface="Cambria"/>
                <a:ea typeface="Cambria"/>
              </a:rPr>
              <a:t>Figure #5 Construction Plan Pre-Wharf Rise</a:t>
            </a:r>
          </a:p>
        </p:txBody>
      </p:sp>
      <p:sp>
        <p:nvSpPr>
          <p:cNvPr id="108" name="Subtitle 2"/>
          <p:cNvSpPr txBox="1">
            <a:spLocks/>
          </p:cNvSpPr>
          <p:nvPr/>
        </p:nvSpPr>
        <p:spPr>
          <a:xfrm>
            <a:off x="27172384" y="23272124"/>
            <a:ext cx="9095619" cy="1450458"/>
          </a:xfrm>
          <a:prstGeom prst="rect">
            <a:avLst/>
          </a:prstGeom>
          <a:noFill/>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400">
                <a:latin typeface="Cambria"/>
                <a:ea typeface="Cambria"/>
              </a:rPr>
              <a:t>This project was supported and advised by Jason Gallant from Wright-Pierce as well as Dr. Fei Han and Anthony Putin from the University of New Hampshire. </a:t>
            </a:r>
            <a:endParaRPr lang="en-US" sz="2400">
              <a:latin typeface="Cambria" panose="02040503050406030204" pitchFamily="18" charset="0"/>
              <a:ea typeface="Cambria"/>
            </a:endParaRPr>
          </a:p>
        </p:txBody>
      </p:sp>
      <p:pic>
        <p:nvPicPr>
          <p:cNvPr id="11" name="Picture 13" descr="Diagram&#10;&#10;Description automatically generated">
            <a:extLst>
              <a:ext uri="{FF2B5EF4-FFF2-40B4-BE49-F238E27FC236}">
                <a16:creationId xmlns:a16="http://schemas.microsoft.com/office/drawing/2014/main" id="{CD094662-14A0-408A-93BE-29895A2A60CA}"/>
              </a:ext>
            </a:extLst>
          </p:cNvPr>
          <p:cNvPicPr>
            <a:picLocks noChangeAspect="1"/>
          </p:cNvPicPr>
          <p:nvPr/>
        </p:nvPicPr>
        <p:blipFill>
          <a:blip r:embed="rId5"/>
          <a:stretch>
            <a:fillRect/>
          </a:stretch>
        </p:blipFill>
        <p:spPr>
          <a:xfrm>
            <a:off x="10713911" y="14500628"/>
            <a:ext cx="7075851" cy="5535647"/>
          </a:xfrm>
          <a:prstGeom prst="rect">
            <a:avLst/>
          </a:prstGeom>
        </p:spPr>
      </p:pic>
      <p:pic>
        <p:nvPicPr>
          <p:cNvPr id="14" name="Picture 22" descr="A picture containing sky, outdoor&#10;&#10;Description automatically generated">
            <a:extLst>
              <a:ext uri="{FF2B5EF4-FFF2-40B4-BE49-F238E27FC236}">
                <a16:creationId xmlns:a16="http://schemas.microsoft.com/office/drawing/2014/main" id="{29F39E10-5DC3-4692-0716-D91BF41D442E}"/>
              </a:ext>
            </a:extLst>
          </p:cNvPr>
          <p:cNvPicPr>
            <a:picLocks noChangeAspect="1"/>
          </p:cNvPicPr>
          <p:nvPr/>
        </p:nvPicPr>
        <p:blipFill>
          <a:blip r:embed="rId6"/>
          <a:stretch>
            <a:fillRect/>
          </a:stretch>
        </p:blipFill>
        <p:spPr>
          <a:xfrm>
            <a:off x="19895970" y="6198415"/>
            <a:ext cx="5849431" cy="4407847"/>
          </a:xfrm>
          <a:prstGeom prst="rect">
            <a:avLst/>
          </a:prstGeom>
        </p:spPr>
      </p:pic>
      <p:pic>
        <p:nvPicPr>
          <p:cNvPr id="24" name="Picture 23" descr="Diagram&#10;&#10;Description automatically generated">
            <a:extLst>
              <a:ext uri="{FF2B5EF4-FFF2-40B4-BE49-F238E27FC236}">
                <a16:creationId xmlns:a16="http://schemas.microsoft.com/office/drawing/2014/main" id="{CD9805F2-3D09-7AB5-B6B3-7C40B53AFF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52980" y="9337165"/>
            <a:ext cx="5829151" cy="4500840"/>
          </a:xfrm>
          <a:prstGeom prst="rect">
            <a:avLst/>
          </a:prstGeom>
        </p:spPr>
      </p:pic>
      <p:sp>
        <p:nvSpPr>
          <p:cNvPr id="23" name="TextBox 22">
            <a:extLst>
              <a:ext uri="{FF2B5EF4-FFF2-40B4-BE49-F238E27FC236}">
                <a16:creationId xmlns:a16="http://schemas.microsoft.com/office/drawing/2014/main" id="{C42EC2E5-9B99-539C-2E7C-2E8C6B1A6035}"/>
              </a:ext>
            </a:extLst>
          </p:cNvPr>
          <p:cNvSpPr txBox="1"/>
          <p:nvPr/>
        </p:nvSpPr>
        <p:spPr>
          <a:xfrm>
            <a:off x="353436" y="13312455"/>
            <a:ext cx="9019815" cy="153785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a:spcAft>
                <a:spcPts val="1000"/>
              </a:spcAft>
            </a:pPr>
            <a:r>
              <a:rPr lang="en-US" sz="2400">
                <a:effectLst/>
                <a:latin typeface="Cambria"/>
                <a:ea typeface="Cambria"/>
                <a:cs typeface="Times New Roman"/>
              </a:rPr>
              <a:t>Construction must begin in </a:t>
            </a:r>
            <a:r>
              <a:rPr lang="en-US" sz="2400">
                <a:latin typeface="Cambria"/>
                <a:ea typeface="Cambria"/>
                <a:cs typeface="Times New Roman"/>
              </a:rPr>
              <a:t>late summer when traffic is slowing down and go through the winter when traffic on the wharf is at its lowest.  </a:t>
            </a:r>
            <a:r>
              <a:rPr lang="en-US" sz="2400">
                <a:effectLst/>
                <a:latin typeface="Cambria"/>
                <a:ea typeface="Cambria"/>
                <a:cs typeface="Times New Roman"/>
              </a:rPr>
              <a:t>The first task that needs to be completed is the development of the parking lot on the golf course land (shown as white shading in figure 5), as it will be used as a staging area for the rest of the construction process.</a:t>
            </a:r>
            <a:r>
              <a:rPr lang="en-US" sz="2400">
                <a:latin typeface="Cambria"/>
                <a:ea typeface="Cambria"/>
                <a:cs typeface="Times New Roman"/>
              </a:rPr>
              <a:t> </a:t>
            </a:r>
            <a:r>
              <a:rPr lang="en-US" sz="2400">
                <a:effectLst/>
                <a:latin typeface="Cambria"/>
                <a:ea typeface="Cambria"/>
                <a:cs typeface="Times New Roman"/>
              </a:rPr>
              <a:t> The “pavement” used to finish the surface needs to be permeable </a:t>
            </a:r>
            <a:r>
              <a:rPr lang="en-US" sz="2400">
                <a:latin typeface="Cambria"/>
                <a:ea typeface="Cambria"/>
                <a:cs typeface="Times New Roman"/>
              </a:rPr>
              <a:t>to allow for storm water</a:t>
            </a:r>
            <a:r>
              <a:rPr lang="en-US" sz="2400">
                <a:effectLst/>
                <a:latin typeface="Cambria"/>
                <a:ea typeface="Cambria"/>
                <a:cs typeface="Times New Roman"/>
              </a:rPr>
              <a:t> drainage, a requirement for the permitting that will be obtained.</a:t>
            </a:r>
            <a:r>
              <a:rPr lang="en-US" sz="2400">
                <a:latin typeface="Cambria"/>
                <a:ea typeface="Cambria"/>
                <a:cs typeface="Times New Roman"/>
              </a:rPr>
              <a:t> </a:t>
            </a:r>
            <a:r>
              <a:rPr lang="en-US" sz="2400">
                <a:effectLst/>
                <a:latin typeface="Cambria"/>
                <a:ea typeface="Cambria"/>
                <a:cs typeface="Times New Roman"/>
              </a:rPr>
              <a:t> This </a:t>
            </a:r>
            <a:r>
              <a:rPr lang="en-US" sz="2400">
                <a:latin typeface="Cambria"/>
                <a:ea typeface="Cambria"/>
                <a:cs typeface="Times New Roman"/>
              </a:rPr>
              <a:t>means that a gravel top will be used.</a:t>
            </a:r>
            <a:endParaRPr lang="en-US" sz="2400">
              <a:effectLst/>
              <a:latin typeface="Cambria"/>
              <a:ea typeface="Cambria"/>
              <a:cs typeface="Times New Roman" panose="02020603050405020304" pitchFamily="18" charset="0"/>
            </a:endParaRPr>
          </a:p>
          <a:p>
            <a:pPr indent="457200">
              <a:spcAft>
                <a:spcPts val="1000"/>
              </a:spcAft>
            </a:pPr>
            <a:r>
              <a:rPr lang="en-US" sz="2400">
                <a:effectLst/>
                <a:latin typeface="Cambria"/>
                <a:ea typeface="Cambria"/>
                <a:cs typeface="Times New Roman"/>
              </a:rPr>
              <a:t>The next step is to build a temporary ferry dock at the location shown in Figure 5.</a:t>
            </a:r>
            <a:r>
              <a:rPr lang="en-US" sz="2400" b="1">
                <a:latin typeface="Cambria"/>
                <a:ea typeface="Cambria"/>
                <a:cs typeface="Times New Roman"/>
              </a:rPr>
              <a:t>  </a:t>
            </a:r>
            <a:r>
              <a:rPr lang="en-US" sz="2400" b="1">
                <a:effectLst/>
                <a:latin typeface="Cambria"/>
                <a:ea typeface="Cambria"/>
                <a:cs typeface="Times New Roman"/>
              </a:rPr>
              <a:t> </a:t>
            </a:r>
            <a:r>
              <a:rPr lang="en-US" sz="2400">
                <a:effectLst/>
                <a:latin typeface="Cambria"/>
                <a:ea typeface="Cambria"/>
                <a:cs typeface="Times New Roman"/>
              </a:rPr>
              <a:t>Once the temporary ferry dock is ready to be used, the old one will be demolished and removed, and pedestrians will be rerouted to the new dock. Additionally, the private docks must be torn down (figure 5), to make room for construction on the main wharf. After the Wharf has been risen, new ones flush with the new height will be constructed.</a:t>
            </a:r>
            <a:r>
              <a:rPr lang="en-US" sz="2400">
                <a:latin typeface="Cambria"/>
                <a:ea typeface="Cambria"/>
                <a:cs typeface="Times New Roman"/>
              </a:rPr>
              <a:t> </a:t>
            </a:r>
            <a:endParaRPr lang="en-US" sz="2400">
              <a:effectLst/>
              <a:latin typeface="Cambria"/>
              <a:ea typeface="Cambria"/>
              <a:cs typeface="Times New Roman" panose="02020603050405020304" pitchFamily="18" charset="0"/>
            </a:endParaRPr>
          </a:p>
          <a:p>
            <a:pPr indent="457200">
              <a:spcAft>
                <a:spcPts val="1000"/>
              </a:spcAft>
            </a:pPr>
            <a:r>
              <a:rPr lang="en-US" sz="2400">
                <a:latin typeface="Cambria"/>
                <a:ea typeface="Cambria"/>
                <a:cs typeface="Times New Roman"/>
              </a:rPr>
              <a:t>Structural improvements will begin with</a:t>
            </a:r>
            <a:r>
              <a:rPr lang="en-US" sz="2400">
                <a:effectLst/>
                <a:latin typeface="Cambria"/>
                <a:ea typeface="Cambria"/>
                <a:cs typeface="Times New Roman"/>
              </a:rPr>
              <a:t> the piles being driven (piles are depicted as blue squares in Figure 6).</a:t>
            </a:r>
            <a:r>
              <a:rPr lang="en-US" sz="2400">
                <a:latin typeface="Cambria"/>
                <a:ea typeface="Cambria"/>
                <a:cs typeface="Times New Roman"/>
              </a:rPr>
              <a:t> </a:t>
            </a:r>
            <a:r>
              <a:rPr lang="en-US" sz="2400">
                <a:effectLst/>
                <a:latin typeface="Cambria"/>
                <a:ea typeface="Cambria"/>
                <a:cs typeface="Times New Roman"/>
              </a:rPr>
              <a:t> The wharf will be split down the middle, horizontally, and the south side will remain open for public use, while the north is under construction.</a:t>
            </a:r>
            <a:r>
              <a:rPr lang="en-US" sz="2400">
                <a:latin typeface="Cambria"/>
                <a:ea typeface="Cambria"/>
                <a:cs typeface="Times New Roman"/>
              </a:rPr>
              <a:t> </a:t>
            </a:r>
            <a:r>
              <a:rPr lang="en-US" sz="2400">
                <a:effectLst/>
                <a:latin typeface="Cambria"/>
                <a:ea typeface="Cambria"/>
                <a:cs typeface="Times New Roman"/>
              </a:rPr>
              <a:t> Once the north side is complete it will be opened while the piles on the south side are driven in.</a:t>
            </a:r>
            <a:r>
              <a:rPr lang="en-US" sz="2400">
                <a:latin typeface="Cambria"/>
                <a:ea typeface="Cambria"/>
                <a:cs typeface="Times New Roman"/>
              </a:rPr>
              <a:t>  </a:t>
            </a:r>
            <a:endParaRPr lang="en-US" sz="2400">
              <a:effectLst/>
              <a:latin typeface="Cambria"/>
              <a:ea typeface="Cambria"/>
              <a:cs typeface="Times New Roman" panose="02020603050405020304" pitchFamily="18" charset="0"/>
            </a:endParaRPr>
          </a:p>
          <a:p>
            <a:pPr indent="457200">
              <a:spcAft>
                <a:spcPts val="1000"/>
              </a:spcAft>
            </a:pPr>
            <a:r>
              <a:rPr lang="en-US" sz="2400">
                <a:latin typeface="Cambria"/>
                <a:ea typeface="Cambria"/>
                <a:cs typeface="Times New Roman"/>
              </a:rPr>
              <a:t>For </a:t>
            </a:r>
            <a:r>
              <a:rPr lang="en-US" sz="2400">
                <a:effectLst/>
                <a:latin typeface="Cambria"/>
                <a:ea typeface="Cambria"/>
                <a:cs typeface="Times New Roman"/>
              </a:rPr>
              <a:t>this project precast concrete decks will be used to systematically piece together the top deck. Before the deck can be placed, precast beams of must be placed across each pile horizontally.</a:t>
            </a:r>
            <a:r>
              <a:rPr lang="en-US" sz="2400">
                <a:latin typeface="Cambria"/>
                <a:ea typeface="Cambria"/>
                <a:cs typeface="Times New Roman"/>
              </a:rPr>
              <a:t> </a:t>
            </a:r>
            <a:r>
              <a:rPr lang="en-US" sz="2400">
                <a:effectLst/>
                <a:latin typeface="Cambria"/>
                <a:ea typeface="Cambria"/>
                <a:cs typeface="Times New Roman"/>
              </a:rPr>
              <a:t>Once horizontal beams are in place, the cast in place deck will be placed on top as shown in Figure </a:t>
            </a:r>
            <a:r>
              <a:rPr lang="en-US" sz="2400">
                <a:latin typeface="Cambria"/>
                <a:ea typeface="Cambria"/>
                <a:cs typeface="Times New Roman"/>
              </a:rPr>
              <a:t>6 as red rectangles</a:t>
            </a:r>
            <a:r>
              <a:rPr lang="en-US" sz="2400">
                <a:effectLst/>
                <a:latin typeface="Cambria"/>
                <a:ea typeface="Cambria"/>
                <a:cs typeface="Times New Roman"/>
              </a:rPr>
              <a:t>.</a:t>
            </a:r>
            <a:r>
              <a:rPr lang="en-US" sz="2400">
                <a:latin typeface="Cambria"/>
                <a:ea typeface="Cambria"/>
                <a:cs typeface="Times New Roman"/>
              </a:rPr>
              <a:t> </a:t>
            </a:r>
            <a:r>
              <a:rPr lang="en-US" sz="2400">
                <a:effectLst/>
                <a:latin typeface="Cambria"/>
                <a:ea typeface="Cambria"/>
                <a:cs typeface="Times New Roman"/>
              </a:rPr>
              <a:t> Once the piles are completed, the structure has been risen and the surface is finished, a permanent ferry launch will be constructed at the original position.</a:t>
            </a:r>
            <a:r>
              <a:rPr lang="en-US" sz="2400">
                <a:latin typeface="Cambria"/>
                <a:ea typeface="Cambria"/>
                <a:cs typeface="Times New Roman"/>
              </a:rPr>
              <a:t> </a:t>
            </a:r>
            <a:r>
              <a:rPr lang="en-US" sz="2400">
                <a:effectLst/>
                <a:latin typeface="Cambria"/>
                <a:ea typeface="Cambria"/>
                <a:cs typeface="Times New Roman"/>
              </a:rPr>
              <a:t> This will require the closing of the boat launch to be used for a staging area.</a:t>
            </a:r>
            <a:r>
              <a:rPr lang="en-US" sz="2400">
                <a:latin typeface="Cambria"/>
                <a:ea typeface="Cambria"/>
                <a:cs typeface="Times New Roman"/>
              </a:rPr>
              <a:t> </a:t>
            </a:r>
            <a:r>
              <a:rPr lang="en-US" sz="2400">
                <a:effectLst/>
                <a:latin typeface="Cambria"/>
                <a:ea typeface="Cambria"/>
                <a:cs typeface="Times New Roman"/>
              </a:rPr>
              <a:t> This closer will have to be coordinated with the 5-7 winter fishing boat owners who use the launch during this time frame.</a:t>
            </a:r>
          </a:p>
          <a:p>
            <a:pPr indent="457200">
              <a:spcAft>
                <a:spcPts val="1000"/>
              </a:spcAft>
            </a:pPr>
            <a:r>
              <a:rPr lang="en-US" sz="2400">
                <a:effectLst/>
                <a:latin typeface="Cambria"/>
                <a:ea typeface="Cambria"/>
                <a:cs typeface="Times New Roman"/>
              </a:rPr>
              <a:t>Once the structural construction is completed, the </a:t>
            </a:r>
            <a:r>
              <a:rPr lang="en-US" sz="2400">
                <a:latin typeface="Cambria"/>
                <a:ea typeface="Cambria"/>
                <a:cs typeface="Times New Roman"/>
              </a:rPr>
              <a:t>final</a:t>
            </a:r>
            <a:r>
              <a:rPr lang="en-US" sz="2400">
                <a:effectLst/>
                <a:latin typeface="Cambria"/>
                <a:ea typeface="Cambria"/>
                <a:cs typeface="Times New Roman"/>
              </a:rPr>
              <a:t> step will be to bring the road and boat launch up to the new </a:t>
            </a:r>
            <a:r>
              <a:rPr lang="en-US" sz="2400">
                <a:latin typeface="Cambria"/>
                <a:ea typeface="Cambria"/>
                <a:cs typeface="Times New Roman"/>
              </a:rPr>
              <a:t>wharf elevation.  This will be done by adding in aggrege fill, and then repaving and painting new lines for smooth vehicle transitions</a:t>
            </a:r>
            <a:r>
              <a:rPr lang="en-US" sz="2400">
                <a:effectLst/>
                <a:latin typeface="Cambria"/>
                <a:ea typeface="Cambria"/>
                <a:cs typeface="Times New Roman"/>
              </a:rPr>
              <a:t>. With the wharf and the path to it completed, construction of the new private boat docks will take place. They will be in the same location as they were prior, at the top of the wharf.</a:t>
            </a:r>
          </a:p>
        </p:txBody>
      </p:sp>
      <p:pic>
        <p:nvPicPr>
          <p:cNvPr id="36" name="Picture 35" descr="Map&#10;&#10;Description automatically generated">
            <a:extLst>
              <a:ext uri="{FF2B5EF4-FFF2-40B4-BE49-F238E27FC236}">
                <a16:creationId xmlns:a16="http://schemas.microsoft.com/office/drawing/2014/main" id="{8D63D79C-903C-E2C4-3CDB-17DE6CB8366B}"/>
              </a:ext>
            </a:extLst>
          </p:cNvPr>
          <p:cNvPicPr>
            <a:picLocks noChangeAspect="1"/>
          </p:cNvPicPr>
          <p:nvPr/>
        </p:nvPicPr>
        <p:blipFill rotWithShape="1">
          <a:blip r:embed="rId8">
            <a:extLst>
              <a:ext uri="{28A0092B-C50C-407E-A947-70E740481C1C}">
                <a14:useLocalDpi xmlns:a14="http://schemas.microsoft.com/office/drawing/2010/main" val="0"/>
              </a:ext>
            </a:extLst>
          </a:blip>
          <a:srcRect r="27066"/>
          <a:stretch/>
        </p:blipFill>
        <p:spPr>
          <a:xfrm>
            <a:off x="19585842" y="22309738"/>
            <a:ext cx="5746899" cy="5736098"/>
          </a:xfrm>
          <a:prstGeom prst="rect">
            <a:avLst/>
          </a:prstGeom>
        </p:spPr>
      </p:pic>
      <p:pic>
        <p:nvPicPr>
          <p:cNvPr id="38" name="Picture 37" descr="Map&#10;&#10;Description automatically generated">
            <a:extLst>
              <a:ext uri="{FF2B5EF4-FFF2-40B4-BE49-F238E27FC236}">
                <a16:creationId xmlns:a16="http://schemas.microsoft.com/office/drawing/2014/main" id="{F76C14B7-7849-D553-8277-633F0B232906}"/>
              </a:ext>
            </a:extLst>
          </p:cNvPr>
          <p:cNvPicPr>
            <a:picLocks noChangeAspect="1"/>
          </p:cNvPicPr>
          <p:nvPr/>
        </p:nvPicPr>
        <p:blipFill rotWithShape="1">
          <a:blip r:embed="rId9">
            <a:extLst>
              <a:ext uri="{28A0092B-C50C-407E-A947-70E740481C1C}">
                <a14:useLocalDpi xmlns:a14="http://schemas.microsoft.com/office/drawing/2010/main" val="0"/>
              </a:ext>
            </a:extLst>
          </a:blip>
          <a:srcRect l="17974" t="499" r="2490" b="2619"/>
          <a:stretch/>
        </p:blipFill>
        <p:spPr>
          <a:xfrm>
            <a:off x="10670484" y="22304420"/>
            <a:ext cx="8029079" cy="5726923"/>
          </a:xfrm>
          <a:prstGeom prst="rect">
            <a:avLst/>
          </a:prstGeom>
        </p:spPr>
      </p:pic>
      <p:sp>
        <p:nvSpPr>
          <p:cNvPr id="3" name="TextBox 2">
            <a:extLst>
              <a:ext uri="{FF2B5EF4-FFF2-40B4-BE49-F238E27FC236}">
                <a16:creationId xmlns:a16="http://schemas.microsoft.com/office/drawing/2014/main" id="{ECE1D7A5-FA53-DC39-4835-1F7FED6AB9C8}"/>
              </a:ext>
            </a:extLst>
          </p:cNvPr>
          <p:cNvSpPr txBox="1"/>
          <p:nvPr/>
        </p:nvSpPr>
        <p:spPr>
          <a:xfrm>
            <a:off x="18460634" y="13511292"/>
            <a:ext cx="8185438" cy="84818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a:spcAft>
                <a:spcPts val="1000"/>
              </a:spcAft>
            </a:pPr>
            <a:r>
              <a:rPr lang="en-US" sz="2400">
                <a:highlight>
                  <a:srgbClr val="FFFFFF"/>
                </a:highlight>
                <a:latin typeface="Cambria"/>
                <a:ea typeface="Cambria"/>
                <a:cs typeface="Times New Roman"/>
              </a:rPr>
              <a:t>     The main advantage of this design is its ability to be constructed on top of the existing structure. The cross-section in Figure 4 shows how this is possible. The fact that the piles must be driven outside the existing structure allows for a significantly increased design width, which grants more space for the traffic flow alternatives detailed above. Due to the relatively shallow bedrock on the Stone Wharf site, (the bedrock reaches a maximum of 33 feet) this design is very stable, allowing it to comfortably sit at the maximum design elevation of 15.3 feet. Thus, this design is a long-term solution, which allows the town to not have to worry about raising the wharf again in the foreseeable future. </a:t>
            </a:r>
          </a:p>
          <a:p>
            <a:pPr indent="457200">
              <a:spcAft>
                <a:spcPts val="1000"/>
              </a:spcAft>
            </a:pPr>
            <a:r>
              <a:rPr lang="en-US" sz="2400">
                <a:highlight>
                  <a:srgbClr val="FFFFFF"/>
                </a:highlight>
                <a:latin typeface="Cambria"/>
                <a:ea typeface="Cambria"/>
                <a:cs typeface="Times New Roman"/>
              </a:rPr>
              <a:t>Some of the drawbacks to this design is the fact that the steel beams and rods would need to be either a corrosion resistant alloy, coated, or both. It is recommended that both options be used as salt water is quite corrosive to standard steel. This design does require a relatively high volume of concrete, however the reliability of concrete, especially in a marine environment, outweighs the cost.</a:t>
            </a:r>
          </a:p>
          <a:p>
            <a:pPr algn="l"/>
            <a:endParaRPr lang="en-US" sz="7250">
              <a:latin typeface="Cambria"/>
              <a:ea typeface="Cambria"/>
              <a:cs typeface="Calibri"/>
            </a:endParaRPr>
          </a:p>
        </p:txBody>
      </p:sp>
      <p:pic>
        <p:nvPicPr>
          <p:cNvPr id="39" name="Picture 38" descr="Diagram&#10;&#10;Description automatically generated">
            <a:extLst>
              <a:ext uri="{FF2B5EF4-FFF2-40B4-BE49-F238E27FC236}">
                <a16:creationId xmlns:a16="http://schemas.microsoft.com/office/drawing/2014/main" id="{4F7E97F3-C022-2AD8-BD96-A7FB9D3574F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425" t="1365"/>
          <a:stretch/>
        </p:blipFill>
        <p:spPr bwMode="auto">
          <a:xfrm>
            <a:off x="11637052" y="6401254"/>
            <a:ext cx="5460480" cy="3990409"/>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11C531A0-546C-E827-4501-A74621FED25A}"/>
              </a:ext>
            </a:extLst>
          </p:cNvPr>
          <p:cNvSpPr txBox="1"/>
          <p:nvPr/>
        </p:nvSpPr>
        <p:spPr>
          <a:xfrm>
            <a:off x="10871315" y="20125525"/>
            <a:ext cx="7075851" cy="406461"/>
          </a:xfrm>
          <a:prstGeom prst="rect">
            <a:avLst/>
          </a:prstGeom>
          <a:noFill/>
        </p:spPr>
        <p:txBody>
          <a:bodyPr wrap="square" lIns="91440" tIns="45720" rIns="91440" bIns="45720" rtlCol="0" anchor="t">
            <a:spAutoFit/>
          </a:bodyPr>
          <a:lstStyle/>
          <a:p>
            <a:r>
              <a:rPr lang="en-US" sz="2000">
                <a:latin typeface="Cambria"/>
                <a:ea typeface="Cambria"/>
              </a:rPr>
              <a:t>Figure #4 Structural Updates</a:t>
            </a:r>
          </a:p>
        </p:txBody>
      </p:sp>
      <p:sp>
        <p:nvSpPr>
          <p:cNvPr id="5" name="TextBox 4">
            <a:extLst>
              <a:ext uri="{FF2B5EF4-FFF2-40B4-BE49-F238E27FC236}">
                <a16:creationId xmlns:a16="http://schemas.microsoft.com/office/drawing/2014/main" id="{2FFB3FE0-9DC4-E54B-CC18-F57456BC8BBC}"/>
              </a:ext>
            </a:extLst>
          </p:cNvPr>
          <p:cNvSpPr txBox="1"/>
          <p:nvPr/>
        </p:nvSpPr>
        <p:spPr>
          <a:xfrm>
            <a:off x="10866311" y="11011829"/>
            <a:ext cx="7075851" cy="406461"/>
          </a:xfrm>
          <a:prstGeom prst="rect">
            <a:avLst/>
          </a:prstGeom>
          <a:noFill/>
        </p:spPr>
        <p:txBody>
          <a:bodyPr wrap="square" lIns="91440" tIns="45720" rIns="91440" bIns="45720" rtlCol="0" anchor="t">
            <a:spAutoFit/>
          </a:bodyPr>
          <a:lstStyle/>
          <a:p>
            <a:r>
              <a:rPr lang="en-US" sz="2000">
                <a:latin typeface="Cambria"/>
                <a:ea typeface="Cambria"/>
              </a:rPr>
              <a:t>Figure #1 Current Layout of Vehicle and Pedestrian Traffic</a:t>
            </a:r>
          </a:p>
        </p:txBody>
      </p:sp>
      <p:sp>
        <p:nvSpPr>
          <p:cNvPr id="8" name="TextBox 7">
            <a:extLst>
              <a:ext uri="{FF2B5EF4-FFF2-40B4-BE49-F238E27FC236}">
                <a16:creationId xmlns:a16="http://schemas.microsoft.com/office/drawing/2014/main" id="{3B2BCA4C-994B-E693-2EE6-8E94E2447FBE}"/>
              </a:ext>
            </a:extLst>
          </p:cNvPr>
          <p:cNvSpPr txBox="1"/>
          <p:nvPr/>
        </p:nvSpPr>
        <p:spPr>
          <a:xfrm>
            <a:off x="19570221" y="28092553"/>
            <a:ext cx="7075851" cy="406461"/>
          </a:xfrm>
          <a:prstGeom prst="rect">
            <a:avLst/>
          </a:prstGeom>
          <a:noFill/>
        </p:spPr>
        <p:txBody>
          <a:bodyPr wrap="square" lIns="91440" tIns="45720" rIns="91440" bIns="45720" rtlCol="0" anchor="t">
            <a:spAutoFit/>
          </a:bodyPr>
          <a:lstStyle/>
          <a:p>
            <a:r>
              <a:rPr lang="en-US" sz="2000">
                <a:latin typeface="Cambria"/>
                <a:ea typeface="Cambria"/>
              </a:rPr>
              <a:t>Figure #6 Beams and Piles Layout </a:t>
            </a:r>
            <a:endParaRPr lang="en-US" sz="2000">
              <a:latin typeface="Cambria" panose="02040503050406030204" pitchFamily="18" charset="0"/>
            </a:endParaRP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1294</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Chebeague Island Stone Wharf Heidi Booher, Miranda Pierre, Nate Trueworthy, Sebastian Jones Civil and Environmental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Heidi Booher</cp:lastModifiedBy>
  <cp:revision>1</cp:revision>
  <dcterms:created xsi:type="dcterms:W3CDTF">2016-03-05T16:55:12Z</dcterms:created>
  <dcterms:modified xsi:type="dcterms:W3CDTF">2023-04-13T17:19:46Z</dcterms:modified>
</cp:coreProperties>
</file>