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Lst>
  <p:sldSz cy="38404800" cx="51206400"/>
  <p:notesSz cx="7077075" cy="93630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368">
          <p15:clr>
            <a:srgbClr val="A4A3A4"/>
          </p15:clr>
        </p15:guide>
        <p15:guide id="2" pos="15552">
          <p15:clr>
            <a:srgbClr val="A4A3A4"/>
          </p15:clr>
        </p15:guide>
        <p15:guide id="3" orient="horz" pos="12096">
          <p15:clr>
            <a:srgbClr val="A4A3A4"/>
          </p15:clr>
        </p15:guide>
        <p15:guide id="4" pos="16128">
          <p15:clr>
            <a:srgbClr val="A4A3A4"/>
          </p15:clr>
        </p15:guide>
      </p15:sldGuideLst>
    </p:ext>
    <p:ext uri="http://customooxmlschemas.google.com/">
      <go:slidesCustomData xmlns:go="http://customooxmlschemas.google.com/" r:id="rId8" roundtripDataSignature="AMtx7miC78iG5Efg+GduKDr305DLa+N+uw=="/>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3" name="Craig Smith"/>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368" orient="horz"/>
        <p:guide pos="15552"/>
        <p:guide pos="12096" orient="horz"/>
        <p:guide pos="1612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customschemas.google.com/relationships/presentationmetadata" Target="metadata"/></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3-04-04T17:19:49.345">
    <p:pos x="10704" y="12768"/>
    <p:text>your font got smaller (down from 48 to 42). This paragraph seems "packed" less kind on the eyes.</p:text>
    <p:extLst>
      <p:ext uri="{C676402C-5697-4E1C-873F-D02D1690AC5C}">
        <p15:threadingInfo timeZoneBias="0"/>
      </p:ext>
      <p:ext uri="http://customooxmlschemas.google.com/">
        <go:slidesCustomData xmlns:go="http://customooxmlschemas.google.com/" commentPostId="AAAAuo36_EA"/>
      </p:ext>
    </p:extLst>
  </p:cm>
  <p:cm authorId="0" idx="2" dt="2023-04-04T17:21:13.021">
    <p:pos x="21980" y="13346"/>
    <p:text>do you have any concrete data as part of your results? For instance, I don't see any mention of CS415 and how you used the assignments as your working set.</p:text>
    <p:extLst>
      <p:ext uri="{C676402C-5697-4E1C-873F-D02D1690AC5C}">
        <p15:threadingInfo timeZoneBias="0"/>
      </p:ext>
      <p:ext uri="http://customooxmlschemas.google.com/">
        <go:slidesCustomData xmlns:go="http://customooxmlschemas.google.com/" commentPostId="AAAAuo36W5k"/>
      </p:ext>
    </p:extLst>
  </p:cm>
  <p:cm authorId="0" idx="3" dt="2023-04-04T17:21:13.021">
    <p:pos x="21980" y="13346"/>
    <p:text>I guess I'm expecting to see a snapshot of one of your test cases running and complete, no? Doesn't that prove to the judge that it "works"? Happy to talk about this though.</p:text>
    <p:extLst>
      <p:ext uri="{C676402C-5697-4E1C-873F-D02D1690AC5C}">
        <p15:threadingInfo timeZoneBias="0">
          <p15:parentCm authorId="0" idx="2"/>
        </p15:threadingInfo>
      </p:ext>
      <p:ext uri="http://customooxmlschemas.google.com/">
        <go:slidesCustomData xmlns:go="http://customooxmlschemas.google.com/" commentPostId="AAAAuo36_EE"/>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79725" y="702225"/>
            <a:ext cx="4718275" cy="3511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7700" y="4447450"/>
            <a:ext cx="5661650" cy="42133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2daac12498_0_0:notes"/>
          <p:cNvSpPr txBox="1"/>
          <p:nvPr>
            <p:ph idx="1" type="body"/>
          </p:nvPr>
        </p:nvSpPr>
        <p:spPr>
          <a:xfrm>
            <a:off x="707700" y="4447450"/>
            <a:ext cx="5661600" cy="421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g22daac12498_0_0:notes"/>
          <p:cNvSpPr/>
          <p:nvPr>
            <p:ph idx="2" type="sldImg"/>
          </p:nvPr>
        </p:nvSpPr>
        <p:spPr>
          <a:xfrm>
            <a:off x="1179725" y="702225"/>
            <a:ext cx="4718400" cy="3511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4 Content" type="fourObj">
  <p:cSld name="FOUR_OBJECTS">
    <p:spTree>
      <p:nvGrpSpPr>
        <p:cNvPr id="11" name="Shape 11"/>
        <p:cNvGrpSpPr/>
        <p:nvPr/>
      </p:nvGrpSpPr>
      <p:grpSpPr>
        <a:xfrm>
          <a:off x="0" y="0"/>
          <a:ext cx="0" cy="0"/>
          <a:chOff x="0" y="0"/>
          <a:chExt cx="0" cy="0"/>
        </a:xfrm>
      </p:grpSpPr>
      <p:sp>
        <p:nvSpPr>
          <p:cNvPr id="12" name="Google Shape;12;p4"/>
          <p:cNvSpPr txBox="1"/>
          <p:nvPr>
            <p:ph type="title"/>
          </p:nvPr>
        </p:nvSpPr>
        <p:spPr>
          <a:xfrm>
            <a:off x="2559581" y="1537229"/>
            <a:ext cx="46087242" cy="64008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 name="Google Shape;13;p4"/>
          <p:cNvSpPr txBox="1"/>
          <p:nvPr>
            <p:ph idx="1" type="body"/>
          </p:nvPr>
        </p:nvSpPr>
        <p:spPr>
          <a:xfrm>
            <a:off x="2559582" y="8960382"/>
            <a:ext cx="22954720" cy="12584907"/>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 name="Google Shape;14;p4"/>
          <p:cNvSpPr txBox="1"/>
          <p:nvPr>
            <p:ph idx="2" type="body"/>
          </p:nvPr>
        </p:nvSpPr>
        <p:spPr>
          <a:xfrm>
            <a:off x="25692103" y="8960382"/>
            <a:ext cx="22954720" cy="12584907"/>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 name="Google Shape;15;p4"/>
          <p:cNvSpPr txBox="1"/>
          <p:nvPr>
            <p:ph idx="3" type="body"/>
          </p:nvPr>
        </p:nvSpPr>
        <p:spPr>
          <a:xfrm>
            <a:off x="2559582" y="21723086"/>
            <a:ext cx="22954720" cy="12584906"/>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6" name="Google Shape;16;p4"/>
          <p:cNvSpPr txBox="1"/>
          <p:nvPr>
            <p:ph idx="4" type="body"/>
          </p:nvPr>
        </p:nvSpPr>
        <p:spPr>
          <a:xfrm>
            <a:off x="25692103" y="21723086"/>
            <a:ext cx="22954720" cy="12584906"/>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7" name="Google Shape;17;p4"/>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4"/>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4"/>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i="0" sz="5700" u="none" cap="none" strike="noStrike">
                <a:solidFill>
                  <a:schemeClr val="dk1"/>
                </a:solidFill>
                <a:latin typeface="Arial"/>
                <a:ea typeface="Arial"/>
                <a:cs typeface="Arial"/>
                <a:sym typeface="Arial"/>
              </a:defRPr>
            </a:lvl1pPr>
            <a:lvl2pPr indent="0" lvl="1" marL="0" marR="0" algn="r">
              <a:spcBef>
                <a:spcPts val="0"/>
              </a:spcBef>
              <a:spcAft>
                <a:spcPts val="0"/>
              </a:spcAft>
              <a:buNone/>
              <a:defRPr b="0" i="0" sz="5700" u="none" cap="none" strike="noStrike">
                <a:solidFill>
                  <a:schemeClr val="dk1"/>
                </a:solidFill>
                <a:latin typeface="Arial"/>
                <a:ea typeface="Arial"/>
                <a:cs typeface="Arial"/>
                <a:sym typeface="Arial"/>
              </a:defRPr>
            </a:lvl2pPr>
            <a:lvl3pPr indent="0" lvl="2" marL="0" marR="0" algn="r">
              <a:spcBef>
                <a:spcPts val="0"/>
              </a:spcBef>
              <a:spcAft>
                <a:spcPts val="0"/>
              </a:spcAft>
              <a:buNone/>
              <a:defRPr b="0" i="0" sz="5700" u="none" cap="none" strike="noStrike">
                <a:solidFill>
                  <a:schemeClr val="dk1"/>
                </a:solidFill>
                <a:latin typeface="Arial"/>
                <a:ea typeface="Arial"/>
                <a:cs typeface="Arial"/>
                <a:sym typeface="Arial"/>
              </a:defRPr>
            </a:lvl3pPr>
            <a:lvl4pPr indent="0" lvl="3" marL="0" marR="0" algn="r">
              <a:spcBef>
                <a:spcPts val="0"/>
              </a:spcBef>
              <a:spcAft>
                <a:spcPts val="0"/>
              </a:spcAft>
              <a:buNone/>
              <a:defRPr b="0" i="0" sz="5700" u="none" cap="none" strike="noStrike">
                <a:solidFill>
                  <a:schemeClr val="dk1"/>
                </a:solidFill>
                <a:latin typeface="Arial"/>
                <a:ea typeface="Arial"/>
                <a:cs typeface="Arial"/>
                <a:sym typeface="Arial"/>
              </a:defRPr>
            </a:lvl4pPr>
            <a:lvl5pPr indent="0" lvl="4" marL="0" marR="0" algn="r">
              <a:spcBef>
                <a:spcPts val="0"/>
              </a:spcBef>
              <a:spcAft>
                <a:spcPts val="0"/>
              </a:spcAft>
              <a:buNone/>
              <a:defRPr b="0" i="0" sz="5700" u="none" cap="none" strike="noStrike">
                <a:solidFill>
                  <a:schemeClr val="dk1"/>
                </a:solidFill>
                <a:latin typeface="Arial"/>
                <a:ea typeface="Arial"/>
                <a:cs typeface="Arial"/>
                <a:sym typeface="Arial"/>
              </a:defRPr>
            </a:lvl5pPr>
            <a:lvl6pPr indent="0" lvl="5" marL="0" marR="0" algn="r">
              <a:spcBef>
                <a:spcPts val="0"/>
              </a:spcBef>
              <a:spcAft>
                <a:spcPts val="0"/>
              </a:spcAft>
              <a:buNone/>
              <a:defRPr b="0" i="0" sz="5700" u="none" cap="none" strike="noStrike">
                <a:solidFill>
                  <a:schemeClr val="dk1"/>
                </a:solidFill>
                <a:latin typeface="Arial"/>
                <a:ea typeface="Arial"/>
                <a:cs typeface="Arial"/>
                <a:sym typeface="Arial"/>
              </a:defRPr>
            </a:lvl6pPr>
            <a:lvl7pPr indent="0" lvl="6" marL="0" marR="0" algn="r">
              <a:spcBef>
                <a:spcPts val="0"/>
              </a:spcBef>
              <a:spcAft>
                <a:spcPts val="0"/>
              </a:spcAft>
              <a:buNone/>
              <a:defRPr b="0" i="0" sz="5700" u="none" cap="none" strike="noStrike">
                <a:solidFill>
                  <a:schemeClr val="dk1"/>
                </a:solidFill>
                <a:latin typeface="Arial"/>
                <a:ea typeface="Arial"/>
                <a:cs typeface="Arial"/>
                <a:sym typeface="Arial"/>
              </a:defRPr>
            </a:lvl7pPr>
            <a:lvl8pPr indent="0" lvl="7" marL="0" marR="0" algn="r">
              <a:spcBef>
                <a:spcPts val="0"/>
              </a:spcBef>
              <a:spcAft>
                <a:spcPts val="0"/>
              </a:spcAft>
              <a:buNone/>
              <a:defRPr b="0" i="0" sz="5700" u="none" cap="none" strike="noStrike">
                <a:solidFill>
                  <a:schemeClr val="dk1"/>
                </a:solidFill>
                <a:latin typeface="Arial"/>
                <a:ea typeface="Arial"/>
                <a:cs typeface="Arial"/>
                <a:sym typeface="Arial"/>
              </a:defRPr>
            </a:lvl8pPr>
            <a:lvl9pPr indent="0" lvl="8" marL="0" marR="0" algn="r">
              <a:spcBef>
                <a:spcPts val="0"/>
              </a:spcBef>
              <a:spcAft>
                <a:spcPts val="0"/>
              </a:spcAft>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0" name="Shape 70"/>
        <p:cNvGrpSpPr/>
        <p:nvPr/>
      </p:nvGrpSpPr>
      <p:grpSpPr>
        <a:xfrm>
          <a:off x="0" y="0"/>
          <a:ext cx="0" cy="0"/>
          <a:chOff x="0" y="0"/>
          <a:chExt cx="0" cy="0"/>
        </a:xfrm>
      </p:grpSpPr>
      <p:sp>
        <p:nvSpPr>
          <p:cNvPr id="71" name="Google Shape;71;p13"/>
          <p:cNvSpPr txBox="1"/>
          <p:nvPr>
            <p:ph type="title"/>
          </p:nvPr>
        </p:nvSpPr>
        <p:spPr>
          <a:xfrm>
            <a:off x="10036442" y="26882996"/>
            <a:ext cx="30724210" cy="3174471"/>
          </a:xfrm>
          <a:prstGeom prst="rect">
            <a:avLst/>
          </a:prstGeom>
          <a:noFill/>
          <a:ln>
            <a:noFill/>
          </a:ln>
        </p:spPr>
        <p:txBody>
          <a:bodyPr anchorCtr="0" anchor="b" bIns="188100" lIns="376200" spcFirstLastPara="1" rIns="376200" wrap="square" tIns="1881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2" name="Google Shape;72;p13"/>
          <p:cNvSpPr/>
          <p:nvPr>
            <p:ph idx="2" type="pic"/>
          </p:nvPr>
        </p:nvSpPr>
        <p:spPr>
          <a:xfrm>
            <a:off x="10036442" y="3431913"/>
            <a:ext cx="30724210" cy="23041768"/>
          </a:xfrm>
          <a:prstGeom prst="rect">
            <a:avLst/>
          </a:prstGeom>
          <a:noFill/>
          <a:ln>
            <a:noFill/>
          </a:ln>
        </p:spPr>
      </p:sp>
      <p:sp>
        <p:nvSpPr>
          <p:cNvPr id="73" name="Google Shape;73;p13"/>
          <p:cNvSpPr txBox="1"/>
          <p:nvPr>
            <p:ph idx="1" type="body"/>
          </p:nvPr>
        </p:nvSpPr>
        <p:spPr>
          <a:xfrm>
            <a:off x="10036442" y="30057466"/>
            <a:ext cx="30724210" cy="4506118"/>
          </a:xfrm>
          <a:prstGeom prst="rect">
            <a:avLst/>
          </a:prstGeom>
          <a:noFill/>
          <a:ln>
            <a:noFill/>
          </a:ln>
        </p:spPr>
        <p:txBody>
          <a:bodyPr anchorCtr="0" anchor="t" bIns="188100" lIns="376200" spcFirstLastPara="1" rIns="376200" wrap="square" tIns="1881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74" name="Google Shape;74;p13"/>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3"/>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3"/>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7" name="Shape 77"/>
        <p:cNvGrpSpPr/>
        <p:nvPr/>
      </p:nvGrpSpPr>
      <p:grpSpPr>
        <a:xfrm>
          <a:off x="0" y="0"/>
          <a:ext cx="0" cy="0"/>
          <a:chOff x="0" y="0"/>
          <a:chExt cx="0" cy="0"/>
        </a:xfrm>
      </p:grpSpPr>
      <p:sp>
        <p:nvSpPr>
          <p:cNvPr id="78" name="Google Shape;78;p14"/>
          <p:cNvSpPr txBox="1"/>
          <p:nvPr>
            <p:ph type="title"/>
          </p:nvPr>
        </p:nvSpPr>
        <p:spPr>
          <a:xfrm>
            <a:off x="2559995" y="1537229"/>
            <a:ext cx="46086419" cy="64008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9" name="Google Shape;79;p14"/>
          <p:cNvSpPr txBox="1"/>
          <p:nvPr>
            <p:ph idx="1" type="body"/>
          </p:nvPr>
        </p:nvSpPr>
        <p:spPr>
          <a:xfrm rot="5400000">
            <a:off x="12929398" y="-1409022"/>
            <a:ext cx="25347613" cy="46086419"/>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0" name="Google Shape;80;p14"/>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4"/>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4"/>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3" name="Shape 83"/>
        <p:cNvGrpSpPr/>
        <p:nvPr/>
      </p:nvGrpSpPr>
      <p:grpSpPr>
        <a:xfrm>
          <a:off x="0" y="0"/>
          <a:ext cx="0" cy="0"/>
          <a:chOff x="0" y="0"/>
          <a:chExt cx="0" cy="0"/>
        </a:xfrm>
      </p:grpSpPr>
      <p:sp>
        <p:nvSpPr>
          <p:cNvPr id="84" name="Google Shape;84;p15"/>
          <p:cNvSpPr txBox="1"/>
          <p:nvPr>
            <p:ph type="title"/>
          </p:nvPr>
        </p:nvSpPr>
        <p:spPr>
          <a:xfrm rot="5400000">
            <a:off x="26500537" y="12161707"/>
            <a:ext cx="32770763" cy="1152181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5" name="Google Shape;85;p15"/>
          <p:cNvSpPr txBox="1"/>
          <p:nvPr>
            <p:ph idx="1" type="body"/>
          </p:nvPr>
        </p:nvSpPr>
        <p:spPr>
          <a:xfrm rot="5400000">
            <a:off x="3368013" y="728795"/>
            <a:ext cx="32770763" cy="34387632"/>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6" name="Google Shape;86;p15"/>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5"/>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5"/>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sp>
        <p:nvSpPr>
          <p:cNvPr id="21" name="Google Shape;21;p5"/>
          <p:cNvSpPr txBox="1"/>
          <p:nvPr>
            <p:ph type="ctrTitle"/>
          </p:nvPr>
        </p:nvSpPr>
        <p:spPr>
          <a:xfrm>
            <a:off x="3841223" y="11931121"/>
            <a:ext cx="43523958" cy="8230658"/>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2" name="Google Shape;22;p5"/>
          <p:cNvSpPr txBox="1"/>
          <p:nvPr>
            <p:ph idx="1" type="subTitle"/>
          </p:nvPr>
        </p:nvSpPr>
        <p:spPr>
          <a:xfrm>
            <a:off x="7680591" y="21761980"/>
            <a:ext cx="35845220" cy="9816042"/>
          </a:xfrm>
          <a:prstGeom prst="rect">
            <a:avLst/>
          </a:prstGeom>
          <a:noFill/>
          <a:ln>
            <a:noFill/>
          </a:ln>
        </p:spPr>
        <p:txBody>
          <a:bodyPr anchorCtr="0" anchor="t" bIns="188100" lIns="376200" spcFirstLastPara="1" rIns="376200" wrap="square" tIns="188100">
            <a:noAutofit/>
          </a:bodyPr>
          <a:lstStyle>
            <a:lvl1pPr lvl="0" algn="ctr">
              <a:spcBef>
                <a:spcPts val="2640"/>
              </a:spcBef>
              <a:spcAft>
                <a:spcPts val="0"/>
              </a:spcAft>
              <a:buClr>
                <a:schemeClr val="dk1"/>
              </a:buClr>
              <a:buSzPts val="13200"/>
              <a:buFont typeface="Arial"/>
              <a:buNone/>
              <a:defRPr/>
            </a:lvl1pPr>
            <a:lvl2pPr lvl="1" algn="ctr">
              <a:spcBef>
                <a:spcPts val="2300"/>
              </a:spcBef>
              <a:spcAft>
                <a:spcPts val="0"/>
              </a:spcAft>
              <a:buClr>
                <a:schemeClr val="dk1"/>
              </a:buClr>
              <a:buSzPts val="11500"/>
              <a:buFont typeface="Arial"/>
              <a:buNone/>
              <a:defRPr/>
            </a:lvl2pPr>
            <a:lvl3pPr lvl="2" algn="ctr">
              <a:spcBef>
                <a:spcPts val="1980"/>
              </a:spcBef>
              <a:spcAft>
                <a:spcPts val="0"/>
              </a:spcAft>
              <a:buClr>
                <a:schemeClr val="dk1"/>
              </a:buClr>
              <a:buSzPts val="9900"/>
              <a:buFont typeface="Arial"/>
              <a:buNone/>
              <a:defRPr/>
            </a:lvl3pPr>
            <a:lvl4pPr lvl="3" algn="ctr">
              <a:spcBef>
                <a:spcPts val="1640"/>
              </a:spcBef>
              <a:spcAft>
                <a:spcPts val="0"/>
              </a:spcAft>
              <a:buClr>
                <a:schemeClr val="dk1"/>
              </a:buClr>
              <a:buSzPts val="8200"/>
              <a:buFont typeface="Arial"/>
              <a:buNone/>
              <a:defRPr/>
            </a:lvl4pPr>
            <a:lvl5pPr lvl="4" algn="ctr">
              <a:spcBef>
                <a:spcPts val="1640"/>
              </a:spcBef>
              <a:spcAft>
                <a:spcPts val="0"/>
              </a:spcAft>
              <a:buClr>
                <a:schemeClr val="dk1"/>
              </a:buClr>
              <a:buSzPts val="8200"/>
              <a:buFont typeface="Arial"/>
              <a:buNone/>
              <a:defRPr/>
            </a:lvl5pPr>
            <a:lvl6pPr lvl="5" algn="ctr">
              <a:spcBef>
                <a:spcPts val="1640"/>
              </a:spcBef>
              <a:spcAft>
                <a:spcPts val="0"/>
              </a:spcAft>
              <a:buClr>
                <a:schemeClr val="dk1"/>
              </a:buClr>
              <a:buSzPts val="8200"/>
              <a:buFont typeface="Arial"/>
              <a:buNone/>
              <a:defRPr/>
            </a:lvl6pPr>
            <a:lvl7pPr lvl="6" algn="ctr">
              <a:spcBef>
                <a:spcPts val="1640"/>
              </a:spcBef>
              <a:spcAft>
                <a:spcPts val="0"/>
              </a:spcAft>
              <a:buClr>
                <a:schemeClr val="dk1"/>
              </a:buClr>
              <a:buSzPts val="8200"/>
              <a:buFont typeface="Arial"/>
              <a:buNone/>
              <a:defRPr/>
            </a:lvl7pPr>
            <a:lvl8pPr lvl="7" algn="ctr">
              <a:spcBef>
                <a:spcPts val="1640"/>
              </a:spcBef>
              <a:spcAft>
                <a:spcPts val="0"/>
              </a:spcAft>
              <a:buClr>
                <a:schemeClr val="dk1"/>
              </a:buClr>
              <a:buSzPts val="8200"/>
              <a:buFont typeface="Arial"/>
              <a:buNone/>
              <a:defRPr/>
            </a:lvl8pPr>
            <a:lvl9pPr lvl="8" algn="ctr">
              <a:spcBef>
                <a:spcPts val="1640"/>
              </a:spcBef>
              <a:spcAft>
                <a:spcPts val="0"/>
              </a:spcAft>
              <a:buClr>
                <a:schemeClr val="dk1"/>
              </a:buClr>
              <a:buSzPts val="8200"/>
              <a:buFont typeface="Arial"/>
              <a:buNone/>
              <a:defRPr/>
            </a:lvl9pPr>
          </a:lstStyle>
          <a:p/>
        </p:txBody>
      </p:sp>
      <p:sp>
        <p:nvSpPr>
          <p:cNvPr id="23" name="Google Shape;23;p5"/>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5"/>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5"/>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6"/>
          <p:cNvSpPr txBox="1"/>
          <p:nvPr>
            <p:ph type="title"/>
          </p:nvPr>
        </p:nvSpPr>
        <p:spPr>
          <a:xfrm>
            <a:off x="2559995" y="1537229"/>
            <a:ext cx="46086419" cy="64008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8" name="Google Shape;28;p6"/>
          <p:cNvSpPr txBox="1"/>
          <p:nvPr>
            <p:ph idx="1" type="body"/>
          </p:nvPr>
        </p:nvSpPr>
        <p:spPr>
          <a:xfrm>
            <a:off x="2559995" y="8960381"/>
            <a:ext cx="46086419" cy="25347613"/>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9" name="Google Shape;29;p6"/>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6"/>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6"/>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7"/>
          <p:cNvSpPr txBox="1"/>
          <p:nvPr>
            <p:ph type="title"/>
          </p:nvPr>
        </p:nvSpPr>
        <p:spPr>
          <a:xfrm>
            <a:off x="4044953" y="24679016"/>
            <a:ext cx="43525811" cy="7626879"/>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4" name="Google Shape;34;p7"/>
          <p:cNvSpPr txBox="1"/>
          <p:nvPr>
            <p:ph idx="1" type="body"/>
          </p:nvPr>
        </p:nvSpPr>
        <p:spPr>
          <a:xfrm>
            <a:off x="4044953" y="16277961"/>
            <a:ext cx="43525811" cy="8401050"/>
          </a:xfrm>
          <a:prstGeom prst="rect">
            <a:avLst/>
          </a:prstGeom>
          <a:noFill/>
          <a:ln>
            <a:noFill/>
          </a:ln>
        </p:spPr>
        <p:txBody>
          <a:bodyPr anchorCtr="0" anchor="b" bIns="188100" lIns="376200" spcFirstLastPara="1" rIns="376200" wrap="square" tIns="1881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35" name="Google Shape;35;p7"/>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7"/>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7"/>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8"/>
          <p:cNvSpPr txBox="1"/>
          <p:nvPr>
            <p:ph type="title"/>
          </p:nvPr>
        </p:nvSpPr>
        <p:spPr>
          <a:xfrm>
            <a:off x="2559995" y="1537229"/>
            <a:ext cx="46086419" cy="64008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0" name="Google Shape;40;p8"/>
          <p:cNvSpPr txBox="1"/>
          <p:nvPr>
            <p:ph idx="1" type="body"/>
          </p:nvPr>
        </p:nvSpPr>
        <p:spPr>
          <a:xfrm>
            <a:off x="2559582" y="8960381"/>
            <a:ext cx="22954720" cy="25347613"/>
          </a:xfrm>
          <a:prstGeom prst="rect">
            <a:avLst/>
          </a:prstGeom>
          <a:noFill/>
          <a:ln>
            <a:noFill/>
          </a:ln>
        </p:spPr>
        <p:txBody>
          <a:bodyPr anchorCtr="0" anchor="t" bIns="188100" lIns="376200" spcFirstLastPara="1" rIns="376200" wrap="square" tIns="1881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41" name="Google Shape;41;p8"/>
          <p:cNvSpPr txBox="1"/>
          <p:nvPr>
            <p:ph idx="2" type="body"/>
          </p:nvPr>
        </p:nvSpPr>
        <p:spPr>
          <a:xfrm>
            <a:off x="25692103" y="8960381"/>
            <a:ext cx="22954720" cy="25347613"/>
          </a:xfrm>
          <a:prstGeom prst="rect">
            <a:avLst/>
          </a:prstGeom>
          <a:noFill/>
          <a:ln>
            <a:noFill/>
          </a:ln>
        </p:spPr>
        <p:txBody>
          <a:bodyPr anchorCtr="0" anchor="t" bIns="188100" lIns="376200" spcFirstLastPara="1" rIns="376200" wrap="square" tIns="1881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42" name="Google Shape;42;p8"/>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8"/>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8"/>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9"/>
          <p:cNvSpPr txBox="1"/>
          <p:nvPr>
            <p:ph type="title"/>
          </p:nvPr>
        </p:nvSpPr>
        <p:spPr>
          <a:xfrm>
            <a:off x="2559995" y="1537229"/>
            <a:ext cx="46086419" cy="64008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7" name="Google Shape;47;p9"/>
          <p:cNvSpPr txBox="1"/>
          <p:nvPr>
            <p:ph idx="1" type="body"/>
          </p:nvPr>
        </p:nvSpPr>
        <p:spPr>
          <a:xfrm>
            <a:off x="2559581" y="8597376"/>
            <a:ext cx="22625051" cy="3581929"/>
          </a:xfrm>
          <a:prstGeom prst="rect">
            <a:avLst/>
          </a:prstGeom>
          <a:noFill/>
          <a:ln>
            <a:noFill/>
          </a:ln>
        </p:spPr>
        <p:txBody>
          <a:bodyPr anchorCtr="0" anchor="b" bIns="188100" lIns="376200" spcFirstLastPara="1" rIns="376200" wrap="square" tIns="1881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48" name="Google Shape;48;p9"/>
          <p:cNvSpPr txBox="1"/>
          <p:nvPr>
            <p:ph idx="2" type="body"/>
          </p:nvPr>
        </p:nvSpPr>
        <p:spPr>
          <a:xfrm>
            <a:off x="2559581" y="12179301"/>
            <a:ext cx="22625051" cy="22126840"/>
          </a:xfrm>
          <a:prstGeom prst="rect">
            <a:avLst/>
          </a:prstGeom>
          <a:noFill/>
          <a:ln>
            <a:noFill/>
          </a:ln>
        </p:spPr>
        <p:txBody>
          <a:bodyPr anchorCtr="0" anchor="t" bIns="188100" lIns="376200" spcFirstLastPara="1" rIns="376200" wrap="square" tIns="1881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49" name="Google Shape;49;p9"/>
          <p:cNvSpPr txBox="1"/>
          <p:nvPr>
            <p:ph idx="3" type="body"/>
          </p:nvPr>
        </p:nvSpPr>
        <p:spPr>
          <a:xfrm>
            <a:off x="26012511" y="8597376"/>
            <a:ext cx="22634310" cy="3581929"/>
          </a:xfrm>
          <a:prstGeom prst="rect">
            <a:avLst/>
          </a:prstGeom>
          <a:noFill/>
          <a:ln>
            <a:noFill/>
          </a:ln>
        </p:spPr>
        <p:txBody>
          <a:bodyPr anchorCtr="0" anchor="b" bIns="188100" lIns="376200" spcFirstLastPara="1" rIns="376200" wrap="square" tIns="1881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50" name="Google Shape;50;p9"/>
          <p:cNvSpPr txBox="1"/>
          <p:nvPr>
            <p:ph idx="4" type="body"/>
          </p:nvPr>
        </p:nvSpPr>
        <p:spPr>
          <a:xfrm>
            <a:off x="26012511" y="12179301"/>
            <a:ext cx="22634310" cy="22126840"/>
          </a:xfrm>
          <a:prstGeom prst="rect">
            <a:avLst/>
          </a:prstGeom>
          <a:noFill/>
          <a:ln>
            <a:noFill/>
          </a:ln>
        </p:spPr>
        <p:txBody>
          <a:bodyPr anchorCtr="0" anchor="t" bIns="188100" lIns="376200" spcFirstLastPara="1" rIns="376200" wrap="square" tIns="1881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51" name="Google Shape;51;p9"/>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10"/>
          <p:cNvSpPr txBox="1"/>
          <p:nvPr>
            <p:ph type="title"/>
          </p:nvPr>
        </p:nvSpPr>
        <p:spPr>
          <a:xfrm>
            <a:off x="2559995" y="1537229"/>
            <a:ext cx="46086419" cy="64008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6" name="Google Shape;56;p10"/>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0"/>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0"/>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1"/>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1"/>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1"/>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3" name="Shape 63"/>
        <p:cNvGrpSpPr/>
        <p:nvPr/>
      </p:nvGrpSpPr>
      <p:grpSpPr>
        <a:xfrm>
          <a:off x="0" y="0"/>
          <a:ext cx="0" cy="0"/>
          <a:chOff x="0" y="0"/>
          <a:chExt cx="0" cy="0"/>
        </a:xfrm>
      </p:grpSpPr>
      <p:sp>
        <p:nvSpPr>
          <p:cNvPr id="64" name="Google Shape;64;p12"/>
          <p:cNvSpPr txBox="1"/>
          <p:nvPr>
            <p:ph type="title"/>
          </p:nvPr>
        </p:nvSpPr>
        <p:spPr>
          <a:xfrm>
            <a:off x="2559580" y="1529822"/>
            <a:ext cx="16846551" cy="6506369"/>
          </a:xfrm>
          <a:prstGeom prst="rect">
            <a:avLst/>
          </a:prstGeom>
          <a:noFill/>
          <a:ln>
            <a:noFill/>
          </a:ln>
        </p:spPr>
        <p:txBody>
          <a:bodyPr anchorCtr="0" anchor="b" bIns="188100" lIns="376200" spcFirstLastPara="1" rIns="376200" wrap="square" tIns="1881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5" name="Google Shape;65;p12"/>
          <p:cNvSpPr txBox="1"/>
          <p:nvPr>
            <p:ph idx="1" type="body"/>
          </p:nvPr>
        </p:nvSpPr>
        <p:spPr>
          <a:xfrm>
            <a:off x="20021020" y="1529822"/>
            <a:ext cx="28625800" cy="32776319"/>
          </a:xfrm>
          <a:prstGeom prst="rect">
            <a:avLst/>
          </a:prstGeom>
          <a:noFill/>
          <a:ln>
            <a:noFill/>
          </a:ln>
        </p:spPr>
        <p:txBody>
          <a:bodyPr anchorCtr="0" anchor="t" bIns="188100" lIns="376200" spcFirstLastPara="1" rIns="376200" wrap="square" tIns="1881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66" name="Google Shape;66;p12"/>
          <p:cNvSpPr txBox="1"/>
          <p:nvPr>
            <p:ph idx="2" type="body"/>
          </p:nvPr>
        </p:nvSpPr>
        <p:spPr>
          <a:xfrm>
            <a:off x="2559580" y="8036190"/>
            <a:ext cx="16846551" cy="26269950"/>
          </a:xfrm>
          <a:prstGeom prst="rect">
            <a:avLst/>
          </a:prstGeom>
          <a:noFill/>
          <a:ln>
            <a:noFill/>
          </a:ln>
        </p:spPr>
        <p:txBody>
          <a:bodyPr anchorCtr="0" anchor="t" bIns="188100" lIns="376200" spcFirstLastPara="1" rIns="376200" wrap="square" tIns="1881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7" name="Google Shape;67;p12"/>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2"/>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2"/>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A9A9"/>
            </a:gs>
            <a:gs pos="50000">
              <a:srgbClr val="990000"/>
            </a:gs>
            <a:gs pos="100000">
              <a:srgbClr val="DDA9A9"/>
            </a:gs>
          </a:gsLst>
          <a:lin ang="5400000" scaled="0"/>
        </a:gra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559995" y="1537229"/>
            <a:ext cx="46086419" cy="6400800"/>
          </a:xfrm>
          <a:prstGeom prst="rect">
            <a:avLst/>
          </a:prstGeom>
          <a:noFill/>
          <a:ln>
            <a:noFill/>
          </a:ln>
        </p:spPr>
        <p:txBody>
          <a:bodyPr anchorCtr="0" anchor="ctr" bIns="188100" lIns="376200" spcFirstLastPara="1" rIns="376200" wrap="square" tIns="188100">
            <a:noAutofit/>
          </a:bodyPr>
          <a:lstStyle>
            <a:lvl1pPr lvl="0"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9pPr>
          </a:lstStyle>
          <a:p/>
        </p:txBody>
      </p:sp>
      <p:sp>
        <p:nvSpPr>
          <p:cNvPr id="7" name="Google Shape;7;p3"/>
          <p:cNvSpPr txBox="1"/>
          <p:nvPr>
            <p:ph idx="1" type="body"/>
          </p:nvPr>
        </p:nvSpPr>
        <p:spPr>
          <a:xfrm>
            <a:off x="2559995" y="8960381"/>
            <a:ext cx="46086419" cy="25347613"/>
          </a:xfrm>
          <a:prstGeom prst="rect">
            <a:avLst/>
          </a:prstGeom>
          <a:noFill/>
          <a:ln>
            <a:noFill/>
          </a:ln>
        </p:spPr>
        <p:txBody>
          <a:bodyPr anchorCtr="0" anchor="t" bIns="188100" lIns="376200" spcFirstLastPara="1" rIns="376200" wrap="square" tIns="188100">
            <a:noAutofit/>
          </a:bodyPr>
          <a:lstStyle>
            <a:lvl1pPr indent="-1066800" lvl="0" marL="457200" marR="0" rtl="0" algn="l">
              <a:spcBef>
                <a:spcPts val="2640"/>
              </a:spcBef>
              <a:spcAft>
                <a:spcPts val="0"/>
              </a:spcAft>
              <a:buClr>
                <a:schemeClr val="dk1"/>
              </a:buClr>
              <a:buSzPts val="13200"/>
              <a:buFont typeface="Arial"/>
              <a:buChar char="•"/>
              <a:defRPr b="0" i="0" sz="13200" u="none" cap="none" strike="noStrike">
                <a:solidFill>
                  <a:schemeClr val="dk1"/>
                </a:solidFill>
                <a:latin typeface="Arial"/>
                <a:ea typeface="Arial"/>
                <a:cs typeface="Arial"/>
                <a:sym typeface="Arial"/>
              </a:defRPr>
            </a:lvl1pPr>
            <a:lvl2pPr indent="-958850" lvl="1" marL="914400" marR="0" rtl="0" algn="l">
              <a:spcBef>
                <a:spcPts val="2300"/>
              </a:spcBef>
              <a:spcAft>
                <a:spcPts val="0"/>
              </a:spcAft>
              <a:buClr>
                <a:schemeClr val="dk1"/>
              </a:buClr>
              <a:buSzPts val="11500"/>
              <a:buFont typeface="Arial"/>
              <a:buChar char="–"/>
              <a:defRPr b="0" i="0" sz="11500" u="none" cap="none" strike="noStrike">
                <a:solidFill>
                  <a:schemeClr val="dk1"/>
                </a:solidFill>
                <a:latin typeface="Arial"/>
                <a:ea typeface="Arial"/>
                <a:cs typeface="Arial"/>
                <a:sym typeface="Arial"/>
              </a:defRPr>
            </a:lvl2pPr>
            <a:lvl3pPr indent="-857250" lvl="2" marL="1371600" marR="0" rtl="0" algn="l">
              <a:spcBef>
                <a:spcPts val="1980"/>
              </a:spcBef>
              <a:spcAft>
                <a:spcPts val="0"/>
              </a:spcAft>
              <a:buClr>
                <a:schemeClr val="dk1"/>
              </a:buClr>
              <a:buSzPts val="9900"/>
              <a:buFont typeface="Arial"/>
              <a:buChar char="•"/>
              <a:defRPr b="0" i="0" sz="9900" u="none" cap="none" strike="noStrike">
                <a:solidFill>
                  <a:schemeClr val="dk1"/>
                </a:solidFill>
                <a:latin typeface="Arial"/>
                <a:ea typeface="Arial"/>
                <a:cs typeface="Arial"/>
                <a:sym typeface="Arial"/>
              </a:defRPr>
            </a:lvl3pPr>
            <a:lvl4pPr indent="-749300" lvl="3" marL="18288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4pPr>
            <a:lvl5pPr indent="-749300" lvl="4" marL="22860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5pPr>
            <a:lvl6pPr indent="-749300" lvl="5" marL="27432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6pPr>
            <a:lvl7pPr indent="-749300" lvl="6" marL="32004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7pPr>
            <a:lvl8pPr indent="-749300" lvl="7" marL="36576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8pPr>
            <a:lvl9pPr indent="-749300" lvl="8" marL="41148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9pPr>
          </a:lstStyle>
          <a:p/>
        </p:txBody>
      </p:sp>
      <p:sp>
        <p:nvSpPr>
          <p:cNvPr id="8" name="Google Shape;8;p3"/>
          <p:cNvSpPr txBox="1"/>
          <p:nvPr>
            <p:ph idx="10" type="dt"/>
          </p:nvPr>
        </p:nvSpPr>
        <p:spPr>
          <a:xfrm>
            <a:off x="2559995" y="34974742"/>
            <a:ext cx="11948819" cy="2667000"/>
          </a:xfrm>
          <a:prstGeom prst="rect">
            <a:avLst/>
          </a:prstGeom>
          <a:noFill/>
          <a:ln>
            <a:noFill/>
          </a:ln>
        </p:spPr>
        <p:txBody>
          <a:bodyPr anchorCtr="0" anchor="t" bIns="188100" lIns="376200" spcFirstLastPara="1" rIns="376200" wrap="square" tIns="188100">
            <a:noAutofit/>
          </a:bodyPr>
          <a:lstStyle>
            <a:lvl1pPr lvl="0" marR="0" rtl="0" algn="l">
              <a:spcBef>
                <a:spcPts val="0"/>
              </a:spcBef>
              <a:spcAft>
                <a:spcPts val="0"/>
              </a:spcAft>
              <a:buSzPts val="1400"/>
              <a:buNone/>
              <a:defRPr b="0" i="0" sz="5700"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2pPr>
            <a:lvl3pPr lvl="2"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3pPr>
            <a:lvl4pPr lvl="3"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4pPr>
            <a:lvl5pPr lvl="4"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5pPr>
            <a:lvl6pPr lvl="5"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6pPr>
            <a:lvl7pPr lvl="6"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7pPr>
            <a:lvl8pPr lvl="7"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8pPr>
            <a:lvl9pPr lvl="8"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9pPr>
          </a:lstStyle>
          <a:p/>
        </p:txBody>
      </p:sp>
      <p:sp>
        <p:nvSpPr>
          <p:cNvPr id="9" name="Google Shape;9;p3"/>
          <p:cNvSpPr txBox="1"/>
          <p:nvPr>
            <p:ph idx="11" type="ftr"/>
          </p:nvPr>
        </p:nvSpPr>
        <p:spPr>
          <a:xfrm>
            <a:off x="17495195" y="34974742"/>
            <a:ext cx="16216019" cy="2667000"/>
          </a:xfrm>
          <a:prstGeom prst="rect">
            <a:avLst/>
          </a:prstGeom>
          <a:noFill/>
          <a:ln>
            <a:noFill/>
          </a:ln>
        </p:spPr>
        <p:txBody>
          <a:bodyPr anchorCtr="0" anchor="t" bIns="188100" lIns="376200" spcFirstLastPara="1" rIns="376200" wrap="square" tIns="188100">
            <a:noAutofit/>
          </a:bodyPr>
          <a:lstStyle>
            <a:lvl1pPr lvl="0" marR="0" rtl="0" algn="ctr">
              <a:spcBef>
                <a:spcPts val="0"/>
              </a:spcBef>
              <a:spcAft>
                <a:spcPts val="0"/>
              </a:spcAft>
              <a:buSzPts val="1400"/>
              <a:buNone/>
              <a:defRPr b="0" i="0" sz="5700"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2pPr>
            <a:lvl3pPr lvl="2"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3pPr>
            <a:lvl4pPr lvl="3"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4pPr>
            <a:lvl5pPr lvl="4"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5pPr>
            <a:lvl6pPr lvl="5"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6pPr>
            <a:lvl7pPr lvl="6"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7pPr>
            <a:lvl8pPr lvl="7"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8pPr>
            <a:lvl9pPr lvl="8"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9pPr>
          </a:lstStyle>
          <a:p/>
        </p:txBody>
      </p:sp>
      <p:sp>
        <p:nvSpPr>
          <p:cNvPr id="10" name="Google Shape;10;p3"/>
          <p:cNvSpPr txBox="1"/>
          <p:nvPr>
            <p:ph idx="12" type="sldNum"/>
          </p:nvPr>
        </p:nvSpPr>
        <p:spPr>
          <a:xfrm>
            <a:off x="36697595" y="34974742"/>
            <a:ext cx="11948819" cy="2667000"/>
          </a:xfrm>
          <a:prstGeom prst="rect">
            <a:avLst/>
          </a:prstGeom>
          <a:noFill/>
          <a:ln>
            <a:noFill/>
          </a:ln>
        </p:spPr>
        <p:txBody>
          <a:bodyPr anchorCtr="0" anchor="t" bIns="188100" lIns="376200" spcFirstLastPara="1" rIns="376200" wrap="square" tIns="188100">
            <a:noAutofit/>
          </a:bodyPr>
          <a:lstStyle>
            <a:lvl1pPr indent="0" lvl="0" marL="0" marR="0" rtl="0" algn="r">
              <a:spcBef>
                <a:spcPts val="0"/>
              </a:spcBef>
              <a:spcAft>
                <a:spcPts val="0"/>
              </a:spcAft>
              <a:buNone/>
              <a:defRPr b="0" i="0" sz="57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57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57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57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57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57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57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57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4.png"/><Relationship Id="rId5" Type="http://schemas.openxmlformats.org/officeDocument/2006/relationships/image" Target="../media/image3.jpg"/><Relationship Id="rId6" Type="http://schemas.openxmlformats.org/officeDocument/2006/relationships/image" Target="../media/image1.png"/><Relationship Id="rId7"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100000">
              <a:schemeClr val="lt2"/>
            </a:gs>
          </a:gsLst>
          <a:lin ang="5400012" scaled="0"/>
        </a:gradFill>
      </p:bgPr>
    </p:bg>
    <p:spTree>
      <p:nvGrpSpPr>
        <p:cNvPr id="92" name="Shape 92"/>
        <p:cNvGrpSpPr/>
        <p:nvPr/>
      </p:nvGrpSpPr>
      <p:grpSpPr>
        <a:xfrm>
          <a:off x="0" y="0"/>
          <a:ext cx="0" cy="0"/>
          <a:chOff x="0" y="0"/>
          <a:chExt cx="0" cy="0"/>
        </a:xfrm>
      </p:grpSpPr>
      <p:sp>
        <p:nvSpPr>
          <p:cNvPr id="93" name="Google Shape;93;g22daac12498_0_0"/>
          <p:cNvSpPr txBox="1"/>
          <p:nvPr>
            <p:ph type="title"/>
          </p:nvPr>
        </p:nvSpPr>
        <p:spPr>
          <a:xfrm>
            <a:off x="0" y="3"/>
            <a:ext cx="51206400" cy="6400800"/>
          </a:xfrm>
          <a:prstGeom prst="rect">
            <a:avLst/>
          </a:prstGeom>
          <a:gradFill>
            <a:gsLst>
              <a:gs pos="0">
                <a:srgbClr val="2DFAF7"/>
              </a:gs>
              <a:gs pos="100000">
                <a:srgbClr val="0A9B98"/>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ctr" bIns="188100" lIns="376200" spcFirstLastPara="1" rIns="376200" wrap="square" tIns="188100">
            <a:normAutofit/>
          </a:bodyPr>
          <a:lstStyle/>
          <a:p>
            <a:pPr indent="457200" lvl="0" marL="1828800" rtl="0" algn="l">
              <a:spcBef>
                <a:spcPts val="0"/>
              </a:spcBef>
              <a:spcAft>
                <a:spcPts val="0"/>
              </a:spcAft>
              <a:buNone/>
            </a:pPr>
            <a:r>
              <a:rPr lang="en-US" sz="8800">
                <a:solidFill>
                  <a:schemeClr val="dk1"/>
                </a:solidFill>
                <a:latin typeface="Times New Roman"/>
                <a:ea typeface="Times New Roman"/>
                <a:cs typeface="Times New Roman"/>
                <a:sym typeface="Times New Roman"/>
              </a:rPr>
              <a:t>Code Library Construction</a:t>
            </a:r>
            <a:br>
              <a:rPr lang="en-US" sz="8800">
                <a:solidFill>
                  <a:schemeClr val="dk1"/>
                </a:solidFill>
                <a:latin typeface="Times New Roman"/>
                <a:ea typeface="Times New Roman"/>
                <a:cs typeface="Times New Roman"/>
                <a:sym typeface="Times New Roman"/>
              </a:rPr>
            </a:br>
            <a:r>
              <a:rPr lang="en-US" sz="7200">
                <a:solidFill>
                  <a:schemeClr val="dk1"/>
                </a:solidFill>
                <a:latin typeface="Times New Roman"/>
                <a:ea typeface="Times New Roman"/>
                <a:cs typeface="Times New Roman"/>
                <a:sym typeface="Times New Roman"/>
              </a:rPr>
              <a:t>Creating the building blocks of an autograder</a:t>
            </a:r>
            <a:br>
              <a:rPr lang="en-US" sz="9600">
                <a:solidFill>
                  <a:schemeClr val="dk1"/>
                </a:solidFill>
                <a:latin typeface="Times New Roman"/>
                <a:ea typeface="Times New Roman"/>
                <a:cs typeface="Times New Roman"/>
                <a:sym typeface="Times New Roman"/>
              </a:rPr>
            </a:br>
            <a:br>
              <a:rPr lang="en-US" sz="4000">
                <a:solidFill>
                  <a:schemeClr val="dk1"/>
                </a:solidFill>
                <a:latin typeface="Times New Roman"/>
                <a:ea typeface="Times New Roman"/>
                <a:cs typeface="Times New Roman"/>
                <a:sym typeface="Times New Roman"/>
              </a:rPr>
            </a:br>
            <a:r>
              <a:rPr i="1" lang="en-US" sz="5400">
                <a:solidFill>
                  <a:schemeClr val="dk1"/>
                </a:solidFill>
                <a:latin typeface="Times New Roman"/>
                <a:ea typeface="Times New Roman"/>
                <a:cs typeface="Times New Roman"/>
                <a:sym typeface="Times New Roman"/>
              </a:rPr>
              <a:t>Lazaros Tsaros, Riley Mularien, Chris Tjahjadi</a:t>
            </a:r>
            <a:br>
              <a:rPr i="1" lang="en-US" sz="5400">
                <a:solidFill>
                  <a:schemeClr val="dk1"/>
                </a:solidFill>
                <a:latin typeface="Times New Roman"/>
                <a:ea typeface="Times New Roman"/>
                <a:cs typeface="Times New Roman"/>
                <a:sym typeface="Times New Roman"/>
              </a:rPr>
            </a:br>
            <a:r>
              <a:rPr i="1" lang="en-US" sz="5400">
                <a:solidFill>
                  <a:schemeClr val="dk1"/>
                </a:solidFill>
                <a:latin typeface="Times New Roman"/>
                <a:ea typeface="Times New Roman"/>
                <a:cs typeface="Times New Roman"/>
                <a:sym typeface="Times New Roman"/>
              </a:rPr>
              <a:t>Department of Computer Science, University of New Hampshire</a:t>
            </a:r>
            <a:endParaRPr>
              <a:solidFill>
                <a:schemeClr val="dk1"/>
              </a:solidFill>
              <a:latin typeface="Times New Roman"/>
              <a:ea typeface="Times New Roman"/>
              <a:cs typeface="Times New Roman"/>
              <a:sym typeface="Times New Roman"/>
            </a:endParaRPr>
          </a:p>
        </p:txBody>
      </p:sp>
      <p:sp>
        <p:nvSpPr>
          <p:cNvPr id="94" name="Google Shape;94;g22daac12498_0_0"/>
          <p:cNvSpPr txBox="1"/>
          <p:nvPr/>
        </p:nvSpPr>
        <p:spPr>
          <a:xfrm>
            <a:off x="46494700" y="11988538"/>
            <a:ext cx="3555900" cy="554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i="0" sz="3000" u="none" cap="none" strike="noStrike">
              <a:solidFill>
                <a:schemeClr val="dk1"/>
              </a:solidFill>
              <a:latin typeface="Arial"/>
              <a:ea typeface="Arial"/>
              <a:cs typeface="Arial"/>
              <a:sym typeface="Arial"/>
            </a:endParaRPr>
          </a:p>
        </p:txBody>
      </p:sp>
      <p:sp>
        <p:nvSpPr>
          <p:cNvPr id="95" name="Google Shape;95;g22daac12498_0_0"/>
          <p:cNvSpPr/>
          <p:nvPr/>
        </p:nvSpPr>
        <p:spPr>
          <a:xfrm>
            <a:off x="16994075" y="7112000"/>
            <a:ext cx="16590300" cy="1600200"/>
          </a:xfrm>
          <a:prstGeom prst="rect">
            <a:avLst/>
          </a:prstGeom>
          <a:gradFill>
            <a:gsLst>
              <a:gs pos="0">
                <a:srgbClr val="2DFAF7"/>
              </a:gs>
              <a:gs pos="100000">
                <a:srgbClr val="0A9B98"/>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i="0" lang="en-US" sz="6000" u="none" cap="none" strike="noStrike">
                <a:solidFill>
                  <a:schemeClr val="dk1"/>
                </a:solidFill>
                <a:latin typeface="Times New Roman"/>
                <a:ea typeface="Times New Roman"/>
                <a:cs typeface="Times New Roman"/>
                <a:sym typeface="Times New Roman"/>
              </a:rPr>
              <a:t>Design</a:t>
            </a:r>
            <a:endParaRPr b="1" i="0" sz="6000" u="none" cap="none" strike="noStrike">
              <a:solidFill>
                <a:schemeClr val="dk1"/>
              </a:solidFill>
              <a:latin typeface="Times New Roman"/>
              <a:ea typeface="Times New Roman"/>
              <a:cs typeface="Times New Roman"/>
              <a:sym typeface="Times New Roman"/>
            </a:endParaRPr>
          </a:p>
        </p:txBody>
      </p:sp>
      <p:sp>
        <p:nvSpPr>
          <p:cNvPr id="96" name="Google Shape;96;g22daac12498_0_0"/>
          <p:cNvSpPr/>
          <p:nvPr/>
        </p:nvSpPr>
        <p:spPr>
          <a:xfrm>
            <a:off x="603205" y="20718755"/>
            <a:ext cx="14619000" cy="1600200"/>
          </a:xfrm>
          <a:prstGeom prst="rect">
            <a:avLst/>
          </a:prstGeom>
          <a:gradFill>
            <a:gsLst>
              <a:gs pos="0">
                <a:srgbClr val="2DFAF7"/>
              </a:gs>
              <a:gs pos="100000">
                <a:srgbClr val="0A9B98"/>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lang="en-US" sz="6000">
                <a:solidFill>
                  <a:schemeClr val="dk1"/>
                </a:solidFill>
                <a:latin typeface="Times New Roman"/>
                <a:ea typeface="Times New Roman"/>
                <a:cs typeface="Times New Roman"/>
                <a:sym typeface="Times New Roman"/>
              </a:rPr>
              <a:t>Requirements</a:t>
            </a:r>
            <a:endParaRPr>
              <a:solidFill>
                <a:schemeClr val="dk1"/>
              </a:solidFill>
            </a:endParaRPr>
          </a:p>
        </p:txBody>
      </p:sp>
      <p:sp>
        <p:nvSpPr>
          <p:cNvPr id="97" name="Google Shape;97;g22daac12498_0_0"/>
          <p:cNvSpPr/>
          <p:nvPr/>
        </p:nvSpPr>
        <p:spPr>
          <a:xfrm>
            <a:off x="936645" y="7112000"/>
            <a:ext cx="14472600" cy="1600200"/>
          </a:xfrm>
          <a:prstGeom prst="rect">
            <a:avLst/>
          </a:prstGeom>
          <a:gradFill>
            <a:gsLst>
              <a:gs pos="0">
                <a:srgbClr val="2DFAF7"/>
              </a:gs>
              <a:gs pos="100000">
                <a:srgbClr val="0A9B98"/>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i="0" lang="en-US" sz="6000" u="none" cap="none" strike="noStrike">
                <a:solidFill>
                  <a:schemeClr val="dk1"/>
                </a:solidFill>
                <a:latin typeface="Times New Roman"/>
                <a:ea typeface="Times New Roman"/>
                <a:cs typeface="Times New Roman"/>
                <a:sym typeface="Times New Roman"/>
              </a:rPr>
              <a:t>Introduction</a:t>
            </a:r>
            <a:endParaRPr b="1" i="0" sz="4300" u="none" cap="none" strike="noStrike">
              <a:solidFill>
                <a:schemeClr val="dk1"/>
              </a:solidFill>
              <a:latin typeface="Times New Roman"/>
              <a:ea typeface="Times New Roman"/>
              <a:cs typeface="Times New Roman"/>
              <a:sym typeface="Times New Roman"/>
            </a:endParaRPr>
          </a:p>
        </p:txBody>
      </p:sp>
      <p:sp>
        <p:nvSpPr>
          <p:cNvPr id="98" name="Google Shape;98;g22daac12498_0_0"/>
          <p:cNvSpPr/>
          <p:nvPr/>
        </p:nvSpPr>
        <p:spPr>
          <a:xfrm>
            <a:off x="608150" y="26217309"/>
            <a:ext cx="14609100" cy="1600200"/>
          </a:xfrm>
          <a:prstGeom prst="rect">
            <a:avLst/>
          </a:prstGeom>
          <a:gradFill>
            <a:gsLst>
              <a:gs pos="0">
                <a:srgbClr val="2DFAF7"/>
              </a:gs>
              <a:gs pos="100000">
                <a:srgbClr val="0A9B98"/>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i="0" lang="en-US" sz="6000" u="none" cap="none" strike="noStrike">
                <a:solidFill>
                  <a:schemeClr val="dk1"/>
                </a:solidFill>
                <a:latin typeface="Times New Roman"/>
                <a:ea typeface="Times New Roman"/>
                <a:cs typeface="Times New Roman"/>
                <a:sym typeface="Times New Roman"/>
              </a:rPr>
              <a:t>Practicality &amp; Usage</a:t>
            </a:r>
            <a:endParaRPr b="1" i="0" sz="4300" u="none" cap="none" strike="noStrike">
              <a:solidFill>
                <a:schemeClr val="dk1"/>
              </a:solidFill>
              <a:latin typeface="Times New Roman"/>
              <a:ea typeface="Times New Roman"/>
              <a:cs typeface="Times New Roman"/>
              <a:sym typeface="Times New Roman"/>
            </a:endParaRPr>
          </a:p>
        </p:txBody>
      </p:sp>
      <p:sp>
        <p:nvSpPr>
          <p:cNvPr id="99" name="Google Shape;99;g22daac12498_0_0"/>
          <p:cNvSpPr txBox="1"/>
          <p:nvPr/>
        </p:nvSpPr>
        <p:spPr>
          <a:xfrm>
            <a:off x="35006847" y="32981903"/>
            <a:ext cx="15172200" cy="492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600" u="none" cap="none" strike="noStrike">
                <a:solidFill>
                  <a:schemeClr val="dk1"/>
                </a:solidFill>
                <a:latin typeface="Times New Roman"/>
                <a:ea typeface="Times New Roman"/>
                <a:cs typeface="Times New Roman"/>
                <a:sym typeface="Times New Roman"/>
              </a:rPr>
              <a:t>.</a:t>
            </a:r>
            <a:endParaRPr/>
          </a:p>
        </p:txBody>
      </p:sp>
      <p:sp>
        <p:nvSpPr>
          <p:cNvPr id="100" name="Google Shape;100;g22daac12498_0_0"/>
          <p:cNvSpPr txBox="1"/>
          <p:nvPr/>
        </p:nvSpPr>
        <p:spPr>
          <a:xfrm>
            <a:off x="34175051" y="34068535"/>
            <a:ext cx="17780100" cy="4525200"/>
          </a:xfrm>
          <a:prstGeom prst="rect">
            <a:avLst/>
          </a:prstGeom>
          <a:noFill/>
          <a:ln>
            <a:noFill/>
          </a:ln>
        </p:spPr>
        <p:txBody>
          <a:bodyPr anchorCtr="0" anchor="t" bIns="45700" lIns="91425" spcFirstLastPara="1" rIns="91425" wrap="square" tIns="45700">
            <a:spAutoFit/>
          </a:bodyPr>
          <a:lstStyle/>
          <a:p>
            <a:pPr indent="0" lvl="3" marL="1371600" marR="0" rtl="0" algn="l">
              <a:spcBef>
                <a:spcPts val="0"/>
              </a:spcBef>
              <a:spcAft>
                <a:spcPts val="0"/>
              </a:spcAft>
              <a:buNone/>
            </a:pPr>
            <a:r>
              <a:rPr b="1" i="0" lang="en-US" sz="4800" u="sng" cap="none" strike="noStrike">
                <a:solidFill>
                  <a:schemeClr val="dk1"/>
                </a:solidFill>
                <a:latin typeface="Times New Roman"/>
                <a:ea typeface="Times New Roman"/>
                <a:cs typeface="Times New Roman"/>
                <a:sym typeface="Times New Roman"/>
              </a:rPr>
              <a:t>Sponsors</a:t>
            </a:r>
            <a:endParaRPr/>
          </a:p>
          <a:p>
            <a:pPr indent="0" lvl="4" marL="1828800" marR="0" rtl="0" algn="l">
              <a:spcBef>
                <a:spcPts val="0"/>
              </a:spcBef>
              <a:spcAft>
                <a:spcPts val="0"/>
              </a:spcAft>
              <a:buNone/>
            </a:pPr>
            <a:r>
              <a:rPr b="0" i="0" lang="en-US" sz="4800" u="none" cap="none" strike="noStrike">
                <a:solidFill>
                  <a:schemeClr val="dk1"/>
                </a:solidFill>
                <a:latin typeface="Times New Roman"/>
                <a:ea typeface="Times New Roman"/>
                <a:cs typeface="Times New Roman"/>
                <a:sym typeface="Times New Roman"/>
              </a:rPr>
              <a:t>Professor Matthew Magnusson</a:t>
            </a:r>
            <a:endParaRPr/>
          </a:p>
          <a:p>
            <a:pPr indent="0" lvl="4" marL="1828800" marR="0" rtl="0" algn="l">
              <a:spcBef>
                <a:spcPts val="0"/>
              </a:spcBef>
              <a:spcAft>
                <a:spcPts val="0"/>
              </a:spcAft>
              <a:buNone/>
            </a:pPr>
            <a:r>
              <a:t/>
            </a:r>
            <a:endParaRPr b="0" i="0" sz="4800" u="none" cap="none" strike="noStrike">
              <a:solidFill>
                <a:schemeClr val="dk1"/>
              </a:solidFill>
              <a:latin typeface="Times New Roman"/>
              <a:ea typeface="Times New Roman"/>
              <a:cs typeface="Times New Roman"/>
              <a:sym typeface="Times New Roman"/>
            </a:endParaRPr>
          </a:p>
          <a:p>
            <a:pPr indent="0" lvl="3" marL="1371600" marR="0" rtl="0" algn="l">
              <a:spcBef>
                <a:spcPts val="0"/>
              </a:spcBef>
              <a:spcAft>
                <a:spcPts val="0"/>
              </a:spcAft>
              <a:buNone/>
            </a:pPr>
            <a:r>
              <a:rPr b="1" i="0" lang="en-US" sz="4800" u="sng" cap="none" strike="noStrike">
                <a:solidFill>
                  <a:schemeClr val="dk1"/>
                </a:solidFill>
                <a:latin typeface="Times New Roman"/>
                <a:ea typeface="Times New Roman"/>
                <a:cs typeface="Times New Roman"/>
                <a:sym typeface="Times New Roman"/>
              </a:rPr>
              <a:t>Advisors</a:t>
            </a:r>
            <a:endParaRPr/>
          </a:p>
          <a:p>
            <a:pPr indent="0" lvl="4" marL="1828800" marR="0" rtl="0" algn="l">
              <a:spcBef>
                <a:spcPts val="0"/>
              </a:spcBef>
              <a:spcAft>
                <a:spcPts val="0"/>
              </a:spcAft>
              <a:buNone/>
            </a:pPr>
            <a:r>
              <a:rPr b="0" i="0" lang="en-US" sz="4800" u="none" cap="none" strike="noStrike">
                <a:solidFill>
                  <a:schemeClr val="dk1"/>
                </a:solidFill>
                <a:latin typeface="Times New Roman"/>
                <a:ea typeface="Times New Roman"/>
                <a:cs typeface="Times New Roman"/>
                <a:sym typeface="Times New Roman"/>
              </a:rPr>
              <a:t>Craig Smith</a:t>
            </a:r>
            <a:endParaRPr/>
          </a:p>
          <a:p>
            <a:pPr indent="-381000" lvl="4" marL="2514600" marR="0" rtl="0" algn="l">
              <a:lnSpc>
                <a:spcPct val="150000"/>
              </a:lnSpc>
              <a:spcBef>
                <a:spcPts val="0"/>
              </a:spcBef>
              <a:spcAft>
                <a:spcPts val="0"/>
              </a:spcAft>
              <a:buClr>
                <a:schemeClr val="dk1"/>
              </a:buClr>
              <a:buSzPts val="4800"/>
              <a:buFont typeface="Arial"/>
              <a:buNone/>
            </a:pPr>
            <a:r>
              <a:t/>
            </a:r>
            <a:endParaRPr b="0" i="0" sz="4800" u="none" cap="none" strike="noStrike">
              <a:solidFill>
                <a:schemeClr val="dk1"/>
              </a:solidFill>
              <a:latin typeface="Times New Roman"/>
              <a:ea typeface="Times New Roman"/>
              <a:cs typeface="Times New Roman"/>
              <a:sym typeface="Times New Roman"/>
            </a:endParaRPr>
          </a:p>
        </p:txBody>
      </p:sp>
      <p:sp>
        <p:nvSpPr>
          <p:cNvPr id="101" name="Google Shape;101;g22daac12498_0_0"/>
          <p:cNvSpPr/>
          <p:nvPr/>
        </p:nvSpPr>
        <p:spPr>
          <a:xfrm>
            <a:off x="35006845" y="7112000"/>
            <a:ext cx="15014100" cy="1600200"/>
          </a:xfrm>
          <a:prstGeom prst="rect">
            <a:avLst/>
          </a:prstGeom>
          <a:gradFill>
            <a:gsLst>
              <a:gs pos="0">
                <a:srgbClr val="2DFAF7"/>
              </a:gs>
              <a:gs pos="100000">
                <a:srgbClr val="0A9B98"/>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i="0" lang="en-US" sz="6000" u="none" cap="none" strike="noStrike">
                <a:solidFill>
                  <a:schemeClr val="dk1"/>
                </a:solidFill>
                <a:latin typeface="Times New Roman"/>
                <a:ea typeface="Times New Roman"/>
                <a:cs typeface="Times New Roman"/>
                <a:sym typeface="Times New Roman"/>
              </a:rPr>
              <a:t>Testing</a:t>
            </a:r>
            <a:endParaRPr b="1" i="0" sz="5400" u="none" cap="none" strike="noStrike">
              <a:solidFill>
                <a:schemeClr val="dk1"/>
              </a:solidFill>
              <a:latin typeface="Times New Roman"/>
              <a:ea typeface="Times New Roman"/>
              <a:cs typeface="Times New Roman"/>
              <a:sym typeface="Times New Roman"/>
            </a:endParaRPr>
          </a:p>
        </p:txBody>
      </p:sp>
      <p:sp>
        <p:nvSpPr>
          <p:cNvPr id="102" name="Google Shape;102;g22daac12498_0_0"/>
          <p:cNvSpPr txBox="1"/>
          <p:nvPr/>
        </p:nvSpPr>
        <p:spPr>
          <a:xfrm>
            <a:off x="416100" y="8907750"/>
            <a:ext cx="14993100" cy="11867400"/>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0" i="0" lang="en-US" sz="4500" u="none" cap="none" strike="noStrike">
                <a:solidFill>
                  <a:srgbClr val="000000"/>
                </a:solidFill>
                <a:latin typeface="Times New Roman"/>
                <a:ea typeface="Times New Roman"/>
                <a:cs typeface="Times New Roman"/>
                <a:sym typeface="Times New Roman"/>
              </a:rPr>
              <a:t>The inordinate amount of time needed to grade student work is a longstanding issue that has plagued computer science and information technology education for decades. </a:t>
            </a:r>
            <a:r>
              <a:rPr b="0" i="0" lang="en-US" sz="4500" u="none" cap="none" strike="noStrike">
                <a:solidFill>
                  <a:srgbClr val="000000"/>
                </a:solidFill>
                <a:latin typeface="Times New Roman"/>
                <a:ea typeface="Times New Roman"/>
                <a:cs typeface="Times New Roman"/>
                <a:sym typeface="Times New Roman"/>
              </a:rPr>
              <a:t>The solution to this is an “autograder” - an aptly named program that runs a battery of tests on any program run through it.</a:t>
            </a:r>
            <a:endParaRPr b="1" i="0" sz="4500" u="none" cap="none" strike="noStrike">
              <a:solidFill>
                <a:schemeClr val="dk1"/>
              </a:solidFill>
              <a:latin typeface="Times New Roman"/>
              <a:ea typeface="Times New Roman"/>
              <a:cs typeface="Times New Roman"/>
              <a:sym typeface="Times New Roman"/>
            </a:endParaRPr>
          </a:p>
          <a:p>
            <a:pPr indent="457200" lvl="0" marL="457200" marR="0" rtl="0" algn="l">
              <a:spcBef>
                <a:spcPts val="0"/>
              </a:spcBef>
              <a:spcAft>
                <a:spcPts val="0"/>
              </a:spcAft>
              <a:buNone/>
            </a:pPr>
            <a:br>
              <a:rPr b="1" i="0" lang="en-US" sz="4500" u="none" cap="none" strike="noStrike">
                <a:solidFill>
                  <a:schemeClr val="dk1"/>
                </a:solidFill>
                <a:latin typeface="Times New Roman"/>
                <a:ea typeface="Times New Roman"/>
                <a:cs typeface="Times New Roman"/>
                <a:sym typeface="Times New Roman"/>
              </a:rPr>
            </a:br>
            <a:r>
              <a:rPr b="1" i="0" lang="en-US" sz="4500" u="none" cap="none" strike="noStrike">
                <a:solidFill>
                  <a:schemeClr val="dk1"/>
                </a:solidFill>
                <a:latin typeface="Times New Roman"/>
                <a:ea typeface="Times New Roman"/>
                <a:cs typeface="Times New Roman"/>
                <a:sym typeface="Times New Roman"/>
              </a:rPr>
              <a:t>	</a:t>
            </a:r>
            <a:r>
              <a:rPr lang="en-US" sz="4500">
                <a:latin typeface="Times New Roman"/>
                <a:ea typeface="Times New Roman"/>
                <a:cs typeface="Times New Roman"/>
                <a:sym typeface="Times New Roman"/>
              </a:rPr>
              <a:t>Gradescope is an online service that has tools to help expedite the grading process of written exams, assignments, and submitted code</a:t>
            </a:r>
            <a:r>
              <a:rPr b="0" i="0" lang="en-US" sz="4500" u="none" cap="none" strike="noStrike">
                <a:solidFill>
                  <a:srgbClr val="000000"/>
                </a:solidFill>
                <a:latin typeface="Times New Roman"/>
                <a:ea typeface="Times New Roman"/>
                <a:cs typeface="Times New Roman"/>
                <a:sym typeface="Times New Roman"/>
              </a:rPr>
              <a:t>. </a:t>
            </a:r>
            <a:r>
              <a:rPr lang="en-US" sz="4500">
                <a:latin typeface="Times New Roman"/>
                <a:ea typeface="Times New Roman"/>
                <a:cs typeface="Times New Roman"/>
                <a:sym typeface="Times New Roman"/>
              </a:rPr>
              <a:t>This project aims to serve as a foundation for writing portable and modular autograders, allowing instructors freedom with assignment grading, as well as </a:t>
            </a:r>
            <a:r>
              <a:rPr b="0" i="0" lang="en-US" sz="4500" u="none" cap="none" strike="noStrike">
                <a:solidFill>
                  <a:srgbClr val="000000"/>
                </a:solidFill>
                <a:latin typeface="Times New Roman"/>
                <a:ea typeface="Times New Roman"/>
                <a:cs typeface="Times New Roman"/>
                <a:sym typeface="Times New Roman"/>
              </a:rPr>
              <a:t>providing students with immediate, actionable feedback.</a:t>
            </a:r>
            <a:endParaRPr b="1" i="0" sz="4500" u="none" cap="none" strike="noStrike">
              <a:solidFill>
                <a:schemeClr val="dk1"/>
              </a:solidFill>
              <a:latin typeface="Times New Roman"/>
              <a:ea typeface="Times New Roman"/>
              <a:cs typeface="Times New Roman"/>
              <a:sym typeface="Times New Roman"/>
            </a:endParaRPr>
          </a:p>
          <a:p>
            <a:pPr indent="457200" lvl="0" marL="457200" marR="0" rtl="0" algn="l">
              <a:spcBef>
                <a:spcPts val="0"/>
              </a:spcBef>
              <a:spcAft>
                <a:spcPts val="0"/>
              </a:spcAft>
              <a:buNone/>
            </a:pPr>
            <a:br>
              <a:rPr b="1" i="0" lang="en-US" sz="4500" u="none" cap="none" strike="noStrike">
                <a:solidFill>
                  <a:schemeClr val="dk1"/>
                </a:solidFill>
                <a:latin typeface="Times New Roman"/>
                <a:ea typeface="Times New Roman"/>
                <a:cs typeface="Times New Roman"/>
                <a:sym typeface="Times New Roman"/>
              </a:rPr>
            </a:br>
            <a:r>
              <a:rPr b="1" i="0" lang="en-US" sz="4500" u="none" cap="none" strike="noStrike">
                <a:solidFill>
                  <a:schemeClr val="dk1"/>
                </a:solidFill>
                <a:latin typeface="Times New Roman"/>
                <a:ea typeface="Times New Roman"/>
                <a:cs typeface="Times New Roman"/>
                <a:sym typeface="Times New Roman"/>
              </a:rPr>
              <a:t>	</a:t>
            </a:r>
            <a:r>
              <a:rPr lang="en-US" sz="4500">
                <a:latin typeface="Times New Roman"/>
                <a:ea typeface="Times New Roman"/>
                <a:cs typeface="Times New Roman"/>
                <a:sym typeface="Times New Roman"/>
              </a:rPr>
              <a:t>U</a:t>
            </a:r>
            <a:r>
              <a:rPr b="0" i="0" lang="en-US" sz="4500" u="none" cap="none" strike="noStrike">
                <a:solidFill>
                  <a:srgbClr val="000000"/>
                </a:solidFill>
                <a:latin typeface="Times New Roman"/>
                <a:ea typeface="Times New Roman"/>
                <a:cs typeface="Times New Roman"/>
                <a:sym typeface="Times New Roman"/>
              </a:rPr>
              <a:t>tilizing Gradescope as a hosting site, any professor or TA can write a program that will run students’ work through a battery of tests and return their grades within a very short amount of time.</a:t>
            </a:r>
            <a:endParaRPr b="1" i="0" sz="4500" u="none" cap="none" strike="noStrike">
              <a:solidFill>
                <a:schemeClr val="dk1"/>
              </a:solidFill>
              <a:latin typeface="Times New Roman"/>
              <a:ea typeface="Times New Roman"/>
              <a:cs typeface="Times New Roman"/>
              <a:sym typeface="Times New Roman"/>
            </a:endParaRPr>
          </a:p>
        </p:txBody>
      </p:sp>
      <p:sp>
        <p:nvSpPr>
          <p:cNvPr id="103" name="Google Shape;103;g22daac12498_0_0"/>
          <p:cNvSpPr/>
          <p:nvPr/>
        </p:nvSpPr>
        <p:spPr>
          <a:xfrm>
            <a:off x="608175" y="22632976"/>
            <a:ext cx="15488400" cy="327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800">
                <a:latin typeface="Times New Roman"/>
                <a:ea typeface="Times New Roman"/>
                <a:cs typeface="Times New Roman"/>
                <a:sym typeface="Times New Roman"/>
              </a:rPr>
              <a:t>This project seeks to fulfill the following requirements:</a:t>
            </a:r>
            <a:endParaRPr sz="4800">
              <a:latin typeface="Times New Roman"/>
              <a:ea typeface="Times New Roman"/>
              <a:cs typeface="Times New Roman"/>
              <a:sym typeface="Times New Roman"/>
            </a:endParaRPr>
          </a:p>
          <a:p>
            <a:pPr indent="-533400" lvl="0" marL="457200" marR="0" rtl="0" algn="l">
              <a:spcBef>
                <a:spcPts val="0"/>
              </a:spcBef>
              <a:spcAft>
                <a:spcPts val="0"/>
              </a:spcAft>
              <a:buSzPts val="4800"/>
              <a:buFont typeface="Times New Roman"/>
              <a:buChar char="●"/>
            </a:pPr>
            <a:r>
              <a:rPr lang="en-US" sz="4800">
                <a:latin typeface="Times New Roman"/>
                <a:ea typeface="Times New Roman"/>
                <a:cs typeface="Times New Roman"/>
                <a:sym typeface="Times New Roman"/>
              </a:rPr>
              <a:t>Facilitate automatic grading of programming assignments</a:t>
            </a:r>
            <a:endParaRPr sz="4800">
              <a:latin typeface="Times New Roman"/>
              <a:ea typeface="Times New Roman"/>
              <a:cs typeface="Times New Roman"/>
              <a:sym typeface="Times New Roman"/>
            </a:endParaRPr>
          </a:p>
          <a:p>
            <a:pPr indent="-533400" lvl="0" marL="457200" marR="0" rtl="0" algn="l">
              <a:spcBef>
                <a:spcPts val="0"/>
              </a:spcBef>
              <a:spcAft>
                <a:spcPts val="0"/>
              </a:spcAft>
              <a:buSzPts val="4800"/>
              <a:buFont typeface="Times New Roman"/>
              <a:buChar char="●"/>
            </a:pPr>
            <a:r>
              <a:rPr lang="en-US" sz="4800">
                <a:latin typeface="Times New Roman"/>
                <a:ea typeface="Times New Roman"/>
                <a:cs typeface="Times New Roman"/>
                <a:sym typeface="Times New Roman"/>
              </a:rPr>
              <a:t>Provide students useful output for debugging &amp; feedback</a:t>
            </a:r>
            <a:endParaRPr sz="4800">
              <a:latin typeface="Times New Roman"/>
              <a:ea typeface="Times New Roman"/>
              <a:cs typeface="Times New Roman"/>
              <a:sym typeface="Times New Roman"/>
            </a:endParaRPr>
          </a:p>
          <a:p>
            <a:pPr indent="-533400" lvl="0" marL="457200" marR="0" rtl="0" algn="l">
              <a:spcBef>
                <a:spcPts val="0"/>
              </a:spcBef>
              <a:spcAft>
                <a:spcPts val="0"/>
              </a:spcAft>
              <a:buSzPts val="4800"/>
              <a:buFont typeface="Times New Roman"/>
              <a:buChar char="●"/>
            </a:pPr>
            <a:r>
              <a:rPr lang="en-US" sz="4800">
                <a:latin typeface="Times New Roman"/>
                <a:ea typeface="Times New Roman"/>
                <a:cs typeface="Times New Roman"/>
                <a:sym typeface="Times New Roman"/>
              </a:rPr>
              <a:t>Expedite </a:t>
            </a:r>
            <a:r>
              <a:rPr lang="en-US" sz="4800">
                <a:latin typeface="Times New Roman"/>
                <a:ea typeface="Times New Roman"/>
                <a:cs typeface="Times New Roman"/>
                <a:sym typeface="Times New Roman"/>
                <a:extLst>
                  <a:ext uri="http://customooxmlschemas.google.com/">
                    <go:slidesCustomData xmlns:go="http://customooxmlschemas.google.com/" textRoundtripDataId="0"/>
                  </a:ext>
                </a:extLst>
              </a:rPr>
              <a:t>the test case writing process</a:t>
            </a:r>
            <a:endParaRPr sz="4800">
              <a:latin typeface="Times New Roman"/>
              <a:ea typeface="Times New Roman"/>
              <a:cs typeface="Times New Roman"/>
              <a:sym typeface="Times New Roman"/>
            </a:endParaRPr>
          </a:p>
        </p:txBody>
      </p:sp>
      <p:sp>
        <p:nvSpPr>
          <p:cNvPr id="104" name="Google Shape;104;g22daac12498_0_0"/>
          <p:cNvSpPr/>
          <p:nvPr/>
        </p:nvSpPr>
        <p:spPr>
          <a:xfrm>
            <a:off x="35006850" y="32387475"/>
            <a:ext cx="15172200" cy="1600200"/>
          </a:xfrm>
          <a:prstGeom prst="rect">
            <a:avLst/>
          </a:prstGeom>
          <a:gradFill>
            <a:gsLst>
              <a:gs pos="0">
                <a:srgbClr val="2DFAF7"/>
              </a:gs>
              <a:gs pos="100000">
                <a:srgbClr val="0A9B98"/>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i="0" lang="en-US" sz="6000" u="none" cap="none" strike="noStrike">
                <a:solidFill>
                  <a:schemeClr val="dk1"/>
                </a:solidFill>
                <a:latin typeface="Times New Roman"/>
                <a:ea typeface="Times New Roman"/>
                <a:cs typeface="Times New Roman"/>
                <a:sym typeface="Times New Roman"/>
              </a:rPr>
              <a:t>Acknowledgements</a:t>
            </a:r>
            <a:endParaRPr>
              <a:solidFill>
                <a:schemeClr val="dk1"/>
              </a:solidFill>
            </a:endParaRPr>
          </a:p>
        </p:txBody>
      </p:sp>
      <p:sp>
        <p:nvSpPr>
          <p:cNvPr id="105" name="Google Shape;105;g22daac12498_0_0"/>
          <p:cNvSpPr/>
          <p:nvPr/>
        </p:nvSpPr>
        <p:spPr>
          <a:xfrm>
            <a:off x="16912875" y="8875125"/>
            <a:ext cx="16590300" cy="2340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800">
                <a:latin typeface="Times New Roman"/>
                <a:ea typeface="Times New Roman"/>
                <a:cs typeface="Times New Roman"/>
                <a:sym typeface="Times New Roman"/>
              </a:rPr>
              <a:t>Having a strong understanding of Gradescope’s student submission process was crucial to grading system development. Here are a few diagrams that illustrate the process:</a:t>
            </a:r>
            <a:endParaRPr sz="4800">
              <a:latin typeface="Times New Roman"/>
              <a:ea typeface="Times New Roman"/>
              <a:cs typeface="Times New Roman"/>
              <a:sym typeface="Times New Roman"/>
            </a:endParaRPr>
          </a:p>
        </p:txBody>
      </p:sp>
      <p:sp>
        <p:nvSpPr>
          <p:cNvPr id="106" name="Google Shape;106;g22daac12498_0_0"/>
          <p:cNvSpPr/>
          <p:nvPr/>
        </p:nvSpPr>
        <p:spPr>
          <a:xfrm>
            <a:off x="35006850" y="8831550"/>
            <a:ext cx="15488400" cy="10433700"/>
          </a:xfrm>
          <a:prstGeom prst="rect">
            <a:avLst/>
          </a:prstGeom>
          <a:noFill/>
          <a:ln>
            <a:noFill/>
          </a:ln>
        </p:spPr>
        <p:txBody>
          <a:bodyPr anchorCtr="0" anchor="t" bIns="45700" lIns="91425" spcFirstLastPara="1" rIns="91425" wrap="square" tIns="45700">
            <a:noAutofit/>
          </a:bodyPr>
          <a:lstStyle/>
          <a:p>
            <a:pPr indent="457200" lvl="0" marL="0" marR="0" rtl="0" algn="l">
              <a:spcBef>
                <a:spcPts val="0"/>
              </a:spcBef>
              <a:spcAft>
                <a:spcPts val="0"/>
              </a:spcAft>
              <a:buNone/>
            </a:pPr>
            <a:r>
              <a:rPr lang="en-US" sz="4800">
                <a:latin typeface="Times New Roman"/>
                <a:ea typeface="Times New Roman"/>
                <a:cs typeface="Times New Roman"/>
                <a:sym typeface="Times New Roman"/>
              </a:rPr>
              <a:t>The project itself is considered complete when the team has a working code library. This has proved to have its challenges, notably because the </a:t>
            </a:r>
            <a:r>
              <a:rPr lang="en-US" sz="4800">
                <a:latin typeface="Times New Roman"/>
                <a:ea typeface="Times New Roman"/>
                <a:cs typeface="Times New Roman"/>
                <a:sym typeface="Times New Roman"/>
                <a:extLst>
                  <a:ext uri="http://customooxmlschemas.google.com/">
                    <go:slidesCustomData xmlns:go="http://customooxmlschemas.google.com/" textRoundtripDataId="1"/>
                  </a:ext>
                </a:extLst>
              </a:rPr>
              <a:t>previous autograding system, Mimir</a:t>
            </a:r>
            <a:r>
              <a:rPr lang="en-US" sz="4800">
                <a:latin typeface="Times New Roman"/>
                <a:ea typeface="Times New Roman"/>
                <a:cs typeface="Times New Roman"/>
                <a:sym typeface="Times New Roman"/>
              </a:rPr>
              <a:t>, is only available to access for a limited time meaning that past test cases and scripts must be stored elsewhere for future teams to reference. </a:t>
            </a:r>
            <a:endParaRPr sz="4800">
              <a:latin typeface="Times New Roman"/>
              <a:ea typeface="Times New Roman"/>
              <a:cs typeface="Times New Roman"/>
              <a:sym typeface="Times New Roman"/>
            </a:endParaRPr>
          </a:p>
          <a:p>
            <a:pPr indent="0" lvl="0" marL="0" marR="0" rtl="0" algn="l">
              <a:spcBef>
                <a:spcPts val="0"/>
              </a:spcBef>
              <a:spcAft>
                <a:spcPts val="0"/>
              </a:spcAft>
              <a:buNone/>
            </a:pPr>
            <a:r>
              <a:t/>
            </a:r>
            <a:endParaRPr sz="4800">
              <a:latin typeface="Times New Roman"/>
              <a:ea typeface="Times New Roman"/>
              <a:cs typeface="Times New Roman"/>
              <a:sym typeface="Times New Roman"/>
            </a:endParaRPr>
          </a:p>
          <a:p>
            <a:pPr indent="457200" lvl="0" marL="0" rtl="0" algn="l">
              <a:spcBef>
                <a:spcPts val="0"/>
              </a:spcBef>
              <a:spcAft>
                <a:spcPts val="0"/>
              </a:spcAft>
              <a:buClr>
                <a:schemeClr val="dk1"/>
              </a:buClr>
              <a:buFont typeface="Arial"/>
              <a:buNone/>
            </a:pPr>
            <a:r>
              <a:rPr lang="en-US" sz="4800">
                <a:solidFill>
                  <a:schemeClr val="dk1"/>
                </a:solidFill>
                <a:latin typeface="Times New Roman"/>
                <a:ea typeface="Times New Roman"/>
                <a:cs typeface="Times New Roman"/>
                <a:sym typeface="Times New Roman"/>
              </a:rPr>
              <a:t>The code library provides a basis of functionality which will be used to write more specific test cases for assessing student assignments. Since many of the assignments in these CS courses have some core similarities regarding expected input and output of the program, the work can be sufficiently abstracted and therefore can</a:t>
            </a:r>
            <a:r>
              <a:rPr lang="en-US" sz="4800">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2"/>
                  </a:ext>
                </a:extLst>
              </a:rPr>
              <a:t> be referenced across multiple autograders</a:t>
            </a:r>
            <a:r>
              <a:rPr lang="en-US" sz="4800">
                <a:solidFill>
                  <a:schemeClr val="dk1"/>
                </a:solidFill>
                <a:latin typeface="Times New Roman"/>
                <a:ea typeface="Times New Roman"/>
                <a:cs typeface="Times New Roman"/>
                <a:sym typeface="Times New Roman"/>
              </a:rPr>
              <a:t>. </a:t>
            </a:r>
            <a:endParaRPr sz="4800">
              <a:latin typeface="Times New Roman"/>
              <a:ea typeface="Times New Roman"/>
              <a:cs typeface="Times New Roman"/>
              <a:sym typeface="Times New Roman"/>
            </a:endParaRPr>
          </a:p>
          <a:p>
            <a:pPr indent="0" lvl="0" marL="0" marR="0" rtl="0" algn="l">
              <a:spcBef>
                <a:spcPts val="0"/>
              </a:spcBef>
              <a:spcAft>
                <a:spcPts val="0"/>
              </a:spcAft>
              <a:buNone/>
            </a:pPr>
            <a:r>
              <a:t/>
            </a:r>
            <a:endParaRPr sz="4800">
              <a:latin typeface="Times New Roman"/>
              <a:ea typeface="Times New Roman"/>
              <a:cs typeface="Times New Roman"/>
              <a:sym typeface="Times New Roman"/>
            </a:endParaRPr>
          </a:p>
          <a:p>
            <a:pPr indent="0" lvl="0" marL="0" marR="0" rtl="0" algn="l">
              <a:spcBef>
                <a:spcPts val="0"/>
              </a:spcBef>
              <a:spcAft>
                <a:spcPts val="0"/>
              </a:spcAft>
              <a:buNone/>
            </a:pPr>
            <a:r>
              <a:t/>
            </a:r>
            <a:endParaRPr sz="4800">
              <a:latin typeface="Times New Roman"/>
              <a:ea typeface="Times New Roman"/>
              <a:cs typeface="Times New Roman"/>
              <a:sym typeface="Times New Roman"/>
            </a:endParaRPr>
          </a:p>
        </p:txBody>
      </p:sp>
      <p:pic>
        <p:nvPicPr>
          <p:cNvPr id="107" name="Google Shape;107;g22daac12498_0_0"/>
          <p:cNvPicPr preferRelativeResize="0"/>
          <p:nvPr/>
        </p:nvPicPr>
        <p:blipFill rotWithShape="1">
          <a:blip r:embed="rId4">
            <a:alphaModFix/>
          </a:blip>
          <a:srcRect b="0" l="0" r="0" t="0"/>
          <a:stretch/>
        </p:blipFill>
        <p:spPr>
          <a:xfrm>
            <a:off x="37371424" y="1489324"/>
            <a:ext cx="12679276" cy="3692276"/>
          </a:xfrm>
          <a:prstGeom prst="rect">
            <a:avLst/>
          </a:prstGeom>
          <a:noFill/>
          <a:ln>
            <a:noFill/>
          </a:ln>
        </p:spPr>
      </p:pic>
      <p:pic>
        <p:nvPicPr>
          <p:cNvPr id="108" name="Google Shape;108;g22daac12498_0_0"/>
          <p:cNvPicPr preferRelativeResize="0"/>
          <p:nvPr/>
        </p:nvPicPr>
        <p:blipFill rotWithShape="1">
          <a:blip r:embed="rId5">
            <a:alphaModFix/>
          </a:blip>
          <a:srcRect b="0" l="0" r="0" t="0"/>
          <a:stretch/>
        </p:blipFill>
        <p:spPr>
          <a:xfrm>
            <a:off x="16994087" y="11455146"/>
            <a:ext cx="16823151" cy="8380422"/>
          </a:xfrm>
          <a:prstGeom prst="rect">
            <a:avLst/>
          </a:prstGeom>
          <a:noFill/>
          <a:ln>
            <a:noFill/>
          </a:ln>
        </p:spPr>
      </p:pic>
      <p:sp>
        <p:nvSpPr>
          <p:cNvPr id="109" name="Google Shape;109;g22daac12498_0_0"/>
          <p:cNvSpPr/>
          <p:nvPr/>
        </p:nvSpPr>
        <p:spPr>
          <a:xfrm>
            <a:off x="16994075" y="20269450"/>
            <a:ext cx="16823100" cy="476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800">
                <a:latin typeface="Times New Roman"/>
                <a:ea typeface="Times New Roman"/>
                <a:cs typeface="Times New Roman"/>
                <a:sym typeface="Times New Roman"/>
              </a:rPr>
              <a:t>When </a:t>
            </a:r>
            <a:r>
              <a:rPr lang="en-US" sz="4800">
                <a:latin typeface="Times New Roman"/>
                <a:ea typeface="Times New Roman"/>
                <a:cs typeface="Times New Roman"/>
                <a:sym typeface="Times New Roman"/>
                <a:extLst>
                  <a:ext uri="http://customooxmlschemas.google.com/">
                    <go:slidesCustomData xmlns:go="http://customooxmlschemas.google.com/" textRoundtripDataId="3"/>
                  </a:ext>
                </a:extLst>
              </a:rPr>
              <a:t>a student submits their assignment to the autograder via Gradescope, an instance of a </a:t>
            </a:r>
            <a:r>
              <a:rPr lang="en-US" sz="4800">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4"/>
                  </a:ext>
                </a:extLst>
              </a:rPr>
              <a:t>Docker </a:t>
            </a:r>
            <a:r>
              <a:rPr lang="en-US" sz="4800">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5"/>
                  </a:ext>
                </a:extLst>
              </a:rPr>
              <a:t>image</a:t>
            </a:r>
            <a:r>
              <a:rPr lang="en-US" sz="4800">
                <a:solidFill>
                  <a:schemeClr val="dk1"/>
                </a:solidFill>
                <a:latin typeface="Times New Roman"/>
                <a:ea typeface="Times New Roman"/>
                <a:cs typeface="Times New Roman"/>
                <a:sym typeface="Times New Roman"/>
              </a:rPr>
              <a:t> is created;</a:t>
            </a:r>
            <a:r>
              <a:rPr lang="en-US" sz="4800">
                <a:latin typeface="Times New Roman"/>
                <a:ea typeface="Times New Roman"/>
                <a:cs typeface="Times New Roman"/>
                <a:sym typeface="Times New Roman"/>
                <a:extLst>
                  <a:ext uri="http://customooxmlschemas.google.com/">
                    <go:slidesCustomData xmlns:go="http://customooxmlschemas.google.com/" textRoundtripDataId="6"/>
                  </a:ext>
                </a:extLst>
              </a:rPr>
              <a:t> it is used every time a student submits an assignment.The autograder runs, puts any output into a JSON, and uploads it for the student to view on the Gradescope UI. Docker allows the autograder to run in a lightweight, virtualized environment.</a:t>
            </a:r>
            <a:endParaRPr sz="4800"/>
          </a:p>
        </p:txBody>
      </p:sp>
      <p:pic>
        <p:nvPicPr>
          <p:cNvPr id="110" name="Google Shape;110;g22daac12498_0_0"/>
          <p:cNvPicPr preferRelativeResize="0"/>
          <p:nvPr/>
        </p:nvPicPr>
        <p:blipFill>
          <a:blip r:embed="rId6">
            <a:alphaModFix/>
          </a:blip>
          <a:stretch>
            <a:fillRect/>
          </a:stretch>
        </p:blipFill>
        <p:spPr>
          <a:xfrm>
            <a:off x="16994076" y="25057274"/>
            <a:ext cx="16823202" cy="10433625"/>
          </a:xfrm>
          <a:prstGeom prst="rect">
            <a:avLst/>
          </a:prstGeom>
          <a:noFill/>
          <a:ln>
            <a:noFill/>
          </a:ln>
        </p:spPr>
      </p:pic>
      <p:sp>
        <p:nvSpPr>
          <p:cNvPr id="111" name="Google Shape;111;g22daac12498_0_0"/>
          <p:cNvSpPr/>
          <p:nvPr/>
        </p:nvSpPr>
        <p:spPr>
          <a:xfrm>
            <a:off x="16994075" y="35686525"/>
            <a:ext cx="16760400" cy="1901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800">
                <a:latin typeface="Times New Roman"/>
                <a:ea typeface="Times New Roman"/>
                <a:cs typeface="Times New Roman"/>
                <a:sym typeface="Times New Roman"/>
              </a:rPr>
              <a:t>The diagram above displays the rough structure of the code base. Currently, the code runs the user’s program against the input and expected output of the test case by running a comparison tool.</a:t>
            </a:r>
            <a:endParaRPr sz="4800"/>
          </a:p>
        </p:txBody>
      </p:sp>
      <p:sp>
        <p:nvSpPr>
          <p:cNvPr id="112" name="Google Shape;112;g22daac12498_0_0"/>
          <p:cNvSpPr/>
          <p:nvPr/>
        </p:nvSpPr>
        <p:spPr>
          <a:xfrm>
            <a:off x="35006920" y="19416875"/>
            <a:ext cx="15014100" cy="1600200"/>
          </a:xfrm>
          <a:prstGeom prst="rect">
            <a:avLst/>
          </a:prstGeom>
          <a:gradFill>
            <a:gsLst>
              <a:gs pos="0">
                <a:srgbClr val="2DFAF7"/>
              </a:gs>
              <a:gs pos="100000">
                <a:srgbClr val="0A9B98"/>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lang="en-US" sz="6000">
                <a:solidFill>
                  <a:schemeClr val="dk1"/>
                </a:solidFill>
                <a:latin typeface="Times New Roman"/>
                <a:ea typeface="Times New Roman"/>
                <a:cs typeface="Times New Roman"/>
                <a:sym typeface="Times New Roman"/>
              </a:rPr>
              <a:t>Results &amp; Future Work</a:t>
            </a:r>
            <a:endParaRPr b="1" i="0" sz="5400" u="none" cap="none" strike="noStrike">
              <a:solidFill>
                <a:schemeClr val="dk1"/>
              </a:solidFill>
              <a:latin typeface="Times New Roman"/>
              <a:ea typeface="Times New Roman"/>
              <a:cs typeface="Times New Roman"/>
              <a:sym typeface="Times New Roman"/>
            </a:endParaRPr>
          </a:p>
        </p:txBody>
      </p:sp>
      <p:sp>
        <p:nvSpPr>
          <p:cNvPr id="113" name="Google Shape;113;g22daac12498_0_0"/>
          <p:cNvSpPr/>
          <p:nvPr/>
        </p:nvSpPr>
        <p:spPr>
          <a:xfrm>
            <a:off x="34894150" y="21187125"/>
            <a:ext cx="15172200" cy="10433700"/>
          </a:xfrm>
          <a:prstGeom prst="rect">
            <a:avLst/>
          </a:prstGeom>
          <a:noFill/>
          <a:ln>
            <a:noFill/>
          </a:ln>
        </p:spPr>
        <p:txBody>
          <a:bodyPr anchorCtr="0" anchor="t" bIns="45700" lIns="91425" spcFirstLastPara="1" rIns="91425" wrap="square" tIns="45700">
            <a:noAutofit/>
          </a:bodyPr>
          <a:lstStyle/>
          <a:p>
            <a:pPr indent="457200" lvl="0" marL="0" rtl="0" algn="l">
              <a:spcBef>
                <a:spcPts val="0"/>
              </a:spcBef>
              <a:spcAft>
                <a:spcPts val="0"/>
              </a:spcAft>
              <a:buNone/>
            </a:pPr>
            <a:r>
              <a:rPr lang="en-US" sz="4800">
                <a:solidFill>
                  <a:schemeClr val="dk1"/>
                </a:solidFill>
                <a:latin typeface="Times New Roman"/>
                <a:ea typeface="Times New Roman"/>
                <a:cs typeface="Times New Roman"/>
                <a:sym typeface="Times New Roman"/>
              </a:rPr>
              <a:t>Currently, the basic autograder structure supports easy addition of test cases and a simple comparison tool. Only assignments coded in Python are supported, but other relevant languages such as Java and C are planned to be supported as well. </a:t>
            </a:r>
            <a:endParaRPr sz="4800">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7"/>
                </a:ext>
              </a:extLst>
            </a:endParaRPr>
          </a:p>
          <a:p>
            <a:pPr indent="0" lvl="0" marL="0" rtl="0" algn="l">
              <a:spcBef>
                <a:spcPts val="0"/>
              </a:spcBef>
              <a:spcAft>
                <a:spcPts val="0"/>
              </a:spcAft>
              <a:buNone/>
            </a:pPr>
            <a:r>
              <a:t/>
            </a:r>
            <a:endParaRPr sz="4800">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8"/>
                </a:ext>
              </a:extLst>
            </a:endParaRPr>
          </a:p>
          <a:p>
            <a:pPr indent="457200" lvl="0" marL="0" rtl="0" algn="l">
              <a:spcBef>
                <a:spcPts val="0"/>
              </a:spcBef>
              <a:spcAft>
                <a:spcPts val="0"/>
              </a:spcAft>
              <a:buNone/>
            </a:pPr>
            <a:r>
              <a:rPr lang="en-US" sz="4800">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9"/>
                  </a:ext>
                </a:extLst>
              </a:rPr>
              <a:t>Using CS415 as a working set, a majority of assignments consisted of input and output testing. As such, most test cases in the autograders would use the tool that compares how the student’s program and the professor’s program produce output with a given input.</a:t>
            </a:r>
            <a:endParaRPr sz="4800">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10"/>
                </a:ext>
              </a:extLst>
            </a:endParaRPr>
          </a:p>
          <a:p>
            <a:pPr indent="0" lvl="0" marL="0" rtl="0" algn="l">
              <a:spcBef>
                <a:spcPts val="0"/>
              </a:spcBef>
              <a:spcAft>
                <a:spcPts val="0"/>
              </a:spcAft>
              <a:buNone/>
            </a:pPr>
            <a:r>
              <a:t/>
            </a:r>
            <a:endParaRPr sz="4800">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11"/>
                </a:ext>
              </a:extLst>
            </a:endParaRPr>
          </a:p>
          <a:p>
            <a:pPr indent="457200" lvl="0" marL="0" rtl="0" algn="l">
              <a:spcBef>
                <a:spcPts val="0"/>
              </a:spcBef>
              <a:spcAft>
                <a:spcPts val="0"/>
              </a:spcAft>
              <a:buNone/>
            </a:pPr>
            <a:r>
              <a:rPr lang="en-US" sz="4800">
                <a:solidFill>
                  <a:schemeClr val="dk1"/>
                </a:solidFill>
                <a:latin typeface="Times New Roman"/>
                <a:ea typeface="Times New Roman"/>
                <a:cs typeface="Times New Roman"/>
                <a:sym typeface="Times New Roman"/>
              </a:rPr>
              <a:t>In the future, there will be more functionality to support more specific test cases besides input and output testing, to cover the scope of cases found in the intro-level CS courses.</a:t>
            </a:r>
            <a:endParaRPr sz="4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Font typeface="Arial"/>
              <a:buNone/>
            </a:pPr>
            <a:r>
              <a:t/>
            </a:r>
            <a:endParaRPr sz="4800">
              <a:solidFill>
                <a:schemeClr val="dk1"/>
              </a:solidFill>
              <a:latin typeface="Times New Roman"/>
              <a:ea typeface="Times New Roman"/>
              <a:cs typeface="Times New Roman"/>
              <a:sym typeface="Times New Roman"/>
            </a:endParaRPr>
          </a:p>
        </p:txBody>
      </p:sp>
      <p:sp>
        <p:nvSpPr>
          <p:cNvPr id="114" name="Google Shape;114;g22daac12498_0_0"/>
          <p:cNvSpPr/>
          <p:nvPr/>
        </p:nvSpPr>
        <p:spPr>
          <a:xfrm>
            <a:off x="608175" y="28131524"/>
            <a:ext cx="15488400" cy="9654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4800" u="sng" cap="none" strike="noStrike">
                <a:solidFill>
                  <a:srgbClr val="000000"/>
                </a:solidFill>
                <a:latin typeface="Times New Roman"/>
                <a:ea typeface="Times New Roman"/>
                <a:cs typeface="Times New Roman"/>
                <a:sym typeface="Times New Roman"/>
              </a:rPr>
              <a:t>Professors and TA’s</a:t>
            </a:r>
            <a:endParaRPr/>
          </a:p>
          <a:p>
            <a:pPr indent="0" lvl="0" marL="0" marR="0" rtl="0" algn="l">
              <a:spcBef>
                <a:spcPts val="0"/>
              </a:spcBef>
              <a:spcAft>
                <a:spcPts val="0"/>
              </a:spcAft>
              <a:buNone/>
            </a:pPr>
            <a:r>
              <a:rPr b="0" i="0" lang="en-US" sz="4800" u="none" cap="none" strike="noStrike">
                <a:solidFill>
                  <a:srgbClr val="000000"/>
                </a:solidFill>
                <a:latin typeface="Times New Roman"/>
                <a:ea typeface="Times New Roman"/>
                <a:cs typeface="Times New Roman"/>
                <a:sym typeface="Times New Roman"/>
              </a:rPr>
              <a:t>Those who are tasked with building, testing, and maintaining autograders for classes get the most value out of this project. Autograders are meant to save time and effort, but the creation process can be tedious. The code library we created seeks to remedy this</a:t>
            </a:r>
            <a:r>
              <a:rPr lang="en-US" sz="4800">
                <a:latin typeface="Times New Roman"/>
                <a:ea typeface="Times New Roman"/>
                <a:cs typeface="Times New Roman"/>
                <a:sym typeface="Times New Roman"/>
              </a:rPr>
              <a:t> by </a:t>
            </a:r>
            <a:r>
              <a:rPr b="0" i="0" lang="en-US" sz="4800" u="none" cap="none" strike="noStrike">
                <a:solidFill>
                  <a:srgbClr val="000000"/>
                </a:solidFill>
                <a:latin typeface="Times New Roman"/>
                <a:ea typeface="Times New Roman"/>
                <a:cs typeface="Times New Roman"/>
                <a:sym typeface="Times New Roman"/>
                <a:extLst>
                  <a:ext uri="http://customooxmlschemas.google.com/">
                    <go:slidesCustomData xmlns:go="http://customooxmlschemas.google.com/" textRoundtripDataId="12"/>
                  </a:ext>
                </a:extLst>
              </a:rPr>
              <a:t>remov</a:t>
            </a:r>
            <a:r>
              <a:rPr lang="en-US" sz="4800">
                <a:latin typeface="Times New Roman"/>
                <a:ea typeface="Times New Roman"/>
                <a:cs typeface="Times New Roman"/>
                <a:sym typeface="Times New Roman"/>
                <a:extLst>
                  <a:ext uri="http://customooxmlschemas.google.com/">
                    <go:slidesCustomData xmlns:go="http://customooxmlschemas.google.com/" textRoundtripDataId="13"/>
                  </a:ext>
                </a:extLst>
              </a:rPr>
              <a:t>ing </a:t>
            </a:r>
            <a:r>
              <a:rPr b="0" i="0" lang="en-US" sz="4800" u="none" cap="none" strike="noStrike">
                <a:solidFill>
                  <a:srgbClr val="000000"/>
                </a:solidFill>
                <a:latin typeface="Times New Roman"/>
                <a:ea typeface="Times New Roman"/>
                <a:cs typeface="Times New Roman"/>
                <a:sym typeface="Times New Roman"/>
                <a:extLst>
                  <a:ext uri="http://customooxmlschemas.google.com/">
                    <go:slidesCustomData xmlns:go="http://customooxmlschemas.google.com/" textRoundtripDataId="14"/>
                  </a:ext>
                </a:extLst>
              </a:rPr>
              <a:t>the </a:t>
            </a:r>
            <a:r>
              <a:rPr lang="en-US" sz="4800">
                <a:latin typeface="Times New Roman"/>
                <a:ea typeface="Times New Roman"/>
                <a:cs typeface="Times New Roman"/>
                <a:sym typeface="Times New Roman"/>
                <a:extLst>
                  <a:ext uri="http://customooxmlschemas.google.com/">
                    <go:slidesCustomData xmlns:go="http://customooxmlschemas.google.com/" textRoundtripDataId="15"/>
                  </a:ext>
                </a:extLst>
              </a:rPr>
              <a:t>repetivity</a:t>
            </a:r>
            <a:r>
              <a:rPr b="0" i="0" lang="en-US" sz="4800" u="none" cap="none" strike="noStrike">
                <a:solidFill>
                  <a:srgbClr val="000000"/>
                </a:solidFill>
                <a:latin typeface="Times New Roman"/>
                <a:ea typeface="Times New Roman"/>
                <a:cs typeface="Times New Roman"/>
                <a:sym typeface="Times New Roman"/>
                <a:extLst>
                  <a:ext uri="http://customooxmlschemas.google.com/">
                    <go:slidesCustomData xmlns:go="http://customooxmlschemas.google.com/" textRoundtripDataId="16"/>
                  </a:ext>
                </a:extLst>
              </a:rPr>
              <a:t> of the process.</a:t>
            </a:r>
            <a:endParaRPr/>
          </a:p>
          <a:p>
            <a:pPr indent="0" lvl="0" marL="0" marR="0" rtl="0" algn="l">
              <a:spcBef>
                <a:spcPts val="0"/>
              </a:spcBef>
              <a:spcAft>
                <a:spcPts val="0"/>
              </a:spcAft>
              <a:buNone/>
            </a:pPr>
            <a:r>
              <a:t/>
            </a:r>
            <a:endParaRPr b="0" i="0" sz="4800" u="none" cap="none" strike="noStrike">
              <a:solidFill>
                <a:srgbClr val="000000"/>
              </a:solidFill>
              <a:latin typeface="Times New Roman"/>
              <a:ea typeface="Times New Roman"/>
              <a:cs typeface="Times New Roman"/>
              <a:sym typeface="Times New Roman"/>
            </a:endParaRPr>
          </a:p>
          <a:p>
            <a:pPr indent="0" lvl="0" marL="0" marR="0" rtl="0" algn="l">
              <a:spcBef>
                <a:spcPts val="0"/>
              </a:spcBef>
              <a:spcAft>
                <a:spcPts val="0"/>
              </a:spcAft>
              <a:buNone/>
            </a:pPr>
            <a:r>
              <a:rPr b="1" i="0" lang="en-US" sz="4800" u="sng" cap="none" strike="noStrike">
                <a:solidFill>
                  <a:srgbClr val="000000"/>
                </a:solidFill>
                <a:latin typeface="Times New Roman"/>
                <a:ea typeface="Times New Roman"/>
                <a:cs typeface="Times New Roman"/>
                <a:sym typeface="Times New Roman"/>
              </a:rPr>
              <a:t>Students</a:t>
            </a:r>
            <a:endParaRPr b="0" i="0" sz="4800" u="none" cap="none" strike="noStrike">
              <a:solidFill>
                <a:srgbClr val="000000"/>
              </a:solidFill>
              <a:latin typeface="Times New Roman"/>
              <a:ea typeface="Times New Roman"/>
              <a:cs typeface="Times New Roman"/>
              <a:sym typeface="Times New Roman"/>
            </a:endParaRPr>
          </a:p>
          <a:p>
            <a:pPr indent="0" lvl="0" marL="0" marR="0" rtl="0" algn="l">
              <a:spcBef>
                <a:spcPts val="0"/>
              </a:spcBef>
              <a:spcAft>
                <a:spcPts val="0"/>
              </a:spcAft>
              <a:buNone/>
            </a:pPr>
            <a:r>
              <a:rPr b="0" i="0" lang="en-US" sz="4800" u="none" cap="none" strike="noStrike">
                <a:solidFill>
                  <a:srgbClr val="000000"/>
                </a:solidFill>
                <a:latin typeface="Times New Roman"/>
                <a:ea typeface="Times New Roman"/>
                <a:cs typeface="Times New Roman"/>
                <a:sym typeface="Times New Roman"/>
              </a:rPr>
              <a:t>The immediate and verbose feedback provided by our library is </a:t>
            </a:r>
            <a:r>
              <a:rPr lang="en-US" sz="4800">
                <a:latin typeface="Times New Roman"/>
                <a:ea typeface="Times New Roman"/>
                <a:cs typeface="Times New Roman"/>
                <a:sym typeface="Times New Roman"/>
              </a:rPr>
              <a:t>a big help </a:t>
            </a:r>
            <a:r>
              <a:rPr b="0" i="0" lang="en-US" sz="4800" u="none" cap="none" strike="noStrike">
                <a:solidFill>
                  <a:srgbClr val="000000"/>
                </a:solidFill>
                <a:latin typeface="Times New Roman"/>
                <a:ea typeface="Times New Roman"/>
                <a:cs typeface="Times New Roman"/>
                <a:sym typeface="Times New Roman"/>
              </a:rPr>
              <a:t>for students. Giving </a:t>
            </a:r>
            <a:r>
              <a:rPr lang="en-US" sz="4800">
                <a:latin typeface="Times New Roman"/>
                <a:ea typeface="Times New Roman"/>
                <a:cs typeface="Times New Roman"/>
                <a:sym typeface="Times New Roman"/>
              </a:rPr>
              <a:t>them </a:t>
            </a:r>
            <a:r>
              <a:rPr b="0" i="0" lang="en-US" sz="4800" u="none" cap="none" strike="noStrike">
                <a:solidFill>
                  <a:srgbClr val="000000"/>
                </a:solidFill>
                <a:latin typeface="Times New Roman"/>
                <a:ea typeface="Times New Roman"/>
                <a:cs typeface="Times New Roman"/>
                <a:sym typeface="Times New Roman"/>
              </a:rPr>
              <a:t>the opportunity to precisely identify issues and prevent submission of faulty code that would</a:t>
            </a:r>
            <a:r>
              <a:rPr lang="en-US" sz="4800">
                <a:latin typeface="Times New Roman"/>
                <a:ea typeface="Times New Roman"/>
                <a:cs typeface="Times New Roman"/>
                <a:sym typeface="Times New Roman"/>
              </a:rPr>
              <a:t> provide no useful feedback will </a:t>
            </a:r>
            <a:r>
              <a:rPr b="0" i="0" lang="en-US" sz="4800" u="none" cap="none" strike="noStrike">
                <a:solidFill>
                  <a:srgbClr val="000000"/>
                </a:solidFill>
                <a:latin typeface="Times New Roman"/>
                <a:ea typeface="Times New Roman"/>
                <a:cs typeface="Times New Roman"/>
                <a:sym typeface="Times New Roman"/>
              </a:rPr>
              <a:t>greatly accelerate </a:t>
            </a:r>
            <a:r>
              <a:rPr lang="en-US" sz="4800">
                <a:latin typeface="Times New Roman"/>
                <a:ea typeface="Times New Roman"/>
                <a:cs typeface="Times New Roman"/>
                <a:sym typeface="Times New Roman"/>
              </a:rPr>
              <a:t>their learning.</a:t>
            </a:r>
            <a:endParaRPr b="1" i="0" sz="4800" u="none" cap="none" strike="noStrike">
              <a:solidFill>
                <a:srgbClr val="000000"/>
              </a:solidFill>
              <a:latin typeface="Times New Roman"/>
              <a:ea typeface="Times New Roman"/>
              <a:cs typeface="Times New Roman"/>
              <a:sym typeface="Times New Roman"/>
            </a:endParaRPr>
          </a:p>
        </p:txBody>
      </p:sp>
      <p:pic>
        <p:nvPicPr>
          <p:cNvPr id="115" name="Google Shape;115;g22daac12498_0_0"/>
          <p:cNvPicPr preferRelativeResize="0"/>
          <p:nvPr/>
        </p:nvPicPr>
        <p:blipFill>
          <a:blip r:embed="rId7">
            <a:alphaModFix/>
          </a:blip>
          <a:stretch>
            <a:fillRect/>
          </a:stretch>
        </p:blipFill>
        <p:spPr>
          <a:xfrm>
            <a:off x="30481704" y="1072852"/>
            <a:ext cx="4525220" cy="4525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Waveform">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2004-07-26T21:45:23Z</dcterms:created>
  <dc:creator>Graphicsland/MakeSigns.com</dc:creator>
</cp:coreProperties>
</file>