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5"/>
  </p:notes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8AC2B-03BA-264D-A822-50FDA54E4DF7}" v="1053" dt="2023-04-12T19:27:33.169"/>
    <p1510:client id="{4A55F584-9EFC-40B5-8AC3-9134FFCD3DE8}" v="378" dt="2023-04-13T15:38:33.009"/>
    <p1510:client id="{9E992B85-E4A9-4552-47C2-997E4B22A251}" v="243" dt="2023-04-12T22:11:03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338" y="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486C-B19A-4466-96CF-4F9DCF3F20F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C1542-3B8E-4358-AC48-4DB006956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C1542-3B8E-4358-AC48-4DB0069567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31014" y="22742"/>
            <a:ext cx="43860186" cy="2478558"/>
          </a:xfrm>
          <a:solidFill>
            <a:srgbClr val="002060"/>
          </a:solidFill>
          <a:ln w="1016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66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Mixed-Use Development – Concord, NH</a:t>
            </a:r>
            <a:br>
              <a:rPr lang="en-US" sz="84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Christopher Trovato(PM), Nolan McGovern, Ben </a:t>
            </a:r>
            <a:r>
              <a:rPr lang="en-US" sz="4800" u="sng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Hodsdon</a:t>
            </a:r>
            <a:r>
              <a:rPr lang="en-US" sz="4800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Zach </a:t>
            </a:r>
            <a:r>
              <a:rPr lang="en-US" sz="4800" u="sng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Scarpola</a:t>
            </a:r>
            <a:r>
              <a:rPr lang="en-US" sz="4800" u="sng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Anthony </a:t>
            </a:r>
            <a:r>
              <a:rPr lang="en-US" sz="4800" u="sng" err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Cogliano</a:t>
            </a:r>
            <a:br>
              <a:rPr lang="en-US" sz="480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i="1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College of Engineering and Physical Sciences, University of New Hampshire, Durham, NH 03824</a:t>
            </a:r>
            <a:endParaRPr lang="en-US" sz="9300" i="1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567" y="3731333"/>
            <a:ext cx="12626836" cy="10266646"/>
          </a:xfrm>
          <a:prstGeom prst="rect">
            <a:avLst/>
          </a:prstGeom>
          <a:noFill/>
          <a:ln>
            <a:noFill/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300">
                <a:cs typeface="Calibri"/>
              </a:rPr>
              <a:t>Overview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>
                <a:cs typeface="Calibri"/>
              </a:rPr>
              <a:t>Redevelopment of a 34-acre old railyard located on Langdon Avenue in Concord New Hampshire</a:t>
            </a:r>
            <a:endParaRPr lang="en-US" sz="3900">
              <a:ea typeface="Calibri"/>
              <a:cs typeface="Calibri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3900">
                <a:cs typeface="Calibri"/>
              </a:rPr>
              <a:t>Scope of work includes schedule, program, parking, grading, drainage, modelling, and due diligence</a:t>
            </a:r>
            <a:endParaRPr lang="en-US" sz="3900">
              <a:ea typeface="Calibri"/>
              <a:cs typeface="Calibri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3900">
                <a:cs typeface="Calibri"/>
              </a:rPr>
              <a:t>Proposed design is a multi-use development featuring three residential apartments, diner, gym, commercial offices, recreational area, and a drive-through Starbucks</a:t>
            </a:r>
            <a:endParaRPr lang="en-US" sz="3900"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300">
                <a:cs typeface="Calibri"/>
              </a:rPr>
              <a:t>Progression </a:t>
            </a:r>
            <a:endParaRPr lang="en-US" sz="4300">
              <a:ea typeface="Calibri"/>
              <a:cs typeface="Calibri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>
                <a:cs typeface="Calibri"/>
              </a:rPr>
              <a:t>Fall semester consisted of researching Concord regulations, creating preliminary design report, designing rough draft site plans, and sorting out all logistics.</a:t>
            </a:r>
            <a:endParaRPr lang="en-US" sz="3900">
              <a:ea typeface="Calibri"/>
              <a:cs typeface="Calibri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>
                <a:cs typeface="Calibri"/>
              </a:rPr>
              <a:t>Spring semester was dedicated towards finalizing the site plan, parking layout, grading, drainage, calculating the cost estimate, and creating 3D architectural building renderings.</a:t>
            </a:r>
            <a:endParaRPr lang="en-US" sz="3900">
              <a:ea typeface="Calibri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0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900"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700">
              <a:latin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7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55807" y="14264540"/>
            <a:ext cx="20928804" cy="93645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/>
                <a:ea typeface="Cambria"/>
              </a:rPr>
              <a:t>Final Proposed Site and Parking</a:t>
            </a:r>
          </a:p>
        </p:txBody>
      </p:sp>
      <p:sp>
        <p:nvSpPr>
          <p:cNvPr id="13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567" y="2710210"/>
            <a:ext cx="12626836" cy="85532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/>
                <a:ea typeface="Cambria"/>
              </a:rPr>
              <a:t>Introduction</a:t>
            </a:r>
          </a:p>
        </p:txBody>
      </p:sp>
      <p:sp>
        <p:nvSpPr>
          <p:cNvPr id="17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69173" y="14274706"/>
            <a:ext cx="12117207" cy="9169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Grading and Drainage</a:t>
            </a: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02" y="246619"/>
            <a:ext cx="1872688" cy="2478558"/>
          </a:xfrm>
          <a:prstGeom prst="rect">
            <a:avLst/>
          </a:prstGeom>
        </p:spPr>
      </p:pic>
      <p:sp>
        <p:nvSpPr>
          <p:cNvPr id="85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63" y="30434624"/>
            <a:ext cx="10847373" cy="2300855"/>
          </a:xfrm>
          <a:prstGeom prst="rect">
            <a:avLst/>
          </a:prstGeom>
          <a:noFill/>
          <a:ln>
            <a:noFill/>
          </a:ln>
        </p:spPr>
        <p:txBody>
          <a:bodyPr vert="horz" lIns="106674" tIns="53337" rIns="106674" bIns="53337" rtlCol="0" anchor="t">
            <a:normAutofit fontScale="77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Project Sponsors: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	Andrew. Bullock, Nobis Group, Concord NH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	Morgan Dunson, Nobis Group, Concord NH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Project Advisor: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	Anthony </a:t>
            </a:r>
            <a:r>
              <a:rPr lang="en-US" sz="3700" err="1">
                <a:latin typeface="Cambria" panose="02040503050406030204" pitchFamily="18" charset="0"/>
              </a:rPr>
              <a:t>Puntin</a:t>
            </a:r>
            <a:r>
              <a:rPr lang="en-US" sz="3700">
                <a:latin typeface="Cambria" panose="02040503050406030204" pitchFamily="18" charset="0"/>
              </a:rPr>
              <a:t>, PE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3700">
                <a:latin typeface="Cambria" panose="02040503050406030204" pitchFamily="18" charset="0"/>
              </a:rPr>
              <a:t>	</a:t>
            </a:r>
          </a:p>
          <a:p>
            <a:pPr algn="l"/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63" y="29291803"/>
            <a:ext cx="10855924" cy="9342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solidFill>
                  <a:schemeClr val="bg1"/>
                </a:solidFill>
                <a:latin typeface="Cambria"/>
                <a:ea typeface="Cambria"/>
              </a:rPr>
              <a:t>Acknowledgements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5EDA67-445E-2441-59E7-DADE87C34F4A}"/>
              </a:ext>
            </a:extLst>
          </p:cNvPr>
          <p:cNvSpPr txBox="1"/>
          <p:nvPr/>
        </p:nvSpPr>
        <p:spPr>
          <a:xfrm>
            <a:off x="11455876" y="16429964"/>
            <a:ext cx="628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CCE74-38D3-1614-9A3E-90D4AB72C93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689" y="14259214"/>
            <a:ext cx="10430556" cy="9471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/>
                <a:ea typeface="Cambria"/>
              </a:rPr>
              <a:t>Project Program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C72C51F2-134B-11F1-332B-D65E16B487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199" y="8001000"/>
            <a:ext cx="9765075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picture containing text, ceiling, indoor&#10;&#10;Description automatically generated">
            <a:extLst>
              <a:ext uri="{FF2B5EF4-FFF2-40B4-BE49-F238E27FC236}">
                <a16:creationId xmlns:a16="http://schemas.microsoft.com/office/drawing/2014/main" id="{4F7E5763-7B89-6B4D-06ED-D9A6A3C529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75" y="27321449"/>
            <a:ext cx="10000975" cy="5457635"/>
          </a:xfrm>
          <a:prstGeom prst="rect">
            <a:avLst/>
          </a:prstGeom>
        </p:spPr>
      </p:pic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BAD2AA2-F2C7-4BC9-A5D5-FA6D3B5D03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2321" y="246619"/>
            <a:ext cx="2179984" cy="2135570"/>
          </a:xfrm>
          <a:prstGeom prst="rect">
            <a:avLst/>
          </a:prstGeom>
        </p:spPr>
      </p:pic>
      <p:pic>
        <p:nvPicPr>
          <p:cNvPr id="12" name="Picture 13" descr="Table&#10;&#10;Description automatically generated">
            <a:extLst>
              <a:ext uri="{FF2B5EF4-FFF2-40B4-BE49-F238E27FC236}">
                <a16:creationId xmlns:a16="http://schemas.microsoft.com/office/drawing/2014/main" id="{2111E02B-4E64-DB56-A769-9731B9985A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7805" y="3695700"/>
            <a:ext cx="11580262" cy="1055445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3CD546F-19E8-3ED6-77A5-7BBE00648F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67805" y="2720426"/>
            <a:ext cx="11677828" cy="87876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Cost Estimate</a:t>
            </a:r>
          </a:p>
        </p:txBody>
      </p:sp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12CA37A5-33E1-3064-19BF-AD7EAD8E74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7116" y="15275419"/>
            <a:ext cx="20464032" cy="10985552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5EB1AC30-27EA-7944-CD18-DF97D30D5A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/>
          <a:stretch/>
        </p:blipFill>
        <p:spPr bwMode="auto">
          <a:xfrm>
            <a:off x="12831084" y="4996437"/>
            <a:ext cx="11384372" cy="72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841451CD-DB8E-8FD8-0B82-8E749250B9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0" b="-925"/>
          <a:stretch/>
        </p:blipFill>
        <p:spPr bwMode="auto">
          <a:xfrm>
            <a:off x="25102016" y="8887555"/>
            <a:ext cx="6290413" cy="52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78730F84-407A-8736-C7D8-C0C1A010E9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561" y="3661768"/>
            <a:ext cx="7717705" cy="50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F2C0C1BF-B250-83C9-16ED-85AC61D7F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16820" y="2698265"/>
            <a:ext cx="19127528" cy="8919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Location/Existing Conditions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B1F7AFAB-7AFF-473F-CD22-389BB40D57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39787" y="26258378"/>
            <a:ext cx="20877811" cy="9342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Diner Renderings</a:t>
            </a:r>
          </a:p>
        </p:txBody>
      </p:sp>
      <p:pic>
        <p:nvPicPr>
          <p:cNvPr id="32" name="Picture 15" descr="Diagram&#10;&#10;Description automatically generated">
            <a:extLst>
              <a:ext uri="{FF2B5EF4-FFF2-40B4-BE49-F238E27FC236}">
                <a16:creationId xmlns:a16="http://schemas.microsoft.com/office/drawing/2014/main" id="{9362E785-47B5-9295-A6A8-9E59A4802A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2" b="10950"/>
          <a:stretch/>
        </p:blipFill>
        <p:spPr bwMode="auto">
          <a:xfrm>
            <a:off x="83863" y="15323447"/>
            <a:ext cx="10430556" cy="137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Map">
            <a:extLst>
              <a:ext uri="{FF2B5EF4-FFF2-40B4-BE49-F238E27FC236}">
                <a16:creationId xmlns:a16="http://schemas.microsoft.com/office/drawing/2014/main" id="{B2CD9F9F-793C-E9B7-3753-6226172B27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366" y="25781183"/>
            <a:ext cx="11829231" cy="700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1D0C46-4F9B-55C5-3A05-F71270309E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8380718" y="17172176"/>
            <a:ext cx="1829298" cy="1684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CDB456-AFE6-B40E-7B80-78970FE8F7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67474" y="18116490"/>
            <a:ext cx="147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Gym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B9DD25-7897-CB95-3FBB-0AD613CB954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325642" y="16721371"/>
            <a:ext cx="16401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Diner</a:t>
            </a:r>
            <a:endParaRPr lang="en-US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1A0463-0F07-0BC9-9BB9-AD11479E3F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441191" y="16343299"/>
            <a:ext cx="251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Starbucks with Drive Through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CF6750-0042-C69B-C5FB-8CD3752780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4817219" y="16963270"/>
            <a:ext cx="2529276" cy="692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23AF0B-A0D1-B103-78B5-BB04FB8D27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335532" y="18879482"/>
            <a:ext cx="1409168" cy="1856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472B592-FE2F-5B13-6654-CC63FD4812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84540" y="18025829"/>
            <a:ext cx="16401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Residential Building A</a:t>
            </a:r>
            <a:endParaRPr lang="en-US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E7ABB9-9C60-01DB-740C-D484E026E82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28247223" y="18545833"/>
            <a:ext cx="941478" cy="226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C711A7-E380-F0AD-B255-09C65ABF78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26113484" y="24345900"/>
            <a:ext cx="476878" cy="1159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BB59B49-690F-422B-4042-8E3543F659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07160" y="25237166"/>
            <a:ext cx="251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Commercial Office Space</a:t>
            </a:r>
            <a:endParaRPr lang="en-US" sz="2000" b="1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AC13D8-4FB3-4EA3-9D7B-68AFDBCE5F3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685775" y="23176522"/>
            <a:ext cx="2456514" cy="17044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FD0734-0B63-367F-6618-D39E84E38C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34783" y="22322869"/>
            <a:ext cx="16401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Residential Building B</a:t>
            </a:r>
            <a:endParaRPr lang="en-US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92435F-1FB6-75ED-3664-65A848AD57B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21405272" y="24685600"/>
            <a:ext cx="1464319" cy="735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4EB8981-A4A8-039A-EBAB-2A722F8973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96943" y="25430551"/>
            <a:ext cx="16401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Residential Building C</a:t>
            </a:r>
            <a:endParaRPr lang="en-US" b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F8F693-40B4-035A-7BD2-6DF14AA892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704361" y="21517175"/>
            <a:ext cx="24650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a typeface="Calibri"/>
                <a:cs typeface="Calibri"/>
              </a:rPr>
              <a:t>Park/Green Space</a:t>
            </a: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DCCDD1CA-1EA5-3AC3-E3B9-B9E73FD3D81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6" r="-226" b="18421"/>
          <a:stretch/>
        </p:blipFill>
        <p:spPr>
          <a:xfrm>
            <a:off x="21564319" y="27296170"/>
            <a:ext cx="10008118" cy="54586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CA13BB2-5ED8-3608-2EE8-10D699EB51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17598" y="15586870"/>
            <a:ext cx="12029455" cy="9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229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Mixed-Use Development – Concord, NH Christopher Trovato(PM), Nolan McGovern, Ben Hodsdon, Zach Scarpola, Anthony Cogliano College of Engineering and Physical Sciences,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Christopher Trovato</cp:lastModifiedBy>
  <cp:revision>2</cp:revision>
  <dcterms:created xsi:type="dcterms:W3CDTF">2016-03-05T16:55:12Z</dcterms:created>
  <dcterms:modified xsi:type="dcterms:W3CDTF">2023-04-13T15:38:33Z</dcterms:modified>
</cp:coreProperties>
</file>