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28" userDrawn="1">
          <p15:clr>
            <a:srgbClr val="A4A3A4"/>
          </p15:clr>
        </p15:guide>
        <p15:guide id="2" pos="27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88DD8C-D108-A673-D79F-FC9D6D9E1653}" name="Jacqueline Desrosiers" initials="JD" userId="16352d31defb808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E51BE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AB7B4-C52F-401D-A29E-3D2E327DF18E}" v="4" dt="2023-04-13T13:02:20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6240" autoAdjust="0"/>
  </p:normalViewPr>
  <p:slideViewPr>
    <p:cSldViewPr snapToGrid="0" showGuides="1">
      <p:cViewPr varScale="1">
        <p:scale>
          <a:sx n="14" d="100"/>
          <a:sy n="14" d="100"/>
        </p:scale>
        <p:origin x="1116" y="104"/>
      </p:cViewPr>
      <p:guideLst>
        <p:guide orient="horz" pos="4728"/>
        <p:guide pos="27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Desrosiers" userId="94d5500b-98cb-4dcb-92d9-153d1ff3c379" providerId="ADAL" clId="{0CFAB7B4-C52F-401D-A29E-3D2E327DF18E}"/>
    <pc:docChg chg="delSld modSld">
      <pc:chgData name="Jackie Desrosiers" userId="94d5500b-98cb-4dcb-92d9-153d1ff3c379" providerId="ADAL" clId="{0CFAB7B4-C52F-401D-A29E-3D2E327DF18E}" dt="2023-04-13T13:01:54.074" v="3" actId="20577"/>
      <pc:docMkLst>
        <pc:docMk/>
      </pc:docMkLst>
      <pc:sldChg chg="del">
        <pc:chgData name="Jackie Desrosiers" userId="94d5500b-98cb-4dcb-92d9-153d1ff3c379" providerId="ADAL" clId="{0CFAB7B4-C52F-401D-A29E-3D2E327DF18E}" dt="2023-04-13T13:01:48.156" v="2" actId="47"/>
        <pc:sldMkLst>
          <pc:docMk/>
          <pc:sldMk cId="3439949377" sldId="258"/>
        </pc:sldMkLst>
      </pc:sldChg>
      <pc:sldChg chg="del">
        <pc:chgData name="Jackie Desrosiers" userId="94d5500b-98cb-4dcb-92d9-153d1ff3c379" providerId="ADAL" clId="{0CFAB7B4-C52F-401D-A29E-3D2E327DF18E}" dt="2023-04-13T13:01:44.097" v="0" actId="47"/>
        <pc:sldMkLst>
          <pc:docMk/>
          <pc:sldMk cId="1999447875" sldId="259"/>
        </pc:sldMkLst>
      </pc:sldChg>
      <pc:sldChg chg="del">
        <pc:chgData name="Jackie Desrosiers" userId="94d5500b-98cb-4dcb-92d9-153d1ff3c379" providerId="ADAL" clId="{0CFAB7B4-C52F-401D-A29E-3D2E327DF18E}" dt="2023-04-13T13:01:45.560" v="1" actId="47"/>
        <pc:sldMkLst>
          <pc:docMk/>
          <pc:sldMk cId="1974337841" sldId="260"/>
        </pc:sldMkLst>
      </pc:sldChg>
      <pc:sldChg chg="modSp mod">
        <pc:chgData name="Jackie Desrosiers" userId="94d5500b-98cb-4dcb-92d9-153d1ff3c379" providerId="ADAL" clId="{0CFAB7B4-C52F-401D-A29E-3D2E327DF18E}" dt="2023-04-13T13:01:54.074" v="3" actId="20577"/>
        <pc:sldMkLst>
          <pc:docMk/>
          <pc:sldMk cId="616426250" sldId="261"/>
        </pc:sldMkLst>
        <pc:spChg chg="mod">
          <ac:chgData name="Jackie Desrosiers" userId="94d5500b-98cb-4dcb-92d9-153d1ff3c379" providerId="ADAL" clId="{0CFAB7B4-C52F-401D-A29E-3D2E327DF18E}" dt="2023-04-13T13:01:54.074" v="3" actId="20577"/>
          <ac:spMkLst>
            <pc:docMk/>
            <pc:sldMk cId="616426250" sldId="261"/>
            <ac:spMk id="10" creationId="{3234AD0C-4F64-4DDA-A878-838BD930DC8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7T15:26:0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0,'0'0'167'0'0,"1"2"-7"0"0,2 10 332 0 0,-1 0 0 0 0,2 20 0 0 0,-3 8 12400 0 0,5-50-20363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CCAE-33E3-42CE-A10F-BB08EA5907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7AD3-E6EA-4B08-AB2D-A27A871B5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7AD3-E6EA-4B08-AB2D-A27A871B5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6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B934-1831-4E5B-9E2F-97234A36C8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27DE-6F95-45AE-8173-EB360CD6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34" Type="http://schemas.openxmlformats.org/officeDocument/2006/relationships/image" Target="../media/image27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microsoft.com/office/2007/relationships/hdphoto" Target="../media/hdphoto3.wdp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11.png"/><Relationship Id="rId23" Type="http://schemas.microsoft.com/office/2007/relationships/hdphoto" Target="../media/hdphoto2.wdp"/><Relationship Id="rId28" Type="http://schemas.openxmlformats.org/officeDocument/2006/relationships/image" Target="../media/image20.png"/><Relationship Id="rId36" Type="http://schemas.openxmlformats.org/officeDocument/2006/relationships/image" Target="../media/image29.png"/><Relationship Id="rId10" Type="http://schemas.openxmlformats.org/officeDocument/2006/relationships/image" Target="../media/image6.jpg"/><Relationship Id="rId19" Type="http://schemas.openxmlformats.org/officeDocument/2006/relationships/image" Target="../media/image15.jpg"/><Relationship Id="rId31" Type="http://schemas.openxmlformats.org/officeDocument/2006/relationships/image" Target="../media/image23.png"/><Relationship Id="rId4" Type="http://schemas.openxmlformats.org/officeDocument/2006/relationships/customXml" Target="../ink/ink1.xml"/><Relationship Id="rId9" Type="http://schemas.openxmlformats.org/officeDocument/2006/relationships/image" Target="../media/image5.jpg"/><Relationship Id="rId14" Type="http://schemas.openxmlformats.org/officeDocument/2006/relationships/image" Target="../media/image10.jpeg"/><Relationship Id="rId22" Type="http://schemas.openxmlformats.org/officeDocument/2006/relationships/image" Target="../media/image17.png"/><Relationship Id="rId27" Type="http://schemas.microsoft.com/office/2007/relationships/hdphoto" Target="../media/hdphoto4.wdp"/><Relationship Id="rId30" Type="http://schemas.openxmlformats.org/officeDocument/2006/relationships/image" Target="../media/image22.png"/><Relationship Id="rId35" Type="http://schemas.openxmlformats.org/officeDocument/2006/relationships/image" Target="../media/image28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49F5-2399-41A3-A22C-A3CB1D72F381}"/>
              </a:ext>
            </a:extLst>
          </p:cNvPr>
          <p:cNvSpPr txBox="1"/>
          <p:nvPr/>
        </p:nvSpPr>
        <p:spPr>
          <a:xfrm>
            <a:off x="4700352" y="166539"/>
            <a:ext cx="35092365" cy="2937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1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3D Printing Process for Improved Mechanical Properties of Tissue Engineering Scaffolds </a:t>
            </a:r>
            <a:r>
              <a:rPr lang="en-US" sz="37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Jackie Desrosiers, Kyung-Jae Jeong*</a:t>
            </a:r>
            <a:endParaRPr lang="en-US" sz="3793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9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Chemical Engineering, University of New Hampshire, Durham, NH 03824</a:t>
            </a:r>
          </a:p>
          <a:p>
            <a:pPr algn="ctr"/>
            <a:r>
              <a:rPr lang="en-US" sz="379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Author KyungJae.Jeong@unh.edu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AB711-1DFE-4A56-B91B-C2754B397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0" t="-2" r="18876" b="15145"/>
          <a:stretch/>
        </p:blipFill>
        <p:spPr>
          <a:xfrm>
            <a:off x="905840" y="83410"/>
            <a:ext cx="2397799" cy="29159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B9A221-1974-40B4-890F-7076230A55FE}"/>
              </a:ext>
            </a:extLst>
          </p:cNvPr>
          <p:cNvSpPr txBox="1"/>
          <p:nvPr/>
        </p:nvSpPr>
        <p:spPr>
          <a:xfrm>
            <a:off x="11527853" y="3298545"/>
            <a:ext cx="17761160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endParaRPr lang="en-US" sz="1896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2C04D-D7EA-4F03-9412-49DD9E4D80E4}"/>
              </a:ext>
            </a:extLst>
          </p:cNvPr>
          <p:cNvSpPr txBox="1"/>
          <p:nvPr/>
        </p:nvSpPr>
        <p:spPr>
          <a:xfrm>
            <a:off x="330382" y="3283799"/>
            <a:ext cx="10875760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A10639-0FC3-4985-8A42-8E80C5CF575B}"/>
              </a:ext>
            </a:extLst>
          </p:cNvPr>
          <p:cNvSpPr txBox="1"/>
          <p:nvPr/>
        </p:nvSpPr>
        <p:spPr>
          <a:xfrm>
            <a:off x="279433" y="13240834"/>
            <a:ext cx="10926709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1896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E63CDB-EEB6-4C74-9348-EDB700BEC71F}"/>
              </a:ext>
            </a:extLst>
          </p:cNvPr>
          <p:cNvSpPr txBox="1"/>
          <p:nvPr/>
        </p:nvSpPr>
        <p:spPr>
          <a:xfrm>
            <a:off x="29712467" y="3326246"/>
            <a:ext cx="13920019" cy="837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Live/Dead Confocal Imaging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EDC047-C52E-491E-BE76-6F614DAD6D2B}"/>
              </a:ext>
            </a:extLst>
          </p:cNvPr>
          <p:cNvSpPr txBox="1"/>
          <p:nvPr/>
        </p:nvSpPr>
        <p:spPr>
          <a:xfrm>
            <a:off x="29781656" y="29181208"/>
            <a:ext cx="13850831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F3E300-D7E3-4AB8-BB4E-B12C5FAA7C95}"/>
              </a:ext>
            </a:extLst>
          </p:cNvPr>
          <p:cNvSpPr txBox="1"/>
          <p:nvPr/>
        </p:nvSpPr>
        <p:spPr>
          <a:xfrm>
            <a:off x="29724213" y="23024804"/>
            <a:ext cx="13887553" cy="834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Summary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C9E5E8-5693-42A3-A164-D564A1162718}"/>
              </a:ext>
            </a:extLst>
          </p:cNvPr>
          <p:cNvSpPr txBox="1"/>
          <p:nvPr/>
        </p:nvSpPr>
        <p:spPr>
          <a:xfrm>
            <a:off x="11441660" y="24258412"/>
            <a:ext cx="17942232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Biocompatibility of 3D Printed Structure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EA132C-987C-4EC0-B22C-2F17045FABD0}"/>
                  </a:ext>
                </a:extLst>
              </p14:cNvPr>
              <p14:cNvContentPartPr/>
              <p14:nvPr/>
            </p14:nvContentPartPr>
            <p14:xfrm>
              <a:off x="27281048" y="27268301"/>
              <a:ext cx="6480" cy="35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EA132C-987C-4EC0-B22C-2F17045FA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72048" y="27259301"/>
                <a:ext cx="24120" cy="53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3A7E0C-60B6-EC37-460C-817A5E4A7B1C}"/>
              </a:ext>
            </a:extLst>
          </p:cNvPr>
          <p:cNvSpPr txBox="1"/>
          <p:nvPr/>
        </p:nvSpPr>
        <p:spPr>
          <a:xfrm>
            <a:off x="448369" y="4433909"/>
            <a:ext cx="10616766" cy="84946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3300" dirty="0">
                <a:latin typeface="Times New Roman"/>
                <a:ea typeface="Segoe UI"/>
                <a:cs typeface="Segoe UI"/>
              </a:rPr>
              <a:t>A 3D printed bio-ink provide​s a complex structure with precise placement of cells and ECM, in a layer-by-layer process</a:t>
            </a:r>
          </a:p>
          <a:p>
            <a:pPr rtl="0"/>
            <a:endParaRPr lang="en-US" b="1" dirty="0">
              <a:latin typeface="Times New Roman"/>
              <a:ea typeface="Segoe UI"/>
              <a:cs typeface="Segoe UI"/>
            </a:endParaRPr>
          </a:p>
          <a:p>
            <a:pPr rtl="0"/>
            <a:r>
              <a:rPr lang="en-US" sz="3300" b="1" dirty="0">
                <a:latin typeface="Times New Roman"/>
                <a:ea typeface="Segoe UI"/>
                <a:cs typeface="Segoe UI"/>
              </a:rPr>
              <a:t>Potential Applications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Segoe UI"/>
                <a:cs typeface="Segoe UI"/>
              </a:rPr>
              <a:t>Modeling for disease and tissue development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Segoe UI"/>
                <a:cs typeface="Segoe UI"/>
              </a:rPr>
              <a:t>Methods to repair, regenerate, or replace damaged tissue</a:t>
            </a:r>
          </a:p>
          <a:p>
            <a:pPr rtl="0"/>
            <a:endParaRPr lang="en-US" sz="3300" dirty="0">
              <a:latin typeface="Times New Roman"/>
              <a:ea typeface="Segoe UI"/>
              <a:cs typeface="Segoe UI"/>
            </a:endParaRPr>
          </a:p>
          <a:p>
            <a:pPr rtl="0"/>
            <a:r>
              <a:rPr lang="en-US" sz="3300" b="1" dirty="0">
                <a:latin typeface="Times New Roman"/>
                <a:ea typeface="Segoe UI"/>
                <a:cs typeface="Segoe UI"/>
              </a:rPr>
              <a:t>Challenges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Arial"/>
                <a:cs typeface="Arial"/>
              </a:rPr>
              <a:t>Biocompatibility of the bio-ink and crosslinking methods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Arial"/>
                <a:cs typeface="Arial"/>
              </a:rPr>
              <a:t>Mechanical stability of the crosslinked hydrogel</a:t>
            </a:r>
          </a:p>
          <a:p>
            <a:pPr lvl="0" rtl="0"/>
            <a:endParaRPr lang="en-US" sz="3300" dirty="0">
              <a:latin typeface="Times New Roman"/>
              <a:ea typeface="Arial"/>
              <a:cs typeface="Arial"/>
            </a:endParaRPr>
          </a:p>
          <a:p>
            <a:pPr rtl="0"/>
            <a:r>
              <a:rPr lang="en-US" sz="3300" b="1" dirty="0">
                <a:latin typeface="Times New Roman"/>
                <a:ea typeface="Segoe UI"/>
                <a:cs typeface="Segoe UI"/>
              </a:rPr>
              <a:t>Goals </a:t>
            </a:r>
          </a:p>
          <a:p>
            <a:pPr marL="457200" lvl="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Arial"/>
                <a:cs typeface="Arial"/>
              </a:rPr>
              <a:t>To print a biocompatible ink with improved mechanical properties (stiffness and strength)</a:t>
            </a:r>
          </a:p>
          <a:p>
            <a:pPr marL="457200" lvl="0" indent="-457200" rtl="0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/>
                <a:ea typeface="Arial"/>
                <a:cs typeface="Arial"/>
              </a:rPr>
              <a:t>For the bio-ink to show noticeable advantages over current methods and solutions</a:t>
            </a:r>
            <a:endParaRPr lang="en-US" sz="3300" b="1" dirty="0">
              <a:latin typeface="Times New Roman"/>
              <a:ea typeface="Segoe UI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4AD0C-4F64-4DDA-A878-838BD930DC8E}"/>
              </a:ext>
            </a:extLst>
          </p:cNvPr>
          <p:cNvSpPr txBox="1"/>
          <p:nvPr/>
        </p:nvSpPr>
        <p:spPr>
          <a:xfrm>
            <a:off x="743841" y="14428996"/>
            <a:ext cx="10260975" cy="1788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Crosslinking Methods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Photo-polymerization (GelMA)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crosslinking (Alginate with Ca</a:t>
            </a:r>
            <a:r>
              <a:rPr lang="en-US" sz="3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2+)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Enzymatic crosslinking (Gelatin and mTG)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Bio-ink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solution of Irgacure (0.5% w/v), Gelatin (5% w/v), and GelMA (5% w/v)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Autoclaved alginate (1% w/v) added and dissolved at 37 ℃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Rheological Testing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Instrument AR 550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 measured as a function of shear rate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Stiffness measured as a function of time and angular frequency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Culture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HDF cultured at 37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5% CO2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DMEM media supplemented with 1% penicillin/streptomycin and 10% bovine serum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HDF concentration of 5 x 10</a:t>
            </a:r>
            <a:r>
              <a:rPr kumimoji="0" lang="en-US" sz="36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cells/mL mixed in bioink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Bioprinting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BioAssemblyBot 400 &amp; TSIM modeling software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Bioink printed at 27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℃, 10-15 psi, and 5 mm/s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Live/Dead Confocal Imaging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Alamar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Assay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LDH Assay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4E5FA-6377-D0B9-1583-9B37955412E2}"/>
              </a:ext>
            </a:extLst>
          </p:cNvPr>
          <p:cNvSpPr txBox="1"/>
          <p:nvPr/>
        </p:nvSpPr>
        <p:spPr>
          <a:xfrm>
            <a:off x="29780643" y="30404264"/>
            <a:ext cx="136177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was sponsored by the U.S. National Science Foundation and was accomplished under the Grant No. OIA-1757371. Thank you to Mrinal Ganash for all his help and Maria Skidmore and Patrick Earley for their previous work.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679BED1-79B8-F539-B651-2C087E34792F}"/>
              </a:ext>
            </a:extLst>
          </p:cNvPr>
          <p:cNvSpPr txBox="1"/>
          <p:nvPr/>
        </p:nvSpPr>
        <p:spPr>
          <a:xfrm>
            <a:off x="29892965" y="24212875"/>
            <a:ext cx="13413422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0" indent="-4572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ea typeface="Arial"/>
                <a:cs typeface="Arial"/>
              </a:rPr>
              <a:t>Bio-ink proved to be a shear-thinning fluid</a:t>
            </a:r>
          </a:p>
          <a:p>
            <a:pPr marL="457200" lvl="0" indent="-4572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cs typeface="Arial"/>
              </a:rPr>
              <a:t>Addition of both mTG and calcium crosslinking greatly increased the hydrogel stiffness</a:t>
            </a:r>
          </a:p>
          <a:p>
            <a:pPr marL="457200" lvl="0" indent="-4572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cs typeface="Arial"/>
              </a:rPr>
              <a:t>Live/Dead assay showed biocompatibility of the bio-ink and 3D bioprinting method</a:t>
            </a:r>
          </a:p>
          <a:p>
            <a:pPr marL="457200" lvl="0" indent="-4572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cs typeface="Arial"/>
              </a:rPr>
              <a:t>Over 7 days, HDF cells spread and proliferated with minimal cell death</a:t>
            </a:r>
          </a:p>
          <a:p>
            <a:pPr marL="457200" lvl="0" indent="-4572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/>
                <a:cs typeface="Arial"/>
              </a:rPr>
              <a:t>Delayed crosslinking of calcium showed slightly better cell proliferation than immediate calcium crosslinking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8546-E1F8-A65F-10A7-1303463A90A7}"/>
              </a:ext>
            </a:extLst>
          </p:cNvPr>
          <p:cNvSpPr txBox="1"/>
          <p:nvPr/>
        </p:nvSpPr>
        <p:spPr>
          <a:xfrm>
            <a:off x="11429687" y="13242461"/>
            <a:ext cx="17863729" cy="8218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Characterization of Bio-Ink</a:t>
            </a:r>
            <a:endParaRPr lang="en-US" sz="189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633A64-A93A-B925-8E61-A539EB644584}"/>
              </a:ext>
            </a:extLst>
          </p:cNvPr>
          <p:cNvSpPr txBox="1"/>
          <p:nvPr/>
        </p:nvSpPr>
        <p:spPr>
          <a:xfrm>
            <a:off x="30145782" y="4516717"/>
            <a:ext cx="4691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DEDB3D-089F-810F-349C-B92E21988B7F}"/>
              </a:ext>
            </a:extLst>
          </p:cNvPr>
          <p:cNvSpPr txBox="1"/>
          <p:nvPr/>
        </p:nvSpPr>
        <p:spPr>
          <a:xfrm>
            <a:off x="34553469" y="4535521"/>
            <a:ext cx="4691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8D8CA1-9873-8838-0EE3-FC3F004D55B3}"/>
              </a:ext>
            </a:extLst>
          </p:cNvPr>
          <p:cNvSpPr txBox="1"/>
          <p:nvPr/>
        </p:nvSpPr>
        <p:spPr>
          <a:xfrm>
            <a:off x="11541923" y="7710160"/>
            <a:ext cx="3552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bio-ink and cell mixture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A picture containing tree, night sky&#10;&#10;Description automatically generated">
            <a:extLst>
              <a:ext uri="{FF2B5EF4-FFF2-40B4-BE49-F238E27FC236}">
                <a16:creationId xmlns:a16="http://schemas.microsoft.com/office/drawing/2014/main" id="{B7DAFFFE-0EA7-7240-05F2-0937B6786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81" y="18178675"/>
            <a:ext cx="4104259" cy="410425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32E4CFB-4E07-4CEA-9A7F-5E162B39A090}"/>
              </a:ext>
            </a:extLst>
          </p:cNvPr>
          <p:cNvSpPr txBox="1"/>
          <p:nvPr/>
        </p:nvSpPr>
        <p:spPr>
          <a:xfrm rot="16200000">
            <a:off x="27798757" y="15801800"/>
            <a:ext cx="4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+ mTG + Ca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CBE65C-61D5-DD3F-AF08-6DF1F9D830FD}"/>
              </a:ext>
            </a:extLst>
          </p:cNvPr>
          <p:cNvSpPr txBox="1"/>
          <p:nvPr/>
        </p:nvSpPr>
        <p:spPr>
          <a:xfrm rot="16200000">
            <a:off x="27777399" y="20051429"/>
            <a:ext cx="4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+ mTG + Ca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(delayed)</a:t>
            </a:r>
            <a:endParaRPr lang="en-US" sz="3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E299354-DB00-A23F-2C42-6360B5017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07" y="5208028"/>
            <a:ext cx="4104259" cy="4104259"/>
          </a:xfrm>
          <a:prstGeom prst="rect">
            <a:avLst/>
          </a:prstGeom>
        </p:spPr>
      </p:pic>
      <p:pic>
        <p:nvPicPr>
          <p:cNvPr id="58" name="Picture 57" descr="A picture containing tree, sign, dark, night sky&#10;&#10;Description automatically generated">
            <a:extLst>
              <a:ext uri="{FF2B5EF4-FFF2-40B4-BE49-F238E27FC236}">
                <a16:creationId xmlns:a16="http://schemas.microsoft.com/office/drawing/2014/main" id="{DD7DE27D-6BF1-34B5-5FFE-02745DDFF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792" y="13839929"/>
            <a:ext cx="4104259" cy="4104259"/>
          </a:xfrm>
          <a:prstGeom prst="rect">
            <a:avLst/>
          </a:prstGeom>
        </p:spPr>
      </p:pic>
      <p:pic>
        <p:nvPicPr>
          <p:cNvPr id="60" name="Picture 59" descr="A picture containing laser&#10;&#10;Description automatically generated">
            <a:extLst>
              <a:ext uri="{FF2B5EF4-FFF2-40B4-BE49-F238E27FC236}">
                <a16:creationId xmlns:a16="http://schemas.microsoft.com/office/drawing/2014/main" id="{FE1AEB89-9771-CF15-2BEF-973DF066D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17" y="13839929"/>
            <a:ext cx="4104259" cy="4104259"/>
          </a:xfrm>
          <a:prstGeom prst="rect">
            <a:avLst/>
          </a:prstGeom>
        </p:spPr>
      </p:pic>
      <p:pic>
        <p:nvPicPr>
          <p:cNvPr id="62" name="Picture 61" descr="A picture containing laser&#10;&#10;Description automatically generated">
            <a:extLst>
              <a:ext uri="{FF2B5EF4-FFF2-40B4-BE49-F238E27FC236}">
                <a16:creationId xmlns:a16="http://schemas.microsoft.com/office/drawing/2014/main" id="{12B0665A-8B15-3533-191D-407F9CC0E8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16" y="18195937"/>
            <a:ext cx="4104259" cy="4104259"/>
          </a:xfrm>
          <a:prstGeom prst="rect">
            <a:avLst/>
          </a:prstGeom>
        </p:spPr>
      </p:pic>
      <p:pic>
        <p:nvPicPr>
          <p:cNvPr id="33" name="Picture 32" descr="A picture containing invertebrate, green, worm&#10;&#10;Description automatically generated">
            <a:extLst>
              <a:ext uri="{FF2B5EF4-FFF2-40B4-BE49-F238E27FC236}">
                <a16:creationId xmlns:a16="http://schemas.microsoft.com/office/drawing/2014/main" id="{ABF03EDC-39CA-2FBB-D9D5-6B3899C53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18" y="5192425"/>
            <a:ext cx="4104259" cy="41042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1EA11B-BF33-1281-52A5-0BAD45D982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3658" y="4741017"/>
            <a:ext cx="2868313" cy="2868313"/>
          </a:xfrm>
          <a:prstGeom prst="rect">
            <a:avLst/>
          </a:prstGeom>
        </p:spPr>
      </p:pic>
      <p:pic>
        <p:nvPicPr>
          <p:cNvPr id="44" name="Picture 4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968EB69-B17E-B0BE-7C77-C81D384D6D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9129" r="21223" b="6675"/>
          <a:stretch/>
        </p:blipFill>
        <p:spPr>
          <a:xfrm rot="5400000">
            <a:off x="20820891" y="4726629"/>
            <a:ext cx="2851289" cy="29274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4551DBE-C849-0204-C05D-48E525533D00}"/>
              </a:ext>
            </a:extLst>
          </p:cNvPr>
          <p:cNvSpPr txBox="1"/>
          <p:nvPr/>
        </p:nvSpPr>
        <p:spPr>
          <a:xfrm rot="16200000">
            <a:off x="27731527" y="7169964"/>
            <a:ext cx="4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Only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A5EEF7-D2C0-D1AA-68B0-069BCC4B4469}"/>
              </a:ext>
            </a:extLst>
          </p:cNvPr>
          <p:cNvSpPr txBox="1"/>
          <p:nvPr/>
        </p:nvSpPr>
        <p:spPr>
          <a:xfrm>
            <a:off x="15951217" y="7772524"/>
            <a:ext cx="3552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3D Scaffold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415A42-DD4F-8D40-D3D3-B317DE2B717C}"/>
              </a:ext>
            </a:extLst>
          </p:cNvPr>
          <p:cNvSpPr txBox="1"/>
          <p:nvPr/>
        </p:nvSpPr>
        <p:spPr>
          <a:xfrm>
            <a:off x="20442040" y="7760897"/>
            <a:ext cx="3552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Crosslink via UV light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33DADC-398F-BB39-7E43-0D751400A834}"/>
              </a:ext>
            </a:extLst>
          </p:cNvPr>
          <p:cNvSpPr txBox="1"/>
          <p:nvPr/>
        </p:nvSpPr>
        <p:spPr>
          <a:xfrm>
            <a:off x="25283528" y="7726901"/>
            <a:ext cx="3552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Crosslink via mTG and Ca</a:t>
            </a:r>
            <a:r>
              <a:rPr lang="en-US" sz="33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</a:p>
        </p:txBody>
      </p:sp>
      <p:pic>
        <p:nvPicPr>
          <p:cNvPr id="59" name="Picture 58" descr="A picture containing cup, plastic, blender, clear&#10;&#10;Description automatically generated">
            <a:extLst>
              <a:ext uri="{FF2B5EF4-FFF2-40B4-BE49-F238E27FC236}">
                <a16:creationId xmlns:a16="http://schemas.microsoft.com/office/drawing/2014/main" id="{969F07FC-B35E-93DE-C4F8-2D8574BDB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6" b="9776"/>
          <a:stretch/>
        </p:blipFill>
        <p:spPr>
          <a:xfrm rot="16200000">
            <a:off x="25664698" y="4489820"/>
            <a:ext cx="2841242" cy="3390987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22389D8B-C257-456A-1BEA-3572A0749258}"/>
              </a:ext>
            </a:extLst>
          </p:cNvPr>
          <p:cNvSpPr/>
          <p:nvPr/>
        </p:nvSpPr>
        <p:spPr>
          <a:xfrm>
            <a:off x="14878347" y="6194811"/>
            <a:ext cx="1161361" cy="2008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A3575B4-CFD5-8144-BA27-3763680A3BA1}"/>
              </a:ext>
            </a:extLst>
          </p:cNvPr>
          <p:cNvSpPr/>
          <p:nvPr/>
        </p:nvSpPr>
        <p:spPr>
          <a:xfrm>
            <a:off x="19349148" y="6194811"/>
            <a:ext cx="1161361" cy="2008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541D5FE-6A2C-D0CD-E9CC-AFE75E9F8224}"/>
              </a:ext>
            </a:extLst>
          </p:cNvPr>
          <p:cNvSpPr/>
          <p:nvPr/>
        </p:nvSpPr>
        <p:spPr>
          <a:xfrm>
            <a:off x="23929406" y="6197447"/>
            <a:ext cx="1161361" cy="2008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CF2663-4477-4A37-9081-4665A3D7DF15}"/>
              </a:ext>
            </a:extLst>
          </p:cNvPr>
          <p:cNvSpPr txBox="1"/>
          <p:nvPr/>
        </p:nvSpPr>
        <p:spPr>
          <a:xfrm>
            <a:off x="20491584" y="31201820"/>
            <a:ext cx="863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AlamarBlue Assay Results, measuring cell proliferation over time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978453-EBD4-B88D-C6A7-BEC83C6FF10E}"/>
              </a:ext>
            </a:extLst>
          </p:cNvPr>
          <p:cNvSpPr txBox="1"/>
          <p:nvPr/>
        </p:nvSpPr>
        <p:spPr>
          <a:xfrm>
            <a:off x="11813658" y="31179691"/>
            <a:ext cx="8256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LDH Assay Results, measuring cytotoxicity through cell plasma membrane damage within the sample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58F1442-E5C4-ED05-C996-4791A445AD4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403"/>
          <a:stretch/>
        </p:blipFill>
        <p:spPr>
          <a:xfrm>
            <a:off x="12131737" y="19519453"/>
            <a:ext cx="5172643" cy="42115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E3678C0-A44C-8047-04AF-8CC872AC0D8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992" t="7399" r="15467" b="11035"/>
          <a:stretch/>
        </p:blipFill>
        <p:spPr>
          <a:xfrm>
            <a:off x="40762270" y="376910"/>
            <a:ext cx="2299957" cy="2517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F923ED-849B-CBFC-3EE9-7609CEAA5678}"/>
              </a:ext>
            </a:extLst>
          </p:cNvPr>
          <p:cNvSpPr txBox="1"/>
          <p:nvPr/>
        </p:nvSpPr>
        <p:spPr>
          <a:xfrm>
            <a:off x="17347479" y="19825780"/>
            <a:ext cx="3211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Viscosity measurement of bio-ink solution at varying temperatures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Storage modulus of hydrogel as it crosslinks overtime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BFBC2-FAEA-CDE8-36BD-033E48158EB3}"/>
              </a:ext>
            </a:extLst>
          </p:cNvPr>
          <p:cNvSpPr txBox="1"/>
          <p:nvPr/>
        </p:nvSpPr>
        <p:spPr>
          <a:xfrm>
            <a:off x="11487778" y="14446982"/>
            <a:ext cx="73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886634-198C-5548-AD93-6E63BFCF95A6}"/>
              </a:ext>
            </a:extLst>
          </p:cNvPr>
          <p:cNvSpPr txBox="1"/>
          <p:nvPr/>
        </p:nvSpPr>
        <p:spPr>
          <a:xfrm>
            <a:off x="11506032" y="19419019"/>
            <a:ext cx="73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5547B-84C9-8F70-8394-355A6FC757ED}"/>
              </a:ext>
            </a:extLst>
          </p:cNvPr>
          <p:cNvSpPr txBox="1"/>
          <p:nvPr/>
        </p:nvSpPr>
        <p:spPr>
          <a:xfrm>
            <a:off x="19914983" y="14445078"/>
            <a:ext cx="73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078642-8E1A-4A47-3FF6-F2108708B242}"/>
              </a:ext>
            </a:extLst>
          </p:cNvPr>
          <p:cNvSpPr txBox="1"/>
          <p:nvPr/>
        </p:nvSpPr>
        <p:spPr>
          <a:xfrm>
            <a:off x="19930223" y="19375218"/>
            <a:ext cx="73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E7CCA-0F84-73F2-50AC-501053350C4D}"/>
              </a:ext>
            </a:extLst>
          </p:cNvPr>
          <p:cNvSpPr txBox="1"/>
          <p:nvPr/>
        </p:nvSpPr>
        <p:spPr>
          <a:xfrm>
            <a:off x="25828823" y="19825780"/>
            <a:ext cx="3483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Bio-ink stiffness measurement of different crosslinking methods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Bio-ink strength measurement of different crosslinking methods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C6E20-BA09-DD4A-71CC-395E3EEFCF66}"/>
              </a:ext>
            </a:extLst>
          </p:cNvPr>
          <p:cNvSpPr txBox="1"/>
          <p:nvPr/>
        </p:nvSpPr>
        <p:spPr>
          <a:xfrm rot="16200000">
            <a:off x="27791137" y="11405063"/>
            <a:ext cx="4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+ mTG </a:t>
            </a:r>
            <a:endParaRPr lang="en-US" sz="3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7AAB4AFC-C327-C625-318A-011E91531B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43162" r="11157" b="6884"/>
          <a:stretch/>
        </p:blipFill>
        <p:spPr>
          <a:xfrm rot="5400000">
            <a:off x="16304140" y="4917496"/>
            <a:ext cx="2858770" cy="2663382"/>
          </a:xfrm>
          <a:prstGeom prst="rect">
            <a:avLst/>
          </a:prstGeom>
        </p:spPr>
      </p:pic>
      <p:pic>
        <p:nvPicPr>
          <p:cNvPr id="38" name="Picture 37" descr="A picture containing tree, night sky&#10;&#10;Description automatically generated">
            <a:extLst>
              <a:ext uri="{FF2B5EF4-FFF2-40B4-BE49-F238E27FC236}">
                <a16:creationId xmlns:a16="http://schemas.microsoft.com/office/drawing/2014/main" id="{F64752FF-A3EF-B121-DEBF-60306AC78E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792" y="9525043"/>
            <a:ext cx="4104259" cy="4104259"/>
          </a:xfrm>
          <a:prstGeom prst="rect">
            <a:avLst/>
          </a:prstGeom>
        </p:spPr>
      </p:pic>
      <p:pic>
        <p:nvPicPr>
          <p:cNvPr id="66" name="Picture 65" descr="A picture containing green, light, lit, night&#10;&#10;Description automatically generated">
            <a:extLst>
              <a:ext uri="{FF2B5EF4-FFF2-40B4-BE49-F238E27FC236}">
                <a16:creationId xmlns:a16="http://schemas.microsoft.com/office/drawing/2014/main" id="{301F7CE3-06B7-08E1-7232-0917BE6A91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15" y="9515790"/>
            <a:ext cx="4104259" cy="410425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502DDCA-0EAE-739C-2EA5-DCA334EB8A50}"/>
              </a:ext>
            </a:extLst>
          </p:cNvPr>
          <p:cNvSpPr txBox="1"/>
          <p:nvPr/>
        </p:nvSpPr>
        <p:spPr>
          <a:xfrm>
            <a:off x="38900828" y="4535520"/>
            <a:ext cx="4691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7 – 3D Projection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0B17CFF-2D65-E082-7CEB-35F2D5E72F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8238" y="9571382"/>
            <a:ext cx="4026107" cy="408039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BC237F8-C8E6-3FB4-95E3-9134D888731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518" t="5733"/>
          <a:stretch/>
        </p:blipFill>
        <p:spPr>
          <a:xfrm>
            <a:off x="39194120" y="5187409"/>
            <a:ext cx="4026454" cy="408039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62CD638-099A-C579-9847-8F01DC38310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781"/>
          <a:stretch/>
        </p:blipFill>
        <p:spPr>
          <a:xfrm>
            <a:off x="39194120" y="18196332"/>
            <a:ext cx="4013410" cy="410425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EDB88D6-8D1B-217F-75F8-53136EEEE6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3230" y="13839929"/>
            <a:ext cx="4083260" cy="4133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21534-F68E-D755-0ED0-D1A1A2C68341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18" t="379" r="1116" b="2958"/>
          <a:stretch/>
        </p:blipFill>
        <p:spPr>
          <a:xfrm>
            <a:off x="20584532" y="14356573"/>
            <a:ext cx="8669709" cy="49781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E321F6-0D22-DE5B-4A1E-E94A23DEB116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766" t="1222" r="3534" b="4367"/>
          <a:stretch/>
        </p:blipFill>
        <p:spPr>
          <a:xfrm>
            <a:off x="12131737" y="14340135"/>
            <a:ext cx="7863140" cy="49781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AB78878-7BAC-5B1D-1159-98046054FF9F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101" t="2322" r="4443" b="5889"/>
          <a:stretch/>
        </p:blipFill>
        <p:spPr>
          <a:xfrm>
            <a:off x="20602159" y="19550612"/>
            <a:ext cx="5309963" cy="420033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7E0A6F0-1ED8-D738-8959-69205CA3856F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957" t="1051" r="2506" b="1250"/>
          <a:stretch/>
        </p:blipFill>
        <p:spPr>
          <a:xfrm>
            <a:off x="20507107" y="25465208"/>
            <a:ext cx="8750987" cy="57140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3522983-4D30-D2DD-16C9-E47DD7A3CD8E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1233" t="3955" r="978" b="791"/>
          <a:stretch/>
        </p:blipFill>
        <p:spPr>
          <a:xfrm>
            <a:off x="11778253" y="25459955"/>
            <a:ext cx="8518498" cy="5741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236CA5-4368-733F-F26D-839C304C62EB}"/>
              </a:ext>
            </a:extLst>
          </p:cNvPr>
          <p:cNvSpPr/>
          <p:nvPr/>
        </p:nvSpPr>
        <p:spPr>
          <a:xfrm>
            <a:off x="359643" y="4433909"/>
            <a:ext cx="10830026" cy="8494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A0096-1B97-0066-09F2-FBC54055730E}"/>
              </a:ext>
            </a:extLst>
          </p:cNvPr>
          <p:cNvSpPr/>
          <p:nvPr/>
        </p:nvSpPr>
        <p:spPr>
          <a:xfrm>
            <a:off x="272501" y="14201937"/>
            <a:ext cx="10925207" cy="17881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2991B-4577-659C-66E5-C00FB15EDE9F}"/>
              </a:ext>
            </a:extLst>
          </p:cNvPr>
          <p:cNvSpPr/>
          <p:nvPr/>
        </p:nvSpPr>
        <p:spPr>
          <a:xfrm>
            <a:off x="11559286" y="4488679"/>
            <a:ext cx="17746117" cy="843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E83DF-D9D4-861F-BCDD-4391DF3EAFE0}"/>
              </a:ext>
            </a:extLst>
          </p:cNvPr>
          <p:cNvSpPr/>
          <p:nvPr/>
        </p:nvSpPr>
        <p:spPr>
          <a:xfrm>
            <a:off x="11437004" y="14201937"/>
            <a:ext cx="17817237" cy="963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90056-A191-A444-D817-495A01FAD4BB}"/>
              </a:ext>
            </a:extLst>
          </p:cNvPr>
          <p:cNvSpPr/>
          <p:nvPr/>
        </p:nvSpPr>
        <p:spPr>
          <a:xfrm>
            <a:off x="11476569" y="25289170"/>
            <a:ext cx="17863729" cy="708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89C5AF-F96D-3B37-83DD-755D699E796C}"/>
              </a:ext>
            </a:extLst>
          </p:cNvPr>
          <p:cNvSpPr/>
          <p:nvPr/>
        </p:nvSpPr>
        <p:spPr>
          <a:xfrm>
            <a:off x="29712468" y="4454381"/>
            <a:ext cx="13920019" cy="18288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F105F-B2FE-0CD1-3780-60BF3A570ADB}"/>
              </a:ext>
            </a:extLst>
          </p:cNvPr>
          <p:cNvSpPr/>
          <p:nvPr/>
        </p:nvSpPr>
        <p:spPr>
          <a:xfrm>
            <a:off x="29691748" y="24092391"/>
            <a:ext cx="13920019" cy="4777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D41CA-AE8B-A77A-7F4F-1B004CC29B46}"/>
              </a:ext>
            </a:extLst>
          </p:cNvPr>
          <p:cNvSpPr/>
          <p:nvPr/>
        </p:nvSpPr>
        <p:spPr>
          <a:xfrm>
            <a:off x="29761598" y="30255524"/>
            <a:ext cx="13850169" cy="2055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D59845-947B-BEFB-C947-1E19D9BE7345}"/>
              </a:ext>
            </a:extLst>
          </p:cNvPr>
          <p:cNvSpPr txBox="1"/>
          <p:nvPr/>
        </p:nvSpPr>
        <p:spPr>
          <a:xfrm>
            <a:off x="14668609" y="10242266"/>
            <a:ext cx="1833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GelMA crosslinked via UV radiation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DBE9BD-14BD-B588-845D-1924DEAE22EB}"/>
              </a:ext>
            </a:extLst>
          </p:cNvPr>
          <p:cNvSpPr txBox="1"/>
          <p:nvPr/>
        </p:nvSpPr>
        <p:spPr>
          <a:xfrm>
            <a:off x="19685576" y="10322019"/>
            <a:ext cx="18331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Alginate crosslinked via 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5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634725-7072-92E7-19FE-3C7DBCFA8451}"/>
              </a:ext>
            </a:extLst>
          </p:cNvPr>
          <p:cNvCxnSpPr>
            <a:cxnSpLocks/>
          </p:cNvCxnSpPr>
          <p:nvPr/>
        </p:nvCxnSpPr>
        <p:spPr>
          <a:xfrm>
            <a:off x="24733337" y="10192167"/>
            <a:ext cx="1315344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82B01CB-9F43-2BC8-FB48-17BD7428E21E}"/>
              </a:ext>
            </a:extLst>
          </p:cNvPr>
          <p:cNvSpPr txBox="1"/>
          <p:nvPr/>
        </p:nvSpPr>
        <p:spPr>
          <a:xfrm>
            <a:off x="24428788" y="10372224"/>
            <a:ext cx="1833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 crosslinked via mTG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F135E7A-14BA-A842-ECEC-13AB09179D46}"/>
              </a:ext>
            </a:extLst>
          </p:cNvPr>
          <p:cNvCxnSpPr>
            <a:cxnSpLocks/>
          </p:cNvCxnSpPr>
          <p:nvPr/>
        </p:nvCxnSpPr>
        <p:spPr>
          <a:xfrm>
            <a:off x="19859270" y="10126644"/>
            <a:ext cx="1315344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B8C597D-8A24-C982-C493-CEBC38936413}"/>
              </a:ext>
            </a:extLst>
          </p:cNvPr>
          <p:cNvCxnSpPr>
            <a:cxnSpLocks/>
          </p:cNvCxnSpPr>
          <p:nvPr/>
        </p:nvCxnSpPr>
        <p:spPr>
          <a:xfrm>
            <a:off x="14974559" y="10126644"/>
            <a:ext cx="1315344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A7FF527F-4A2B-2078-CEDA-E7F03C8BDD7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151723" y="9260932"/>
            <a:ext cx="3053023" cy="284630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4EE7ED4-27A7-D2C2-3906-55A3B2E6C9D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428386" y="9286032"/>
            <a:ext cx="3053023" cy="287991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012BABE-39A4-5253-1E28-14134E02E4A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470808" y="9301162"/>
            <a:ext cx="3223537" cy="287991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787D983-0243-A198-37D9-C7C4EFFE4E7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641636" y="9344479"/>
            <a:ext cx="3226753" cy="2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535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Desrosiers</dc:creator>
  <cp:lastModifiedBy>Jacqueline Desrosiers</cp:lastModifiedBy>
  <cp:revision>5</cp:revision>
  <dcterms:created xsi:type="dcterms:W3CDTF">2021-07-21T15:24:46Z</dcterms:created>
  <dcterms:modified xsi:type="dcterms:W3CDTF">2023-04-13T13:02:24Z</dcterms:modified>
</cp:coreProperties>
</file>