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6"/>
  </p:sldMasterIdLst>
  <p:sldIdLst>
    <p:sldId id="256" r:id="rId7"/>
  </p:sldIdLst>
  <p:sldSz cx="40233600" cy="32918400"/>
  <p:notesSz cx="9144000" cy="6858000"/>
  <p:defaultTextStyle>
    <a:defPPr>
      <a:defRPr lang="en-US"/>
    </a:defPPr>
    <a:lvl1pPr marL="0" algn="l" defTabSz="4301092" rtl="0" eaLnBrk="1" latinLnBrk="0" hangingPunct="1">
      <a:defRPr sz="8500" kern="1200">
        <a:solidFill>
          <a:schemeClr val="tx1"/>
        </a:solidFill>
        <a:latin typeface="+mn-lt"/>
        <a:ea typeface="+mn-ea"/>
        <a:cs typeface="+mn-cs"/>
      </a:defRPr>
    </a:lvl1pPr>
    <a:lvl2pPr marL="2150545" algn="l" defTabSz="4301092" rtl="0" eaLnBrk="1" latinLnBrk="0" hangingPunct="1">
      <a:defRPr sz="8500" kern="1200">
        <a:solidFill>
          <a:schemeClr val="tx1"/>
        </a:solidFill>
        <a:latin typeface="+mn-lt"/>
        <a:ea typeface="+mn-ea"/>
        <a:cs typeface="+mn-cs"/>
      </a:defRPr>
    </a:lvl2pPr>
    <a:lvl3pPr marL="4301092" algn="l" defTabSz="4301092" rtl="0" eaLnBrk="1" latinLnBrk="0" hangingPunct="1">
      <a:defRPr sz="8500" kern="1200">
        <a:solidFill>
          <a:schemeClr val="tx1"/>
        </a:solidFill>
        <a:latin typeface="+mn-lt"/>
        <a:ea typeface="+mn-ea"/>
        <a:cs typeface="+mn-cs"/>
      </a:defRPr>
    </a:lvl3pPr>
    <a:lvl4pPr marL="6451637" algn="l" defTabSz="4301092" rtl="0" eaLnBrk="1" latinLnBrk="0" hangingPunct="1">
      <a:defRPr sz="8500" kern="1200">
        <a:solidFill>
          <a:schemeClr val="tx1"/>
        </a:solidFill>
        <a:latin typeface="+mn-lt"/>
        <a:ea typeface="+mn-ea"/>
        <a:cs typeface="+mn-cs"/>
      </a:defRPr>
    </a:lvl4pPr>
    <a:lvl5pPr marL="8602184" algn="l" defTabSz="4301092" rtl="0" eaLnBrk="1" latinLnBrk="0" hangingPunct="1">
      <a:defRPr sz="8500" kern="1200">
        <a:solidFill>
          <a:schemeClr val="tx1"/>
        </a:solidFill>
        <a:latin typeface="+mn-lt"/>
        <a:ea typeface="+mn-ea"/>
        <a:cs typeface="+mn-cs"/>
      </a:defRPr>
    </a:lvl5pPr>
    <a:lvl6pPr marL="10752730" algn="l" defTabSz="4301092" rtl="0" eaLnBrk="1" latinLnBrk="0" hangingPunct="1">
      <a:defRPr sz="8500" kern="1200">
        <a:solidFill>
          <a:schemeClr val="tx1"/>
        </a:solidFill>
        <a:latin typeface="+mn-lt"/>
        <a:ea typeface="+mn-ea"/>
        <a:cs typeface="+mn-cs"/>
      </a:defRPr>
    </a:lvl6pPr>
    <a:lvl7pPr marL="12903275" algn="l" defTabSz="4301092" rtl="0" eaLnBrk="1" latinLnBrk="0" hangingPunct="1">
      <a:defRPr sz="8500" kern="1200">
        <a:solidFill>
          <a:schemeClr val="tx1"/>
        </a:solidFill>
        <a:latin typeface="+mn-lt"/>
        <a:ea typeface="+mn-ea"/>
        <a:cs typeface="+mn-cs"/>
      </a:defRPr>
    </a:lvl7pPr>
    <a:lvl8pPr marL="15053822" algn="l" defTabSz="4301092" rtl="0" eaLnBrk="1" latinLnBrk="0" hangingPunct="1">
      <a:defRPr sz="8500" kern="1200">
        <a:solidFill>
          <a:schemeClr val="tx1"/>
        </a:solidFill>
        <a:latin typeface="+mn-lt"/>
        <a:ea typeface="+mn-ea"/>
        <a:cs typeface="+mn-cs"/>
      </a:defRPr>
    </a:lvl8pPr>
    <a:lvl9pPr marL="17204367" algn="l" defTabSz="4301092" rtl="0" eaLnBrk="1" latinLnBrk="0" hangingPunct="1">
      <a:defRPr sz="8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userDrawn="1">
          <p15:clr>
            <a:srgbClr val="A4A3A4"/>
          </p15:clr>
        </p15:guide>
        <p15:guide id="2" pos="1267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0957"/>
    <a:srgbClr val="FFC9C9"/>
    <a:srgbClr val="DEC8EE"/>
    <a:srgbClr val="9ED1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D4838E-5F1A-43BF-A997-33E3926329D1}" v="97" dt="2023-04-12T15:00:47.149"/>
    <p1510:client id="{A9749977-A9CD-42B5-B023-95AF32333158}" v="15" dt="2023-04-12T14:38:54.062"/>
    <p1510:client id="{B5A61029-D6DA-4E43-9248-A6577977458A}" v="2037" vWet="2039" dt="2023-04-11T18:53:02.8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30" d="100"/>
          <a:sy n="30" d="100"/>
        </p:scale>
        <p:origin x="1098" y="-552"/>
      </p:cViewPr>
      <p:guideLst>
        <p:guide orient="horz" pos="10368"/>
        <p:guide pos="1267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1.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tableStyles" Target="tableStyles.xml"/><Relationship Id="rId5" Type="http://schemas.openxmlformats.org/officeDocument/2006/relationships/customXml" Target="../customXml/item5.xml"/><Relationship Id="rId10"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17520" y="5387342"/>
            <a:ext cx="34198560" cy="11460480"/>
          </a:xfrm>
        </p:spPr>
        <p:txBody>
          <a:bodyPr anchor="b"/>
          <a:lstStyle>
            <a:lvl1pPr algn="ctr">
              <a:defRPr sz="26400"/>
            </a:lvl1pPr>
          </a:lstStyle>
          <a:p>
            <a:r>
              <a:rPr lang="en-US"/>
              <a:t>Click to edit Master title style</a:t>
            </a:r>
          </a:p>
        </p:txBody>
      </p:sp>
      <p:sp>
        <p:nvSpPr>
          <p:cNvPr id="3" name="Subtitle 2"/>
          <p:cNvSpPr>
            <a:spLocks noGrp="1"/>
          </p:cNvSpPr>
          <p:nvPr>
            <p:ph type="subTitle" idx="1"/>
          </p:nvPr>
        </p:nvSpPr>
        <p:spPr>
          <a:xfrm>
            <a:off x="5029200" y="17289782"/>
            <a:ext cx="30175200" cy="7947658"/>
          </a:xfrm>
        </p:spPr>
        <p:txBody>
          <a:bodyPr/>
          <a:lstStyle>
            <a:lvl1pPr marL="0" indent="0" algn="ctr">
              <a:buNone/>
              <a:defRPr sz="10560"/>
            </a:lvl1pPr>
            <a:lvl2pPr marL="2011680" indent="0" algn="ctr">
              <a:buNone/>
              <a:defRPr sz="8800"/>
            </a:lvl2pPr>
            <a:lvl3pPr marL="4023360" indent="0" algn="ctr">
              <a:buNone/>
              <a:defRPr sz="7920"/>
            </a:lvl3pPr>
            <a:lvl4pPr marL="6035040" indent="0" algn="ctr">
              <a:buNone/>
              <a:defRPr sz="7040"/>
            </a:lvl4pPr>
            <a:lvl5pPr marL="8046720" indent="0" algn="ctr">
              <a:buNone/>
              <a:defRPr sz="7040"/>
            </a:lvl5pPr>
            <a:lvl6pPr marL="10058400" indent="0" algn="ctr">
              <a:buNone/>
              <a:defRPr sz="7040"/>
            </a:lvl6pPr>
            <a:lvl7pPr marL="12070080" indent="0" algn="ctr">
              <a:buNone/>
              <a:defRPr sz="7040"/>
            </a:lvl7pPr>
            <a:lvl8pPr marL="14081760" indent="0" algn="ctr">
              <a:buNone/>
              <a:defRPr sz="7040"/>
            </a:lvl8pPr>
            <a:lvl9pPr marL="16093440" indent="0" algn="ctr">
              <a:buNone/>
              <a:defRPr sz="7040"/>
            </a:lvl9pPr>
          </a:lstStyle>
          <a:p>
            <a:r>
              <a:rPr lang="en-US"/>
              <a:t>Click to edit Master subtitle style</a:t>
            </a:r>
          </a:p>
        </p:txBody>
      </p:sp>
      <p:sp>
        <p:nvSpPr>
          <p:cNvPr id="4" name="Date Placeholder 3"/>
          <p:cNvSpPr>
            <a:spLocks noGrp="1"/>
          </p:cNvSpPr>
          <p:nvPr>
            <p:ph type="dt" sz="half" idx="10"/>
          </p:nvPr>
        </p:nvSpPr>
        <p:spPr/>
        <p:txBody>
          <a:bodyPr/>
          <a:lstStyle/>
          <a:p>
            <a:fld id="{08E81BC7-D5A5-445F-BF4D-797F02B50EB4}" type="datetimeFigureOut">
              <a:rPr lang="en-US" smtClean="0"/>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492903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E81BC7-D5A5-445F-BF4D-797F02B50EB4}" type="datetimeFigureOut">
              <a:rPr lang="en-US" smtClean="0"/>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4127544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792172" y="1752600"/>
            <a:ext cx="8675370" cy="2789682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766062" y="1752600"/>
            <a:ext cx="25523190" cy="2789682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E81BC7-D5A5-445F-BF4D-797F02B50EB4}" type="datetimeFigureOut">
              <a:rPr lang="en-US" smtClean="0"/>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2356922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E81BC7-D5A5-445F-BF4D-797F02B50EB4}" type="datetimeFigureOut">
              <a:rPr lang="en-US" smtClean="0"/>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73041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745107" y="8206749"/>
            <a:ext cx="34701480" cy="13693138"/>
          </a:xfrm>
        </p:spPr>
        <p:txBody>
          <a:bodyPr anchor="b"/>
          <a:lstStyle>
            <a:lvl1pPr>
              <a:defRPr sz="26400"/>
            </a:lvl1pPr>
          </a:lstStyle>
          <a:p>
            <a:r>
              <a:rPr lang="en-US"/>
              <a:t>Click to edit Master title style</a:t>
            </a:r>
          </a:p>
        </p:txBody>
      </p:sp>
      <p:sp>
        <p:nvSpPr>
          <p:cNvPr id="3" name="Text Placeholder 2"/>
          <p:cNvSpPr>
            <a:spLocks noGrp="1"/>
          </p:cNvSpPr>
          <p:nvPr>
            <p:ph type="body" idx="1"/>
          </p:nvPr>
        </p:nvSpPr>
        <p:spPr>
          <a:xfrm>
            <a:off x="2745107" y="22029429"/>
            <a:ext cx="34701480" cy="7200898"/>
          </a:xfrm>
        </p:spPr>
        <p:txBody>
          <a:bodyPr/>
          <a:lstStyle>
            <a:lvl1pPr marL="0" indent="0">
              <a:buNone/>
              <a:defRPr sz="10560">
                <a:solidFill>
                  <a:schemeClr val="tx1"/>
                </a:solidFill>
              </a:defRPr>
            </a:lvl1pPr>
            <a:lvl2pPr marL="2011680" indent="0">
              <a:buNone/>
              <a:defRPr sz="8800">
                <a:solidFill>
                  <a:schemeClr val="tx1">
                    <a:tint val="75000"/>
                  </a:schemeClr>
                </a:solidFill>
              </a:defRPr>
            </a:lvl2pPr>
            <a:lvl3pPr marL="4023360" indent="0">
              <a:buNone/>
              <a:defRPr sz="7920">
                <a:solidFill>
                  <a:schemeClr val="tx1">
                    <a:tint val="75000"/>
                  </a:schemeClr>
                </a:solidFill>
              </a:defRPr>
            </a:lvl3pPr>
            <a:lvl4pPr marL="6035040" indent="0">
              <a:buNone/>
              <a:defRPr sz="7040">
                <a:solidFill>
                  <a:schemeClr val="tx1">
                    <a:tint val="75000"/>
                  </a:schemeClr>
                </a:solidFill>
              </a:defRPr>
            </a:lvl4pPr>
            <a:lvl5pPr marL="8046720" indent="0">
              <a:buNone/>
              <a:defRPr sz="7040">
                <a:solidFill>
                  <a:schemeClr val="tx1">
                    <a:tint val="75000"/>
                  </a:schemeClr>
                </a:solidFill>
              </a:defRPr>
            </a:lvl5pPr>
            <a:lvl6pPr marL="10058400" indent="0">
              <a:buNone/>
              <a:defRPr sz="7040">
                <a:solidFill>
                  <a:schemeClr val="tx1">
                    <a:tint val="75000"/>
                  </a:schemeClr>
                </a:solidFill>
              </a:defRPr>
            </a:lvl6pPr>
            <a:lvl7pPr marL="12070080" indent="0">
              <a:buNone/>
              <a:defRPr sz="7040">
                <a:solidFill>
                  <a:schemeClr val="tx1">
                    <a:tint val="75000"/>
                  </a:schemeClr>
                </a:solidFill>
              </a:defRPr>
            </a:lvl7pPr>
            <a:lvl8pPr marL="14081760" indent="0">
              <a:buNone/>
              <a:defRPr sz="7040">
                <a:solidFill>
                  <a:schemeClr val="tx1">
                    <a:tint val="75000"/>
                  </a:schemeClr>
                </a:solidFill>
              </a:defRPr>
            </a:lvl8pPr>
            <a:lvl9pPr marL="16093440" indent="0">
              <a:buNone/>
              <a:defRPr sz="704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8E81BC7-D5A5-445F-BF4D-797F02B50EB4}" type="datetimeFigureOut">
              <a:rPr lang="en-US" smtClean="0"/>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4181674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766060" y="8763000"/>
            <a:ext cx="1709928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0368260" y="8763000"/>
            <a:ext cx="1709928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E81BC7-D5A5-445F-BF4D-797F02B50EB4}" type="datetimeFigureOut">
              <a:rPr lang="en-US" smtClean="0"/>
              <a:t>4/12/2023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060956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771300" y="1752607"/>
            <a:ext cx="34701480" cy="6362702"/>
          </a:xfrm>
        </p:spPr>
        <p:txBody>
          <a:bodyPr/>
          <a:lstStyle/>
          <a:p>
            <a:r>
              <a:rPr lang="en-US"/>
              <a:t>Click to edit Master title style</a:t>
            </a:r>
          </a:p>
        </p:txBody>
      </p:sp>
      <p:sp>
        <p:nvSpPr>
          <p:cNvPr id="3" name="Text Placeholder 2"/>
          <p:cNvSpPr>
            <a:spLocks noGrp="1"/>
          </p:cNvSpPr>
          <p:nvPr>
            <p:ph type="body" idx="1"/>
          </p:nvPr>
        </p:nvSpPr>
        <p:spPr>
          <a:xfrm>
            <a:off x="2771305" y="8069582"/>
            <a:ext cx="17020696" cy="3954778"/>
          </a:xfrm>
        </p:spPr>
        <p:txBody>
          <a:bodyPr anchor="b"/>
          <a:lstStyle>
            <a:lvl1pPr marL="0" indent="0">
              <a:buNone/>
              <a:defRPr sz="10560" b="1"/>
            </a:lvl1pPr>
            <a:lvl2pPr marL="2011680" indent="0">
              <a:buNone/>
              <a:defRPr sz="8800" b="1"/>
            </a:lvl2pPr>
            <a:lvl3pPr marL="4023360" indent="0">
              <a:buNone/>
              <a:defRPr sz="7920" b="1"/>
            </a:lvl3pPr>
            <a:lvl4pPr marL="6035040" indent="0">
              <a:buNone/>
              <a:defRPr sz="7040" b="1"/>
            </a:lvl4pPr>
            <a:lvl5pPr marL="8046720" indent="0">
              <a:buNone/>
              <a:defRPr sz="7040" b="1"/>
            </a:lvl5pPr>
            <a:lvl6pPr marL="10058400" indent="0">
              <a:buNone/>
              <a:defRPr sz="7040" b="1"/>
            </a:lvl6pPr>
            <a:lvl7pPr marL="12070080" indent="0">
              <a:buNone/>
              <a:defRPr sz="7040" b="1"/>
            </a:lvl7pPr>
            <a:lvl8pPr marL="14081760" indent="0">
              <a:buNone/>
              <a:defRPr sz="7040" b="1"/>
            </a:lvl8pPr>
            <a:lvl9pPr marL="16093440" indent="0">
              <a:buNone/>
              <a:defRPr sz="7040" b="1"/>
            </a:lvl9pPr>
          </a:lstStyle>
          <a:p>
            <a:pPr lvl="0"/>
            <a:r>
              <a:rPr lang="en-US"/>
              <a:t>Edit Master text styles</a:t>
            </a:r>
          </a:p>
        </p:txBody>
      </p:sp>
      <p:sp>
        <p:nvSpPr>
          <p:cNvPr id="4" name="Content Placeholder 3"/>
          <p:cNvSpPr>
            <a:spLocks noGrp="1"/>
          </p:cNvSpPr>
          <p:nvPr>
            <p:ph sz="half" idx="2"/>
          </p:nvPr>
        </p:nvSpPr>
        <p:spPr>
          <a:xfrm>
            <a:off x="2771305" y="12024360"/>
            <a:ext cx="17020696"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0368262" y="8069582"/>
            <a:ext cx="17104520" cy="3954778"/>
          </a:xfrm>
        </p:spPr>
        <p:txBody>
          <a:bodyPr anchor="b"/>
          <a:lstStyle>
            <a:lvl1pPr marL="0" indent="0">
              <a:buNone/>
              <a:defRPr sz="10560" b="1"/>
            </a:lvl1pPr>
            <a:lvl2pPr marL="2011680" indent="0">
              <a:buNone/>
              <a:defRPr sz="8800" b="1"/>
            </a:lvl2pPr>
            <a:lvl3pPr marL="4023360" indent="0">
              <a:buNone/>
              <a:defRPr sz="7920" b="1"/>
            </a:lvl3pPr>
            <a:lvl4pPr marL="6035040" indent="0">
              <a:buNone/>
              <a:defRPr sz="7040" b="1"/>
            </a:lvl4pPr>
            <a:lvl5pPr marL="8046720" indent="0">
              <a:buNone/>
              <a:defRPr sz="7040" b="1"/>
            </a:lvl5pPr>
            <a:lvl6pPr marL="10058400" indent="0">
              <a:buNone/>
              <a:defRPr sz="7040" b="1"/>
            </a:lvl6pPr>
            <a:lvl7pPr marL="12070080" indent="0">
              <a:buNone/>
              <a:defRPr sz="7040" b="1"/>
            </a:lvl7pPr>
            <a:lvl8pPr marL="14081760" indent="0">
              <a:buNone/>
              <a:defRPr sz="7040" b="1"/>
            </a:lvl8pPr>
            <a:lvl9pPr marL="16093440" indent="0">
              <a:buNone/>
              <a:defRPr sz="7040" b="1"/>
            </a:lvl9pPr>
          </a:lstStyle>
          <a:p>
            <a:pPr lvl="0"/>
            <a:r>
              <a:rPr lang="en-US"/>
              <a:t>Edit Master text styles</a:t>
            </a:r>
          </a:p>
        </p:txBody>
      </p:sp>
      <p:sp>
        <p:nvSpPr>
          <p:cNvPr id="6" name="Content Placeholder 5"/>
          <p:cNvSpPr>
            <a:spLocks noGrp="1"/>
          </p:cNvSpPr>
          <p:nvPr>
            <p:ph sz="quarter" idx="4"/>
          </p:nvPr>
        </p:nvSpPr>
        <p:spPr>
          <a:xfrm>
            <a:off x="20368262" y="12024360"/>
            <a:ext cx="17104520"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E81BC7-D5A5-445F-BF4D-797F02B50EB4}" type="datetimeFigureOut">
              <a:rPr lang="en-US" smtClean="0"/>
              <a:t>4/12/2023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4011396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E81BC7-D5A5-445F-BF4D-797F02B50EB4}" type="datetimeFigureOut">
              <a:rPr lang="en-US" smtClean="0"/>
              <a:t>4/12/2023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546020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E81BC7-D5A5-445F-BF4D-797F02B50EB4}" type="datetimeFigureOut">
              <a:rPr lang="en-US" smtClean="0"/>
              <a:t>4/12/2023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823129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71301" y="2194560"/>
            <a:ext cx="12976383" cy="7680960"/>
          </a:xfrm>
        </p:spPr>
        <p:txBody>
          <a:bodyPr anchor="b"/>
          <a:lstStyle>
            <a:lvl1pPr>
              <a:defRPr sz="14080"/>
            </a:lvl1pPr>
          </a:lstStyle>
          <a:p>
            <a:r>
              <a:rPr lang="en-US"/>
              <a:t>Click to edit Master title style</a:t>
            </a:r>
          </a:p>
        </p:txBody>
      </p:sp>
      <p:sp>
        <p:nvSpPr>
          <p:cNvPr id="3" name="Content Placeholder 2"/>
          <p:cNvSpPr>
            <a:spLocks noGrp="1"/>
          </p:cNvSpPr>
          <p:nvPr>
            <p:ph idx="1"/>
          </p:nvPr>
        </p:nvSpPr>
        <p:spPr>
          <a:xfrm>
            <a:off x="17104520" y="4739647"/>
            <a:ext cx="20368260" cy="23393400"/>
          </a:xfrm>
        </p:spPr>
        <p:txBody>
          <a:bodyPr/>
          <a:lstStyle>
            <a:lvl1pPr>
              <a:defRPr sz="14080"/>
            </a:lvl1pPr>
            <a:lvl2pPr>
              <a:defRPr sz="12320"/>
            </a:lvl2pPr>
            <a:lvl3pPr>
              <a:defRPr sz="10560"/>
            </a:lvl3pPr>
            <a:lvl4pPr>
              <a:defRPr sz="8800"/>
            </a:lvl4pPr>
            <a:lvl5pPr>
              <a:defRPr sz="8800"/>
            </a:lvl5pPr>
            <a:lvl6pPr>
              <a:defRPr sz="8800"/>
            </a:lvl6pPr>
            <a:lvl7pPr>
              <a:defRPr sz="8800"/>
            </a:lvl7pPr>
            <a:lvl8pPr>
              <a:defRPr sz="8800"/>
            </a:lvl8pPr>
            <a:lvl9pPr>
              <a:defRPr sz="8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771301" y="9875520"/>
            <a:ext cx="12976383" cy="18295622"/>
          </a:xfrm>
        </p:spPr>
        <p:txBody>
          <a:bodyPr/>
          <a:lstStyle>
            <a:lvl1pPr marL="0" indent="0">
              <a:buNone/>
              <a:defRPr sz="7040"/>
            </a:lvl1pPr>
            <a:lvl2pPr marL="2011680" indent="0">
              <a:buNone/>
              <a:defRPr sz="6160"/>
            </a:lvl2pPr>
            <a:lvl3pPr marL="4023360" indent="0">
              <a:buNone/>
              <a:defRPr sz="5280"/>
            </a:lvl3pPr>
            <a:lvl4pPr marL="6035040" indent="0">
              <a:buNone/>
              <a:defRPr sz="4400"/>
            </a:lvl4pPr>
            <a:lvl5pPr marL="8046720" indent="0">
              <a:buNone/>
              <a:defRPr sz="4400"/>
            </a:lvl5pPr>
            <a:lvl6pPr marL="10058400" indent="0">
              <a:buNone/>
              <a:defRPr sz="4400"/>
            </a:lvl6pPr>
            <a:lvl7pPr marL="12070080" indent="0">
              <a:buNone/>
              <a:defRPr sz="4400"/>
            </a:lvl7pPr>
            <a:lvl8pPr marL="14081760" indent="0">
              <a:buNone/>
              <a:defRPr sz="4400"/>
            </a:lvl8pPr>
            <a:lvl9pPr marL="16093440" indent="0">
              <a:buNone/>
              <a:defRPr sz="4400"/>
            </a:lvl9pPr>
          </a:lstStyle>
          <a:p>
            <a:pPr lvl="0"/>
            <a:r>
              <a:rPr lang="en-US"/>
              <a:t>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735416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71301" y="2194560"/>
            <a:ext cx="12976383" cy="7680960"/>
          </a:xfrm>
        </p:spPr>
        <p:txBody>
          <a:bodyPr anchor="b"/>
          <a:lstStyle>
            <a:lvl1pPr>
              <a:defRPr sz="14080"/>
            </a:lvl1pPr>
          </a:lstStyle>
          <a:p>
            <a:r>
              <a:rPr lang="en-US"/>
              <a:t>Click to edit Master title style</a:t>
            </a:r>
          </a:p>
        </p:txBody>
      </p:sp>
      <p:sp>
        <p:nvSpPr>
          <p:cNvPr id="3" name="Picture Placeholder 2"/>
          <p:cNvSpPr>
            <a:spLocks noGrp="1" noChangeAspect="1"/>
          </p:cNvSpPr>
          <p:nvPr>
            <p:ph type="pic" idx="1"/>
          </p:nvPr>
        </p:nvSpPr>
        <p:spPr>
          <a:xfrm>
            <a:off x="17104520" y="4739647"/>
            <a:ext cx="20368260" cy="23393400"/>
          </a:xfrm>
        </p:spPr>
        <p:txBody>
          <a:bodyPr anchor="t"/>
          <a:lstStyle>
            <a:lvl1pPr marL="0" indent="0">
              <a:buNone/>
              <a:defRPr sz="14080"/>
            </a:lvl1pPr>
            <a:lvl2pPr marL="2011680" indent="0">
              <a:buNone/>
              <a:defRPr sz="12320"/>
            </a:lvl2pPr>
            <a:lvl3pPr marL="4023360" indent="0">
              <a:buNone/>
              <a:defRPr sz="10560"/>
            </a:lvl3pPr>
            <a:lvl4pPr marL="6035040" indent="0">
              <a:buNone/>
              <a:defRPr sz="8800"/>
            </a:lvl4pPr>
            <a:lvl5pPr marL="8046720" indent="0">
              <a:buNone/>
              <a:defRPr sz="8800"/>
            </a:lvl5pPr>
            <a:lvl6pPr marL="10058400" indent="0">
              <a:buNone/>
              <a:defRPr sz="8800"/>
            </a:lvl6pPr>
            <a:lvl7pPr marL="12070080" indent="0">
              <a:buNone/>
              <a:defRPr sz="8800"/>
            </a:lvl7pPr>
            <a:lvl8pPr marL="14081760" indent="0">
              <a:buNone/>
              <a:defRPr sz="8800"/>
            </a:lvl8pPr>
            <a:lvl9pPr marL="16093440" indent="0">
              <a:buNone/>
              <a:defRPr sz="8800"/>
            </a:lvl9pPr>
          </a:lstStyle>
          <a:p>
            <a:r>
              <a:rPr lang="en-US"/>
              <a:t>Click icon to add picture</a:t>
            </a:r>
          </a:p>
        </p:txBody>
      </p:sp>
      <p:sp>
        <p:nvSpPr>
          <p:cNvPr id="4" name="Text Placeholder 3"/>
          <p:cNvSpPr>
            <a:spLocks noGrp="1"/>
          </p:cNvSpPr>
          <p:nvPr>
            <p:ph type="body" sz="half" idx="2"/>
          </p:nvPr>
        </p:nvSpPr>
        <p:spPr>
          <a:xfrm>
            <a:off x="2771301" y="9875520"/>
            <a:ext cx="12976383" cy="18295622"/>
          </a:xfrm>
        </p:spPr>
        <p:txBody>
          <a:bodyPr/>
          <a:lstStyle>
            <a:lvl1pPr marL="0" indent="0">
              <a:buNone/>
              <a:defRPr sz="7040"/>
            </a:lvl1pPr>
            <a:lvl2pPr marL="2011680" indent="0">
              <a:buNone/>
              <a:defRPr sz="6160"/>
            </a:lvl2pPr>
            <a:lvl3pPr marL="4023360" indent="0">
              <a:buNone/>
              <a:defRPr sz="5280"/>
            </a:lvl3pPr>
            <a:lvl4pPr marL="6035040" indent="0">
              <a:buNone/>
              <a:defRPr sz="4400"/>
            </a:lvl4pPr>
            <a:lvl5pPr marL="8046720" indent="0">
              <a:buNone/>
              <a:defRPr sz="4400"/>
            </a:lvl5pPr>
            <a:lvl6pPr marL="10058400" indent="0">
              <a:buNone/>
              <a:defRPr sz="4400"/>
            </a:lvl6pPr>
            <a:lvl7pPr marL="12070080" indent="0">
              <a:buNone/>
              <a:defRPr sz="4400"/>
            </a:lvl7pPr>
            <a:lvl8pPr marL="14081760" indent="0">
              <a:buNone/>
              <a:defRPr sz="4400"/>
            </a:lvl8pPr>
            <a:lvl9pPr marL="16093440" indent="0">
              <a:buNone/>
              <a:defRPr sz="4400"/>
            </a:lvl9pPr>
          </a:lstStyle>
          <a:p>
            <a:pPr lvl="0"/>
            <a:r>
              <a:rPr lang="en-US"/>
              <a:t>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2191128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6060" y="1752607"/>
            <a:ext cx="34701480" cy="6362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766060" y="8763000"/>
            <a:ext cx="34701480" cy="2088642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766060" y="30510487"/>
            <a:ext cx="9052560" cy="1752600"/>
          </a:xfrm>
          <a:prstGeom prst="rect">
            <a:avLst/>
          </a:prstGeom>
        </p:spPr>
        <p:txBody>
          <a:bodyPr vert="horz" lIns="91440" tIns="45720" rIns="91440" bIns="45720" rtlCol="0" anchor="ctr"/>
          <a:lstStyle>
            <a:lvl1pPr algn="l">
              <a:defRPr sz="5280">
                <a:solidFill>
                  <a:schemeClr val="tx1">
                    <a:tint val="75000"/>
                  </a:schemeClr>
                </a:solidFill>
              </a:defRPr>
            </a:lvl1pPr>
          </a:lstStyle>
          <a:p>
            <a:fld id="{08E81BC7-D5A5-445F-BF4D-797F02B50EB4}" type="datetimeFigureOut">
              <a:rPr lang="en-US" smtClean="0"/>
              <a:t>4/12/2023</a:t>
            </a:fld>
            <a:endParaRPr lang="en-US"/>
          </a:p>
        </p:txBody>
      </p:sp>
      <p:sp>
        <p:nvSpPr>
          <p:cNvPr id="5" name="Footer Placeholder 4"/>
          <p:cNvSpPr>
            <a:spLocks noGrp="1"/>
          </p:cNvSpPr>
          <p:nvPr>
            <p:ph type="ftr" sz="quarter" idx="3"/>
          </p:nvPr>
        </p:nvSpPr>
        <p:spPr>
          <a:xfrm>
            <a:off x="13327380" y="30510487"/>
            <a:ext cx="13578840" cy="1752600"/>
          </a:xfrm>
          <a:prstGeom prst="rect">
            <a:avLst/>
          </a:prstGeom>
        </p:spPr>
        <p:txBody>
          <a:bodyPr vert="horz" lIns="91440" tIns="45720" rIns="91440" bIns="45720" rtlCol="0" anchor="ctr"/>
          <a:lstStyle>
            <a:lvl1pPr algn="ctr">
              <a:defRPr sz="52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8414980" y="30510487"/>
            <a:ext cx="9052560" cy="1752600"/>
          </a:xfrm>
          <a:prstGeom prst="rect">
            <a:avLst/>
          </a:prstGeom>
        </p:spPr>
        <p:txBody>
          <a:bodyPr vert="horz" lIns="91440" tIns="45720" rIns="91440" bIns="45720" rtlCol="0" anchor="ctr"/>
          <a:lstStyle>
            <a:lvl1pPr algn="r">
              <a:defRPr sz="5280">
                <a:solidFill>
                  <a:schemeClr val="tx1">
                    <a:tint val="75000"/>
                  </a:schemeClr>
                </a:solidFill>
              </a:defRPr>
            </a:lvl1pPr>
          </a:lstStyle>
          <a:p>
            <a:fld id="{59152990-41B8-4C7F-B873-1D5366E1EAB8}" type="slidenum">
              <a:rPr lang="en-US" smtClean="0"/>
              <a:t>‹#›</a:t>
            </a:fld>
            <a:endParaRPr lang="en-US"/>
          </a:p>
        </p:txBody>
      </p:sp>
    </p:spTree>
    <p:extLst>
      <p:ext uri="{BB962C8B-B14F-4D97-AF65-F5344CB8AC3E}">
        <p14:creationId xmlns:p14="http://schemas.microsoft.com/office/powerpoint/2010/main" val="269588051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4023360" rtl="0" eaLnBrk="1" latinLnBrk="0" hangingPunct="1">
        <a:lnSpc>
          <a:spcPct val="90000"/>
        </a:lnSpc>
        <a:spcBef>
          <a:spcPct val="0"/>
        </a:spcBef>
        <a:buNone/>
        <a:defRPr sz="19360" kern="1200">
          <a:solidFill>
            <a:schemeClr val="tx1"/>
          </a:solidFill>
          <a:latin typeface="+mj-lt"/>
          <a:ea typeface="+mj-ea"/>
          <a:cs typeface="+mj-cs"/>
        </a:defRPr>
      </a:lvl1pPr>
    </p:titleStyle>
    <p:bodyStyle>
      <a:lvl1pPr marL="1005840" indent="-1005840" algn="l" defTabSz="4023360" rtl="0" eaLnBrk="1" latinLnBrk="0" hangingPunct="1">
        <a:lnSpc>
          <a:spcPct val="90000"/>
        </a:lnSpc>
        <a:spcBef>
          <a:spcPts val="4400"/>
        </a:spcBef>
        <a:buFont typeface="Arial" panose="020B0604020202020204" pitchFamily="34" charset="0"/>
        <a:buChar char="•"/>
        <a:defRPr sz="12320" kern="1200">
          <a:solidFill>
            <a:schemeClr val="tx1"/>
          </a:solidFill>
          <a:latin typeface="+mn-lt"/>
          <a:ea typeface="+mn-ea"/>
          <a:cs typeface="+mn-cs"/>
        </a:defRPr>
      </a:lvl1pPr>
      <a:lvl2pPr marL="3017520" indent="-1005840" algn="l" defTabSz="4023360" rtl="0" eaLnBrk="1" latinLnBrk="0" hangingPunct="1">
        <a:lnSpc>
          <a:spcPct val="90000"/>
        </a:lnSpc>
        <a:spcBef>
          <a:spcPts val="2200"/>
        </a:spcBef>
        <a:buFont typeface="Arial" panose="020B0604020202020204" pitchFamily="34" charset="0"/>
        <a:buChar char="•"/>
        <a:defRPr sz="10560" kern="1200">
          <a:solidFill>
            <a:schemeClr val="tx1"/>
          </a:solidFill>
          <a:latin typeface="+mn-lt"/>
          <a:ea typeface="+mn-ea"/>
          <a:cs typeface="+mn-cs"/>
        </a:defRPr>
      </a:lvl2pPr>
      <a:lvl3pPr marL="5029200" indent="-1005840" algn="l" defTabSz="4023360" rtl="0" eaLnBrk="1" latinLnBrk="0" hangingPunct="1">
        <a:lnSpc>
          <a:spcPct val="90000"/>
        </a:lnSpc>
        <a:spcBef>
          <a:spcPts val="2200"/>
        </a:spcBef>
        <a:buFont typeface="Arial" panose="020B0604020202020204" pitchFamily="34" charset="0"/>
        <a:buChar char="•"/>
        <a:defRPr sz="8800" kern="1200">
          <a:solidFill>
            <a:schemeClr val="tx1"/>
          </a:solidFill>
          <a:latin typeface="+mn-lt"/>
          <a:ea typeface="+mn-ea"/>
          <a:cs typeface="+mn-cs"/>
        </a:defRPr>
      </a:lvl3pPr>
      <a:lvl4pPr marL="704088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4pPr>
      <a:lvl5pPr marL="905256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5pPr>
      <a:lvl6pPr marL="1106424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6pPr>
      <a:lvl7pPr marL="1307592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7pPr>
      <a:lvl8pPr marL="1508760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8pPr>
      <a:lvl9pPr marL="1709928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9pPr>
    </p:bodyStyle>
    <p:otherStyle>
      <a:defPPr>
        <a:defRPr lang="en-US"/>
      </a:defPPr>
      <a:lvl1pPr marL="0" algn="l" defTabSz="4023360" rtl="0" eaLnBrk="1" latinLnBrk="0" hangingPunct="1">
        <a:defRPr sz="7920" kern="1200">
          <a:solidFill>
            <a:schemeClr val="tx1"/>
          </a:solidFill>
          <a:latin typeface="+mn-lt"/>
          <a:ea typeface="+mn-ea"/>
          <a:cs typeface="+mn-cs"/>
        </a:defRPr>
      </a:lvl1pPr>
      <a:lvl2pPr marL="2011680" algn="l" defTabSz="4023360" rtl="0" eaLnBrk="1" latinLnBrk="0" hangingPunct="1">
        <a:defRPr sz="7920" kern="1200">
          <a:solidFill>
            <a:schemeClr val="tx1"/>
          </a:solidFill>
          <a:latin typeface="+mn-lt"/>
          <a:ea typeface="+mn-ea"/>
          <a:cs typeface="+mn-cs"/>
        </a:defRPr>
      </a:lvl2pPr>
      <a:lvl3pPr marL="4023360" algn="l" defTabSz="4023360" rtl="0" eaLnBrk="1" latinLnBrk="0" hangingPunct="1">
        <a:defRPr sz="7920" kern="1200">
          <a:solidFill>
            <a:schemeClr val="tx1"/>
          </a:solidFill>
          <a:latin typeface="+mn-lt"/>
          <a:ea typeface="+mn-ea"/>
          <a:cs typeface="+mn-cs"/>
        </a:defRPr>
      </a:lvl3pPr>
      <a:lvl4pPr marL="6035040" algn="l" defTabSz="4023360" rtl="0" eaLnBrk="1" latinLnBrk="0" hangingPunct="1">
        <a:defRPr sz="7920" kern="1200">
          <a:solidFill>
            <a:schemeClr val="tx1"/>
          </a:solidFill>
          <a:latin typeface="+mn-lt"/>
          <a:ea typeface="+mn-ea"/>
          <a:cs typeface="+mn-cs"/>
        </a:defRPr>
      </a:lvl4pPr>
      <a:lvl5pPr marL="8046720" algn="l" defTabSz="4023360" rtl="0" eaLnBrk="1" latinLnBrk="0" hangingPunct="1">
        <a:defRPr sz="7920" kern="1200">
          <a:solidFill>
            <a:schemeClr val="tx1"/>
          </a:solidFill>
          <a:latin typeface="+mn-lt"/>
          <a:ea typeface="+mn-ea"/>
          <a:cs typeface="+mn-cs"/>
        </a:defRPr>
      </a:lvl5pPr>
      <a:lvl6pPr marL="10058400" algn="l" defTabSz="4023360" rtl="0" eaLnBrk="1" latinLnBrk="0" hangingPunct="1">
        <a:defRPr sz="7920" kern="1200">
          <a:solidFill>
            <a:schemeClr val="tx1"/>
          </a:solidFill>
          <a:latin typeface="+mn-lt"/>
          <a:ea typeface="+mn-ea"/>
          <a:cs typeface="+mn-cs"/>
        </a:defRPr>
      </a:lvl6pPr>
      <a:lvl7pPr marL="12070080" algn="l" defTabSz="4023360" rtl="0" eaLnBrk="1" latinLnBrk="0" hangingPunct="1">
        <a:defRPr sz="7920" kern="1200">
          <a:solidFill>
            <a:schemeClr val="tx1"/>
          </a:solidFill>
          <a:latin typeface="+mn-lt"/>
          <a:ea typeface="+mn-ea"/>
          <a:cs typeface="+mn-cs"/>
        </a:defRPr>
      </a:lvl7pPr>
      <a:lvl8pPr marL="14081760" algn="l" defTabSz="4023360" rtl="0" eaLnBrk="1" latinLnBrk="0" hangingPunct="1">
        <a:defRPr sz="7920" kern="1200">
          <a:solidFill>
            <a:schemeClr val="tx1"/>
          </a:solidFill>
          <a:latin typeface="+mn-lt"/>
          <a:ea typeface="+mn-ea"/>
          <a:cs typeface="+mn-cs"/>
        </a:defRPr>
      </a:lvl8pPr>
      <a:lvl9pPr marL="16093440" algn="l" defTabSz="4023360" rtl="0" eaLnBrk="1" latinLnBrk="0" hangingPunct="1">
        <a:defRPr sz="7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18" Type="http://schemas.openxmlformats.org/officeDocument/2006/relationships/image" Target="../media/image15.png"/><Relationship Id="rId3" Type="http://schemas.openxmlformats.org/officeDocument/2006/relationships/hyperlink" Target="https://www.usgs.gov/mission-areas/water-resources/science/streamstats-streamflow-statistics-and-spatial-analysis-tools" TargetMode="External"/><Relationship Id="rId21" Type="http://schemas.openxmlformats.org/officeDocument/2006/relationships/image" Target="../media/image18.PNG"/><Relationship Id="rId7" Type="http://schemas.openxmlformats.org/officeDocument/2006/relationships/image" Target="../media/image4.jpeg"/><Relationship Id="rId12" Type="http://schemas.openxmlformats.org/officeDocument/2006/relationships/image" Target="../media/image9.png"/><Relationship Id="rId17" Type="http://schemas.openxmlformats.org/officeDocument/2006/relationships/image" Target="../media/image14.jpeg"/><Relationship Id="rId2" Type="http://schemas.openxmlformats.org/officeDocument/2006/relationships/hyperlink" Target="https://granit.unh.edu/" TargetMode="External"/><Relationship Id="rId16" Type="http://schemas.openxmlformats.org/officeDocument/2006/relationships/image" Target="../media/image13.jpeg"/><Relationship Id="rId20"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3.jpeg"/><Relationship Id="rId11" Type="http://schemas.openxmlformats.org/officeDocument/2006/relationships/image" Target="../media/image8.png"/><Relationship Id="rId5" Type="http://schemas.openxmlformats.org/officeDocument/2006/relationships/image" Target="../media/image2.jpeg"/><Relationship Id="rId15" Type="http://schemas.openxmlformats.org/officeDocument/2006/relationships/image" Target="../media/image12.jpeg"/><Relationship Id="rId23" Type="http://schemas.openxmlformats.org/officeDocument/2006/relationships/image" Target="../media/image20.png"/><Relationship Id="rId10" Type="http://schemas.openxmlformats.org/officeDocument/2006/relationships/image" Target="../media/image7.jpeg"/><Relationship Id="rId19" Type="http://schemas.openxmlformats.org/officeDocument/2006/relationships/image" Target="../media/image16.png"/><Relationship Id="rId4" Type="http://schemas.openxmlformats.org/officeDocument/2006/relationships/image" Target="../media/image1.png"/><Relationship Id="rId9" Type="http://schemas.openxmlformats.org/officeDocument/2006/relationships/image" Target="../media/image6.jpeg"/><Relationship Id="rId14" Type="http://schemas.openxmlformats.org/officeDocument/2006/relationships/image" Target="../media/image11.jpeg"/><Relationship Id="rId22"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6530" y="580958"/>
            <a:ext cx="39541878" cy="3618896"/>
          </a:xfrm>
          <a:solidFill>
            <a:srgbClr val="002060"/>
          </a:solidFill>
          <a:ln w="101600">
            <a:solidFill>
              <a:srgbClr val="002060"/>
            </a:solidFill>
          </a:ln>
        </p:spPr>
        <p:style>
          <a:lnRef idx="2">
            <a:schemeClr val="dk1"/>
          </a:lnRef>
          <a:fillRef idx="1">
            <a:schemeClr val="lt1"/>
          </a:fillRef>
          <a:effectRef idx="0">
            <a:schemeClr val="dk1"/>
          </a:effectRef>
          <a:fontRef idx="minor">
            <a:schemeClr val="dk1"/>
          </a:fontRef>
        </p:style>
        <p:txBody>
          <a:bodyPr anchor="ctr">
            <a:normAutofit/>
          </a:bodyPr>
          <a:lstStyle/>
          <a:p>
            <a:r>
              <a:rPr lang="en-US" sz="7700" dirty="0">
                <a:solidFill>
                  <a:schemeClr val="bg1"/>
                </a:solidFill>
                <a:latin typeface="Cambria"/>
                <a:ea typeface="Cambria"/>
                <a:cs typeface="Arial"/>
              </a:rPr>
              <a:t>Jaffrey NH, Multipurpose Rail Trail Bridge Replacement </a:t>
            </a:r>
            <a:br>
              <a:rPr lang="en-US" sz="7700" dirty="0">
                <a:latin typeface="Cambria" panose="02040503050406030204" pitchFamily="18" charset="0"/>
                <a:cs typeface="Arial" panose="020B0604020202020204" pitchFamily="34" charset="0"/>
              </a:rPr>
            </a:br>
            <a:r>
              <a:rPr lang="en-US" sz="5100" dirty="0">
                <a:solidFill>
                  <a:schemeClr val="bg1"/>
                </a:solidFill>
                <a:latin typeface="Cambria"/>
                <a:ea typeface="Cambria"/>
                <a:cs typeface="Arial"/>
              </a:rPr>
              <a:t>Anthony Accardi, Joseph Clark, Zachary Goin, Jameson Miller, Sean Goodman</a:t>
            </a:r>
            <a:br>
              <a:rPr lang="en-US" sz="5100" dirty="0">
                <a:latin typeface="Cambria" panose="02040503050406030204" pitchFamily="18" charset="0"/>
                <a:cs typeface="Arial" panose="020B0604020202020204" pitchFamily="34" charset="0"/>
              </a:rPr>
            </a:br>
            <a:r>
              <a:rPr lang="en-US" sz="5100" i="1" dirty="0">
                <a:solidFill>
                  <a:schemeClr val="bg1"/>
                </a:solidFill>
                <a:latin typeface="Cambria"/>
                <a:ea typeface="Cambria"/>
                <a:cs typeface="Arial"/>
              </a:rPr>
              <a:t>Department of Civil and Environmental Engineering, University of New Hampshire, Durham, NH 03824</a:t>
            </a:r>
          </a:p>
        </p:txBody>
      </p:sp>
      <p:sp>
        <p:nvSpPr>
          <p:cNvPr id="7" name="Subtitle 2"/>
          <p:cNvSpPr txBox="1">
            <a:spLocks/>
          </p:cNvSpPr>
          <p:nvPr/>
        </p:nvSpPr>
        <p:spPr>
          <a:xfrm>
            <a:off x="365760" y="13624560"/>
            <a:ext cx="10005181" cy="731520"/>
          </a:xfrm>
          <a:prstGeom prst="rect">
            <a:avLst/>
          </a:prstGeom>
          <a:solidFill>
            <a:srgbClr val="002060"/>
          </a:solidFill>
          <a:ln>
            <a:solidFill>
              <a:srgbClr val="002060"/>
            </a:solidFill>
          </a:ln>
        </p:spPr>
        <p:txBody>
          <a:bodyPr vert="horz" lIns="97785" tIns="48892" rIns="97785" bIns="48892" rtlCol="0" anchor="ctr">
            <a:normAutofit fontScale="92500" lnSpcReduction="2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775">
                <a:solidFill>
                  <a:schemeClr val="bg1"/>
                </a:solidFill>
                <a:latin typeface="Cambria" panose="02040503050406030204" pitchFamily="18" charset="0"/>
              </a:rPr>
              <a:t> </a:t>
            </a:r>
            <a:r>
              <a:rPr lang="en-US" sz="5317">
                <a:solidFill>
                  <a:schemeClr val="bg1"/>
                </a:solidFill>
                <a:latin typeface="Cambria" panose="02040503050406030204" pitchFamily="18" charset="0"/>
              </a:rPr>
              <a:t>Design Goals and Criteria</a:t>
            </a:r>
          </a:p>
        </p:txBody>
      </p:sp>
      <p:sp>
        <p:nvSpPr>
          <p:cNvPr id="9" name="Subtitle 2"/>
          <p:cNvSpPr txBox="1">
            <a:spLocks/>
          </p:cNvSpPr>
          <p:nvPr/>
        </p:nvSpPr>
        <p:spPr>
          <a:xfrm>
            <a:off x="11114987" y="4754880"/>
            <a:ext cx="18004967" cy="731520"/>
          </a:xfrm>
          <a:prstGeom prst="rect">
            <a:avLst/>
          </a:prstGeom>
          <a:solidFill>
            <a:srgbClr val="002060"/>
          </a:solidFill>
          <a:ln>
            <a:solidFill>
              <a:srgbClr val="002060"/>
            </a:solidFill>
          </a:ln>
        </p:spPr>
        <p:txBody>
          <a:bodyPr vert="horz" lIns="97785" tIns="48892" rIns="97785" bIns="48892" rtlCol="0" anchor="ctr">
            <a:normAutofit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675">
                <a:solidFill>
                  <a:schemeClr val="bg1"/>
                </a:solidFill>
                <a:latin typeface="Cambria" panose="02040503050406030204" pitchFamily="18" charset="0"/>
              </a:rPr>
              <a:t>Existing Conditions</a:t>
            </a:r>
          </a:p>
        </p:txBody>
      </p:sp>
      <p:sp>
        <p:nvSpPr>
          <p:cNvPr id="12" name="Subtitle 2"/>
          <p:cNvSpPr txBox="1">
            <a:spLocks/>
          </p:cNvSpPr>
          <p:nvPr/>
        </p:nvSpPr>
        <p:spPr>
          <a:xfrm>
            <a:off x="29809440" y="14813280"/>
            <a:ext cx="9993357" cy="2241343"/>
          </a:xfrm>
          <a:prstGeom prst="rect">
            <a:avLst/>
          </a:prstGeom>
          <a:noFill/>
          <a:ln>
            <a:noFill/>
          </a:ln>
        </p:spPr>
        <p:txBody>
          <a:bodyPr vert="horz" lIns="97785" tIns="48892" rIns="97785" bIns="48892"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457200" indent="-457200" algn="l">
              <a:lnSpc>
                <a:spcPct val="100000"/>
              </a:lnSpc>
              <a:spcBef>
                <a:spcPts val="0"/>
              </a:spcBef>
              <a:spcAft>
                <a:spcPts val="1200"/>
              </a:spcAft>
              <a:buFont typeface="Arial" panose="020B0604020202020204" pitchFamily="34" charset="0"/>
              <a:buChar char="•"/>
            </a:pPr>
            <a:r>
              <a:rPr lang="en-US" sz="2800">
                <a:latin typeface="Cambria"/>
                <a:ea typeface="Cambria"/>
              </a:rPr>
              <a:t>Learning and applying code books such as AISC, NHDOT BDM, AASHTO LRFD, ACI 318, AWC NDS</a:t>
            </a:r>
          </a:p>
          <a:p>
            <a:pPr marL="457200" indent="-457200" algn="l">
              <a:lnSpc>
                <a:spcPct val="100000"/>
              </a:lnSpc>
              <a:spcBef>
                <a:spcPts val="0"/>
              </a:spcBef>
              <a:spcAft>
                <a:spcPts val="1200"/>
              </a:spcAft>
              <a:buFont typeface="Arial" panose="020B0604020202020204" pitchFamily="34" charset="0"/>
              <a:buChar char="•"/>
            </a:pPr>
            <a:r>
              <a:rPr lang="en-US" sz="2800">
                <a:latin typeface="Cambria"/>
                <a:ea typeface="Cambria"/>
              </a:rPr>
              <a:t>Utilizing HEC–RAS to perform hydraulics analyses</a:t>
            </a:r>
          </a:p>
          <a:p>
            <a:pPr algn="l">
              <a:lnSpc>
                <a:spcPct val="150000"/>
              </a:lnSpc>
              <a:spcBef>
                <a:spcPts val="0"/>
              </a:spcBef>
            </a:pPr>
            <a:endParaRPr lang="en-US" sz="2800">
              <a:latin typeface="Cambria" panose="02040503050406030204" pitchFamily="18" charset="0"/>
              <a:ea typeface="Cambria"/>
            </a:endParaRPr>
          </a:p>
          <a:p>
            <a:pPr algn="l">
              <a:spcBef>
                <a:spcPts val="0"/>
              </a:spcBef>
            </a:pPr>
            <a:endParaRPr lang="en-US" sz="3350">
              <a:latin typeface="Cambria" panose="02040503050406030204" pitchFamily="18" charset="0"/>
              <a:ea typeface="Cambria"/>
            </a:endParaRPr>
          </a:p>
        </p:txBody>
      </p:sp>
      <p:sp>
        <p:nvSpPr>
          <p:cNvPr id="13" name="Subtitle 2"/>
          <p:cNvSpPr txBox="1">
            <a:spLocks/>
          </p:cNvSpPr>
          <p:nvPr/>
        </p:nvSpPr>
        <p:spPr>
          <a:xfrm>
            <a:off x="365760" y="4754880"/>
            <a:ext cx="10005181" cy="731520"/>
          </a:xfrm>
          <a:prstGeom prst="rect">
            <a:avLst/>
          </a:prstGeom>
          <a:solidFill>
            <a:srgbClr val="002060"/>
          </a:solidFill>
          <a:ln>
            <a:solidFill>
              <a:srgbClr val="002060"/>
            </a:solidFill>
          </a:ln>
        </p:spPr>
        <p:txBody>
          <a:bodyPr vert="horz" lIns="97785" tIns="48892" rIns="97785" bIns="48892" rtlCol="0" anchor="ctr">
            <a:normAutofit fontScale="92500"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317">
                <a:solidFill>
                  <a:schemeClr val="bg1"/>
                </a:solidFill>
                <a:latin typeface="Cambria" panose="02040503050406030204" pitchFamily="18" charset="0"/>
              </a:rPr>
              <a:t>Introduction</a:t>
            </a:r>
          </a:p>
        </p:txBody>
      </p:sp>
      <p:sp>
        <p:nvSpPr>
          <p:cNvPr id="15" name="Subtitle 2"/>
          <p:cNvSpPr txBox="1">
            <a:spLocks/>
          </p:cNvSpPr>
          <p:nvPr/>
        </p:nvSpPr>
        <p:spPr>
          <a:xfrm>
            <a:off x="29809440" y="4754880"/>
            <a:ext cx="10005181" cy="731520"/>
          </a:xfrm>
          <a:prstGeom prst="rect">
            <a:avLst/>
          </a:prstGeom>
          <a:solidFill>
            <a:srgbClr val="002060"/>
          </a:solidFill>
          <a:ln>
            <a:solidFill>
              <a:srgbClr val="002060"/>
            </a:solidFill>
          </a:ln>
        </p:spPr>
        <p:txBody>
          <a:bodyPr vert="horz" lIns="97785" tIns="48892" rIns="97785" bIns="48892" rtlCol="0" anchor="ctr">
            <a:normAutofit fontScale="92500"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317">
                <a:solidFill>
                  <a:schemeClr val="bg1"/>
                </a:solidFill>
                <a:latin typeface="Cambria" panose="02040503050406030204" pitchFamily="18" charset="0"/>
              </a:rPr>
              <a:t>Cost Estimate</a:t>
            </a:r>
          </a:p>
        </p:txBody>
      </p:sp>
      <p:sp>
        <p:nvSpPr>
          <p:cNvPr id="17" name="Subtitle 2"/>
          <p:cNvSpPr txBox="1">
            <a:spLocks/>
          </p:cNvSpPr>
          <p:nvPr/>
        </p:nvSpPr>
        <p:spPr>
          <a:xfrm>
            <a:off x="29809440" y="13624560"/>
            <a:ext cx="10005181" cy="731520"/>
          </a:xfrm>
          <a:prstGeom prst="rect">
            <a:avLst/>
          </a:prstGeom>
          <a:solidFill>
            <a:srgbClr val="002060"/>
          </a:solidFill>
          <a:ln>
            <a:solidFill>
              <a:srgbClr val="002060"/>
            </a:solidFill>
          </a:ln>
        </p:spPr>
        <p:txBody>
          <a:bodyPr vert="horz" lIns="97785" tIns="48892" rIns="97785" bIns="48892" rtlCol="0" anchor="ctr">
            <a:normAutofit fontScale="92500"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317">
                <a:solidFill>
                  <a:schemeClr val="bg1"/>
                </a:solidFill>
                <a:latin typeface="Cambria" panose="02040503050406030204" pitchFamily="18" charset="0"/>
              </a:rPr>
              <a:t>Challenges/Solutions</a:t>
            </a:r>
          </a:p>
        </p:txBody>
      </p:sp>
      <p:sp>
        <p:nvSpPr>
          <p:cNvPr id="18" name="Subtitle 2"/>
          <p:cNvSpPr txBox="1">
            <a:spLocks/>
          </p:cNvSpPr>
          <p:nvPr/>
        </p:nvSpPr>
        <p:spPr>
          <a:xfrm>
            <a:off x="29809440" y="22768559"/>
            <a:ext cx="10005181" cy="731520"/>
          </a:xfrm>
          <a:prstGeom prst="rect">
            <a:avLst/>
          </a:prstGeom>
          <a:solidFill>
            <a:srgbClr val="002060"/>
          </a:solidFill>
          <a:ln>
            <a:solidFill>
              <a:srgbClr val="002060"/>
            </a:solidFill>
          </a:ln>
        </p:spPr>
        <p:txBody>
          <a:bodyPr vert="horz" lIns="97785" tIns="48892" rIns="97785" bIns="48892"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308">
                <a:solidFill>
                  <a:schemeClr val="bg1"/>
                </a:solidFill>
                <a:latin typeface="Cambria" panose="02040503050406030204" pitchFamily="18" charset="0"/>
              </a:rPr>
              <a:t>Acknowledgements</a:t>
            </a:r>
          </a:p>
        </p:txBody>
      </p:sp>
      <p:sp>
        <p:nvSpPr>
          <p:cNvPr id="30" name="Subtitle 2"/>
          <p:cNvSpPr txBox="1">
            <a:spLocks/>
          </p:cNvSpPr>
          <p:nvPr/>
        </p:nvSpPr>
        <p:spPr>
          <a:xfrm>
            <a:off x="11114987" y="13624560"/>
            <a:ext cx="18004967" cy="731520"/>
          </a:xfrm>
          <a:prstGeom prst="rect">
            <a:avLst/>
          </a:prstGeom>
          <a:solidFill>
            <a:srgbClr val="002060"/>
          </a:solidFill>
          <a:ln>
            <a:solidFill>
              <a:srgbClr val="002060"/>
            </a:solidFill>
          </a:ln>
        </p:spPr>
        <p:txBody>
          <a:bodyPr vert="horz" lIns="97785" tIns="48892" rIns="97785" bIns="48892" rtlCol="0" anchor="ctr">
            <a:normAutofit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675">
                <a:solidFill>
                  <a:schemeClr val="bg1"/>
                </a:solidFill>
                <a:latin typeface="Cambria" panose="02040503050406030204" pitchFamily="18" charset="0"/>
              </a:rPr>
              <a:t> Proposed Bridge and Site Design</a:t>
            </a:r>
          </a:p>
        </p:txBody>
      </p:sp>
      <p:sp>
        <p:nvSpPr>
          <p:cNvPr id="85" name="Subtitle 2"/>
          <p:cNvSpPr txBox="1">
            <a:spLocks/>
          </p:cNvSpPr>
          <p:nvPr/>
        </p:nvSpPr>
        <p:spPr>
          <a:xfrm>
            <a:off x="29651734" y="27614880"/>
            <a:ext cx="10162887" cy="4982678"/>
          </a:xfrm>
          <a:prstGeom prst="rect">
            <a:avLst/>
          </a:prstGeom>
          <a:noFill/>
          <a:ln>
            <a:noFill/>
          </a:ln>
        </p:spPr>
        <p:txBody>
          <a:bodyPr vert="horz" lIns="97785" tIns="48892" rIns="97785" bIns="48892" rtlCol="0" anchor="t">
            <a:normAutofit fontScale="25000" lnSpcReduction="2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rtl="0">
              <a:spcBef>
                <a:spcPts val="0"/>
              </a:spcBef>
              <a:spcAft>
                <a:spcPts val="400"/>
              </a:spcAft>
            </a:pPr>
            <a:endParaRPr lang="en-US" sz="7200" b="0" dirty="0">
              <a:effectLst/>
              <a:latin typeface="Cambria" panose="02040503050406030204" pitchFamily="18" charset="0"/>
              <a:ea typeface="Cambria" panose="02040503050406030204" pitchFamily="18" charset="0"/>
            </a:endParaRPr>
          </a:p>
          <a:p>
            <a:pPr marL="914400" indent="-457200" algn="l" rtl="0">
              <a:spcBef>
                <a:spcPts val="0"/>
              </a:spcBef>
              <a:spcAft>
                <a:spcPts val="400"/>
              </a:spcAft>
            </a:pPr>
            <a:r>
              <a:rPr lang="en-US" sz="7200" b="0" i="0" u="none" strike="noStrike" dirty="0">
                <a:solidFill>
                  <a:srgbClr val="000000"/>
                </a:solidFill>
                <a:effectLst/>
                <a:latin typeface="Cambria" panose="02040503050406030204" pitchFamily="18" charset="0"/>
                <a:ea typeface="Cambria" panose="02040503050406030204" pitchFamily="18" charset="0"/>
              </a:rPr>
              <a:t>“Bridge Design Manual.” </a:t>
            </a:r>
            <a:r>
              <a:rPr lang="en-US" sz="7200" b="0" i="1" u="none" strike="noStrike" dirty="0">
                <a:solidFill>
                  <a:srgbClr val="000000"/>
                </a:solidFill>
                <a:effectLst/>
                <a:latin typeface="Cambria" panose="02040503050406030204" pitchFamily="18" charset="0"/>
                <a:ea typeface="Cambria" panose="02040503050406030204" pitchFamily="18" charset="0"/>
              </a:rPr>
              <a:t>NH Department of Transportation</a:t>
            </a:r>
            <a:r>
              <a:rPr lang="en-US" sz="7200" b="0" i="0" u="none" strike="noStrike" dirty="0">
                <a:solidFill>
                  <a:srgbClr val="000000"/>
                </a:solidFill>
                <a:effectLst/>
                <a:latin typeface="Cambria" panose="02040503050406030204" pitchFamily="18" charset="0"/>
                <a:ea typeface="Cambria" panose="02040503050406030204" pitchFamily="18" charset="0"/>
              </a:rPr>
              <a:t>,     https://www.nh.gov/dot/org/projectdevelopment/bridgedesign/manual.htm. Accessed 10 Apr. 2023.</a:t>
            </a:r>
            <a:endParaRPr lang="en-US" sz="7200" b="0" dirty="0">
              <a:effectLst/>
              <a:latin typeface="Cambria" panose="02040503050406030204" pitchFamily="18" charset="0"/>
              <a:ea typeface="Cambria" panose="02040503050406030204" pitchFamily="18" charset="0"/>
            </a:endParaRPr>
          </a:p>
          <a:p>
            <a:pPr marL="914400" indent="-457200" algn="l" rtl="0">
              <a:spcBef>
                <a:spcPts val="0"/>
              </a:spcBef>
              <a:spcAft>
                <a:spcPts val="400"/>
              </a:spcAft>
            </a:pPr>
            <a:r>
              <a:rPr lang="en-US" sz="7200" b="0" i="0" u="none" strike="noStrike" dirty="0">
                <a:solidFill>
                  <a:srgbClr val="000000"/>
                </a:solidFill>
                <a:effectLst/>
                <a:latin typeface="Cambria" panose="02040503050406030204" pitchFamily="18" charset="0"/>
                <a:ea typeface="Cambria" panose="02040503050406030204" pitchFamily="18" charset="0"/>
              </a:rPr>
              <a:t>Construction, American Institute of Steel. </a:t>
            </a:r>
            <a:r>
              <a:rPr lang="en-US" sz="7200" b="0" i="1" u="none" strike="noStrike" dirty="0">
                <a:solidFill>
                  <a:srgbClr val="000000"/>
                </a:solidFill>
                <a:effectLst/>
                <a:latin typeface="Cambria" panose="02040503050406030204" pitchFamily="18" charset="0"/>
                <a:ea typeface="Cambria" panose="02040503050406030204" pitchFamily="18" charset="0"/>
              </a:rPr>
              <a:t>Steel Construction Manual</a:t>
            </a:r>
            <a:r>
              <a:rPr lang="en-US" sz="7200" b="0" i="0" u="none" strike="noStrike" dirty="0">
                <a:solidFill>
                  <a:srgbClr val="000000"/>
                </a:solidFill>
                <a:effectLst/>
                <a:latin typeface="Cambria" panose="02040503050406030204" pitchFamily="18" charset="0"/>
                <a:ea typeface="Cambria" panose="02040503050406030204" pitchFamily="18" charset="0"/>
              </a:rPr>
              <a:t>. Amer Inst of Steel Construction, 2011.</a:t>
            </a:r>
            <a:endParaRPr lang="en-US" sz="7200" b="0" dirty="0">
              <a:effectLst/>
              <a:latin typeface="Cambria" panose="02040503050406030204" pitchFamily="18" charset="0"/>
              <a:ea typeface="Cambria" panose="02040503050406030204" pitchFamily="18" charset="0"/>
            </a:endParaRPr>
          </a:p>
          <a:p>
            <a:pPr marL="914400" indent="-457200" algn="l" rtl="0">
              <a:spcBef>
                <a:spcPts val="0"/>
              </a:spcBef>
              <a:spcAft>
                <a:spcPts val="400"/>
              </a:spcAft>
            </a:pPr>
            <a:r>
              <a:rPr lang="en-US" sz="7200" b="0" i="0" u="none" strike="noStrike" dirty="0">
                <a:solidFill>
                  <a:srgbClr val="000000"/>
                </a:solidFill>
                <a:effectLst/>
                <a:latin typeface="Cambria" panose="02040503050406030204" pitchFamily="18" charset="0"/>
                <a:ea typeface="Cambria" panose="02040503050406030204" pitchFamily="18" charset="0"/>
              </a:rPr>
              <a:t>Council, American Wood. </a:t>
            </a:r>
            <a:r>
              <a:rPr lang="en-US" sz="7200" b="0" i="1" u="none" strike="noStrike" dirty="0">
                <a:solidFill>
                  <a:srgbClr val="000000"/>
                </a:solidFill>
                <a:effectLst/>
                <a:latin typeface="Cambria" panose="02040503050406030204" pitchFamily="18" charset="0"/>
                <a:ea typeface="Cambria" panose="02040503050406030204" pitchFamily="18" charset="0"/>
              </a:rPr>
              <a:t>NDS®, National Design Specification® for Wood Construction with Commentary</a:t>
            </a:r>
            <a:r>
              <a:rPr lang="en-US" sz="7200" b="0" i="0" u="none" strike="noStrike" dirty="0">
                <a:solidFill>
                  <a:srgbClr val="000000"/>
                </a:solidFill>
                <a:effectLst/>
                <a:latin typeface="Cambria" panose="02040503050406030204" pitchFamily="18" charset="0"/>
                <a:ea typeface="Cambria" panose="02040503050406030204" pitchFamily="18" charset="0"/>
              </a:rPr>
              <a:t>. 2015.</a:t>
            </a:r>
          </a:p>
          <a:p>
            <a:pPr marL="914400" indent="-457200" algn="l">
              <a:spcBef>
                <a:spcPts val="0"/>
              </a:spcBef>
              <a:spcAft>
                <a:spcPts val="400"/>
              </a:spcAft>
            </a:pPr>
            <a:r>
              <a:rPr lang="en-US" sz="7200" i="1" dirty="0" err="1">
                <a:effectLst/>
                <a:latin typeface="Cambria" panose="02040503050406030204" pitchFamily="18" charset="0"/>
                <a:ea typeface="Cambria" panose="02040503050406030204" pitchFamily="18" charset="0"/>
              </a:rPr>
              <a:t>GeoHECRAS</a:t>
            </a:r>
            <a:r>
              <a:rPr lang="en-US" sz="7200" dirty="0">
                <a:effectLst/>
                <a:latin typeface="Cambria" panose="02040503050406030204" pitchFamily="18" charset="0"/>
                <a:ea typeface="Cambria" panose="02040503050406030204" pitchFamily="18" charset="0"/>
              </a:rPr>
              <a:t> Version 1.2.0.10916, 2016 </a:t>
            </a:r>
            <a:r>
              <a:rPr lang="en-US" sz="7200" dirty="0" err="1">
                <a:effectLst/>
                <a:latin typeface="Cambria" panose="02040503050406030204" pitchFamily="18" charset="0"/>
                <a:ea typeface="Cambria" panose="02040503050406030204" pitchFamily="18" charset="0"/>
              </a:rPr>
              <a:t>CivilGEO</a:t>
            </a:r>
            <a:r>
              <a:rPr lang="en-US" sz="7200" dirty="0">
                <a:effectLst/>
                <a:latin typeface="Cambria" panose="02040503050406030204" pitchFamily="18" charset="0"/>
                <a:ea typeface="Cambria" panose="02040503050406030204" pitchFamily="18" charset="0"/>
              </a:rPr>
              <a:t> Engineering Software </a:t>
            </a:r>
            <a:r>
              <a:rPr lang="en-US" sz="7200" i="1" dirty="0">
                <a:effectLst/>
                <a:latin typeface="Cambria" panose="02040503050406030204" pitchFamily="18" charset="0"/>
                <a:ea typeface="Cambria" panose="02040503050406030204" pitchFamily="18" charset="0"/>
              </a:rPr>
              <a:t>HEC-RAS River Analysis System Hydraulic Reference Manual</a:t>
            </a:r>
            <a:r>
              <a:rPr lang="en-US" sz="7200" dirty="0">
                <a:effectLst/>
                <a:latin typeface="Cambria" panose="02040503050406030204" pitchFamily="18" charset="0"/>
                <a:ea typeface="Cambria" panose="02040503050406030204" pitchFamily="18" charset="0"/>
              </a:rPr>
              <a:t>, US Army Corps of Engineers Hydrologic Engineering Center, Version 4.1, January 2010 </a:t>
            </a:r>
            <a:endParaRPr lang="en-US" sz="7200" b="0" dirty="0">
              <a:effectLst/>
              <a:latin typeface="Cambria" panose="02040503050406030204" pitchFamily="18" charset="0"/>
              <a:ea typeface="Cambria" panose="02040503050406030204" pitchFamily="18" charset="0"/>
            </a:endParaRPr>
          </a:p>
          <a:p>
            <a:pPr marL="914400" indent="-457200" algn="l" rtl="0">
              <a:spcBef>
                <a:spcPts val="0"/>
              </a:spcBef>
              <a:spcAft>
                <a:spcPts val="400"/>
              </a:spcAft>
            </a:pPr>
            <a:r>
              <a:rPr lang="en-US" sz="7200" b="0" i="0" u="none" strike="noStrike" dirty="0">
                <a:solidFill>
                  <a:srgbClr val="000000"/>
                </a:solidFill>
                <a:effectLst/>
                <a:latin typeface="Cambria" panose="02040503050406030204" pitchFamily="18" charset="0"/>
                <a:ea typeface="Cambria" panose="02040503050406030204" pitchFamily="18" charset="0"/>
              </a:rPr>
              <a:t>“Home.” </a:t>
            </a:r>
            <a:r>
              <a:rPr lang="en-US" sz="7200" b="0" i="1" u="none" strike="noStrike" dirty="0">
                <a:solidFill>
                  <a:srgbClr val="000000"/>
                </a:solidFill>
                <a:effectLst/>
                <a:latin typeface="Cambria" panose="02040503050406030204" pitchFamily="18" charset="0"/>
                <a:ea typeface="Cambria" panose="02040503050406030204" pitchFamily="18" charset="0"/>
              </a:rPr>
              <a:t>Fuss &amp; O’Neill, Inc. -</a:t>
            </a:r>
            <a:r>
              <a:rPr lang="en-US" sz="7200" b="0" i="0" u="none" strike="noStrike" dirty="0">
                <a:solidFill>
                  <a:srgbClr val="000000"/>
                </a:solidFill>
                <a:effectLst/>
                <a:latin typeface="Cambria" panose="02040503050406030204" pitchFamily="18" charset="0"/>
                <a:ea typeface="Cambria" panose="02040503050406030204" pitchFamily="18" charset="0"/>
              </a:rPr>
              <a:t>, 10 Sept. 2013, https://www.fando.com/. Accessed 10 Apr. 2023.</a:t>
            </a:r>
            <a:endParaRPr lang="en-US" sz="7200" b="0" dirty="0">
              <a:effectLst/>
              <a:latin typeface="Cambria" panose="02040503050406030204" pitchFamily="18" charset="0"/>
              <a:ea typeface="Cambria" panose="02040503050406030204" pitchFamily="18" charset="0"/>
            </a:endParaRPr>
          </a:p>
          <a:p>
            <a:pPr marL="914400" indent="-457200" algn="l" rtl="0">
              <a:spcBef>
                <a:spcPts val="0"/>
              </a:spcBef>
              <a:spcAft>
                <a:spcPts val="400"/>
              </a:spcAft>
            </a:pPr>
            <a:r>
              <a:rPr lang="en-US" sz="7200" b="0" i="0" u="none" strike="noStrike" dirty="0">
                <a:solidFill>
                  <a:srgbClr val="000000"/>
                </a:solidFill>
                <a:effectLst/>
                <a:latin typeface="Cambria" panose="02040503050406030204" pitchFamily="18" charset="0"/>
                <a:ea typeface="Cambria" panose="02040503050406030204" pitchFamily="18" charset="0"/>
              </a:rPr>
              <a:t>Institute, American Concrete. </a:t>
            </a:r>
            <a:r>
              <a:rPr lang="en-US" sz="7200" b="0" i="1" u="none" strike="noStrike" dirty="0">
                <a:solidFill>
                  <a:srgbClr val="000000"/>
                </a:solidFill>
                <a:effectLst/>
                <a:latin typeface="Cambria" panose="02040503050406030204" pitchFamily="18" charset="0"/>
                <a:ea typeface="Cambria" panose="02040503050406030204" pitchFamily="18" charset="0"/>
              </a:rPr>
              <a:t>ACI 318-14 Building Code Requirements for Structural Concrete and Commentary</a:t>
            </a:r>
            <a:r>
              <a:rPr lang="en-US" sz="7200" b="0" i="0" u="none" strike="noStrike" dirty="0">
                <a:solidFill>
                  <a:srgbClr val="000000"/>
                </a:solidFill>
                <a:effectLst/>
                <a:latin typeface="Cambria" panose="02040503050406030204" pitchFamily="18" charset="0"/>
                <a:ea typeface="Cambria" panose="02040503050406030204" pitchFamily="18" charset="0"/>
              </a:rPr>
              <a:t>. 2014.</a:t>
            </a:r>
          </a:p>
          <a:p>
            <a:pPr marL="914400" indent="-457200" algn="l">
              <a:spcBef>
                <a:spcPts val="0"/>
              </a:spcBef>
              <a:spcAft>
                <a:spcPts val="400"/>
              </a:spcAft>
            </a:pPr>
            <a:r>
              <a:rPr lang="en-US" sz="7200" i="1" dirty="0">
                <a:solidFill>
                  <a:srgbClr val="000000"/>
                </a:solidFill>
                <a:effectLst/>
                <a:latin typeface="Cambria" panose="02040503050406030204" pitchFamily="18" charset="0"/>
                <a:ea typeface="Cambria" panose="02040503050406030204" pitchFamily="18" charset="0"/>
              </a:rPr>
              <a:t>NH GRANIT</a:t>
            </a:r>
            <a:r>
              <a:rPr lang="en-US" sz="7200" dirty="0">
                <a:solidFill>
                  <a:srgbClr val="000000"/>
                </a:solidFill>
                <a:effectLst/>
                <a:latin typeface="Cambria" panose="02040503050406030204" pitchFamily="18" charset="0"/>
                <a:ea typeface="Cambria" panose="02040503050406030204" pitchFamily="18" charset="0"/>
              </a:rPr>
              <a:t>. (n.d.). Retrieved November 30, 2022, from </a:t>
            </a:r>
            <a:r>
              <a:rPr lang="en-US" sz="7200" u="sng" dirty="0">
                <a:solidFill>
                  <a:srgbClr val="1155CC"/>
                </a:solidFill>
                <a:effectLst/>
                <a:latin typeface="Cambria" panose="02040503050406030204" pitchFamily="18" charset="0"/>
                <a:ea typeface="Cambria" panose="02040503050406030204" pitchFamily="18" charset="0"/>
                <a:hlinkClick r:id="rId2"/>
              </a:rPr>
              <a:t>https://granit.unh.edu/</a:t>
            </a:r>
            <a:r>
              <a:rPr lang="en-US" sz="7200" dirty="0">
                <a:effectLst/>
                <a:latin typeface="Cambria" panose="02040503050406030204" pitchFamily="18" charset="0"/>
                <a:ea typeface="Cambria" panose="02040503050406030204" pitchFamily="18" charset="0"/>
              </a:rPr>
              <a:t> </a:t>
            </a:r>
            <a:endParaRPr lang="en-US" sz="7200" b="0" dirty="0">
              <a:effectLst/>
              <a:latin typeface="Cambria" panose="02040503050406030204" pitchFamily="18" charset="0"/>
              <a:ea typeface="Cambria" panose="02040503050406030204" pitchFamily="18" charset="0"/>
            </a:endParaRPr>
          </a:p>
          <a:p>
            <a:pPr marL="914400" indent="-457200" algn="l" rtl="0">
              <a:spcBef>
                <a:spcPts val="0"/>
              </a:spcBef>
              <a:spcAft>
                <a:spcPts val="400"/>
              </a:spcAft>
            </a:pPr>
            <a:r>
              <a:rPr lang="en-US" sz="7200" b="0" i="0" u="none" strike="noStrike" dirty="0">
                <a:solidFill>
                  <a:srgbClr val="000000"/>
                </a:solidFill>
                <a:effectLst/>
                <a:latin typeface="Cambria" panose="02040503050406030204" pitchFamily="18" charset="0"/>
                <a:ea typeface="Cambria" panose="02040503050406030204" pitchFamily="18" charset="0"/>
              </a:rPr>
              <a:t>Officials, American Association of State Highway and Transportation, and AASHTO Task Force on a Consensus Transportation Program. </a:t>
            </a:r>
            <a:r>
              <a:rPr lang="en-US" sz="7200" b="0" i="1" u="none" strike="noStrike" dirty="0">
                <a:solidFill>
                  <a:srgbClr val="000000"/>
                </a:solidFill>
                <a:effectLst/>
                <a:latin typeface="Cambria" panose="02040503050406030204" pitchFamily="18" charset="0"/>
                <a:ea typeface="Cambria" panose="02040503050406030204" pitchFamily="18" charset="0"/>
              </a:rPr>
              <a:t>New Transportation Concepts for a New Century: AASHTO Recommendations on the Direction of the Future Federal Surface Transportation Program and for a National Transportation Policy</a:t>
            </a:r>
            <a:r>
              <a:rPr lang="en-US" sz="7200" b="0" i="0" u="none" strike="noStrike" dirty="0">
                <a:solidFill>
                  <a:srgbClr val="000000"/>
                </a:solidFill>
                <a:effectLst/>
                <a:latin typeface="Cambria" panose="02040503050406030204" pitchFamily="18" charset="0"/>
                <a:ea typeface="Cambria" panose="02040503050406030204" pitchFamily="18" charset="0"/>
              </a:rPr>
              <a:t>. 1989.</a:t>
            </a:r>
            <a:endParaRPr lang="en-US" sz="7200" b="0" i="0" u="none" strike="noStrike" dirty="0">
              <a:effectLst/>
              <a:latin typeface="Cambria" panose="02040503050406030204" pitchFamily="18" charset="0"/>
              <a:ea typeface="Cambria" panose="02040503050406030204" pitchFamily="18" charset="0"/>
            </a:endParaRPr>
          </a:p>
          <a:p>
            <a:pPr marL="914400" indent="-457200" algn="l">
              <a:spcBef>
                <a:spcPts val="0"/>
              </a:spcBef>
              <a:spcAft>
                <a:spcPts val="400"/>
              </a:spcAft>
            </a:pPr>
            <a:r>
              <a:rPr lang="en-US" sz="7200" i="1" dirty="0" err="1">
                <a:solidFill>
                  <a:srgbClr val="000000"/>
                </a:solidFill>
                <a:effectLst/>
                <a:latin typeface="Cambria" panose="02040503050406030204" pitchFamily="18" charset="0"/>
                <a:ea typeface="Cambria" panose="02040503050406030204" pitchFamily="18" charset="0"/>
              </a:rPr>
              <a:t>StreamStats</a:t>
            </a:r>
            <a:r>
              <a:rPr lang="en-US" sz="7200" i="1" dirty="0">
                <a:solidFill>
                  <a:srgbClr val="000000"/>
                </a:solidFill>
                <a:effectLst/>
                <a:latin typeface="Cambria" panose="02040503050406030204" pitchFamily="18" charset="0"/>
                <a:ea typeface="Cambria" panose="02040503050406030204" pitchFamily="18" charset="0"/>
              </a:rPr>
              <a:t>: Streamflow statistics and spatial analysis tools for water-resources applications</a:t>
            </a:r>
            <a:r>
              <a:rPr lang="en-US" sz="7200" dirty="0">
                <a:solidFill>
                  <a:srgbClr val="000000"/>
                </a:solidFill>
                <a:effectLst/>
                <a:latin typeface="Cambria" panose="02040503050406030204" pitchFamily="18" charset="0"/>
                <a:ea typeface="Cambria" panose="02040503050406030204" pitchFamily="18" charset="0"/>
              </a:rPr>
              <a:t>. (n.d.). U.S. Geological Survey. Retrieved November 30, 2022, from </a:t>
            </a:r>
            <a:r>
              <a:rPr lang="en-US" sz="7200" u="sng" dirty="0">
                <a:solidFill>
                  <a:srgbClr val="1155CC"/>
                </a:solidFill>
                <a:effectLst/>
                <a:latin typeface="Cambria" panose="02040503050406030204" pitchFamily="18" charset="0"/>
                <a:ea typeface="Cambria" panose="02040503050406030204" pitchFamily="18" charset="0"/>
                <a:hlinkClick r:id="rId3"/>
              </a:rPr>
              <a:t>https://www.usgs.gov/mission-areas/water-resources/science/streamstats-streamflow-statistics-and-spatial-analysis-tools</a:t>
            </a:r>
            <a:endParaRPr lang="en-US" sz="7200" dirty="0">
              <a:effectLst/>
              <a:latin typeface="Cambria" panose="02040503050406030204" pitchFamily="18" charset="0"/>
              <a:ea typeface="Cambria" panose="02040503050406030204" pitchFamily="18" charset="0"/>
            </a:endParaRPr>
          </a:p>
          <a:p>
            <a:pPr marL="914400" marR="0" indent="-457200" algn="l">
              <a:spcBef>
                <a:spcPts val="0"/>
              </a:spcBef>
              <a:spcAft>
                <a:spcPts val="0"/>
              </a:spcAft>
            </a:pPr>
            <a:endParaRPr lang="en-US" sz="8000" dirty="0">
              <a:effectLst/>
              <a:latin typeface="Cambria" panose="02040503050406030204" pitchFamily="18" charset="0"/>
              <a:ea typeface="Cambria" panose="02040503050406030204" pitchFamily="18" charset="0"/>
            </a:endParaRPr>
          </a:p>
          <a:p>
            <a:pPr marL="914400" indent="-457200" algn="l" rtl="0">
              <a:spcBef>
                <a:spcPts val="0"/>
              </a:spcBef>
              <a:spcAft>
                <a:spcPts val="0"/>
              </a:spcAft>
            </a:pPr>
            <a:endParaRPr lang="en-US" sz="8000" b="0" dirty="0">
              <a:effectLst/>
              <a:latin typeface="Cambria" panose="02040503050406030204" pitchFamily="18" charset="0"/>
              <a:ea typeface="Cambria" panose="02040503050406030204" pitchFamily="18" charset="0"/>
            </a:endParaRPr>
          </a:p>
          <a:p>
            <a:br>
              <a:rPr lang="en-US" sz="800" dirty="0">
                <a:latin typeface="Cambria" panose="02040503050406030204" pitchFamily="18" charset="0"/>
                <a:ea typeface="Cambria" panose="02040503050406030204" pitchFamily="18" charset="0"/>
              </a:rPr>
            </a:br>
            <a:endParaRPr lang="en-US" sz="3392" dirty="0">
              <a:latin typeface="Cambria" panose="02040503050406030204" pitchFamily="18" charset="0"/>
              <a:ea typeface="Cambria" panose="02040503050406030204" pitchFamily="18" charset="0"/>
            </a:endParaRPr>
          </a:p>
        </p:txBody>
      </p:sp>
      <p:sp>
        <p:nvSpPr>
          <p:cNvPr id="93" name="Subtitle 2"/>
          <p:cNvSpPr txBox="1">
            <a:spLocks/>
          </p:cNvSpPr>
          <p:nvPr/>
        </p:nvSpPr>
        <p:spPr>
          <a:xfrm>
            <a:off x="29795019" y="26883360"/>
            <a:ext cx="10005181" cy="731520"/>
          </a:xfrm>
          <a:prstGeom prst="rect">
            <a:avLst/>
          </a:prstGeom>
          <a:solidFill>
            <a:srgbClr val="002060"/>
          </a:solidFill>
          <a:ln>
            <a:solidFill>
              <a:srgbClr val="002060"/>
            </a:solidFill>
          </a:ln>
        </p:spPr>
        <p:txBody>
          <a:bodyPr vert="horz" lIns="97785" tIns="48892" rIns="97785" bIns="48892"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308">
                <a:solidFill>
                  <a:schemeClr val="bg1"/>
                </a:solidFill>
                <a:latin typeface="Cambria" panose="02040503050406030204" pitchFamily="18" charset="0"/>
              </a:rPr>
              <a:t>References</a:t>
            </a:r>
          </a:p>
        </p:txBody>
      </p:sp>
      <p:sp>
        <p:nvSpPr>
          <p:cNvPr id="98" name="Subtitle 2"/>
          <p:cNvSpPr txBox="1">
            <a:spLocks/>
          </p:cNvSpPr>
          <p:nvPr/>
        </p:nvSpPr>
        <p:spPr>
          <a:xfrm>
            <a:off x="365759" y="22768560"/>
            <a:ext cx="10005183" cy="731520"/>
          </a:xfrm>
          <a:prstGeom prst="rect">
            <a:avLst/>
          </a:prstGeom>
          <a:solidFill>
            <a:srgbClr val="002060"/>
          </a:solidFill>
          <a:ln>
            <a:solidFill>
              <a:srgbClr val="002060"/>
            </a:solidFill>
          </a:ln>
        </p:spPr>
        <p:txBody>
          <a:bodyPr vert="horz" lIns="97785" tIns="48892" rIns="97785" bIns="48892" rtlCol="0" anchor="ctr">
            <a:normAutofit fontScale="92500" lnSpcReduction="2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775">
                <a:solidFill>
                  <a:schemeClr val="bg1"/>
                </a:solidFill>
                <a:latin typeface="Cambria" panose="02040503050406030204" pitchFamily="18" charset="0"/>
              </a:rPr>
              <a:t> </a:t>
            </a:r>
            <a:r>
              <a:rPr lang="en-US" sz="5317">
                <a:solidFill>
                  <a:schemeClr val="bg1"/>
                </a:solidFill>
                <a:latin typeface="Cambria" panose="02040503050406030204" pitchFamily="18" charset="0"/>
              </a:rPr>
              <a:t>Preliminary Analysis</a:t>
            </a:r>
          </a:p>
        </p:txBody>
      </p:sp>
      <p:sp>
        <p:nvSpPr>
          <p:cNvPr id="108" name="Subtitle 2"/>
          <p:cNvSpPr txBox="1">
            <a:spLocks/>
          </p:cNvSpPr>
          <p:nvPr/>
        </p:nvSpPr>
        <p:spPr>
          <a:xfrm>
            <a:off x="29809440" y="23682959"/>
            <a:ext cx="10005181" cy="3057990"/>
          </a:xfrm>
          <a:prstGeom prst="rect">
            <a:avLst/>
          </a:prstGeom>
          <a:noFill/>
          <a:ln>
            <a:noFill/>
          </a:ln>
        </p:spPr>
        <p:txBody>
          <a:bodyPr vert="horz" lIns="97785" tIns="48892" rIns="97785" bIns="48892" rtlCol="0" anchor="t">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0"/>
              </a:spcBef>
            </a:pPr>
            <a:r>
              <a:rPr lang="en-US" sz="2800">
                <a:latin typeface="Cambria" panose="02040503050406030204" pitchFamily="18" charset="0"/>
              </a:rPr>
              <a:t>The project team would like to acknowledge Steve Reichert and Ryan Trudeau from Fuss &amp; O’Neil for their continuous professional support and guidance. The team would also like to thank, Dr. Yashar Eftekhar Azam for overseeing the completion of this project and Jo Anne </a:t>
            </a:r>
            <a:r>
              <a:rPr lang="en-US" sz="2800" err="1">
                <a:latin typeface="Cambria" panose="02040503050406030204" pitchFamily="18" charset="0"/>
              </a:rPr>
              <a:t>Carr</a:t>
            </a:r>
            <a:r>
              <a:rPr lang="en-US" sz="2800">
                <a:latin typeface="Cambria" panose="02040503050406030204" pitchFamily="18" charset="0"/>
              </a:rPr>
              <a:t> from the Town of Jaffrey, NH for her help with the project. This project in its entirety would not have been possible without the resources provided by the University of New Hampshire.</a:t>
            </a:r>
          </a:p>
        </p:txBody>
      </p:sp>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0320" y="1097280"/>
            <a:ext cx="2130950" cy="2820375"/>
          </a:xfrm>
          <a:prstGeom prst="rect">
            <a:avLst/>
          </a:prstGeom>
        </p:spPr>
      </p:pic>
      <p:pic>
        <p:nvPicPr>
          <p:cNvPr id="1032" name="Picture 8" descr="Fuss &amp; O'Neill | LinkedIn">
            <a:extLst>
              <a:ext uri="{FF2B5EF4-FFF2-40B4-BE49-F238E27FC236}">
                <a16:creationId xmlns:a16="http://schemas.microsoft.com/office/drawing/2014/main" id="{C82FD48D-8B5F-7AA9-C122-74481FDCED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30080" y="1097280"/>
            <a:ext cx="2509548" cy="250954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055A499B-B1FD-DEA4-2850-7EB895AE2CF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003948" y="6324212"/>
            <a:ext cx="3811989" cy="343079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AA46AEAB-7BC3-107B-6787-8187DB2EC19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30255" y="9154181"/>
            <a:ext cx="3740747" cy="418662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3B80C8D3-2BBA-D937-01B1-1A42773AB97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30194" y="5855308"/>
            <a:ext cx="3740747" cy="349744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473E8EFE-F51B-5342-C307-07BF788635C5}"/>
              </a:ext>
            </a:extLst>
          </p:cNvPr>
          <p:cNvSpPr txBox="1"/>
          <p:nvPr/>
        </p:nvSpPr>
        <p:spPr>
          <a:xfrm>
            <a:off x="11114987" y="6165378"/>
            <a:ext cx="5807412" cy="7525137"/>
          </a:xfrm>
          <a:prstGeom prst="rect">
            <a:avLst/>
          </a:prstGeom>
          <a:noFill/>
        </p:spPr>
        <p:txBody>
          <a:bodyPr wrap="square" rtlCol="0">
            <a:spAutoFit/>
          </a:bodyPr>
          <a:lstStyle/>
          <a:p>
            <a:pPr marL="457200" indent="-457200" algn="l">
              <a:spcBef>
                <a:spcPts val="0"/>
              </a:spcBef>
              <a:spcAft>
                <a:spcPts val="600"/>
              </a:spcAft>
              <a:buFont typeface="Arial" panose="020B0604020202020204" pitchFamily="34" charset="0"/>
              <a:buChar char="•"/>
            </a:pPr>
            <a:r>
              <a:rPr lang="en-US" sz="2800">
                <a:latin typeface="Cambria" panose="02040503050406030204" pitchFamily="18" charset="0"/>
              </a:rPr>
              <a:t>20’-0” x 8’-0” existing steel plate bridge​</a:t>
            </a:r>
          </a:p>
          <a:p>
            <a:pPr marL="457200" indent="-457200" algn="l">
              <a:spcBef>
                <a:spcPts val="0"/>
              </a:spcBef>
              <a:spcAft>
                <a:spcPts val="600"/>
              </a:spcAft>
              <a:buFont typeface="Arial" panose="020B0604020202020204" pitchFamily="34" charset="0"/>
              <a:buChar char="•"/>
            </a:pPr>
            <a:r>
              <a:rPr lang="en-US" sz="2800">
                <a:latin typeface="Cambria" panose="02040503050406030204" pitchFamily="18" charset="0"/>
              </a:rPr>
              <a:t>Severe rusting due to the lack of freeboard present​</a:t>
            </a:r>
          </a:p>
          <a:p>
            <a:pPr marL="457200" indent="-457200" algn="l">
              <a:spcBef>
                <a:spcPts val="0"/>
              </a:spcBef>
              <a:spcAft>
                <a:spcPts val="600"/>
              </a:spcAft>
              <a:buFont typeface="Arial" panose="020B0604020202020204" pitchFamily="34" charset="0"/>
              <a:buChar char="•"/>
            </a:pPr>
            <a:r>
              <a:rPr lang="en-US" sz="2800">
                <a:latin typeface="Cambria" panose="02040503050406030204" pitchFamily="18" charset="0"/>
              </a:rPr>
              <a:t>Existing substructure is a stacked stone abutment​</a:t>
            </a:r>
          </a:p>
          <a:p>
            <a:pPr marL="457200" indent="-457200" algn="l">
              <a:spcBef>
                <a:spcPts val="0"/>
              </a:spcBef>
              <a:spcAft>
                <a:spcPts val="600"/>
              </a:spcAft>
              <a:buFont typeface="Arial" panose="020B0604020202020204" pitchFamily="34" charset="0"/>
              <a:buChar char="•"/>
            </a:pPr>
            <a:r>
              <a:rPr lang="en-US" sz="2800">
                <a:latin typeface="Cambria" panose="02040503050406030204" pitchFamily="18" charset="0"/>
              </a:rPr>
              <a:t>Stream bank contains large rocks​</a:t>
            </a:r>
          </a:p>
          <a:p>
            <a:pPr marL="457200" indent="-457200" algn="l">
              <a:spcBef>
                <a:spcPts val="0"/>
              </a:spcBef>
              <a:spcAft>
                <a:spcPts val="600"/>
              </a:spcAft>
              <a:buFont typeface="Arial" panose="020B0604020202020204" pitchFamily="34" charset="0"/>
              <a:buChar char="•"/>
            </a:pPr>
            <a:r>
              <a:rPr lang="en-US" sz="2800">
                <a:latin typeface="Cambria" panose="02040503050406030204" pitchFamily="18" charset="0"/>
              </a:rPr>
              <a:t>Collected debris and overgrowth around the site​</a:t>
            </a:r>
          </a:p>
          <a:p>
            <a:pPr marL="457200" indent="-457200" algn="l">
              <a:spcBef>
                <a:spcPts val="0"/>
              </a:spcBef>
              <a:spcAft>
                <a:spcPts val="600"/>
              </a:spcAft>
              <a:buFont typeface="Arial" panose="020B0604020202020204" pitchFamily="34" charset="0"/>
              <a:buChar char="•"/>
            </a:pPr>
            <a:r>
              <a:rPr lang="en-US" sz="2800">
                <a:latin typeface="Cambria" panose="02040503050406030204" pitchFamily="18" charset="0"/>
              </a:rPr>
              <a:t>Small shrubs growing around the banks​</a:t>
            </a:r>
          </a:p>
          <a:p>
            <a:pPr marL="457200" indent="-457200" algn="l">
              <a:spcBef>
                <a:spcPts val="0"/>
              </a:spcBef>
              <a:spcAft>
                <a:spcPts val="600"/>
              </a:spcAft>
              <a:buFont typeface="Arial" panose="020B0604020202020204" pitchFamily="34" charset="0"/>
              <a:buChar char="•"/>
            </a:pPr>
            <a:r>
              <a:rPr lang="en-US" sz="2800">
                <a:latin typeface="Cambria" panose="02040503050406030204" pitchFamily="18" charset="0"/>
              </a:rPr>
              <a:t>Existing culvert is clogged and restricts flow</a:t>
            </a:r>
          </a:p>
          <a:p>
            <a:pPr marL="457200" indent="-457200" algn="l">
              <a:spcBef>
                <a:spcPts val="0"/>
              </a:spcBef>
              <a:spcAft>
                <a:spcPts val="600"/>
              </a:spcAft>
              <a:buFont typeface="Arial" panose="020B0604020202020204" pitchFamily="34" charset="0"/>
              <a:buChar char="•"/>
            </a:pPr>
            <a:r>
              <a:rPr lang="en-US" sz="2800">
                <a:latin typeface="Cambria" panose="02040503050406030204" pitchFamily="18" charset="0"/>
              </a:rPr>
              <a:t>Steep slope on eastern approach requires mitigation to promote trail traffic safety</a:t>
            </a:r>
          </a:p>
        </p:txBody>
      </p:sp>
      <p:pic>
        <p:nvPicPr>
          <p:cNvPr id="1028" name="Picture 4">
            <a:extLst>
              <a:ext uri="{FF2B5EF4-FFF2-40B4-BE49-F238E27FC236}">
                <a16:creationId xmlns:a16="http://schemas.microsoft.com/office/drawing/2014/main" id="{233D483F-D336-B9E2-C54F-EC3E3A79310F}"/>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34644" r="154"/>
          <a:stretch/>
        </p:blipFill>
        <p:spPr bwMode="auto">
          <a:xfrm>
            <a:off x="17003948" y="9922698"/>
            <a:ext cx="3811990" cy="336646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E2AFD00A-5854-0857-7E06-8F431CC009F8}"/>
              </a:ext>
            </a:extLst>
          </p:cNvPr>
          <p:cNvSpPr txBox="1"/>
          <p:nvPr/>
        </p:nvSpPr>
        <p:spPr>
          <a:xfrm>
            <a:off x="13966061" y="5458883"/>
            <a:ext cx="4696802" cy="707886"/>
          </a:xfrm>
          <a:prstGeom prst="rect">
            <a:avLst/>
          </a:prstGeom>
          <a:noFill/>
        </p:spPr>
        <p:txBody>
          <a:bodyPr wrap="square" rtlCol="0">
            <a:spAutoFit/>
          </a:bodyPr>
          <a:lstStyle/>
          <a:p>
            <a:pPr algn="ctr"/>
            <a:r>
              <a:rPr lang="en-US" sz="4000" u="sng" dirty="0">
                <a:latin typeface="Cambria" panose="02040503050406030204" pitchFamily="18" charset="0"/>
                <a:ea typeface="Cambria" panose="02040503050406030204" pitchFamily="18" charset="0"/>
              </a:rPr>
              <a:t>Bridge Conditions</a:t>
            </a:r>
          </a:p>
        </p:txBody>
      </p:sp>
      <p:sp>
        <p:nvSpPr>
          <p:cNvPr id="20" name="TextBox 19">
            <a:extLst>
              <a:ext uri="{FF2B5EF4-FFF2-40B4-BE49-F238E27FC236}">
                <a16:creationId xmlns:a16="http://schemas.microsoft.com/office/drawing/2014/main" id="{1916F707-60A0-4BEF-9341-2303A0AC5D55}"/>
              </a:ext>
            </a:extLst>
          </p:cNvPr>
          <p:cNvSpPr txBox="1"/>
          <p:nvPr/>
        </p:nvSpPr>
        <p:spPr>
          <a:xfrm>
            <a:off x="22462849" y="5472642"/>
            <a:ext cx="5807412" cy="707886"/>
          </a:xfrm>
          <a:prstGeom prst="rect">
            <a:avLst/>
          </a:prstGeom>
          <a:noFill/>
        </p:spPr>
        <p:txBody>
          <a:bodyPr wrap="square" rtlCol="0">
            <a:spAutoFit/>
          </a:bodyPr>
          <a:lstStyle/>
          <a:p>
            <a:pPr algn="ctr"/>
            <a:r>
              <a:rPr lang="en-US" sz="4000" u="sng">
                <a:latin typeface="Cambria" panose="02040503050406030204" pitchFamily="18" charset="0"/>
                <a:ea typeface="Cambria" panose="02040503050406030204" pitchFamily="18" charset="0"/>
              </a:rPr>
              <a:t>Hydraulic  Conditions</a:t>
            </a:r>
          </a:p>
        </p:txBody>
      </p:sp>
      <p:sp>
        <p:nvSpPr>
          <p:cNvPr id="21" name="TextBox 20">
            <a:extLst>
              <a:ext uri="{FF2B5EF4-FFF2-40B4-BE49-F238E27FC236}">
                <a16:creationId xmlns:a16="http://schemas.microsoft.com/office/drawing/2014/main" id="{BE3584B3-80A9-E682-C0C3-9D7DD8473CFC}"/>
              </a:ext>
            </a:extLst>
          </p:cNvPr>
          <p:cNvSpPr txBox="1"/>
          <p:nvPr/>
        </p:nvSpPr>
        <p:spPr>
          <a:xfrm>
            <a:off x="20987701" y="6180529"/>
            <a:ext cx="4711751" cy="6878806"/>
          </a:xfrm>
          <a:prstGeom prst="rect">
            <a:avLst/>
          </a:prstGeom>
          <a:noFill/>
        </p:spPr>
        <p:txBody>
          <a:bodyPr wrap="square" rtlCol="0">
            <a:spAutoFit/>
          </a:bodyPr>
          <a:lstStyle/>
          <a:p>
            <a:pPr marL="342900" indent="-342900" algn="l">
              <a:spcBef>
                <a:spcPts val="0"/>
              </a:spcBef>
              <a:spcAft>
                <a:spcPts val="1200"/>
              </a:spcAft>
              <a:buFont typeface="Arial" panose="020B0604020202020204" pitchFamily="34" charset="0"/>
              <a:buChar char="•"/>
            </a:pPr>
            <a:r>
              <a:rPr lang="en-US" sz="2800">
                <a:latin typeface="Cambria" panose="02040503050406030204" pitchFamily="18" charset="0"/>
              </a:rPr>
              <a:t>The drainage area is 0.82 square miles</a:t>
            </a:r>
          </a:p>
          <a:p>
            <a:pPr marL="457200" indent="-457200" algn="l">
              <a:spcBef>
                <a:spcPts val="0"/>
              </a:spcBef>
              <a:spcAft>
                <a:spcPts val="1200"/>
              </a:spcAft>
              <a:buFont typeface="Arial" panose="020B0604020202020204" pitchFamily="34" charset="0"/>
              <a:buChar char="•"/>
            </a:pPr>
            <a:r>
              <a:rPr lang="en-US" sz="2800">
                <a:latin typeface="Cambria" panose="02040503050406030204" pitchFamily="18" charset="0"/>
              </a:rPr>
              <a:t>Less than 10% wetlands​</a:t>
            </a:r>
          </a:p>
          <a:p>
            <a:pPr marL="457200" indent="-457200" algn="l">
              <a:spcBef>
                <a:spcPts val="0"/>
              </a:spcBef>
              <a:spcAft>
                <a:spcPts val="1200"/>
              </a:spcAft>
              <a:buFont typeface="Arial" panose="020B0604020202020204" pitchFamily="34" charset="0"/>
              <a:buChar char="•"/>
            </a:pPr>
            <a:r>
              <a:rPr lang="en-US" sz="2800">
                <a:latin typeface="Cambria" panose="02040503050406030204" pitchFamily="18" charset="0"/>
              </a:rPr>
              <a:t>The basin is mostly forested areas and residential neighborhoods​</a:t>
            </a:r>
          </a:p>
          <a:p>
            <a:pPr marL="457200" indent="-457200" algn="l">
              <a:spcBef>
                <a:spcPts val="0"/>
              </a:spcBef>
              <a:spcAft>
                <a:spcPts val="1200"/>
              </a:spcAft>
              <a:buFont typeface="Arial" panose="020B0604020202020204" pitchFamily="34" charset="0"/>
              <a:buChar char="•"/>
            </a:pPr>
            <a:r>
              <a:rPr lang="en-US" sz="2800">
                <a:latin typeface="Cambria" panose="02040503050406030204" pitchFamily="18" charset="0"/>
              </a:rPr>
              <a:t>The brook flows slowly due to the poor drainage provided by the existing culvert​</a:t>
            </a:r>
          </a:p>
          <a:p>
            <a:pPr algn="l">
              <a:lnSpc>
                <a:spcPct val="150000"/>
              </a:lnSpc>
              <a:spcBef>
                <a:spcPts val="0"/>
              </a:spcBef>
            </a:pPr>
            <a:endParaRPr lang="en-US" sz="2400">
              <a:latin typeface="Cambria" panose="02040503050406030204" pitchFamily="18" charset="0"/>
            </a:endParaRPr>
          </a:p>
          <a:p>
            <a:endParaRPr lang="en-US"/>
          </a:p>
        </p:txBody>
      </p:sp>
      <p:pic>
        <p:nvPicPr>
          <p:cNvPr id="24" name="Picture 8">
            <a:extLst>
              <a:ext uri="{FF2B5EF4-FFF2-40B4-BE49-F238E27FC236}">
                <a16:creationId xmlns:a16="http://schemas.microsoft.com/office/drawing/2014/main" id="{A73C6375-8F6B-B64A-3FDE-B6104886C18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552621" y="6324212"/>
            <a:ext cx="3539848" cy="466011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a:extLst>
              <a:ext uri="{FF2B5EF4-FFF2-40B4-BE49-F238E27FC236}">
                <a16:creationId xmlns:a16="http://schemas.microsoft.com/office/drawing/2014/main" id="{260C35A4-113B-0473-4809-9D9680C55D63}"/>
              </a:ext>
            </a:extLst>
          </p:cNvPr>
          <p:cNvPicPr>
            <a:picLocks noChangeAspect="1"/>
          </p:cNvPicPr>
          <p:nvPr/>
        </p:nvPicPr>
        <p:blipFill>
          <a:blip r:embed="rId11"/>
          <a:stretch>
            <a:fillRect/>
          </a:stretch>
        </p:blipFill>
        <p:spPr>
          <a:xfrm>
            <a:off x="21419542" y="11338618"/>
            <a:ext cx="1390881" cy="1908004"/>
          </a:xfrm>
          <a:prstGeom prst="rect">
            <a:avLst/>
          </a:prstGeom>
        </p:spPr>
      </p:pic>
      <p:pic>
        <p:nvPicPr>
          <p:cNvPr id="32" name="Picture 31">
            <a:extLst>
              <a:ext uri="{FF2B5EF4-FFF2-40B4-BE49-F238E27FC236}">
                <a16:creationId xmlns:a16="http://schemas.microsoft.com/office/drawing/2014/main" id="{B3EDE79C-D19A-E6BE-84D1-07E1C2213106}"/>
              </a:ext>
            </a:extLst>
          </p:cNvPr>
          <p:cNvPicPr>
            <a:picLocks noChangeAspect="1"/>
          </p:cNvPicPr>
          <p:nvPr/>
        </p:nvPicPr>
        <p:blipFill>
          <a:blip r:embed="rId12"/>
          <a:stretch>
            <a:fillRect/>
          </a:stretch>
        </p:blipFill>
        <p:spPr>
          <a:xfrm>
            <a:off x="22888933" y="11335696"/>
            <a:ext cx="2076685" cy="1949864"/>
          </a:xfrm>
          <a:prstGeom prst="rect">
            <a:avLst/>
          </a:prstGeom>
        </p:spPr>
      </p:pic>
      <p:pic>
        <p:nvPicPr>
          <p:cNvPr id="1040" name="Picture 16">
            <a:extLst>
              <a:ext uri="{FF2B5EF4-FFF2-40B4-BE49-F238E27FC236}">
                <a16:creationId xmlns:a16="http://schemas.microsoft.com/office/drawing/2014/main" id="{24550AC5-6D03-E576-924A-B3808FE7CC46}"/>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4999502" y="11310918"/>
            <a:ext cx="4092967" cy="1809972"/>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id="{D59CB4D2-F425-CCA7-B6D7-DD6903FE5648}"/>
              </a:ext>
            </a:extLst>
          </p:cNvPr>
          <p:cNvSpPr txBox="1"/>
          <p:nvPr/>
        </p:nvSpPr>
        <p:spPr>
          <a:xfrm>
            <a:off x="365759" y="5891195"/>
            <a:ext cx="6363287" cy="7171194"/>
          </a:xfrm>
          <a:prstGeom prst="rect">
            <a:avLst/>
          </a:prstGeom>
          <a:noFill/>
        </p:spPr>
        <p:txBody>
          <a:bodyPr wrap="square" rtlCol="0">
            <a:spAutoFit/>
          </a:bodyPr>
          <a:lstStyle/>
          <a:p>
            <a:pPr marL="457200" indent="-457200">
              <a:spcBef>
                <a:spcPts val="0"/>
              </a:spcBef>
              <a:spcAft>
                <a:spcPts val="1200"/>
              </a:spcAft>
              <a:buFont typeface="Arial" panose="020B0604020202020204" pitchFamily="34" charset="0"/>
              <a:buChar char="•"/>
            </a:pPr>
            <a:r>
              <a:rPr lang="en-US" sz="2800">
                <a:latin typeface="Cambria" panose="02040503050406030204" pitchFamily="18" charset="0"/>
              </a:rPr>
              <a:t>The Monadnock Branch Rail Trail is a 7.5-mile multipurpose trail</a:t>
            </a:r>
          </a:p>
          <a:p>
            <a:pPr marL="457200" indent="-457200">
              <a:spcBef>
                <a:spcPts val="0"/>
              </a:spcBef>
              <a:spcAft>
                <a:spcPts val="1200"/>
              </a:spcAft>
              <a:buFont typeface="Arial" panose="020B0604020202020204" pitchFamily="34" charset="0"/>
              <a:buChar char="•"/>
            </a:pPr>
            <a:r>
              <a:rPr lang="en-US" sz="2800">
                <a:latin typeface="Cambria" panose="02040503050406030204" pitchFamily="18" charset="0"/>
              </a:rPr>
              <a:t>Originates at the NH/MA border and terminates at Webster Street in Jaffrey, NH​</a:t>
            </a:r>
          </a:p>
          <a:p>
            <a:pPr marL="457200" indent="-457200">
              <a:spcBef>
                <a:spcPts val="0"/>
              </a:spcBef>
              <a:spcAft>
                <a:spcPts val="1200"/>
              </a:spcAft>
              <a:buFont typeface="Arial" panose="020B0604020202020204" pitchFamily="34" charset="0"/>
              <a:buChar char="•"/>
            </a:pPr>
            <a:r>
              <a:rPr lang="en-US" sz="2800">
                <a:latin typeface="Cambria" panose="02040503050406030204" pitchFamily="18" charset="0"/>
              </a:rPr>
              <a:t>Hiking, biking, snowmobiling, x-country skiing, and horseback riding</a:t>
            </a:r>
          </a:p>
          <a:p>
            <a:pPr marL="457200" indent="-457200">
              <a:spcAft>
                <a:spcPts val="1200"/>
              </a:spcAft>
              <a:buFont typeface="Arial" panose="020B0604020202020204" pitchFamily="34" charset="0"/>
              <a:buChar char="•"/>
            </a:pPr>
            <a:r>
              <a:rPr lang="en-US" sz="2800">
                <a:latin typeface="Cambria" panose="02040503050406030204" pitchFamily="18" charset="0"/>
                <a:ea typeface="Cambria" panose="02040503050406030204" pitchFamily="18" charset="0"/>
              </a:rPr>
              <a:t>E</a:t>
            </a:r>
            <a:r>
              <a:rPr lang="en-US" sz="2800">
                <a:effectLst/>
                <a:latin typeface="Cambria" panose="02040503050406030204" pitchFamily="18" charset="0"/>
                <a:ea typeface="Cambria" panose="02040503050406030204" pitchFamily="18" charset="0"/>
              </a:rPr>
              <a:t>xtending this rail trail to connect to Peterborough Street (NH Rt. 202) for an eventual extension to the Town of Peterborough </a:t>
            </a:r>
            <a:endParaRPr lang="en-US" sz="2800">
              <a:latin typeface="Cambria" panose="02040503050406030204" pitchFamily="18" charset="0"/>
              <a:ea typeface="Cambria" panose="02040503050406030204" pitchFamily="18" charset="0"/>
            </a:endParaRPr>
          </a:p>
          <a:p>
            <a:pPr marL="457200" indent="-457200">
              <a:spcBef>
                <a:spcPts val="0"/>
              </a:spcBef>
              <a:spcAft>
                <a:spcPts val="1200"/>
              </a:spcAft>
              <a:buFont typeface="Arial" panose="020B0604020202020204" pitchFamily="34" charset="0"/>
              <a:buChar char="•"/>
            </a:pPr>
            <a:r>
              <a:rPr lang="en-US" sz="2800">
                <a:latin typeface="Cambria" panose="02040503050406030204" pitchFamily="18" charset="0"/>
              </a:rPr>
              <a:t>Professional Engineering services were required for the design and replacement of an existing bridge along the trail</a:t>
            </a:r>
          </a:p>
        </p:txBody>
      </p:sp>
      <p:sp>
        <p:nvSpPr>
          <p:cNvPr id="35" name="TextBox 34">
            <a:extLst>
              <a:ext uri="{FF2B5EF4-FFF2-40B4-BE49-F238E27FC236}">
                <a16:creationId xmlns:a16="http://schemas.microsoft.com/office/drawing/2014/main" id="{4FDE4FAF-3F75-6E8F-281E-74A467B9D005}"/>
              </a:ext>
            </a:extLst>
          </p:cNvPr>
          <p:cNvSpPr txBox="1"/>
          <p:nvPr/>
        </p:nvSpPr>
        <p:spPr>
          <a:xfrm>
            <a:off x="372694" y="14499771"/>
            <a:ext cx="10067976" cy="8063746"/>
          </a:xfrm>
          <a:prstGeom prst="rect">
            <a:avLst/>
          </a:prstGeom>
          <a:noFill/>
        </p:spPr>
        <p:txBody>
          <a:bodyPr wrap="square" rtlCol="0">
            <a:spAutoFit/>
          </a:bodyPr>
          <a:lstStyle/>
          <a:p>
            <a:pPr marL="457200" indent="-457200">
              <a:spcAft>
                <a:spcPts val="1200"/>
              </a:spcAft>
              <a:buFont typeface="Arial" panose="020B0604020202020204" pitchFamily="34" charset="0"/>
              <a:buChar char="•"/>
            </a:pPr>
            <a:r>
              <a:rPr lang="en-US" sz="2800">
                <a:latin typeface="Cambria" panose="02040503050406030204" pitchFamily="18" charset="0"/>
                <a:ea typeface="Cambria" panose="02040503050406030204" pitchFamily="18" charset="0"/>
              </a:rPr>
              <a:t>Evaluate existing site conditions</a:t>
            </a:r>
          </a:p>
          <a:p>
            <a:pPr marL="457200" indent="-457200">
              <a:spcAft>
                <a:spcPts val="1200"/>
              </a:spcAft>
              <a:buFont typeface="Arial" panose="020B0604020202020204" pitchFamily="34" charset="0"/>
              <a:buChar char="•"/>
            </a:pPr>
            <a:r>
              <a:rPr lang="en-US" sz="2800">
                <a:latin typeface="Cambria" panose="02040503050406030204" pitchFamily="18" charset="0"/>
              </a:rPr>
              <a:t>Evaluate geotechnical conditions using available information and soil mapping</a:t>
            </a:r>
          </a:p>
          <a:p>
            <a:pPr marL="457200" indent="-457200">
              <a:spcAft>
                <a:spcPts val="1200"/>
              </a:spcAft>
              <a:buFont typeface="Arial" panose="020B0604020202020204" pitchFamily="34" charset="0"/>
              <a:buChar char="•"/>
            </a:pPr>
            <a:r>
              <a:rPr lang="en-US" sz="2800">
                <a:latin typeface="Cambria" panose="02040503050406030204" pitchFamily="18" charset="0"/>
                <a:ea typeface="Cambria" panose="02040503050406030204" pitchFamily="18" charset="0"/>
              </a:rPr>
              <a:t>Evaluate existing and proposed site hydraulics, accounting for site hydrology based on current and future stormwater impacts</a:t>
            </a:r>
          </a:p>
          <a:p>
            <a:pPr marL="457200" indent="-457200" algn="l">
              <a:spcBef>
                <a:spcPts val="0"/>
              </a:spcBef>
              <a:spcAft>
                <a:spcPts val="1200"/>
              </a:spcAft>
              <a:buFont typeface="Arial" panose="020B0604020202020204" pitchFamily="34" charset="0"/>
              <a:buChar char="•"/>
            </a:pPr>
            <a:r>
              <a:rPr lang="en-US" sz="2800">
                <a:latin typeface="Cambria" panose="02040503050406030204" pitchFamily="18" charset="0"/>
                <a:ea typeface="Cambria" panose="02040503050406030204" pitchFamily="18" charset="0"/>
              </a:rPr>
              <a:t>Design the rail system to ensure safety of bridge occupants</a:t>
            </a:r>
          </a:p>
          <a:p>
            <a:pPr marL="457200" indent="-457200" algn="l">
              <a:spcBef>
                <a:spcPts val="0"/>
              </a:spcBef>
              <a:spcAft>
                <a:spcPts val="1200"/>
              </a:spcAft>
              <a:buFont typeface="Arial" panose="020B0604020202020204" pitchFamily="34" charset="0"/>
              <a:buChar char="•"/>
            </a:pPr>
            <a:r>
              <a:rPr lang="en-US" sz="2800">
                <a:latin typeface="Cambria" panose="02040503050406030204" pitchFamily="18" charset="0"/>
              </a:rPr>
              <a:t>Evaluate three bridge alternatives to determine the most efficient and cost-effective design</a:t>
            </a:r>
            <a:endParaRPr lang="en-US" sz="2800">
              <a:latin typeface="Cambria" panose="02040503050406030204" pitchFamily="18" charset="0"/>
              <a:ea typeface="Cambria" panose="02040503050406030204" pitchFamily="18" charset="0"/>
            </a:endParaRPr>
          </a:p>
          <a:p>
            <a:pPr marL="457200" indent="-457200" algn="l">
              <a:spcBef>
                <a:spcPts val="0"/>
              </a:spcBef>
              <a:spcAft>
                <a:spcPts val="1200"/>
              </a:spcAft>
              <a:buFont typeface="Arial" panose="020B0604020202020204" pitchFamily="34" charset="0"/>
              <a:buChar char="•"/>
            </a:pPr>
            <a:r>
              <a:rPr lang="en-US" sz="2800">
                <a:latin typeface="Cambria" panose="02040503050406030204" pitchFamily="18" charset="0"/>
                <a:ea typeface="Cambria" panose="02040503050406030204" pitchFamily="18" charset="0"/>
              </a:rPr>
              <a:t>D</a:t>
            </a:r>
            <a:r>
              <a:rPr lang="en-US" sz="2800">
                <a:latin typeface="Cambria" panose="02040503050406030204" pitchFamily="18" charset="0"/>
              </a:rPr>
              <a:t>esign an aesthetically pleasing bridge capable of withstanding large snow loads along with pedestrian, snowmobile, and equestrian traffic</a:t>
            </a:r>
          </a:p>
          <a:p>
            <a:pPr marL="457200" indent="-457200" algn="l">
              <a:spcBef>
                <a:spcPts val="0"/>
              </a:spcBef>
              <a:spcAft>
                <a:spcPts val="1200"/>
              </a:spcAft>
              <a:buFont typeface="Arial" panose="020B0604020202020204" pitchFamily="34" charset="0"/>
              <a:buChar char="•"/>
            </a:pPr>
            <a:r>
              <a:rPr lang="en-US" sz="2800">
                <a:latin typeface="Cambria" panose="02040503050406030204" pitchFamily="18" charset="0"/>
              </a:rPr>
              <a:t>Develop a detailed cost estimate for expected construction and design for the Town of Jaffrey</a:t>
            </a:r>
          </a:p>
          <a:p>
            <a:pPr marL="457200" indent="-457200" algn="l">
              <a:spcBef>
                <a:spcPts val="0"/>
              </a:spcBef>
              <a:spcAft>
                <a:spcPts val="1200"/>
              </a:spcAft>
              <a:buFont typeface="Arial" panose="020B0604020202020204" pitchFamily="34" charset="0"/>
              <a:buChar char="•"/>
            </a:pPr>
            <a:r>
              <a:rPr lang="en-US" sz="2800">
                <a:latin typeface="Cambria" panose="02040503050406030204" pitchFamily="18" charset="0"/>
              </a:rPr>
              <a:t>Understand and determine the needed permits to design and construct the bridge within the wetland</a:t>
            </a:r>
          </a:p>
        </p:txBody>
      </p:sp>
      <p:sp>
        <p:nvSpPr>
          <p:cNvPr id="5" name="TextBox 4">
            <a:extLst>
              <a:ext uri="{FF2B5EF4-FFF2-40B4-BE49-F238E27FC236}">
                <a16:creationId xmlns:a16="http://schemas.microsoft.com/office/drawing/2014/main" id="{34A47552-18A9-F126-37E4-5913A055B64E}"/>
              </a:ext>
            </a:extLst>
          </p:cNvPr>
          <p:cNvSpPr txBox="1"/>
          <p:nvPr/>
        </p:nvSpPr>
        <p:spPr>
          <a:xfrm>
            <a:off x="404091" y="23541919"/>
            <a:ext cx="10005181" cy="4585871"/>
          </a:xfrm>
          <a:prstGeom prst="rect">
            <a:avLst/>
          </a:prstGeom>
          <a:noFill/>
        </p:spPr>
        <p:txBody>
          <a:bodyPr wrap="square" lIns="91440" tIns="45720" rIns="91440" bIns="45720" rtlCol="0" anchor="t">
            <a:spAutoFit/>
          </a:bodyPr>
          <a:lstStyle/>
          <a:p>
            <a:pPr marL="457200" indent="-457200">
              <a:spcAft>
                <a:spcPts val="1000"/>
              </a:spcAft>
              <a:buFont typeface="Arial" panose="020B0604020202020204" pitchFamily="34" charset="0"/>
              <a:buChar char="•"/>
            </a:pPr>
            <a:r>
              <a:rPr lang="en-US" sz="2800" dirty="0">
                <a:latin typeface="Cambria"/>
                <a:ea typeface="Cambria"/>
              </a:rPr>
              <a:t>Soil conditions - Site includes two soils, 526C and 526E, both of which are loamy sands</a:t>
            </a:r>
          </a:p>
          <a:p>
            <a:pPr marL="457200" indent="-457200">
              <a:spcAft>
                <a:spcPts val="1000"/>
              </a:spcAft>
              <a:buFont typeface="Arial" panose="020B0604020202020204" pitchFamily="34" charset="0"/>
              <a:buChar char="•"/>
            </a:pPr>
            <a:r>
              <a:rPr lang="en-US" sz="2800" dirty="0">
                <a:latin typeface="Cambria"/>
                <a:ea typeface="Cambria"/>
              </a:rPr>
              <a:t>Design uses a structural fill unit weight of 120 </a:t>
            </a:r>
            <a:r>
              <a:rPr lang="en-US" sz="2800" dirty="0" err="1">
                <a:latin typeface="Cambria"/>
                <a:ea typeface="Cambria"/>
              </a:rPr>
              <a:t>pcf</a:t>
            </a:r>
            <a:r>
              <a:rPr lang="en-US" sz="2800" dirty="0">
                <a:latin typeface="Cambria"/>
                <a:ea typeface="Cambria"/>
              </a:rPr>
              <a:t>  </a:t>
            </a:r>
            <a:endParaRPr lang="en-US" sz="2800" dirty="0">
              <a:latin typeface="Cambria" panose="02040503050406030204" pitchFamily="18" charset="0"/>
            </a:endParaRPr>
          </a:p>
          <a:p>
            <a:pPr marL="457200" indent="-457200" algn="l">
              <a:spcBef>
                <a:spcPts val="0"/>
              </a:spcBef>
              <a:spcAft>
                <a:spcPts val="1000"/>
              </a:spcAft>
              <a:buFont typeface="Arial" panose="020B0604020202020204" pitchFamily="34" charset="0"/>
              <a:buChar char="•"/>
            </a:pPr>
            <a:r>
              <a:rPr lang="en-US" sz="2800" dirty="0">
                <a:latin typeface="Cambria"/>
                <a:ea typeface="Cambria"/>
              </a:rPr>
              <a:t>Develop three bridge alternatives and cost estimates – timber, steel, and windmill blade bridge</a:t>
            </a:r>
          </a:p>
          <a:p>
            <a:pPr marL="457200" indent="-457200">
              <a:spcAft>
                <a:spcPts val="1000"/>
              </a:spcAft>
              <a:buFont typeface="Arial" panose="020B0604020202020204" pitchFamily="34" charset="0"/>
              <a:buChar char="•"/>
            </a:pPr>
            <a:r>
              <a:rPr lang="en-US" sz="2800" dirty="0">
                <a:latin typeface="Cambria"/>
                <a:ea typeface="Cambria"/>
              </a:rPr>
              <a:t>Required bridge geometry was determined such as span, out-to-out width, rail height, and orientation </a:t>
            </a:r>
            <a:endParaRPr lang="en-US" sz="2800" dirty="0">
              <a:latin typeface="Cambria" panose="02040503050406030204" pitchFamily="18" charset="0"/>
              <a:ea typeface="Cambria"/>
            </a:endParaRPr>
          </a:p>
          <a:p>
            <a:pPr marL="457200" indent="-457200" algn="l">
              <a:spcBef>
                <a:spcPts val="0"/>
              </a:spcBef>
              <a:spcAft>
                <a:spcPts val="1000"/>
              </a:spcAft>
              <a:buFont typeface="Arial" panose="020B0604020202020204" pitchFamily="34" charset="0"/>
              <a:buChar char="•"/>
            </a:pPr>
            <a:r>
              <a:rPr lang="en-US" sz="2800" dirty="0">
                <a:latin typeface="Cambria"/>
                <a:ea typeface="Cambria"/>
              </a:rPr>
              <a:t>Evaluated and presented the three bridge types to the Town of Jaffrey, NH</a:t>
            </a:r>
          </a:p>
        </p:txBody>
      </p:sp>
      <p:pic>
        <p:nvPicPr>
          <p:cNvPr id="6" name="Picture 2">
            <a:extLst>
              <a:ext uri="{FF2B5EF4-FFF2-40B4-BE49-F238E27FC236}">
                <a16:creationId xmlns:a16="http://schemas.microsoft.com/office/drawing/2014/main" id="{C4F9F295-D256-5DF5-78EF-47AC851143B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2694" y="28015742"/>
            <a:ext cx="4876215" cy="192659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Acrow | Beam Prefabricated Modular Steel Bridge Solutions">
            <a:extLst>
              <a:ext uri="{FF2B5EF4-FFF2-40B4-BE49-F238E27FC236}">
                <a16:creationId xmlns:a16="http://schemas.microsoft.com/office/drawing/2014/main" id="{DAC84CE4-EF2F-B6B4-8DA5-4ADA24037FC6}"/>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46530" y="30252466"/>
            <a:ext cx="4902379" cy="18639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These are the world's first wind turbine blade bridges - The Verge">
            <a:extLst>
              <a:ext uri="{FF2B5EF4-FFF2-40B4-BE49-F238E27FC236}">
                <a16:creationId xmlns:a16="http://schemas.microsoft.com/office/drawing/2014/main" id="{06BA79A9-EB40-5EB6-5DB3-07DEDA07B8FF}"/>
              </a:ext>
            </a:extLst>
          </p:cNvPr>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t="27124" r="32267"/>
          <a:stretch/>
        </p:blipFill>
        <p:spPr bwMode="auto">
          <a:xfrm>
            <a:off x="5424616" y="28732692"/>
            <a:ext cx="4800922" cy="290554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FCE34F30-F13C-4ECD-766C-38626F965017}"/>
              </a:ext>
            </a:extLst>
          </p:cNvPr>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l="-441" r="14921" b="26987"/>
          <a:stretch/>
        </p:blipFill>
        <p:spPr bwMode="auto">
          <a:xfrm>
            <a:off x="35053874" y="16734157"/>
            <a:ext cx="4746326" cy="5402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Subtitle 2">
            <a:extLst>
              <a:ext uri="{FF2B5EF4-FFF2-40B4-BE49-F238E27FC236}">
                <a16:creationId xmlns:a16="http://schemas.microsoft.com/office/drawing/2014/main" id="{A15CE7EE-5C42-2620-8A70-E2ABF62A6121}"/>
              </a:ext>
            </a:extLst>
          </p:cNvPr>
          <p:cNvSpPr txBox="1">
            <a:spLocks/>
          </p:cNvSpPr>
          <p:nvPr/>
        </p:nvSpPr>
        <p:spPr>
          <a:xfrm>
            <a:off x="29809440" y="16459200"/>
            <a:ext cx="5120639" cy="5820329"/>
          </a:xfrm>
          <a:prstGeom prst="rect">
            <a:avLst/>
          </a:prstGeom>
          <a:noFill/>
          <a:ln>
            <a:noFill/>
          </a:ln>
        </p:spPr>
        <p:txBody>
          <a:bodyPr vert="horz" lIns="97785" tIns="48892" rIns="97785" bIns="48892"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457200" indent="-457200" algn="l">
              <a:lnSpc>
                <a:spcPct val="100000"/>
              </a:lnSpc>
              <a:spcBef>
                <a:spcPts val="0"/>
              </a:spcBef>
              <a:spcAft>
                <a:spcPts val="1200"/>
              </a:spcAft>
              <a:buFont typeface="Arial" panose="020B0604020202020204" pitchFamily="34" charset="0"/>
              <a:buChar char="•"/>
            </a:pPr>
            <a:r>
              <a:rPr lang="en-US" sz="2800" dirty="0">
                <a:latin typeface="Cambria"/>
                <a:ea typeface="Cambria"/>
              </a:rPr>
              <a:t>Modeling the existing streambed for the hydraulic analysis</a:t>
            </a:r>
          </a:p>
          <a:p>
            <a:pPr marL="457200" indent="-457200" algn="l">
              <a:lnSpc>
                <a:spcPct val="100000"/>
              </a:lnSpc>
              <a:spcBef>
                <a:spcPts val="0"/>
              </a:spcBef>
              <a:spcAft>
                <a:spcPts val="1200"/>
              </a:spcAft>
              <a:buFont typeface="Arial" panose="020B0604020202020204" pitchFamily="34" charset="0"/>
              <a:buChar char="•"/>
            </a:pPr>
            <a:r>
              <a:rPr lang="en-US" sz="2800" dirty="0">
                <a:latin typeface="Cambria"/>
                <a:ea typeface="Cambria"/>
              </a:rPr>
              <a:t>Making existing geotechnical assumptions using soil mapping with the absence of borings</a:t>
            </a:r>
          </a:p>
          <a:p>
            <a:pPr marL="457200" indent="-457200" algn="l">
              <a:lnSpc>
                <a:spcPct val="100000"/>
              </a:lnSpc>
              <a:spcBef>
                <a:spcPts val="0"/>
              </a:spcBef>
              <a:spcAft>
                <a:spcPts val="1200"/>
              </a:spcAft>
              <a:buFont typeface="Arial" panose="020B0604020202020204" pitchFamily="34" charset="0"/>
              <a:buChar char="•"/>
            </a:pPr>
            <a:r>
              <a:rPr lang="en-US" sz="2800" dirty="0">
                <a:latin typeface="Cambria"/>
                <a:ea typeface="Cambria"/>
              </a:rPr>
              <a:t>Applying knowledge gained through current and past coursework to solve real-world engineering problems</a:t>
            </a:r>
          </a:p>
          <a:p>
            <a:pPr marL="342900" indent="-342900" algn="l">
              <a:lnSpc>
                <a:spcPct val="120000"/>
              </a:lnSpc>
              <a:spcBef>
                <a:spcPts val="0"/>
              </a:spcBef>
              <a:spcAft>
                <a:spcPts val="1200"/>
              </a:spcAft>
              <a:buChar char="•"/>
            </a:pPr>
            <a:endParaRPr lang="en-US" sz="3000" dirty="0">
              <a:latin typeface="Cambria" panose="02040503050406030204" pitchFamily="18" charset="0"/>
              <a:ea typeface="Cambria"/>
            </a:endParaRPr>
          </a:p>
          <a:p>
            <a:pPr algn="l">
              <a:lnSpc>
                <a:spcPct val="150000"/>
              </a:lnSpc>
              <a:spcBef>
                <a:spcPts val="0"/>
              </a:spcBef>
            </a:pPr>
            <a:endParaRPr lang="en-US" sz="2800" dirty="0">
              <a:latin typeface="Cambria" panose="02040503050406030204" pitchFamily="18" charset="0"/>
              <a:ea typeface="Cambria"/>
            </a:endParaRPr>
          </a:p>
          <a:p>
            <a:pPr algn="l">
              <a:spcBef>
                <a:spcPts val="0"/>
              </a:spcBef>
            </a:pPr>
            <a:endParaRPr lang="en-US" sz="3350" dirty="0">
              <a:latin typeface="Cambria" panose="02040503050406030204" pitchFamily="18" charset="0"/>
              <a:ea typeface="Cambria"/>
            </a:endParaRPr>
          </a:p>
        </p:txBody>
      </p:sp>
      <p:pic>
        <p:nvPicPr>
          <p:cNvPr id="16" name="Picture 15" descr="A picture containing diagram&#10;&#10;Description automatically generated">
            <a:extLst>
              <a:ext uri="{FF2B5EF4-FFF2-40B4-BE49-F238E27FC236}">
                <a16:creationId xmlns:a16="http://schemas.microsoft.com/office/drawing/2014/main" id="{E50359A6-F241-AEB8-C083-77EB3F0E5526}"/>
              </a:ext>
            </a:extLst>
          </p:cNvPr>
          <p:cNvPicPr>
            <a:picLocks noChangeAspect="1"/>
          </p:cNvPicPr>
          <p:nvPr/>
        </p:nvPicPr>
        <p:blipFill rotWithShape="1">
          <a:blip r:embed="rId18">
            <a:extLst>
              <a:ext uri="{28A0092B-C50C-407E-A947-70E740481C1C}">
                <a14:useLocalDpi xmlns:a14="http://schemas.microsoft.com/office/drawing/2010/main" val="0"/>
              </a:ext>
            </a:extLst>
          </a:blip>
          <a:srcRect r="7511"/>
          <a:stretch/>
        </p:blipFill>
        <p:spPr>
          <a:xfrm>
            <a:off x="11126243" y="20487778"/>
            <a:ext cx="11669817" cy="7127102"/>
          </a:xfrm>
          <a:prstGeom prst="rect">
            <a:avLst/>
          </a:prstGeom>
        </p:spPr>
      </p:pic>
      <p:sp>
        <p:nvSpPr>
          <p:cNvPr id="29" name="TextBox 28">
            <a:extLst>
              <a:ext uri="{FF2B5EF4-FFF2-40B4-BE49-F238E27FC236}">
                <a16:creationId xmlns:a16="http://schemas.microsoft.com/office/drawing/2014/main" id="{B7D18DC5-A52B-E688-3743-152264BB3F9B}"/>
              </a:ext>
            </a:extLst>
          </p:cNvPr>
          <p:cNvSpPr txBox="1"/>
          <p:nvPr/>
        </p:nvSpPr>
        <p:spPr>
          <a:xfrm>
            <a:off x="11114986" y="14947515"/>
            <a:ext cx="10301958" cy="6678751"/>
          </a:xfrm>
          <a:prstGeom prst="rect">
            <a:avLst/>
          </a:prstGeom>
          <a:noFill/>
        </p:spPr>
        <p:txBody>
          <a:bodyPr wrap="square" rtlCol="0">
            <a:spAutoFit/>
          </a:bodyPr>
          <a:lstStyle/>
          <a:p>
            <a:pPr algn="ctr">
              <a:spcAft>
                <a:spcPts val="1200"/>
              </a:spcAft>
            </a:pPr>
            <a:r>
              <a:rPr lang="en-US" sz="4000" u="sng" dirty="0">
                <a:latin typeface="Cambria" panose="02040503050406030204" pitchFamily="18" charset="0"/>
                <a:ea typeface="Cambria" panose="02040503050406030204" pitchFamily="18" charset="0"/>
              </a:rPr>
              <a:t>Bridge Design</a:t>
            </a:r>
          </a:p>
          <a:p>
            <a:pPr marL="457200" indent="-457200">
              <a:spcAft>
                <a:spcPts val="1200"/>
              </a:spcAft>
              <a:buFont typeface="Arial" panose="020B0604020202020204" pitchFamily="34" charset="0"/>
              <a:buChar char="•"/>
            </a:pPr>
            <a:r>
              <a:rPr lang="en-US" sz="2800" dirty="0">
                <a:latin typeface="Cambria" panose="02040503050406030204" pitchFamily="18" charset="0"/>
                <a:ea typeface="Cambria" panose="02040503050406030204" pitchFamily="18" charset="0"/>
              </a:rPr>
              <a:t>30-foot span supported by timber girders</a:t>
            </a:r>
          </a:p>
          <a:p>
            <a:pPr marL="457200" indent="-457200">
              <a:spcAft>
                <a:spcPts val="1200"/>
              </a:spcAft>
              <a:buFont typeface="Arial" panose="020B0604020202020204" pitchFamily="34" charset="0"/>
              <a:buChar char="•"/>
            </a:pPr>
            <a:r>
              <a:rPr lang="en-US" sz="2800" dirty="0">
                <a:latin typeface="Cambria" panose="02040503050406030204" pitchFamily="18" charset="0"/>
                <a:ea typeface="Cambria" panose="02040503050406030204" pitchFamily="18" charset="0"/>
              </a:rPr>
              <a:t>9.5-foot clear width minimum for snowmobile trail grooming considerations</a:t>
            </a:r>
          </a:p>
          <a:p>
            <a:pPr marL="457200" indent="-457200">
              <a:spcAft>
                <a:spcPts val="1200"/>
              </a:spcAft>
              <a:buFont typeface="Arial" panose="020B0604020202020204" pitchFamily="34" charset="0"/>
              <a:buChar char="•"/>
            </a:pPr>
            <a:r>
              <a:rPr lang="en-US" sz="2800" dirty="0">
                <a:latin typeface="Cambria" panose="02040503050406030204" pitchFamily="18" charset="0"/>
                <a:ea typeface="Cambria" panose="02040503050406030204" pitchFamily="18" charset="0"/>
              </a:rPr>
              <a:t>Cast-in-place reinforced concrete bridge abutment and foundation with wingwalls</a:t>
            </a:r>
          </a:p>
          <a:p>
            <a:pPr marL="457200" indent="-457200">
              <a:spcAft>
                <a:spcPts val="1200"/>
              </a:spcAft>
              <a:buFont typeface="Arial" panose="020B0604020202020204" pitchFamily="34" charset="0"/>
              <a:buChar char="•"/>
            </a:pPr>
            <a:r>
              <a:rPr lang="en-US" sz="2800" dirty="0">
                <a:latin typeface="Cambria" panose="02040503050406030204" pitchFamily="18" charset="0"/>
                <a:ea typeface="Cambria" panose="02040503050406030204" pitchFamily="18" charset="0"/>
              </a:rPr>
              <a:t>Timber decking and railings</a:t>
            </a:r>
          </a:p>
          <a:p>
            <a:pPr marL="457200" indent="-457200">
              <a:spcAft>
                <a:spcPts val="1200"/>
              </a:spcAft>
              <a:buFont typeface="Arial" panose="020B0604020202020204" pitchFamily="34" charset="0"/>
              <a:buChar char="•"/>
            </a:pPr>
            <a:r>
              <a:rPr lang="en-US" sz="2800" dirty="0">
                <a:latin typeface="Cambria" panose="02040503050406030204" pitchFamily="18" charset="0"/>
                <a:ea typeface="Cambria" panose="02040503050406030204" pitchFamily="18" charset="0"/>
              </a:rPr>
              <a:t>5-foot bridge low chord elevation (proposed channel bed as the reference elevation) to allow for sufficient freeboard</a:t>
            </a:r>
          </a:p>
          <a:p>
            <a:pPr marL="457200" indent="-457200">
              <a:spcAft>
                <a:spcPts val="1200"/>
              </a:spcAft>
              <a:buFont typeface="Arial" panose="020B0604020202020204" pitchFamily="34" charset="0"/>
              <a:buChar char="•"/>
            </a:pPr>
            <a:r>
              <a:rPr lang="en-US" sz="2800" dirty="0">
                <a:latin typeface="Cambria" panose="02040503050406030204" pitchFamily="18" charset="0"/>
                <a:ea typeface="Cambria" panose="02040503050406030204" pitchFamily="18" charset="0"/>
              </a:rPr>
              <a:t>Proposed rip-rap as a scour countermeasure</a:t>
            </a:r>
          </a:p>
          <a:p>
            <a:pPr marL="457200" indent="-457200">
              <a:spcAft>
                <a:spcPts val="1200"/>
              </a:spcAft>
              <a:buFont typeface="Arial" panose="020B0604020202020204" pitchFamily="34" charset="0"/>
              <a:buChar char="•"/>
            </a:pPr>
            <a:endParaRPr lang="en-US" sz="2800" dirty="0">
              <a:latin typeface="Cambria" panose="02040503050406030204" pitchFamily="18" charset="0"/>
              <a:ea typeface="Cambria" panose="02040503050406030204" pitchFamily="18" charset="0"/>
            </a:endParaRPr>
          </a:p>
          <a:p>
            <a:pPr marL="457200" indent="-457200">
              <a:spcAft>
                <a:spcPts val="1200"/>
              </a:spcAft>
              <a:buFont typeface="Arial" panose="020B0604020202020204" pitchFamily="34" charset="0"/>
              <a:buChar char="•"/>
            </a:pPr>
            <a:endParaRPr lang="en-US" sz="2800" dirty="0">
              <a:latin typeface="Cambria" panose="02040503050406030204" pitchFamily="18" charset="0"/>
              <a:ea typeface="Cambria" panose="02040503050406030204" pitchFamily="18" charset="0"/>
            </a:endParaRPr>
          </a:p>
        </p:txBody>
      </p:sp>
      <p:sp>
        <p:nvSpPr>
          <p:cNvPr id="33" name="TextBox 32">
            <a:extLst>
              <a:ext uri="{FF2B5EF4-FFF2-40B4-BE49-F238E27FC236}">
                <a16:creationId xmlns:a16="http://schemas.microsoft.com/office/drawing/2014/main" id="{0125E488-9269-4C41-136B-15ECE57453D1}"/>
              </a:ext>
            </a:extLst>
          </p:cNvPr>
          <p:cNvSpPr txBox="1"/>
          <p:nvPr/>
        </p:nvSpPr>
        <p:spPr>
          <a:xfrm>
            <a:off x="22091261" y="14864385"/>
            <a:ext cx="7001208" cy="5509200"/>
          </a:xfrm>
          <a:prstGeom prst="rect">
            <a:avLst/>
          </a:prstGeom>
          <a:noFill/>
        </p:spPr>
        <p:txBody>
          <a:bodyPr wrap="square" rtlCol="0">
            <a:spAutoFit/>
          </a:bodyPr>
          <a:lstStyle/>
          <a:p>
            <a:pPr algn="ctr">
              <a:spcAft>
                <a:spcPts val="1200"/>
              </a:spcAft>
            </a:pPr>
            <a:r>
              <a:rPr lang="en-US" sz="4000" u="sng" dirty="0">
                <a:latin typeface="Cambria" panose="02040503050406030204" pitchFamily="18" charset="0"/>
                <a:ea typeface="Cambria" panose="02040503050406030204" pitchFamily="18" charset="0"/>
              </a:rPr>
              <a:t>Site Design</a:t>
            </a:r>
          </a:p>
          <a:p>
            <a:pPr marL="457200" indent="-457200">
              <a:spcAft>
                <a:spcPts val="1200"/>
              </a:spcAft>
              <a:buFont typeface="Arial" panose="020B0604020202020204" pitchFamily="34" charset="0"/>
              <a:buChar char="•"/>
            </a:pPr>
            <a:r>
              <a:rPr lang="en-US" sz="2800" dirty="0">
                <a:latin typeface="Cambria" panose="02040503050406030204" pitchFamily="18" charset="0"/>
                <a:ea typeface="Cambria" panose="02040503050406030204" pitchFamily="18" charset="0"/>
              </a:rPr>
              <a:t>Entire existing bridge to be removed</a:t>
            </a:r>
          </a:p>
          <a:p>
            <a:pPr marL="457200" indent="-457200">
              <a:spcAft>
                <a:spcPts val="1200"/>
              </a:spcAft>
              <a:buFont typeface="Arial" panose="020B0604020202020204" pitchFamily="34" charset="0"/>
              <a:buChar char="•"/>
            </a:pPr>
            <a:r>
              <a:rPr lang="en-US" sz="2800" dirty="0">
                <a:latin typeface="Cambria" panose="02040503050406030204" pitchFamily="18" charset="0"/>
                <a:ea typeface="Cambria" panose="02040503050406030204" pitchFamily="18" charset="0"/>
              </a:rPr>
              <a:t>Existing culvert drain to be unclogged and restored</a:t>
            </a:r>
          </a:p>
          <a:p>
            <a:pPr marL="457200" indent="-457200">
              <a:spcAft>
                <a:spcPts val="1200"/>
              </a:spcAft>
              <a:buFont typeface="Arial" panose="020B0604020202020204" pitchFamily="34" charset="0"/>
              <a:buChar char="•"/>
            </a:pPr>
            <a:r>
              <a:rPr lang="en-US" sz="2800" dirty="0">
                <a:latin typeface="Cambria" panose="02040503050406030204" pitchFamily="18" charset="0"/>
                <a:ea typeface="Cambria" panose="02040503050406030204" pitchFamily="18" charset="0"/>
              </a:rPr>
              <a:t>Reduce slope to eastern bridge approach</a:t>
            </a:r>
          </a:p>
          <a:p>
            <a:pPr marL="457200" indent="-457200">
              <a:spcAft>
                <a:spcPts val="1200"/>
              </a:spcAft>
              <a:buFont typeface="Arial" panose="020B0604020202020204" pitchFamily="34" charset="0"/>
              <a:buChar char="•"/>
            </a:pPr>
            <a:r>
              <a:rPr lang="en-US" sz="2800" dirty="0">
                <a:latin typeface="Cambria" panose="02040503050406030204" pitchFamily="18" charset="0"/>
                <a:ea typeface="Cambria" panose="02040503050406030204" pitchFamily="18" charset="0"/>
              </a:rPr>
              <a:t>Streambed should be dredged to remove miscellaneous rocks, branches, and trash</a:t>
            </a:r>
          </a:p>
          <a:p>
            <a:pPr marL="457200" indent="-457200">
              <a:spcAft>
                <a:spcPts val="1200"/>
              </a:spcAft>
              <a:buFont typeface="Arial" panose="020B0604020202020204" pitchFamily="34" charset="0"/>
              <a:buChar char="•"/>
            </a:pPr>
            <a:r>
              <a:rPr lang="en-US" sz="2800" dirty="0">
                <a:latin typeface="Cambria" panose="02040503050406030204" pitchFamily="18" charset="0"/>
                <a:ea typeface="Cambria" panose="02040503050406030204" pitchFamily="18" charset="0"/>
              </a:rPr>
              <a:t>Cutback the overgrown bushes and small trees on stream edge</a:t>
            </a:r>
          </a:p>
          <a:p>
            <a:pPr marL="457200" indent="-457200">
              <a:spcAft>
                <a:spcPts val="1200"/>
              </a:spcAft>
              <a:buFont typeface="Arial" panose="020B0604020202020204" pitchFamily="34" charset="0"/>
              <a:buChar char="•"/>
            </a:pPr>
            <a:endParaRPr lang="en-US" sz="2800" dirty="0">
              <a:latin typeface="Cambria" panose="02040503050406030204" pitchFamily="18" charset="0"/>
              <a:ea typeface="Cambria" panose="02040503050406030204" pitchFamily="18" charset="0"/>
            </a:endParaRPr>
          </a:p>
        </p:txBody>
      </p:sp>
      <p:pic>
        <p:nvPicPr>
          <p:cNvPr id="49" name="Picture 48">
            <a:extLst>
              <a:ext uri="{FF2B5EF4-FFF2-40B4-BE49-F238E27FC236}">
                <a16:creationId xmlns:a16="http://schemas.microsoft.com/office/drawing/2014/main" id="{0BFBAC4A-6EF2-D0D2-7FAF-F4B24031F632}"/>
              </a:ext>
            </a:extLst>
          </p:cNvPr>
          <p:cNvPicPr>
            <a:picLocks noChangeAspect="1"/>
          </p:cNvPicPr>
          <p:nvPr/>
        </p:nvPicPr>
        <p:blipFill>
          <a:blip r:embed="rId19"/>
          <a:stretch>
            <a:fillRect/>
          </a:stretch>
        </p:blipFill>
        <p:spPr>
          <a:xfrm>
            <a:off x="22934079" y="23298171"/>
            <a:ext cx="6203535" cy="4316709"/>
          </a:xfrm>
          <a:prstGeom prst="rect">
            <a:avLst/>
          </a:prstGeom>
          <a:ln>
            <a:solidFill>
              <a:schemeClr val="tx1"/>
            </a:solidFill>
          </a:ln>
        </p:spPr>
      </p:pic>
      <p:pic>
        <p:nvPicPr>
          <p:cNvPr id="19" name="Picture 18" descr="Diagram, engineering drawing&#10;&#10;Description automatically generated">
            <a:extLst>
              <a:ext uri="{FF2B5EF4-FFF2-40B4-BE49-F238E27FC236}">
                <a16:creationId xmlns:a16="http://schemas.microsoft.com/office/drawing/2014/main" id="{1EDF54AA-AF0A-393A-DEA2-015029B0CDC0}"/>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1126243" y="27717806"/>
            <a:ext cx="12678811" cy="4745239"/>
          </a:xfrm>
          <a:prstGeom prst="rect">
            <a:avLst/>
          </a:prstGeom>
          <a:ln>
            <a:solidFill>
              <a:schemeClr val="tx1"/>
            </a:solidFill>
          </a:ln>
        </p:spPr>
      </p:pic>
      <p:pic>
        <p:nvPicPr>
          <p:cNvPr id="25" name="Picture 24" descr="Diagram&#10;&#10;Description automatically generated">
            <a:extLst>
              <a:ext uri="{FF2B5EF4-FFF2-40B4-BE49-F238E27FC236}">
                <a16:creationId xmlns:a16="http://schemas.microsoft.com/office/drawing/2014/main" id="{157C4232-7269-1C8A-C9FE-1BCE22B6D6F4}"/>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3919448" y="27717309"/>
            <a:ext cx="5200506" cy="4745736"/>
          </a:xfrm>
          <a:prstGeom prst="rect">
            <a:avLst/>
          </a:prstGeom>
          <a:ln>
            <a:solidFill>
              <a:schemeClr val="tx1"/>
            </a:solidFill>
          </a:ln>
        </p:spPr>
      </p:pic>
      <p:pic>
        <p:nvPicPr>
          <p:cNvPr id="37" name="Picture 36" descr="Diagram, engineering drawing">
            <a:extLst>
              <a:ext uri="{FF2B5EF4-FFF2-40B4-BE49-F238E27FC236}">
                <a16:creationId xmlns:a16="http://schemas.microsoft.com/office/drawing/2014/main" id="{EF5A49C7-633A-F2D8-4A2E-81D931C3545F}"/>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22934079" y="20486141"/>
            <a:ext cx="6203534" cy="2709104"/>
          </a:xfrm>
          <a:prstGeom prst="rect">
            <a:avLst/>
          </a:prstGeom>
          <a:ln>
            <a:solidFill>
              <a:schemeClr val="tx1"/>
            </a:solidFill>
          </a:ln>
        </p:spPr>
      </p:pic>
      <p:pic>
        <p:nvPicPr>
          <p:cNvPr id="26" name="Picture 26" descr="Table&#10;&#10;Description automatically generated">
            <a:extLst>
              <a:ext uri="{FF2B5EF4-FFF2-40B4-BE49-F238E27FC236}">
                <a16:creationId xmlns:a16="http://schemas.microsoft.com/office/drawing/2014/main" id="{02DFA42B-3365-EABC-5CE7-F203765E3FAA}"/>
              </a:ext>
            </a:extLst>
          </p:cNvPr>
          <p:cNvPicPr>
            <a:picLocks noChangeAspect="1"/>
          </p:cNvPicPr>
          <p:nvPr/>
        </p:nvPicPr>
        <p:blipFill>
          <a:blip r:embed="rId23"/>
          <a:stretch>
            <a:fillRect/>
          </a:stretch>
        </p:blipFill>
        <p:spPr>
          <a:xfrm>
            <a:off x="29809440" y="5847859"/>
            <a:ext cx="10019211" cy="7281041"/>
          </a:xfrm>
          <a:prstGeom prst="rect">
            <a:avLst/>
          </a:prstGeom>
          <a:ln>
            <a:solidFill>
              <a:schemeClr val="tx1"/>
            </a:solidFill>
          </a:ln>
        </p:spPr>
      </p:pic>
    </p:spTree>
    <p:extLst>
      <p:ext uri="{BB962C8B-B14F-4D97-AF65-F5344CB8AC3E}">
        <p14:creationId xmlns:p14="http://schemas.microsoft.com/office/powerpoint/2010/main" val="3760304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75B250424E6EA458CE7A3AF9E8179FC" ma:contentTypeVersion="12" ma:contentTypeDescription="Create a new document." ma:contentTypeScope="" ma:versionID="d7c9f11901bdf8736dec5bb59f66e336">
  <xsd:schema xmlns:xsd="http://www.w3.org/2001/XMLSchema" xmlns:xs="http://www.w3.org/2001/XMLSchema" xmlns:p="http://schemas.microsoft.com/office/2006/metadata/properties" xmlns:ns3="900e37ce-d0e5-46b5-a203-971f7fa9c91d" xmlns:ns4="163471c2-0f18-451f-b6a5-76e916cf4600" targetNamespace="http://schemas.microsoft.com/office/2006/metadata/properties" ma:root="true" ma:fieldsID="12a8d39b6fb13497eb5c24dff89cd9d7" ns3:_="" ns4:_="">
    <xsd:import namespace="900e37ce-d0e5-46b5-a203-971f7fa9c91d"/>
    <xsd:import namespace="163471c2-0f18-451f-b6a5-76e916cf4600"/>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0e37ce-d0e5-46b5-a203-971f7fa9c9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_activity" ma:index="19"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3471c2-0f18-451f-b6a5-76e916cf460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_activity xmlns="900e37ce-d0e5-46b5-a203-971f7fa9c91d" xsi:nil="true"/>
  </documentManagement>
</p:properties>
</file>

<file path=customXml/itemProps1.xml><?xml version="1.0" encoding="utf-8"?>
<ds:datastoreItem xmlns:ds="http://schemas.openxmlformats.org/officeDocument/2006/customXml" ds:itemID="{1C17479B-FE14-4475-A06C-4AE20FF9800B}">
  <ds:schemaRefs>
    <ds:schemaRef ds:uri="163471c2-0f18-451f-b6a5-76e916cf4600"/>
    <ds:schemaRef ds:uri="900e37ce-d0e5-46b5-a203-971f7fa9c91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966D790-D06C-4361-94B8-8BED25FA40AD}">
  <ds:schemaRefs>
    <ds:schemaRef ds:uri="ESRI.ArcGIS.Mapping.OfficeIntegration.PowerPointInfo"/>
  </ds:schemaRefs>
</ds:datastoreItem>
</file>

<file path=customXml/itemProps3.xml><?xml version="1.0" encoding="utf-8"?>
<ds:datastoreItem xmlns:ds="http://schemas.openxmlformats.org/officeDocument/2006/customXml" ds:itemID="{E8B49EBC-8012-49EB-A634-9AC004CF8E85}">
  <ds:schemaRefs>
    <ds:schemaRef ds:uri="ESRI.ArcGIS.Mapping.OfficeIntegration.PowerPointInfo"/>
  </ds:schemaRefs>
</ds:datastoreItem>
</file>

<file path=customXml/itemProps4.xml><?xml version="1.0" encoding="utf-8"?>
<ds:datastoreItem xmlns:ds="http://schemas.openxmlformats.org/officeDocument/2006/customXml" ds:itemID="{40AD0D7C-4539-4601-95EB-94903C996431}">
  <ds:schemaRefs>
    <ds:schemaRef ds:uri="http://schemas.microsoft.com/sharepoint/v3/contenttype/forms"/>
  </ds:schemaRefs>
</ds:datastoreItem>
</file>

<file path=customXml/itemProps5.xml><?xml version="1.0" encoding="utf-8"?>
<ds:datastoreItem xmlns:ds="http://schemas.openxmlformats.org/officeDocument/2006/customXml" ds:itemID="{F7BB0FB5-7890-4A47-9167-DBFA74D4F346}">
  <ds:schemaRefs>
    <ds:schemaRef ds:uri="http://www.w3.org/XML/1998/namespace"/>
    <ds:schemaRef ds:uri="http://schemas.openxmlformats.org/package/2006/metadata/core-properties"/>
    <ds:schemaRef ds:uri="http://purl.org/dc/dcmitype/"/>
    <ds:schemaRef ds:uri="http://schemas.microsoft.com/office/2006/metadata/properties"/>
    <ds:schemaRef ds:uri="http://schemas.microsoft.com/office/2006/documentManagement/types"/>
    <ds:schemaRef ds:uri="900e37ce-d0e5-46b5-a203-971f7fa9c91d"/>
    <ds:schemaRef ds:uri="http://purl.org/dc/elements/1.1/"/>
    <ds:schemaRef ds:uri="http://schemas.microsoft.com/office/infopath/2007/PartnerControls"/>
    <ds:schemaRef ds:uri="163471c2-0f18-451f-b6a5-76e916cf4600"/>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123</TotalTime>
  <Words>950</Words>
  <Application>Microsoft Office PowerPoint</Application>
  <PresentationFormat>Custom</PresentationFormat>
  <Paragraphs>75</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Cambria</vt:lpstr>
      <vt:lpstr>Office Theme</vt:lpstr>
      <vt:lpstr>Jaffrey NH, Multipurpose Rail Trail Bridge Replacement  Anthony Accardi, Joseph Clark, Zachary Goin, Jameson Miller, Sean Goodman Department of Civil and Environmental Engineering, University of New Hampshire, Durham, NH 03824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Rhiannon Jacobs</dc:creator>
  <cp:lastModifiedBy>Anthony Accardi</cp:lastModifiedBy>
  <cp:revision>2</cp:revision>
  <dcterms:created xsi:type="dcterms:W3CDTF">2016-03-05T16:55:12Z</dcterms:created>
  <dcterms:modified xsi:type="dcterms:W3CDTF">2023-04-12T16:30:55Z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0x010100375B250424E6EA458CE7A3AF9E8179FC</vt:lpwstr>
  </property>
</Properties>
</file>