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Lst>
  <p:sldIdLst>
    <p:sldId id="256" r:id="rId7"/>
  </p:sldIdLst>
  <p:sldSz cx="36576000" cy="29260800"/>
  <p:notesSz cx="9144000" cy="6858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16">
          <p15:clr>
            <a:srgbClr val="A4A3A4"/>
          </p15:clr>
        </p15:guide>
        <p15:guide id="2"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75"/>
    <p:restoredTop sz="94672"/>
  </p:normalViewPr>
  <p:slideViewPr>
    <p:cSldViewPr snapToGrid="0">
      <p:cViewPr>
        <p:scale>
          <a:sx n="27" d="100"/>
          <a:sy n="27" d="100"/>
        </p:scale>
        <p:origin x="2664" y="624"/>
      </p:cViewPr>
      <p:guideLst>
        <p:guide orient="horz" pos="9216"/>
        <p:guide pos="115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ableStyles" Target="tableStyles.xml"/><Relationship Id="rId5" Type="http://schemas.openxmlformats.org/officeDocument/2006/relationships/customXml" Target="../customXml/item5.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788749"/>
            <a:ext cx="31089600" cy="10187093"/>
          </a:xfrm>
        </p:spPr>
        <p:txBody>
          <a:bodyPr anchor="b"/>
          <a:lstStyle>
            <a:lvl1pPr algn="ctr">
              <a:defRPr sz="25200"/>
            </a:lvl1pPr>
          </a:lstStyle>
          <a:p>
            <a:r>
              <a:rPr lang="en-US"/>
              <a:t>Click to edit Master title style</a:t>
            </a:r>
          </a:p>
        </p:txBody>
      </p:sp>
      <p:sp>
        <p:nvSpPr>
          <p:cNvPr id="3" name="Subtitle 2"/>
          <p:cNvSpPr>
            <a:spLocks noGrp="1"/>
          </p:cNvSpPr>
          <p:nvPr>
            <p:ph type="subTitle" idx="1"/>
          </p:nvPr>
        </p:nvSpPr>
        <p:spPr>
          <a:xfrm>
            <a:off x="4572000" y="15368696"/>
            <a:ext cx="27432000" cy="7064584"/>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p>
        </p:txBody>
      </p:sp>
      <p:sp>
        <p:nvSpPr>
          <p:cNvPr id="4" name="Date Placeholder 3"/>
          <p:cNvSpPr>
            <a:spLocks noGrp="1"/>
          </p:cNvSpPr>
          <p:nvPr>
            <p:ph type="dt" sz="half" idx="10"/>
          </p:nvPr>
        </p:nvSpPr>
        <p:spPr/>
        <p:txBody>
          <a:bodyPr/>
          <a:lstStyle/>
          <a:p>
            <a:fld id="{08E81BC7-D5A5-445F-BF4D-797F02B50EB4}" type="datetimeFigureOut">
              <a:rPr lang="en-US" smtClean="0"/>
              <a:t>4/12/23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5474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557867"/>
            <a:ext cx="7886700" cy="247971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14602" y="1557867"/>
            <a:ext cx="23202900" cy="247971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679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37704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7294889"/>
            <a:ext cx="31546800" cy="12171677"/>
          </a:xfrm>
        </p:spPr>
        <p:txBody>
          <a:bodyPr anchor="b"/>
          <a:lstStyle>
            <a:lvl1pPr>
              <a:defRPr sz="25200"/>
            </a:lvl1pPr>
          </a:lstStyle>
          <a:p>
            <a:r>
              <a:rPr lang="en-US"/>
              <a:t>Click to edit Master title style</a:t>
            </a:r>
          </a:p>
        </p:txBody>
      </p:sp>
      <p:sp>
        <p:nvSpPr>
          <p:cNvPr id="3" name="Text Placeholder 2"/>
          <p:cNvSpPr>
            <a:spLocks noGrp="1"/>
          </p:cNvSpPr>
          <p:nvPr>
            <p:ph type="body" idx="1"/>
          </p:nvPr>
        </p:nvSpPr>
        <p:spPr>
          <a:xfrm>
            <a:off x="2495552" y="19581716"/>
            <a:ext cx="31546800" cy="640079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6412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14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516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E81BC7-D5A5-445F-BF4D-797F02B50EB4}" type="datetimeFigureOut">
              <a:rPr lang="en-US" smtClean="0"/>
              <a:t>4/12/23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989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557873"/>
            <a:ext cx="31546800" cy="5655736"/>
          </a:xfrm>
        </p:spPr>
        <p:txBody>
          <a:bodyPr/>
          <a:lstStyle/>
          <a:p>
            <a:r>
              <a:rPr lang="en-US"/>
              <a:t>Click to edit Master title style</a:t>
            </a:r>
          </a:p>
        </p:txBody>
      </p:sp>
      <p:sp>
        <p:nvSpPr>
          <p:cNvPr id="3" name="Text Placeholder 2"/>
          <p:cNvSpPr>
            <a:spLocks noGrp="1"/>
          </p:cNvSpPr>
          <p:nvPr>
            <p:ph type="body" idx="1"/>
          </p:nvPr>
        </p:nvSpPr>
        <p:spPr>
          <a:xfrm>
            <a:off x="2519368" y="7172963"/>
            <a:ext cx="15473360" cy="351535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519368" y="10688320"/>
            <a:ext cx="15473360"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516602" y="7172963"/>
            <a:ext cx="15549564" cy="351535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8516602" y="10688320"/>
            <a:ext cx="15549564"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E81BC7-D5A5-445F-BF4D-797F02B50EB4}" type="datetimeFigureOut">
              <a:rPr lang="en-US" smtClean="0"/>
              <a:t>4/12/23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745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E81BC7-D5A5-445F-BF4D-797F02B50EB4}" type="datetimeFigureOut">
              <a:rPr lang="en-US" smtClean="0"/>
              <a:t>4/12/23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70348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4/12/23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39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3440"/>
            </a:lvl1pPr>
          </a:lstStyle>
          <a:p>
            <a:r>
              <a:rPr lang="en-US"/>
              <a:t>Click to edit Master title style</a:t>
            </a:r>
          </a:p>
        </p:txBody>
      </p:sp>
      <p:sp>
        <p:nvSpPr>
          <p:cNvPr id="3" name="Content Placeholder 2"/>
          <p:cNvSpPr>
            <a:spLocks noGrp="1"/>
          </p:cNvSpPr>
          <p:nvPr>
            <p:ph idx="1"/>
          </p:nvPr>
        </p:nvSpPr>
        <p:spPr>
          <a:xfrm>
            <a:off x="15549564" y="4213020"/>
            <a:ext cx="18516600" cy="20794133"/>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19364" y="8778240"/>
            <a:ext cx="11796712" cy="16262776"/>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61361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3440"/>
            </a:lvl1pPr>
          </a:lstStyle>
          <a:p>
            <a:r>
              <a:rPr lang="en-US"/>
              <a:t>Click to edit Master title style</a:t>
            </a:r>
          </a:p>
        </p:txBody>
      </p:sp>
      <p:sp>
        <p:nvSpPr>
          <p:cNvPr id="3" name="Picture Placeholder 2"/>
          <p:cNvSpPr>
            <a:spLocks noGrp="1" noChangeAspect="1"/>
          </p:cNvSpPr>
          <p:nvPr>
            <p:ph type="pic" idx="1"/>
          </p:nvPr>
        </p:nvSpPr>
        <p:spPr>
          <a:xfrm>
            <a:off x="15549564" y="4213020"/>
            <a:ext cx="18516600" cy="20794133"/>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p>
        </p:txBody>
      </p:sp>
      <p:sp>
        <p:nvSpPr>
          <p:cNvPr id="4" name="Text Placeholder 3"/>
          <p:cNvSpPr>
            <a:spLocks noGrp="1"/>
          </p:cNvSpPr>
          <p:nvPr>
            <p:ph type="body" sz="half" idx="2"/>
          </p:nvPr>
        </p:nvSpPr>
        <p:spPr>
          <a:xfrm>
            <a:off x="2519364" y="8778240"/>
            <a:ext cx="11796712" cy="16262776"/>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4468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557873"/>
            <a:ext cx="31546800" cy="565573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14600" y="7789333"/>
            <a:ext cx="31546800" cy="185657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14600" y="27120433"/>
            <a:ext cx="8229600" cy="1557867"/>
          </a:xfrm>
          <a:prstGeom prst="rect">
            <a:avLst/>
          </a:prstGeom>
        </p:spPr>
        <p:txBody>
          <a:bodyPr vert="horz" lIns="91440" tIns="45720" rIns="91440" bIns="45720" rtlCol="0" anchor="ctr"/>
          <a:lstStyle>
            <a:lvl1pPr algn="l">
              <a:defRPr sz="5040">
                <a:solidFill>
                  <a:schemeClr val="tx1">
                    <a:tint val="75000"/>
                  </a:schemeClr>
                </a:solidFill>
              </a:defRPr>
            </a:lvl1pPr>
          </a:lstStyle>
          <a:p>
            <a:fld id="{08E81BC7-D5A5-445F-BF4D-797F02B50EB4}" type="datetimeFigureOut">
              <a:rPr lang="en-US" smtClean="0"/>
              <a:t>4/12/23</a:t>
            </a:fld>
            <a:endParaRPr lang="en-US"/>
          </a:p>
        </p:txBody>
      </p:sp>
      <p:sp>
        <p:nvSpPr>
          <p:cNvPr id="5" name="Footer Placeholder 4"/>
          <p:cNvSpPr>
            <a:spLocks noGrp="1"/>
          </p:cNvSpPr>
          <p:nvPr>
            <p:ph type="ftr" sz="quarter" idx="3"/>
          </p:nvPr>
        </p:nvSpPr>
        <p:spPr>
          <a:xfrm>
            <a:off x="12115800" y="27120433"/>
            <a:ext cx="12344400" cy="1557867"/>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7120433"/>
            <a:ext cx="8229600" cy="1557867"/>
          </a:xfrm>
          <a:prstGeom prst="rect">
            <a:avLst/>
          </a:prstGeom>
        </p:spPr>
        <p:txBody>
          <a:bodyPr vert="horz" lIns="91440" tIns="45720" rIns="91440" bIns="45720" rtlCol="0" anchor="ctr"/>
          <a:lstStyle>
            <a:lvl1pPr algn="r">
              <a:defRPr sz="504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997" y="464457"/>
            <a:ext cx="35947162" cy="3509232"/>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7200">
                <a:solidFill>
                  <a:schemeClr val="bg1"/>
                </a:solidFill>
                <a:latin typeface="Cambria" panose="02040503050406030204" pitchFamily="18" charset="0"/>
                <a:cs typeface="Arial" panose="020B0604020202020204" pitchFamily="34" charset="0"/>
              </a:rPr>
              <a:t>CNC Automatic Door System</a:t>
            </a:r>
            <a:br>
              <a:rPr lang="en-US" sz="7200">
                <a:solidFill>
                  <a:schemeClr val="bg1"/>
                </a:solidFill>
                <a:latin typeface="Cambria" panose="02040503050406030204" pitchFamily="18" charset="0"/>
                <a:cs typeface="Arial" panose="020B0604020202020204" pitchFamily="34" charset="0"/>
              </a:rPr>
            </a:br>
            <a:r>
              <a:rPr lang="en-US" sz="4800" u="sng">
                <a:solidFill>
                  <a:schemeClr val="bg1"/>
                </a:solidFill>
                <a:latin typeface="Cambria" panose="02040503050406030204" pitchFamily="18" charset="0"/>
                <a:cs typeface="Arial" panose="020B0604020202020204" pitchFamily="34" charset="0"/>
              </a:rPr>
              <a:t>Nate McCarvill, Collin Edminster, Riley Drew</a:t>
            </a:r>
            <a:br>
              <a:rPr lang="en-US" sz="4800">
                <a:solidFill>
                  <a:schemeClr val="bg1"/>
                </a:solidFill>
                <a:latin typeface="Cambria" panose="02040503050406030204" pitchFamily="18" charset="0"/>
                <a:cs typeface="Arial" panose="020B0604020202020204" pitchFamily="34" charset="0"/>
              </a:rPr>
            </a:br>
            <a:r>
              <a:rPr lang="en-US" sz="4800" i="1">
                <a:solidFill>
                  <a:schemeClr val="bg1"/>
                </a:solidFill>
                <a:latin typeface="Cambria" panose="02040503050406030204" pitchFamily="18" charset="0"/>
                <a:cs typeface="Arial" panose="020B0604020202020204" pitchFamily="34" charset="0"/>
              </a:rPr>
              <a:t>Department of Mechanical Engineering, University of New Hampshire, Durham, NH 03824</a:t>
            </a:r>
            <a:endParaRPr lang="en-US" sz="8000" i="1">
              <a:solidFill>
                <a:schemeClr val="bg1"/>
              </a:solidFill>
              <a:latin typeface="Cambria" panose="02040503050406030204" pitchFamily="18" charset="0"/>
              <a:cs typeface="Arial" panose="020B0604020202020204" pitchFamily="34" charset="0"/>
            </a:endParaRPr>
          </a:p>
        </p:txBody>
      </p:sp>
      <p:sp>
        <p:nvSpPr>
          <p:cNvPr id="6" name="Subtitle 2"/>
          <p:cNvSpPr txBox="1">
            <a:spLocks/>
          </p:cNvSpPr>
          <p:nvPr/>
        </p:nvSpPr>
        <p:spPr>
          <a:xfrm>
            <a:off x="307997" y="5616520"/>
            <a:ext cx="9095619" cy="6214915"/>
          </a:xfrm>
          <a:prstGeom prst="rect">
            <a:avLst/>
          </a:prstGeom>
          <a:noFill/>
          <a:ln>
            <a:solidFill>
              <a:srgbClr val="002060"/>
            </a:solidFill>
          </a:ln>
        </p:spPr>
        <p:txBody>
          <a:bodyPr vert="horz" lIns="91440" tIns="45720" rIns="91440" bIns="45720"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r>
              <a:rPr lang="en-US" sz="3500">
                <a:latin typeface="Cambria"/>
                <a:ea typeface="Cambria"/>
              </a:rPr>
              <a:t>    </a:t>
            </a:r>
            <a:r>
              <a:rPr lang="en-US" sz="2800">
                <a:latin typeface="Cambria"/>
                <a:ea typeface="Cambria"/>
              </a:rPr>
              <a:t> Robotics and automation are a major focus for manufacturers in the US and globally to increase production efficiency. A CNC machine processes material to desired specifications using numerically programmed instructions, as opposed to manually operated controls. Many manufacturers have shifted toward automated manufacturing with CNC machines. The team design, analyzed, and constructed a system allowing for the automatic opening and closing of a CNC machine door that competes with existing solutions.</a:t>
            </a:r>
            <a:endParaRPr lang="en-US" sz="2800">
              <a:latin typeface="Cambria" panose="02040503050406030204" pitchFamily="18" charset="0"/>
              <a:ea typeface="Cambria" panose="02040503050406030204" pitchFamily="18" charset="0"/>
            </a:endParaRPr>
          </a:p>
          <a:p>
            <a:pPr algn="just"/>
            <a:r>
              <a:rPr lang="en-US" sz="2800">
                <a:latin typeface="Cambria"/>
                <a:ea typeface="Cambria"/>
              </a:rPr>
              <a:t>     The following information illustrates the team’s automated manufacturing aid, which increases the efficiency of a CNC machine by autonomously opening and closing the operator door, providing access to the workspace for a robot for automated manufacturing.</a:t>
            </a:r>
          </a:p>
          <a:p>
            <a:pPr marL="457200" indent="-457200" algn="l">
              <a:buFont typeface="Arial" panose="020B0604020202020204" pitchFamily="34" charset="0"/>
              <a:buChar char="•"/>
            </a:pPr>
            <a:endParaRPr lang="en-US" sz="3200">
              <a:latin typeface="Cambria" panose="02040503050406030204" pitchFamily="18" charset="0"/>
            </a:endParaRPr>
          </a:p>
          <a:p>
            <a:endParaRPr lang="en-US" sz="3200">
              <a:latin typeface="Cambria" panose="02040503050406030204" pitchFamily="18" charset="0"/>
            </a:endParaRPr>
          </a:p>
          <a:p>
            <a:endParaRPr lang="en-US" sz="3200">
              <a:latin typeface="Cambria" panose="02040503050406030204" pitchFamily="18" charset="0"/>
            </a:endParaRPr>
          </a:p>
          <a:p>
            <a:endParaRPr lang="en-US" sz="3200">
              <a:latin typeface="Cambria" panose="02040503050406030204" pitchFamily="18" charset="0"/>
            </a:endParaRPr>
          </a:p>
          <a:p>
            <a:endParaRPr lang="en-US" sz="3200">
              <a:latin typeface="Cambria" panose="02040503050406030204" pitchFamily="18" charset="0"/>
            </a:endParaRPr>
          </a:p>
          <a:p>
            <a:endParaRPr lang="en-US" sz="3200">
              <a:latin typeface="Cambria" panose="02040503050406030204" pitchFamily="18" charset="0"/>
            </a:endParaRPr>
          </a:p>
        </p:txBody>
      </p:sp>
      <p:sp>
        <p:nvSpPr>
          <p:cNvPr id="7" name="Subtitle 2"/>
          <p:cNvSpPr txBox="1">
            <a:spLocks/>
          </p:cNvSpPr>
          <p:nvPr/>
        </p:nvSpPr>
        <p:spPr>
          <a:xfrm>
            <a:off x="307997" y="12247002"/>
            <a:ext cx="9095619" cy="811696"/>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a:solidFill>
                  <a:schemeClr val="bg1"/>
                </a:solidFill>
                <a:latin typeface="Cambria" panose="02040503050406030204" pitchFamily="18" charset="0"/>
              </a:rPr>
              <a:t>Criteria</a:t>
            </a:r>
          </a:p>
        </p:txBody>
      </p:sp>
      <p:sp>
        <p:nvSpPr>
          <p:cNvPr id="8" name="Subtitle 2"/>
          <p:cNvSpPr txBox="1">
            <a:spLocks/>
          </p:cNvSpPr>
          <p:nvPr/>
        </p:nvSpPr>
        <p:spPr>
          <a:xfrm>
            <a:off x="307997" y="21056038"/>
            <a:ext cx="9095619" cy="7495854"/>
          </a:xfrm>
          <a:prstGeom prst="rect">
            <a:avLst/>
          </a:prstGeom>
          <a:ln>
            <a:solidFill>
              <a:srgbClr val="002060"/>
            </a:solidFill>
          </a:ln>
        </p:spPr>
        <p:txBody>
          <a:bodyPr vert="horz" lIns="91440" tIns="45720" rIns="91440" bIns="45720"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endParaRPr lang="en-US" sz="3200">
              <a:latin typeface="Cambria" panose="02040503050406030204" pitchFamily="18" charset="0"/>
              <a:ea typeface="Cambria"/>
            </a:endParaRPr>
          </a:p>
          <a:p>
            <a:pPr marL="342900" indent="-342900" algn="just">
              <a:spcBef>
                <a:spcPts val="0"/>
              </a:spcBef>
              <a:buFont typeface="Arial" panose="020B0604020202020204" pitchFamily="34" charset="0"/>
              <a:buChar char="•"/>
            </a:pPr>
            <a:endParaRPr lang="en-US" sz="2500">
              <a:latin typeface="Cambria" panose="02040503050406030204" pitchFamily="18" charset="0"/>
            </a:endParaRPr>
          </a:p>
          <a:p>
            <a:pPr marL="342900" indent="-342900" algn="just">
              <a:spcBef>
                <a:spcPts val="0"/>
              </a:spcBef>
              <a:buFont typeface="Arial" panose="020B0604020202020204" pitchFamily="34" charset="0"/>
              <a:buChar char="•"/>
            </a:pPr>
            <a:endParaRPr lang="en-US" sz="2500">
              <a:latin typeface="Cambria" panose="02040503050406030204" pitchFamily="18" charset="0"/>
            </a:endParaRPr>
          </a:p>
          <a:p>
            <a:pPr marL="342900" indent="-342900" algn="just">
              <a:spcBef>
                <a:spcPts val="0"/>
              </a:spcBef>
              <a:buFont typeface="Arial" panose="020B0604020202020204" pitchFamily="34" charset="0"/>
              <a:buChar char="•"/>
            </a:pPr>
            <a:endParaRPr lang="en-US" sz="2500">
              <a:latin typeface="Cambria" panose="02040503050406030204" pitchFamily="18" charset="0"/>
            </a:endParaRPr>
          </a:p>
          <a:p>
            <a:pPr algn="just">
              <a:spcBef>
                <a:spcPts val="0"/>
              </a:spcBef>
            </a:pPr>
            <a:endParaRPr lang="en-US" sz="2500">
              <a:latin typeface="Cambria" panose="02040503050406030204" pitchFamily="18" charset="0"/>
            </a:endParaRPr>
          </a:p>
          <a:p>
            <a:pPr algn="just">
              <a:spcBef>
                <a:spcPts val="0"/>
              </a:spcBef>
            </a:pPr>
            <a:endParaRPr lang="en-US" sz="2500">
              <a:latin typeface="Cambria" panose="02040503050406030204" pitchFamily="18" charset="0"/>
            </a:endParaRPr>
          </a:p>
          <a:p>
            <a:pPr algn="just">
              <a:spcBef>
                <a:spcPts val="0"/>
              </a:spcBef>
            </a:pPr>
            <a:endParaRPr lang="en-US" sz="2500">
              <a:latin typeface="Cambria" panose="02040503050406030204" pitchFamily="18" charset="0"/>
            </a:endParaRPr>
          </a:p>
          <a:p>
            <a:pPr marL="342900" indent="-342900" algn="just">
              <a:spcBef>
                <a:spcPts val="0"/>
              </a:spcBef>
              <a:buFont typeface="Arial" panose="020B0604020202020204" pitchFamily="34" charset="0"/>
              <a:buChar char="•"/>
            </a:pPr>
            <a:endParaRPr lang="en-US" sz="2500">
              <a:latin typeface="Cambria" panose="02040503050406030204" pitchFamily="18" charset="0"/>
            </a:endParaRPr>
          </a:p>
          <a:p>
            <a:pPr algn="just">
              <a:spcBef>
                <a:spcPts val="0"/>
              </a:spcBef>
            </a:pPr>
            <a:endParaRPr lang="en-US" sz="2500">
              <a:latin typeface="Cambria" panose="02040503050406030204" pitchFamily="18" charset="0"/>
            </a:endParaRPr>
          </a:p>
          <a:p>
            <a:pPr marL="342900" indent="-342900" algn="just">
              <a:spcBef>
                <a:spcPts val="0"/>
              </a:spcBef>
              <a:buFont typeface="Arial" panose="020B0604020202020204" pitchFamily="34" charset="0"/>
              <a:buChar char="•"/>
            </a:pPr>
            <a:endParaRPr lang="en-US" sz="2500">
              <a:latin typeface="Cambria" panose="02040503050406030204" pitchFamily="18" charset="0"/>
            </a:endParaRPr>
          </a:p>
          <a:p>
            <a:pPr marL="342900" indent="-342900" algn="just">
              <a:spcBef>
                <a:spcPts val="0"/>
              </a:spcBef>
              <a:buFont typeface="Arial" panose="020B0604020202020204" pitchFamily="34" charset="0"/>
              <a:buChar char="•"/>
            </a:pPr>
            <a:endParaRPr lang="en-US" sz="2500">
              <a:latin typeface="Cambria" panose="02040503050406030204" pitchFamily="18" charset="0"/>
            </a:endParaRPr>
          </a:p>
          <a:p>
            <a:pPr marL="342900" indent="-342900" algn="just">
              <a:spcBef>
                <a:spcPts val="0"/>
              </a:spcBef>
              <a:buFont typeface="Arial" panose="020B0604020202020204" pitchFamily="34" charset="0"/>
              <a:buChar char="•"/>
            </a:pPr>
            <a:endParaRPr lang="en-US" sz="2500">
              <a:latin typeface="Cambria" panose="02040503050406030204" pitchFamily="18" charset="0"/>
            </a:endParaRPr>
          </a:p>
          <a:p>
            <a:pPr algn="l">
              <a:spcBef>
                <a:spcPts val="0"/>
              </a:spcBef>
            </a:pPr>
            <a:endParaRPr lang="en-US" sz="2500">
              <a:latin typeface="Cambria" panose="02040503050406030204" pitchFamily="18" charset="0"/>
            </a:endParaRPr>
          </a:p>
          <a:p>
            <a:pPr algn="just">
              <a:spcBef>
                <a:spcPts val="0"/>
              </a:spcBef>
            </a:pPr>
            <a:endParaRPr lang="en-US" sz="2500">
              <a:latin typeface="Cambria" panose="02040503050406030204" pitchFamily="18" charset="0"/>
            </a:endParaRPr>
          </a:p>
          <a:p>
            <a:pPr algn="l">
              <a:spcBef>
                <a:spcPts val="0"/>
              </a:spcBef>
            </a:pPr>
            <a:endParaRPr lang="en-US" sz="2500">
              <a:latin typeface="Cambria" panose="02040503050406030204" pitchFamily="18" charset="0"/>
            </a:endParaRPr>
          </a:p>
          <a:p>
            <a:pPr algn="l">
              <a:spcBef>
                <a:spcPts val="0"/>
              </a:spcBef>
            </a:pPr>
            <a:endParaRPr lang="en-US" sz="2500">
              <a:latin typeface="Cambria" panose="02040503050406030204" pitchFamily="18" charset="0"/>
            </a:endParaRPr>
          </a:p>
          <a:p>
            <a:pPr algn="l">
              <a:spcBef>
                <a:spcPts val="0"/>
              </a:spcBef>
            </a:pPr>
            <a:endParaRPr lang="en-US" sz="2500">
              <a:latin typeface="Cambria" panose="02040503050406030204" pitchFamily="18" charset="0"/>
            </a:endParaRPr>
          </a:p>
        </p:txBody>
      </p:sp>
      <p:sp>
        <p:nvSpPr>
          <p:cNvPr id="9" name="Subtitle 2"/>
          <p:cNvSpPr txBox="1">
            <a:spLocks/>
          </p:cNvSpPr>
          <p:nvPr/>
        </p:nvSpPr>
        <p:spPr>
          <a:xfrm>
            <a:off x="10032172" y="4389231"/>
            <a:ext cx="16368152" cy="62301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a:solidFill>
                  <a:schemeClr val="bg1"/>
                </a:solidFill>
                <a:latin typeface="Cambria" panose="02040503050406030204" pitchFamily="18" charset="0"/>
              </a:rPr>
              <a:t>CNC Machine</a:t>
            </a:r>
          </a:p>
        </p:txBody>
      </p:sp>
      <p:sp>
        <p:nvSpPr>
          <p:cNvPr id="12" name="Subtitle 2"/>
          <p:cNvSpPr txBox="1">
            <a:spLocks/>
          </p:cNvSpPr>
          <p:nvPr/>
        </p:nvSpPr>
        <p:spPr>
          <a:xfrm>
            <a:off x="27143413" y="13227903"/>
            <a:ext cx="9095619" cy="6507358"/>
          </a:xfrm>
          <a:prstGeom prst="rect">
            <a:avLst/>
          </a:prstGeom>
          <a:noFill/>
          <a:ln>
            <a:solidFill>
              <a:srgbClr val="002060"/>
            </a:solidFill>
          </a:ln>
        </p:spPr>
        <p:txBody>
          <a:bodyPr vert="horz" lIns="91440" tIns="45720" rIns="91440" bIns="45720"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57200" indent="-457200" algn="just">
              <a:spcBef>
                <a:spcPts val="0"/>
              </a:spcBef>
              <a:buFont typeface="Arial" panose="020B0604020202020204" pitchFamily="34" charset="0"/>
              <a:buChar char="•"/>
            </a:pPr>
            <a:r>
              <a:rPr lang="en-US" sz="2800" dirty="0">
                <a:latin typeface="Cambria"/>
                <a:ea typeface="Cambria"/>
              </a:rPr>
              <a:t>With an original budgetary goal of under $3,500 we achieved a bill of materials totaling </a:t>
            </a:r>
            <a:r>
              <a:rPr lang="en-US" sz="2800" b="1" dirty="0">
                <a:latin typeface="Cambria"/>
                <a:ea typeface="Cambria"/>
              </a:rPr>
              <a:t>$1905</a:t>
            </a:r>
          </a:p>
          <a:p>
            <a:pPr marL="457200" indent="-457200" algn="just">
              <a:spcBef>
                <a:spcPts val="0"/>
              </a:spcBef>
              <a:buFont typeface="Arial" panose="020B0604020202020204" pitchFamily="34" charset="0"/>
              <a:buChar char="•"/>
            </a:pPr>
            <a:r>
              <a:rPr lang="en-US" sz="2800" dirty="0">
                <a:latin typeface="Cambria"/>
                <a:ea typeface="Cambria"/>
              </a:rPr>
              <a:t>For safety we have the door automatically cutting power based on  an </a:t>
            </a:r>
            <a:r>
              <a:rPr lang="en-US" sz="2800" b="1" dirty="0">
                <a:latin typeface="Cambria"/>
                <a:ea typeface="Cambria"/>
              </a:rPr>
              <a:t>overall torque limit</a:t>
            </a:r>
            <a:r>
              <a:rPr lang="en-US" sz="2800" dirty="0">
                <a:latin typeface="Cambria"/>
                <a:ea typeface="Cambria"/>
              </a:rPr>
              <a:t> and are considering a secondary safety using Keyence light curtain or Keyence area scanner.</a:t>
            </a:r>
          </a:p>
          <a:p>
            <a:pPr marL="457200" indent="-457200" algn="just">
              <a:spcBef>
                <a:spcPts val="0"/>
              </a:spcBef>
              <a:buFont typeface="Arial" panose="020B0604020202020204" pitchFamily="34" charset="0"/>
              <a:buChar char="•"/>
            </a:pPr>
            <a:r>
              <a:rPr lang="en-US" sz="2800" dirty="0">
                <a:latin typeface="Cambria"/>
                <a:ea typeface="Cambria"/>
              </a:rPr>
              <a:t>For efficiency we achieved an open and close cycle time of </a:t>
            </a:r>
            <a:r>
              <a:rPr lang="en-US" sz="2800" b="1" dirty="0">
                <a:latin typeface="Cambria"/>
                <a:ea typeface="Cambria"/>
              </a:rPr>
              <a:t>2.39 seconds</a:t>
            </a:r>
            <a:r>
              <a:rPr lang="en-US" sz="2800" dirty="0">
                <a:latin typeface="Cambria"/>
                <a:ea typeface="Cambria"/>
              </a:rPr>
              <a:t>.</a:t>
            </a:r>
          </a:p>
          <a:p>
            <a:pPr marL="457200" indent="-457200" algn="l">
              <a:spcBef>
                <a:spcPts val="0"/>
              </a:spcBef>
              <a:buFont typeface="Arial" panose="020B0604020202020204" pitchFamily="34" charset="0"/>
              <a:buChar char="•"/>
            </a:pPr>
            <a:r>
              <a:rPr lang="en-US" sz="2800" dirty="0">
                <a:latin typeface="Cambria"/>
                <a:ea typeface="Cambria"/>
              </a:rPr>
              <a:t>The robot controls the system directly currently and has communication both ways between the device and robot controller. </a:t>
            </a:r>
            <a:endParaRPr lang="en-US" sz="2800" dirty="0">
              <a:latin typeface="Cambria" panose="02040503050406030204" pitchFamily="18" charset="0"/>
              <a:ea typeface="Cambria"/>
            </a:endParaRPr>
          </a:p>
          <a:p>
            <a:pPr marL="457200" indent="-457200" algn="just">
              <a:spcBef>
                <a:spcPts val="0"/>
              </a:spcBef>
              <a:buFont typeface="Arial" panose="020B0604020202020204" pitchFamily="34" charset="0"/>
              <a:buChar char="•"/>
            </a:pPr>
            <a:r>
              <a:rPr lang="en-US" sz="2800" dirty="0">
                <a:latin typeface="Cambria"/>
                <a:ea typeface="Cambria"/>
              </a:rPr>
              <a:t>Basic extrusion platform allows for easy manipulation and installation onto CNC machine.  </a:t>
            </a:r>
            <a:endParaRPr lang="en-US" sz="2800" dirty="0">
              <a:latin typeface="Cambria" panose="02040503050406030204" pitchFamily="18" charset="0"/>
              <a:ea typeface="Cambria"/>
            </a:endParaRPr>
          </a:p>
        </p:txBody>
      </p:sp>
      <p:sp>
        <p:nvSpPr>
          <p:cNvPr id="13" name="Subtitle 2"/>
          <p:cNvSpPr txBox="1">
            <a:spLocks/>
          </p:cNvSpPr>
          <p:nvPr/>
        </p:nvSpPr>
        <p:spPr>
          <a:xfrm>
            <a:off x="307997" y="4380109"/>
            <a:ext cx="9095619" cy="811696"/>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a:solidFill>
                  <a:schemeClr val="bg1"/>
                </a:solidFill>
                <a:latin typeface="Cambria" panose="02040503050406030204" pitchFamily="18" charset="0"/>
              </a:rPr>
              <a:t>Introduction</a:t>
            </a:r>
          </a:p>
        </p:txBody>
      </p:sp>
      <p:sp>
        <p:nvSpPr>
          <p:cNvPr id="15" name="Subtitle 2"/>
          <p:cNvSpPr txBox="1">
            <a:spLocks/>
          </p:cNvSpPr>
          <p:nvPr/>
        </p:nvSpPr>
        <p:spPr>
          <a:xfrm>
            <a:off x="27159540" y="4380109"/>
            <a:ext cx="9095619" cy="811696"/>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a:solidFill>
                  <a:schemeClr val="bg1"/>
                </a:solidFill>
                <a:latin typeface="Cambria"/>
                <a:ea typeface="Cambria"/>
              </a:rPr>
              <a:t>Mechanics and Controls</a:t>
            </a:r>
            <a:endParaRPr lang="en-US" sz="5000">
              <a:solidFill>
                <a:schemeClr val="bg1"/>
              </a:solidFill>
              <a:latin typeface="Cambria" panose="02040503050406030204" pitchFamily="18" charset="0"/>
              <a:ea typeface="Cambria"/>
            </a:endParaRPr>
          </a:p>
        </p:txBody>
      </p:sp>
      <p:sp>
        <p:nvSpPr>
          <p:cNvPr id="16" name="Subtitle 2"/>
          <p:cNvSpPr txBox="1">
            <a:spLocks/>
          </p:cNvSpPr>
          <p:nvPr/>
        </p:nvSpPr>
        <p:spPr>
          <a:xfrm>
            <a:off x="10027320" y="5333397"/>
            <a:ext cx="16368152" cy="6384855"/>
          </a:xfrm>
          <a:prstGeom prst="rect">
            <a:avLst/>
          </a:prstGeom>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200">
              <a:latin typeface="Cambria" panose="02040503050406030204" pitchFamily="18" charset="0"/>
            </a:endParaRPr>
          </a:p>
        </p:txBody>
      </p:sp>
      <p:sp>
        <p:nvSpPr>
          <p:cNvPr id="17" name="Subtitle 2"/>
          <p:cNvSpPr txBox="1">
            <a:spLocks/>
          </p:cNvSpPr>
          <p:nvPr/>
        </p:nvSpPr>
        <p:spPr>
          <a:xfrm>
            <a:off x="27077443" y="12133818"/>
            <a:ext cx="9095619" cy="811696"/>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a:solidFill>
                  <a:schemeClr val="bg1"/>
                </a:solidFill>
                <a:latin typeface="Cambria" panose="02040503050406030204" pitchFamily="18" charset="0"/>
              </a:rPr>
              <a:t>Results</a:t>
            </a:r>
          </a:p>
        </p:txBody>
      </p:sp>
      <p:sp>
        <p:nvSpPr>
          <p:cNvPr id="18" name="Subtitle 2"/>
          <p:cNvSpPr txBox="1">
            <a:spLocks/>
          </p:cNvSpPr>
          <p:nvPr/>
        </p:nvSpPr>
        <p:spPr>
          <a:xfrm>
            <a:off x="27159540" y="20047145"/>
            <a:ext cx="9095619" cy="56322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000">
                <a:solidFill>
                  <a:schemeClr val="bg1"/>
                </a:solidFill>
                <a:latin typeface="Cambria" panose="02040503050406030204" pitchFamily="18" charset="0"/>
              </a:rPr>
              <a:t>Moving Forward</a:t>
            </a:r>
          </a:p>
        </p:txBody>
      </p:sp>
      <p:sp>
        <p:nvSpPr>
          <p:cNvPr id="19" name="Subtitle 2"/>
          <p:cNvSpPr txBox="1">
            <a:spLocks/>
          </p:cNvSpPr>
          <p:nvPr/>
        </p:nvSpPr>
        <p:spPr>
          <a:xfrm>
            <a:off x="27143413" y="5459100"/>
            <a:ext cx="9095619" cy="6259152"/>
          </a:xfrm>
          <a:prstGeom prst="rect">
            <a:avLst/>
          </a:prstGeom>
          <a:noFill/>
          <a:ln>
            <a:solidFill>
              <a:srgbClr val="002060"/>
            </a:solidFill>
          </a:ln>
        </p:spPr>
        <p:txBody>
          <a:bodyPr vert="horz" lIns="91440" tIns="45720" rIns="91440" bIns="45720"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r>
              <a:rPr lang="en-US" sz="2800">
                <a:latin typeface="Cambria"/>
                <a:ea typeface="Cambria"/>
              </a:rPr>
              <a:t>     After thorough research and discussion, the team ultimately decided on the following mechanical system for the opening and closing of the CNC machine door. </a:t>
            </a:r>
            <a:endParaRPr lang="en-US" sz="2800">
              <a:latin typeface="Cambria" panose="02040503050406030204" pitchFamily="18" charset="0"/>
              <a:ea typeface="Cambria"/>
            </a:endParaRPr>
          </a:p>
          <a:p>
            <a:pPr algn="l">
              <a:spcBef>
                <a:spcPts val="0"/>
              </a:spcBef>
            </a:pPr>
            <a:endParaRPr lang="en-US" sz="2800">
              <a:latin typeface="Cambria"/>
              <a:ea typeface="Cambria"/>
            </a:endParaRPr>
          </a:p>
          <a:p>
            <a:pPr algn="just">
              <a:spcBef>
                <a:spcPts val="0"/>
              </a:spcBef>
            </a:pPr>
            <a:r>
              <a:rPr lang="en-US" sz="2800">
                <a:latin typeface="Cambria"/>
                <a:ea typeface="Cambria"/>
              </a:rPr>
              <a:t>     The actuation is performed using a single NEMA 34 motor with 9.8 Nm of maximum torque. The motor drives two sets of pulleys mounted to the respective sections of the telescoping door. The open and closed positions of the door are signaled using proximity sensors. The design will use a Programmable Logic Controller (PLC) for communication between the device, CNC machine, and robot.  </a:t>
            </a:r>
            <a:endParaRPr lang="en-US" sz="2800">
              <a:latin typeface="Cambria" panose="02040503050406030204" pitchFamily="18" charset="0"/>
              <a:ea typeface="Cambria"/>
            </a:endParaRPr>
          </a:p>
          <a:p>
            <a:pPr algn="l">
              <a:spcBef>
                <a:spcPts val="0"/>
              </a:spcBef>
            </a:pPr>
            <a:endParaRPr lang="en-US" sz="2800">
              <a:latin typeface="Cambria"/>
              <a:ea typeface="Cambria"/>
            </a:endParaRPr>
          </a:p>
          <a:p>
            <a:pPr algn="just">
              <a:spcBef>
                <a:spcPts val="0"/>
              </a:spcBef>
            </a:pPr>
            <a:r>
              <a:rPr lang="en-US" sz="2800">
                <a:latin typeface="Cambria"/>
                <a:ea typeface="Cambria"/>
              </a:rPr>
              <a:t>     It was determined that this design best adheres to the specified criteria to ultimately achieve a competitive market solution. </a:t>
            </a:r>
            <a:endParaRPr lang="en-US" sz="2800">
              <a:latin typeface="Cambria" panose="02040503050406030204" pitchFamily="18" charset="0"/>
              <a:ea typeface="Cambria"/>
            </a:endParaRPr>
          </a:p>
        </p:txBody>
      </p:sp>
      <p:sp>
        <p:nvSpPr>
          <p:cNvPr id="30" name="Subtitle 2"/>
          <p:cNvSpPr txBox="1">
            <a:spLocks/>
          </p:cNvSpPr>
          <p:nvPr/>
        </p:nvSpPr>
        <p:spPr>
          <a:xfrm>
            <a:off x="10103924" y="12247002"/>
            <a:ext cx="16291548" cy="771848"/>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a:solidFill>
                  <a:schemeClr val="bg1"/>
                </a:solidFill>
                <a:latin typeface="Cambria"/>
                <a:ea typeface="Cambria"/>
              </a:rPr>
              <a:t> Automatic Door System Design</a:t>
            </a:r>
            <a:endParaRPr lang="en-US" sz="4400">
              <a:solidFill>
                <a:schemeClr val="bg1"/>
              </a:solidFill>
              <a:latin typeface="Cambria" panose="02040503050406030204" pitchFamily="18" charset="0"/>
            </a:endParaRPr>
          </a:p>
        </p:txBody>
      </p:sp>
      <p:sp>
        <p:nvSpPr>
          <p:cNvPr id="32" name="Subtitle 2"/>
          <p:cNvSpPr txBox="1">
            <a:spLocks/>
          </p:cNvSpPr>
          <p:nvPr/>
        </p:nvSpPr>
        <p:spPr>
          <a:xfrm>
            <a:off x="10103924" y="20056389"/>
            <a:ext cx="16368152" cy="62301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a:solidFill>
                  <a:schemeClr val="bg1"/>
                </a:solidFill>
                <a:latin typeface="Cambria" panose="02040503050406030204" pitchFamily="18" charset="0"/>
              </a:rPr>
              <a:t>Data</a:t>
            </a:r>
          </a:p>
        </p:txBody>
      </p:sp>
      <p:sp>
        <p:nvSpPr>
          <p:cNvPr id="33" name="Subtitle 2"/>
          <p:cNvSpPr txBox="1">
            <a:spLocks/>
          </p:cNvSpPr>
          <p:nvPr/>
        </p:nvSpPr>
        <p:spPr>
          <a:xfrm>
            <a:off x="10103924" y="21045092"/>
            <a:ext cx="16368152" cy="7506800"/>
          </a:xfrm>
          <a:prstGeom prst="rect">
            <a:avLst/>
          </a:prstGeom>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200">
              <a:latin typeface="Cambria" panose="02040503050406030204" pitchFamily="18" charset="0"/>
            </a:endParaRPr>
          </a:p>
        </p:txBody>
      </p:sp>
      <p:cxnSp>
        <p:nvCxnSpPr>
          <p:cNvPr id="50" name="Straight Connector 49"/>
          <p:cNvCxnSpPr>
            <a:cxnSpLocks/>
          </p:cNvCxnSpPr>
          <p:nvPr/>
        </p:nvCxnSpPr>
        <p:spPr>
          <a:xfrm>
            <a:off x="18150576" y="5959885"/>
            <a:ext cx="65672" cy="5117651"/>
          </a:xfrm>
          <a:prstGeom prst="line">
            <a:avLst/>
          </a:prstGeom>
          <a:ln>
            <a:solidFill>
              <a:schemeClr val="bg1">
                <a:lumMod val="75000"/>
              </a:schemeClr>
            </a:solidFill>
            <a:prstDash val="solid"/>
          </a:ln>
        </p:spPr>
        <p:style>
          <a:lnRef idx="2">
            <a:schemeClr val="dk1"/>
          </a:lnRef>
          <a:fillRef idx="0">
            <a:schemeClr val="dk1"/>
          </a:fillRef>
          <a:effectRef idx="1">
            <a:schemeClr val="dk1"/>
          </a:effectRef>
          <a:fontRef idx="minor">
            <a:schemeClr val="tx1"/>
          </a:fontRef>
        </p:style>
      </p:cxnSp>
      <p:sp>
        <p:nvSpPr>
          <p:cNvPr id="60" name="TextBox 59"/>
          <p:cNvSpPr txBox="1"/>
          <p:nvPr/>
        </p:nvSpPr>
        <p:spPr>
          <a:xfrm>
            <a:off x="11467745" y="5427833"/>
            <a:ext cx="5568182" cy="615553"/>
          </a:xfrm>
          <a:prstGeom prst="rect">
            <a:avLst/>
          </a:prstGeom>
          <a:noFill/>
        </p:spPr>
        <p:txBody>
          <a:bodyPr wrap="square" rtlCol="0">
            <a:spAutoFit/>
          </a:bodyPr>
          <a:lstStyle/>
          <a:p>
            <a:pPr algn="ctr"/>
            <a:r>
              <a:rPr lang="en-US" sz="3400">
                <a:latin typeface="Cambria" panose="02040503050406030204" pitchFamily="18" charset="0"/>
              </a:rPr>
              <a:t>Okuma M560-V Closed</a:t>
            </a:r>
          </a:p>
        </p:txBody>
      </p:sp>
      <p:sp>
        <p:nvSpPr>
          <p:cNvPr id="64" name="TextBox 63"/>
          <p:cNvSpPr txBox="1"/>
          <p:nvPr/>
        </p:nvSpPr>
        <p:spPr>
          <a:xfrm>
            <a:off x="18636640" y="10859429"/>
            <a:ext cx="7010890" cy="406461"/>
          </a:xfrm>
          <a:prstGeom prst="rect">
            <a:avLst/>
          </a:prstGeom>
          <a:noFill/>
        </p:spPr>
        <p:txBody>
          <a:bodyPr wrap="square" lIns="91440" tIns="45720" rIns="91440" bIns="45720" rtlCol="0" anchor="t">
            <a:spAutoFit/>
          </a:bodyPr>
          <a:lstStyle/>
          <a:p>
            <a:r>
              <a:rPr lang="en-US" sz="2000" b="1">
                <a:latin typeface="Cambria"/>
                <a:ea typeface="Cambria"/>
              </a:rPr>
              <a:t>Figure 2:</a:t>
            </a:r>
            <a:r>
              <a:rPr lang="en-US" sz="2000">
                <a:latin typeface="Cambria"/>
                <a:ea typeface="Cambria"/>
              </a:rPr>
              <a:t> Okuma M560-V CNC Machine in open door position</a:t>
            </a:r>
          </a:p>
        </p:txBody>
      </p:sp>
      <p:sp>
        <p:nvSpPr>
          <p:cNvPr id="62" name="TextBox 61"/>
          <p:cNvSpPr txBox="1"/>
          <p:nvPr/>
        </p:nvSpPr>
        <p:spPr>
          <a:xfrm>
            <a:off x="10713911" y="10859429"/>
            <a:ext cx="7075851" cy="406461"/>
          </a:xfrm>
          <a:prstGeom prst="rect">
            <a:avLst/>
          </a:prstGeom>
          <a:noFill/>
        </p:spPr>
        <p:txBody>
          <a:bodyPr wrap="square" lIns="91440" tIns="45720" rIns="91440" bIns="45720" rtlCol="0" anchor="t">
            <a:spAutoFit/>
          </a:bodyPr>
          <a:lstStyle/>
          <a:p>
            <a:r>
              <a:rPr lang="en-US" sz="2000" b="1">
                <a:latin typeface="Cambria"/>
                <a:ea typeface="Cambria"/>
              </a:rPr>
              <a:t>Figure 1:</a:t>
            </a:r>
            <a:r>
              <a:rPr lang="en-US" sz="2000">
                <a:latin typeface="Cambria"/>
                <a:ea typeface="Cambria"/>
              </a:rPr>
              <a:t> Okuma M560-V CNC Machine in closed door position</a:t>
            </a:r>
          </a:p>
        </p:txBody>
      </p:sp>
      <p:sp>
        <p:nvSpPr>
          <p:cNvPr id="31" name="Subtitle 2"/>
          <p:cNvSpPr txBox="1">
            <a:spLocks/>
          </p:cNvSpPr>
          <p:nvPr/>
        </p:nvSpPr>
        <p:spPr>
          <a:xfrm>
            <a:off x="10103924" y="13472670"/>
            <a:ext cx="16291548" cy="6261796"/>
          </a:xfrm>
          <a:prstGeom prst="rect">
            <a:avLst/>
          </a:prstGeom>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200">
              <a:latin typeface="Cambria" panose="02040503050406030204" pitchFamily="18" charset="0"/>
            </a:endParaRPr>
          </a:p>
        </p:txBody>
      </p:sp>
      <p:cxnSp>
        <p:nvCxnSpPr>
          <p:cNvPr id="159" name="Straight Connector 158"/>
          <p:cNvCxnSpPr>
            <a:cxnSpLocks/>
          </p:cNvCxnSpPr>
          <p:nvPr/>
        </p:nvCxnSpPr>
        <p:spPr>
          <a:xfrm>
            <a:off x="18216248" y="14321124"/>
            <a:ext cx="0" cy="4516081"/>
          </a:xfrm>
          <a:prstGeom prst="line">
            <a:avLst/>
          </a:prstGeom>
          <a:ln>
            <a:solidFill>
              <a:schemeClr val="bg1">
                <a:lumMod val="75000"/>
              </a:schemeClr>
            </a:solidFill>
            <a:prstDash val="solid"/>
          </a:ln>
        </p:spPr>
        <p:style>
          <a:lnRef idx="2">
            <a:schemeClr val="dk1"/>
          </a:lnRef>
          <a:fillRef idx="0">
            <a:schemeClr val="dk1"/>
          </a:fillRef>
          <a:effectRef idx="1">
            <a:schemeClr val="dk1"/>
          </a:effectRef>
          <a:fontRef idx="minor">
            <a:schemeClr val="tx1"/>
          </a:fontRef>
        </p:style>
      </p:cxnSp>
      <p:pic>
        <p:nvPicPr>
          <p:cNvPr id="161" name="Picture 16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266" y="1019511"/>
            <a:ext cx="1915480" cy="2704207"/>
          </a:xfrm>
          <a:prstGeom prst="rect">
            <a:avLst/>
          </a:prstGeom>
        </p:spPr>
      </p:pic>
      <p:sp>
        <p:nvSpPr>
          <p:cNvPr id="85" name="Subtitle 2"/>
          <p:cNvSpPr txBox="1">
            <a:spLocks/>
          </p:cNvSpPr>
          <p:nvPr/>
        </p:nvSpPr>
        <p:spPr>
          <a:xfrm>
            <a:off x="27159540" y="25579137"/>
            <a:ext cx="9063024" cy="2983700"/>
          </a:xfrm>
          <a:prstGeom prst="rect">
            <a:avLst/>
          </a:prstGeom>
          <a:noFill/>
          <a:ln>
            <a:solidFill>
              <a:srgbClr val="002060"/>
            </a:solidFill>
          </a:ln>
        </p:spPr>
        <p:txBody>
          <a:bodyPr vert="horz" lIns="91440" tIns="45720" rIns="91440" bIns="45720"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r>
              <a:rPr lang="en-US" sz="2800">
                <a:latin typeface="Cambria"/>
                <a:ea typeface="Cambria"/>
              </a:rPr>
              <a:t>We would like to thank Mike Locke, Ben Brown, and everyone at The Robert E. Morris Company for the support throughout this project.</a:t>
            </a:r>
          </a:p>
          <a:p>
            <a:pPr algn="l">
              <a:spcBef>
                <a:spcPts val="0"/>
              </a:spcBef>
            </a:pPr>
            <a:endParaRPr lang="en-US" sz="3200">
              <a:latin typeface="Cambria" panose="02040503050406030204" pitchFamily="18" charset="0"/>
            </a:endParaRPr>
          </a:p>
          <a:p>
            <a:pPr algn="l">
              <a:spcBef>
                <a:spcPts val="0"/>
              </a:spcBef>
            </a:pPr>
            <a:endParaRPr lang="en-US" sz="3200">
              <a:latin typeface="Cambria" panose="02040503050406030204" pitchFamily="18" charset="0"/>
            </a:endParaRPr>
          </a:p>
          <a:p>
            <a:pPr algn="l"/>
            <a:endParaRPr lang="en-US" sz="3200">
              <a:latin typeface="Cambria" panose="02040503050406030204" pitchFamily="18" charset="0"/>
            </a:endParaRPr>
          </a:p>
        </p:txBody>
      </p:sp>
      <p:sp>
        <p:nvSpPr>
          <p:cNvPr id="93" name="Subtitle 2"/>
          <p:cNvSpPr txBox="1">
            <a:spLocks/>
          </p:cNvSpPr>
          <p:nvPr/>
        </p:nvSpPr>
        <p:spPr>
          <a:xfrm>
            <a:off x="27126944" y="24733526"/>
            <a:ext cx="9095619" cy="56322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000">
                <a:solidFill>
                  <a:schemeClr val="bg1"/>
                </a:solidFill>
                <a:latin typeface="Cambria" panose="02040503050406030204" pitchFamily="18" charset="0"/>
              </a:rPr>
              <a:t>Acknowledgments</a:t>
            </a:r>
          </a:p>
        </p:txBody>
      </p:sp>
      <p:sp>
        <p:nvSpPr>
          <p:cNvPr id="97" name="TextBox 96"/>
          <p:cNvSpPr txBox="1"/>
          <p:nvPr/>
        </p:nvSpPr>
        <p:spPr>
          <a:xfrm>
            <a:off x="19127709" y="5455264"/>
            <a:ext cx="5562851" cy="615553"/>
          </a:xfrm>
          <a:prstGeom prst="rect">
            <a:avLst/>
          </a:prstGeom>
          <a:noFill/>
        </p:spPr>
        <p:txBody>
          <a:bodyPr wrap="square" rtlCol="0">
            <a:spAutoFit/>
          </a:bodyPr>
          <a:lstStyle/>
          <a:p>
            <a:pPr algn="ctr"/>
            <a:r>
              <a:rPr lang="en-US" sz="3400">
                <a:latin typeface="Cambria" panose="02040503050406030204" pitchFamily="18" charset="0"/>
              </a:rPr>
              <a:t>Okuma M560-V Open</a:t>
            </a:r>
          </a:p>
        </p:txBody>
      </p:sp>
      <p:sp>
        <p:nvSpPr>
          <p:cNvPr id="98" name="Subtitle 2"/>
          <p:cNvSpPr txBox="1">
            <a:spLocks/>
          </p:cNvSpPr>
          <p:nvPr/>
        </p:nvSpPr>
        <p:spPr>
          <a:xfrm>
            <a:off x="284013" y="19962047"/>
            <a:ext cx="9095619" cy="811696"/>
          </a:xfrm>
          <a:prstGeom prst="rect">
            <a:avLst/>
          </a:prstGeom>
          <a:solidFill>
            <a:srgbClr val="002060"/>
          </a:solidFill>
          <a:ln>
            <a:solidFill>
              <a:srgbClr val="002060"/>
            </a:solidFill>
          </a:ln>
        </p:spPr>
        <p:txBody>
          <a:bodyPr vert="horz" lIns="91440" tIns="45720" rIns="91440" bIns="45720"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400">
                <a:solidFill>
                  <a:schemeClr val="bg1"/>
                </a:solidFill>
                <a:latin typeface="Cambria" panose="02040503050406030204" pitchFamily="18" charset="0"/>
              </a:rPr>
              <a:t> </a:t>
            </a:r>
            <a:r>
              <a:rPr lang="en-US" sz="5000">
                <a:solidFill>
                  <a:schemeClr val="bg1"/>
                </a:solidFill>
                <a:latin typeface="Cambria" panose="02040503050406030204" pitchFamily="18" charset="0"/>
              </a:rPr>
              <a:t>Methodology</a:t>
            </a:r>
          </a:p>
        </p:txBody>
      </p:sp>
      <p:sp>
        <p:nvSpPr>
          <p:cNvPr id="99" name="Subtitle 2"/>
          <p:cNvSpPr txBox="1">
            <a:spLocks/>
          </p:cNvSpPr>
          <p:nvPr/>
        </p:nvSpPr>
        <p:spPr>
          <a:xfrm>
            <a:off x="307997" y="13277890"/>
            <a:ext cx="9095619" cy="6401861"/>
          </a:xfrm>
          <a:prstGeom prst="rect">
            <a:avLst/>
          </a:prstGeom>
          <a:ln>
            <a:solidFill>
              <a:srgbClr val="002060"/>
            </a:solidFill>
          </a:ln>
        </p:spPr>
        <p:txBody>
          <a:bodyPr vert="horz" lIns="91440" tIns="45720" rIns="91440" bIns="45720"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r>
              <a:rPr lang="en-US" sz="2500">
                <a:latin typeface="Cambria"/>
                <a:ea typeface="Cambria"/>
              </a:rPr>
              <a:t>    After extensive discussions with the Robert E. Morris company and Okuma, a CNC machine manufacturer, the team identified the most important criteria for the design, analysis, and prototyping of the automatic door system. These criteria are the following:</a:t>
            </a:r>
            <a:endParaRPr lang="en-US"/>
          </a:p>
          <a:p>
            <a:pPr algn="just">
              <a:spcBef>
                <a:spcPts val="0"/>
              </a:spcBef>
            </a:pPr>
            <a:endParaRPr lang="en-US" sz="2500">
              <a:latin typeface="Cambria"/>
              <a:ea typeface="Cambria"/>
            </a:endParaRPr>
          </a:p>
          <a:p>
            <a:pPr marL="342900" indent="-342900" algn="just">
              <a:spcBef>
                <a:spcPts val="0"/>
              </a:spcBef>
              <a:buFont typeface="Arial" panose="020B0604020202020204" pitchFamily="34" charset="0"/>
              <a:buChar char="•"/>
            </a:pPr>
            <a:r>
              <a:rPr lang="en-US" sz="2500" b="1">
                <a:latin typeface="Cambria"/>
                <a:ea typeface="Cambria"/>
              </a:rPr>
              <a:t>Affordability</a:t>
            </a:r>
            <a:endParaRPr lang="en-US" sz="10050" b="1">
              <a:latin typeface="Cambria"/>
              <a:ea typeface="Cambria"/>
            </a:endParaRPr>
          </a:p>
          <a:p>
            <a:pPr algn="just">
              <a:spcBef>
                <a:spcPts val="0"/>
              </a:spcBef>
            </a:pPr>
            <a:r>
              <a:rPr lang="en-US" sz="2500">
                <a:latin typeface="Cambria"/>
                <a:ea typeface="Cambria"/>
              </a:rPr>
              <a:t>              Competing Solutions</a:t>
            </a:r>
          </a:p>
          <a:p>
            <a:pPr algn="just">
              <a:spcBef>
                <a:spcPts val="0"/>
              </a:spcBef>
            </a:pPr>
            <a:r>
              <a:rPr lang="en-US" sz="2500">
                <a:latin typeface="Cambria"/>
                <a:ea typeface="Cambria"/>
              </a:rPr>
              <a:t>              Budget goals</a:t>
            </a:r>
          </a:p>
          <a:p>
            <a:pPr marL="342900" indent="-342900" algn="just">
              <a:spcBef>
                <a:spcPts val="0"/>
              </a:spcBef>
              <a:buFont typeface="Arial" panose="020B0604020202020204" pitchFamily="34" charset="0"/>
              <a:buChar char="•"/>
            </a:pPr>
            <a:r>
              <a:rPr lang="en-US" sz="2500" b="1">
                <a:latin typeface="Cambria"/>
                <a:ea typeface="Cambria"/>
              </a:rPr>
              <a:t>Safety</a:t>
            </a:r>
          </a:p>
          <a:p>
            <a:pPr algn="just">
              <a:spcBef>
                <a:spcPts val="0"/>
              </a:spcBef>
            </a:pPr>
            <a:r>
              <a:rPr lang="en-US" sz="2500">
                <a:latin typeface="Cambria"/>
                <a:ea typeface="Cambria"/>
              </a:rPr>
              <a:t>              Protect Operator</a:t>
            </a:r>
          </a:p>
          <a:p>
            <a:pPr algn="just">
              <a:spcBef>
                <a:spcPts val="0"/>
              </a:spcBef>
            </a:pPr>
            <a:r>
              <a:rPr lang="en-US" sz="2500">
                <a:latin typeface="Cambria"/>
                <a:ea typeface="Cambria"/>
              </a:rPr>
              <a:t>              Protect Machine</a:t>
            </a:r>
          </a:p>
          <a:p>
            <a:pPr marL="342900" indent="-342900" algn="just">
              <a:spcBef>
                <a:spcPts val="0"/>
              </a:spcBef>
              <a:buFont typeface="Arial" panose="020B0604020202020204" pitchFamily="34" charset="0"/>
              <a:buChar char="•"/>
            </a:pPr>
            <a:r>
              <a:rPr lang="en-US" sz="2500" b="1">
                <a:latin typeface="Cambria"/>
                <a:ea typeface="Cambria"/>
              </a:rPr>
              <a:t>Efficiency</a:t>
            </a:r>
          </a:p>
          <a:p>
            <a:pPr algn="just">
              <a:spcBef>
                <a:spcPts val="0"/>
              </a:spcBef>
            </a:pPr>
            <a:r>
              <a:rPr lang="en-US" sz="2500">
                <a:latin typeface="Cambria"/>
                <a:ea typeface="Cambria"/>
              </a:rPr>
              <a:t>              Perform open and close cycle efficiently</a:t>
            </a:r>
          </a:p>
          <a:p>
            <a:pPr marL="342900" indent="-342900" algn="just">
              <a:spcBef>
                <a:spcPts val="0"/>
              </a:spcBef>
              <a:buFont typeface="Arial" panose="020B0604020202020204" pitchFamily="34" charset="0"/>
              <a:buChar char="•"/>
            </a:pPr>
            <a:r>
              <a:rPr lang="en-US" sz="2500" b="1">
                <a:latin typeface="Cambria"/>
                <a:ea typeface="Cambria"/>
              </a:rPr>
              <a:t>Robot-Machine Interfacing</a:t>
            </a:r>
          </a:p>
          <a:p>
            <a:pPr algn="l">
              <a:spcBef>
                <a:spcPts val="0"/>
              </a:spcBef>
            </a:pPr>
            <a:r>
              <a:rPr lang="en-US" sz="2500">
                <a:latin typeface="Cambria"/>
                <a:ea typeface="Cambria"/>
              </a:rPr>
              <a:t>              Ensure programming allows for position checking and communication.</a:t>
            </a:r>
          </a:p>
          <a:p>
            <a:pPr algn="l">
              <a:spcBef>
                <a:spcPts val="0"/>
              </a:spcBef>
            </a:pPr>
            <a:r>
              <a:rPr lang="en-US" sz="2500" b="1">
                <a:latin typeface="Cambria"/>
                <a:ea typeface="Cambria"/>
              </a:rPr>
              <a:t>End-User Ease of Install </a:t>
            </a:r>
            <a:endParaRPr lang="en-US" sz="2500">
              <a:latin typeface="Cambria" panose="02040503050406030204" pitchFamily="18" charset="0"/>
            </a:endParaRPr>
          </a:p>
          <a:p>
            <a:pPr algn="just">
              <a:spcBef>
                <a:spcPts val="0"/>
              </a:spcBef>
            </a:pPr>
            <a:endParaRPr lang="en-US" sz="2500">
              <a:latin typeface="Cambria" panose="02040503050406030204" pitchFamily="18" charset="0"/>
            </a:endParaRPr>
          </a:p>
          <a:p>
            <a:pPr marL="342900" indent="-342900" algn="just">
              <a:spcBef>
                <a:spcPts val="0"/>
              </a:spcBef>
              <a:buChar char="•"/>
            </a:pPr>
            <a:endParaRPr lang="en-US" sz="2500">
              <a:latin typeface="Cambria" panose="02040503050406030204" pitchFamily="18" charset="0"/>
              <a:ea typeface="Cambria" panose="02040503050406030204" pitchFamily="18" charset="0"/>
            </a:endParaRPr>
          </a:p>
          <a:p>
            <a:pPr marL="342900" indent="-342900" algn="just">
              <a:spcBef>
                <a:spcPts val="0"/>
              </a:spcBef>
              <a:buChar char="•"/>
            </a:pPr>
            <a:endParaRPr lang="en-US" sz="2500">
              <a:latin typeface="Cambria" panose="02040503050406030204" pitchFamily="18" charset="0"/>
              <a:ea typeface="Cambria" panose="02040503050406030204" pitchFamily="18" charset="0"/>
            </a:endParaRPr>
          </a:p>
          <a:p>
            <a:pPr algn="just">
              <a:spcBef>
                <a:spcPts val="0"/>
              </a:spcBef>
            </a:pPr>
            <a:endParaRPr lang="en-US" sz="2500">
              <a:latin typeface="Cambria" panose="02040503050406030204" pitchFamily="18" charset="0"/>
              <a:ea typeface="Cambria" panose="02040503050406030204" pitchFamily="18" charset="0"/>
            </a:endParaRPr>
          </a:p>
          <a:p>
            <a:pPr algn="l">
              <a:spcBef>
                <a:spcPts val="0"/>
              </a:spcBef>
            </a:pPr>
            <a:endParaRPr lang="en-US" sz="2500">
              <a:latin typeface="Cambria" panose="02040503050406030204" pitchFamily="18" charset="0"/>
              <a:ea typeface="Cambria" panose="02040503050406030204" pitchFamily="18" charset="0"/>
            </a:endParaRPr>
          </a:p>
          <a:p>
            <a:pPr algn="just">
              <a:spcBef>
                <a:spcPts val="0"/>
              </a:spcBef>
            </a:pPr>
            <a:endParaRPr lang="en-US" sz="2500">
              <a:latin typeface="Cambria" panose="02040503050406030204" pitchFamily="18" charset="0"/>
              <a:ea typeface="Cambria" panose="02040503050406030204" pitchFamily="18" charset="0"/>
            </a:endParaRPr>
          </a:p>
          <a:p>
            <a:pPr algn="l">
              <a:spcBef>
                <a:spcPts val="0"/>
              </a:spcBef>
            </a:pPr>
            <a:endParaRPr lang="en-US" sz="2500">
              <a:latin typeface="Cambria" panose="02040503050406030204" pitchFamily="18" charset="0"/>
              <a:ea typeface="Cambria" panose="02040503050406030204" pitchFamily="18" charset="0"/>
            </a:endParaRPr>
          </a:p>
          <a:p>
            <a:pPr algn="l">
              <a:spcBef>
                <a:spcPts val="0"/>
              </a:spcBef>
            </a:pPr>
            <a:endParaRPr lang="en-US" sz="2500">
              <a:latin typeface="Cambria" panose="02040503050406030204" pitchFamily="18" charset="0"/>
              <a:ea typeface="Cambria" panose="02040503050406030204" pitchFamily="18" charset="0"/>
            </a:endParaRPr>
          </a:p>
          <a:p>
            <a:pPr algn="l">
              <a:spcBef>
                <a:spcPts val="0"/>
              </a:spcBef>
            </a:pPr>
            <a:endParaRPr lang="en-US" sz="2500">
              <a:latin typeface="Cambria" panose="02040503050406030204" pitchFamily="18" charset="0"/>
              <a:ea typeface="Cambria" panose="02040503050406030204" pitchFamily="18" charset="0"/>
            </a:endParaRPr>
          </a:p>
        </p:txBody>
      </p:sp>
      <p:sp>
        <p:nvSpPr>
          <p:cNvPr id="100" name="TextBox 99"/>
          <p:cNvSpPr txBox="1"/>
          <p:nvPr/>
        </p:nvSpPr>
        <p:spPr>
          <a:xfrm>
            <a:off x="11975994" y="13611926"/>
            <a:ext cx="4944544" cy="625324"/>
          </a:xfrm>
          <a:prstGeom prst="rect">
            <a:avLst/>
          </a:prstGeom>
          <a:noFill/>
        </p:spPr>
        <p:txBody>
          <a:bodyPr wrap="square" rtlCol="0">
            <a:spAutoFit/>
          </a:bodyPr>
          <a:lstStyle/>
          <a:p>
            <a:pPr algn="ctr"/>
            <a:r>
              <a:rPr lang="en-US" sz="3400">
                <a:latin typeface="Cambria" panose="02040503050406030204" pitchFamily="18" charset="0"/>
              </a:rPr>
              <a:t>SolidWorks Assembly</a:t>
            </a:r>
          </a:p>
        </p:txBody>
      </p:sp>
      <p:sp>
        <p:nvSpPr>
          <p:cNvPr id="101" name="TextBox 100"/>
          <p:cNvSpPr txBox="1"/>
          <p:nvPr/>
        </p:nvSpPr>
        <p:spPr>
          <a:xfrm>
            <a:off x="18812712" y="18589549"/>
            <a:ext cx="6192843" cy="1015663"/>
          </a:xfrm>
          <a:prstGeom prst="rect">
            <a:avLst/>
          </a:prstGeom>
          <a:noFill/>
        </p:spPr>
        <p:txBody>
          <a:bodyPr wrap="square" lIns="91440" tIns="45720" rIns="91440" bIns="45720" rtlCol="0" anchor="t">
            <a:spAutoFit/>
          </a:bodyPr>
          <a:lstStyle/>
          <a:p>
            <a:pPr algn="ctr"/>
            <a:r>
              <a:rPr lang="en-US" sz="2000" b="1">
                <a:latin typeface="Cambria"/>
                <a:ea typeface="Cambria"/>
              </a:rPr>
              <a:t>Figure 4:</a:t>
            </a:r>
            <a:r>
              <a:rPr lang="en-US" sz="2000">
                <a:latin typeface="Cambria"/>
                <a:ea typeface="Cambria"/>
              </a:rPr>
              <a:t> SolidWorks rendering of ClearPath Motor with varied pulley diameters for control of sections of telescoping door on CNC machine. </a:t>
            </a:r>
            <a:endParaRPr lang="en-US" sz="2000">
              <a:latin typeface="Cambria" panose="02040503050406030204" pitchFamily="18" charset="0"/>
              <a:ea typeface="Cambria" panose="02040503050406030204" pitchFamily="18" charset="0"/>
            </a:endParaRPr>
          </a:p>
        </p:txBody>
      </p:sp>
      <p:sp>
        <p:nvSpPr>
          <p:cNvPr id="102" name="TextBox 101"/>
          <p:cNvSpPr txBox="1"/>
          <p:nvPr/>
        </p:nvSpPr>
        <p:spPr>
          <a:xfrm>
            <a:off x="10910341" y="18837345"/>
            <a:ext cx="7075851" cy="406461"/>
          </a:xfrm>
          <a:prstGeom prst="rect">
            <a:avLst/>
          </a:prstGeom>
          <a:noFill/>
        </p:spPr>
        <p:txBody>
          <a:bodyPr wrap="square" lIns="91440" tIns="45720" rIns="91440" bIns="45720" rtlCol="0" anchor="t">
            <a:spAutoFit/>
          </a:bodyPr>
          <a:lstStyle/>
          <a:p>
            <a:pPr algn="ctr"/>
            <a:r>
              <a:rPr lang="en-US" sz="2000" b="1">
                <a:latin typeface="Cambria"/>
                <a:ea typeface="Cambria"/>
              </a:rPr>
              <a:t>Figure 3:</a:t>
            </a:r>
            <a:r>
              <a:rPr lang="en-US" sz="2000">
                <a:latin typeface="Cambria"/>
                <a:ea typeface="Cambria"/>
              </a:rPr>
              <a:t> SolidWorks Assembly of final design </a:t>
            </a:r>
            <a:endParaRPr lang="en-US" sz="2000">
              <a:latin typeface="Cambria" panose="02040503050406030204" pitchFamily="18" charset="0"/>
            </a:endParaRPr>
          </a:p>
        </p:txBody>
      </p:sp>
      <p:sp>
        <p:nvSpPr>
          <p:cNvPr id="103" name="TextBox 102"/>
          <p:cNvSpPr txBox="1"/>
          <p:nvPr/>
        </p:nvSpPr>
        <p:spPr>
          <a:xfrm>
            <a:off x="18964290" y="13613906"/>
            <a:ext cx="5861371" cy="615553"/>
          </a:xfrm>
          <a:prstGeom prst="rect">
            <a:avLst/>
          </a:prstGeom>
          <a:noFill/>
        </p:spPr>
        <p:txBody>
          <a:bodyPr wrap="square" lIns="91440" tIns="45720" rIns="91440" bIns="45720" rtlCol="0" anchor="t">
            <a:spAutoFit/>
          </a:bodyPr>
          <a:lstStyle/>
          <a:p>
            <a:pPr algn="ctr"/>
            <a:r>
              <a:rPr lang="en-US" sz="3400">
                <a:latin typeface="Cambria"/>
                <a:ea typeface="Cambria"/>
              </a:rPr>
              <a:t>Motor and Pulleys</a:t>
            </a:r>
            <a:endParaRPr lang="en-US" sz="3400">
              <a:latin typeface="Cambria" panose="02040503050406030204" pitchFamily="18" charset="0"/>
              <a:ea typeface="Cambria"/>
            </a:endParaRPr>
          </a:p>
        </p:txBody>
      </p:sp>
      <p:sp>
        <p:nvSpPr>
          <p:cNvPr id="104" name="TextBox 103"/>
          <p:cNvSpPr txBox="1"/>
          <p:nvPr/>
        </p:nvSpPr>
        <p:spPr>
          <a:xfrm>
            <a:off x="15547499" y="21397048"/>
            <a:ext cx="6369878" cy="615553"/>
          </a:xfrm>
          <a:prstGeom prst="rect">
            <a:avLst/>
          </a:prstGeom>
          <a:noFill/>
        </p:spPr>
        <p:txBody>
          <a:bodyPr wrap="square" rtlCol="0">
            <a:spAutoFit/>
          </a:bodyPr>
          <a:lstStyle/>
          <a:p>
            <a:pPr algn="ctr"/>
            <a:r>
              <a:rPr lang="en-US" sz="3400">
                <a:latin typeface="Cambria" panose="02040503050406030204" pitchFamily="18" charset="0"/>
              </a:rPr>
              <a:t> Motor Torque and Velocity </a:t>
            </a:r>
          </a:p>
        </p:txBody>
      </p:sp>
      <p:sp>
        <p:nvSpPr>
          <p:cNvPr id="106" name="TextBox 105"/>
          <p:cNvSpPr txBox="1"/>
          <p:nvPr/>
        </p:nvSpPr>
        <p:spPr>
          <a:xfrm>
            <a:off x="13639026" y="27662840"/>
            <a:ext cx="9591088" cy="707886"/>
          </a:xfrm>
          <a:prstGeom prst="rect">
            <a:avLst/>
          </a:prstGeom>
          <a:noFill/>
        </p:spPr>
        <p:txBody>
          <a:bodyPr wrap="square" lIns="91440" tIns="45720" rIns="91440" bIns="45720" rtlCol="0" anchor="t">
            <a:spAutoFit/>
          </a:bodyPr>
          <a:lstStyle/>
          <a:p>
            <a:pPr algn="ctr"/>
            <a:r>
              <a:rPr lang="en-US" sz="2000">
                <a:latin typeface="Cambria"/>
                <a:ea typeface="Cambria"/>
              </a:rPr>
              <a:t>Measured motor torque vs. cycle time (top left), Measured motor velocity vs. cycle time (bottom left), Peak value and start and stop times (right)</a:t>
            </a:r>
          </a:p>
        </p:txBody>
      </p:sp>
      <p:sp>
        <p:nvSpPr>
          <p:cNvPr id="108" name="Subtitle 2"/>
          <p:cNvSpPr txBox="1">
            <a:spLocks/>
          </p:cNvSpPr>
          <p:nvPr/>
        </p:nvSpPr>
        <p:spPr>
          <a:xfrm>
            <a:off x="27143414" y="21030094"/>
            <a:ext cx="9095618" cy="3421043"/>
          </a:xfrm>
          <a:prstGeom prst="rect">
            <a:avLst/>
          </a:prstGeom>
          <a:noFill/>
          <a:ln>
            <a:solidFill>
              <a:srgbClr val="002060"/>
            </a:solidFill>
          </a:ln>
        </p:spPr>
        <p:txBody>
          <a:bodyPr vert="horz" lIns="91440" tIns="45720" rIns="91440" bIns="45720"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57200" indent="-457200" algn="just">
              <a:buFont typeface="Arial" panose="020B0604020202020204" pitchFamily="34" charset="0"/>
              <a:buChar char="•"/>
            </a:pPr>
            <a:r>
              <a:rPr lang="en-US" sz="2800">
                <a:latin typeface="Cambria"/>
                <a:ea typeface="Cambria"/>
              </a:rPr>
              <a:t>Working closely with representatives from Okuma transferring this design to be used with an actual Okuma M560-V CNC machine</a:t>
            </a:r>
          </a:p>
          <a:p>
            <a:pPr marL="457200" indent="-457200" algn="just">
              <a:buFont typeface="Arial" panose="020B0604020202020204" pitchFamily="34" charset="0"/>
              <a:buChar char="•"/>
            </a:pPr>
            <a:r>
              <a:rPr lang="en-US" sz="2800">
                <a:latin typeface="Cambria"/>
                <a:ea typeface="Cambria"/>
              </a:rPr>
              <a:t>Improve safety, ease of install, and various features for design to move towards a package to be available for purchase. </a:t>
            </a:r>
            <a:endParaRPr lang="en-US" sz="2800">
              <a:latin typeface="Cambria" panose="02040503050406030204" pitchFamily="18" charset="0"/>
              <a:ea typeface="Cambria"/>
            </a:endParaRPr>
          </a:p>
        </p:txBody>
      </p:sp>
      <p:pic>
        <p:nvPicPr>
          <p:cNvPr id="21" name="Picture 20" descr="Logo&#10;&#10;Description automatically generated">
            <a:extLst>
              <a:ext uri="{FF2B5EF4-FFF2-40B4-BE49-F238E27FC236}">
                <a16:creationId xmlns:a16="http://schemas.microsoft.com/office/drawing/2014/main" id="{965791AB-8966-436C-5B2E-31F9CF235B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65482" y="1188038"/>
            <a:ext cx="4454104" cy="1836203"/>
          </a:xfrm>
          <a:prstGeom prst="rect">
            <a:avLst/>
          </a:prstGeom>
        </p:spPr>
      </p:pic>
      <p:pic>
        <p:nvPicPr>
          <p:cNvPr id="23" name="Picture 22" descr="A picture containing toy, weapon&#10;&#10;Description automatically generated">
            <a:extLst>
              <a:ext uri="{FF2B5EF4-FFF2-40B4-BE49-F238E27FC236}">
                <a16:creationId xmlns:a16="http://schemas.microsoft.com/office/drawing/2014/main" id="{8FF6BB58-D8BE-3BC0-A177-7ABB219275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5251" y="14473752"/>
            <a:ext cx="6506032" cy="4414174"/>
          </a:xfrm>
          <a:prstGeom prst="rect">
            <a:avLst/>
          </a:prstGeom>
        </p:spPr>
      </p:pic>
      <p:pic>
        <p:nvPicPr>
          <p:cNvPr id="34" name="Picture 33" descr="A picture containing text, sport&#10;&#10;Description automatically generated">
            <a:extLst>
              <a:ext uri="{FF2B5EF4-FFF2-40B4-BE49-F238E27FC236}">
                <a16:creationId xmlns:a16="http://schemas.microsoft.com/office/drawing/2014/main" id="{36317F8B-5BCC-A741-B32B-193497C6A3C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713590" y="14359507"/>
            <a:ext cx="6362773" cy="3908912"/>
          </a:xfrm>
          <a:prstGeom prst="rect">
            <a:avLst/>
          </a:prstGeom>
        </p:spPr>
      </p:pic>
      <p:pic>
        <p:nvPicPr>
          <p:cNvPr id="11" name="Picture 13" descr="Graphical user interface&#10;&#10;Description automatically generated">
            <a:extLst>
              <a:ext uri="{FF2B5EF4-FFF2-40B4-BE49-F238E27FC236}">
                <a16:creationId xmlns:a16="http://schemas.microsoft.com/office/drawing/2014/main" id="{A69D6D52-60B6-82CB-66B5-5183C2FF8D54}"/>
              </a:ext>
            </a:extLst>
          </p:cNvPr>
          <p:cNvPicPr>
            <a:picLocks noChangeAspect="1"/>
          </p:cNvPicPr>
          <p:nvPr/>
        </p:nvPicPr>
        <p:blipFill>
          <a:blip r:embed="rId6"/>
          <a:stretch>
            <a:fillRect/>
          </a:stretch>
        </p:blipFill>
        <p:spPr>
          <a:xfrm>
            <a:off x="11678972" y="6506387"/>
            <a:ext cx="5133746" cy="3899431"/>
          </a:xfrm>
          <a:prstGeom prst="rect">
            <a:avLst/>
          </a:prstGeom>
        </p:spPr>
      </p:pic>
      <p:pic>
        <p:nvPicPr>
          <p:cNvPr id="14" name="Picture 19">
            <a:extLst>
              <a:ext uri="{FF2B5EF4-FFF2-40B4-BE49-F238E27FC236}">
                <a16:creationId xmlns:a16="http://schemas.microsoft.com/office/drawing/2014/main" id="{3CA5C1EF-A371-5975-D68B-7F42253B32AB}"/>
              </a:ext>
            </a:extLst>
          </p:cNvPr>
          <p:cNvPicPr>
            <a:picLocks noChangeAspect="1"/>
          </p:cNvPicPr>
          <p:nvPr/>
        </p:nvPicPr>
        <p:blipFill>
          <a:blip r:embed="rId7"/>
          <a:stretch>
            <a:fillRect/>
          </a:stretch>
        </p:blipFill>
        <p:spPr>
          <a:xfrm>
            <a:off x="19675974" y="6214875"/>
            <a:ext cx="4445270" cy="4482455"/>
          </a:xfrm>
          <a:prstGeom prst="rect">
            <a:avLst/>
          </a:prstGeom>
        </p:spPr>
      </p:pic>
      <p:pic>
        <p:nvPicPr>
          <p:cNvPr id="4" name="Picture 3" descr="Chart, line chart&#10;&#10;Description automatically generated">
            <a:extLst>
              <a:ext uri="{FF2B5EF4-FFF2-40B4-BE49-F238E27FC236}">
                <a16:creationId xmlns:a16="http://schemas.microsoft.com/office/drawing/2014/main" id="{C3BBA933-F25E-5A75-008A-E53DF128AFF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873429" y="22336264"/>
            <a:ext cx="9185821" cy="2541709"/>
          </a:xfrm>
          <a:prstGeom prst="rect">
            <a:avLst/>
          </a:prstGeom>
        </p:spPr>
      </p:pic>
      <p:pic>
        <p:nvPicPr>
          <p:cNvPr id="22" name="Picture 21" descr="Chart, line chart&#10;&#10;Description automatically generated">
            <a:extLst>
              <a:ext uri="{FF2B5EF4-FFF2-40B4-BE49-F238E27FC236}">
                <a16:creationId xmlns:a16="http://schemas.microsoft.com/office/drawing/2014/main" id="{CBA3B3A0-34BD-7A72-1440-5204020E0F2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873429" y="24923027"/>
            <a:ext cx="9146953" cy="2470345"/>
          </a:xfrm>
          <a:prstGeom prst="rect">
            <a:avLst/>
          </a:prstGeom>
        </p:spPr>
      </p:pic>
      <p:pic>
        <p:nvPicPr>
          <p:cNvPr id="25" name="Picture 24" descr="Graphical user interface, table&#10;&#10;Description automatically generated">
            <a:extLst>
              <a:ext uri="{FF2B5EF4-FFF2-40B4-BE49-F238E27FC236}">
                <a16:creationId xmlns:a16="http://schemas.microsoft.com/office/drawing/2014/main" id="{7E5C9BDD-FB4A-B772-8ED5-79BBE232505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1701443" y="22313556"/>
            <a:ext cx="2989117" cy="4833466"/>
          </a:xfrm>
          <a:prstGeom prst="rect">
            <a:avLst/>
          </a:prstGeom>
        </p:spPr>
      </p:pic>
      <p:sp>
        <p:nvSpPr>
          <p:cNvPr id="10" name="TextBox 9">
            <a:extLst>
              <a:ext uri="{FF2B5EF4-FFF2-40B4-BE49-F238E27FC236}">
                <a16:creationId xmlns:a16="http://schemas.microsoft.com/office/drawing/2014/main" id="{E5EB2713-48AD-65FE-38BA-56766373A8E7}"/>
              </a:ext>
            </a:extLst>
          </p:cNvPr>
          <p:cNvSpPr txBox="1"/>
          <p:nvPr/>
        </p:nvSpPr>
        <p:spPr>
          <a:xfrm>
            <a:off x="337616" y="21030095"/>
            <a:ext cx="9057836" cy="8226547"/>
          </a:xfrm>
          <a:prstGeom prst="rect">
            <a:avLst/>
          </a:prstGeom>
          <a:noFill/>
        </p:spPr>
        <p:txBody>
          <a:bodyPr wrap="square" lIns="91440" tIns="45720" rIns="91440" bIns="45720" rtlCol="0" anchor="t">
            <a:spAutoFit/>
          </a:bodyPr>
          <a:lstStyle/>
          <a:p>
            <a:r>
              <a:rPr lang="en-US" sz="2400" b="1">
                <a:latin typeface="Cambria" panose="02040503050406030204" pitchFamily="18" charset="0"/>
                <a:ea typeface="Cambria" panose="02040503050406030204" pitchFamily="18" charset="0"/>
              </a:rPr>
              <a:t>3D Design Software</a:t>
            </a:r>
          </a:p>
          <a:p>
            <a:pPr algn="just"/>
            <a:r>
              <a:rPr lang="en-US" sz="2400">
                <a:latin typeface="Cambria" panose="02040503050406030204" pitchFamily="18" charset="0"/>
                <a:ea typeface="Cambria" panose="02040503050406030204" pitchFamily="18" charset="0"/>
              </a:rPr>
              <a:t>      Over 50 unique designs made for various parts of the project using SolidWorks and Fusion360</a:t>
            </a:r>
          </a:p>
          <a:p>
            <a:endParaRPr lang="en-US" sz="2400">
              <a:latin typeface="Cambria" panose="02040503050406030204" pitchFamily="18" charset="0"/>
              <a:ea typeface="Cambria" panose="02040503050406030204" pitchFamily="18" charset="0"/>
            </a:endParaRPr>
          </a:p>
          <a:p>
            <a:r>
              <a:rPr lang="en-US" sz="2400" b="1">
                <a:latin typeface="Cambria" panose="02040503050406030204" pitchFamily="18" charset="0"/>
                <a:ea typeface="Cambria" panose="02040503050406030204" pitchFamily="18" charset="0"/>
              </a:rPr>
              <a:t>Additive Manufacturing</a:t>
            </a:r>
          </a:p>
          <a:p>
            <a:pPr algn="just"/>
            <a:r>
              <a:rPr lang="en-US" sz="2400">
                <a:latin typeface="Cambria"/>
                <a:ea typeface="Cambria"/>
              </a:rPr>
              <a:t>      Over 20 custom parts necessary for this project were 3D printed using a large scale (1000mm x 500mm x 500mm) </a:t>
            </a:r>
            <a:r>
              <a:rPr lang="en-US" sz="2400" err="1">
                <a:latin typeface="Cambria"/>
                <a:ea typeface="Cambria"/>
              </a:rPr>
              <a:t>BigRep</a:t>
            </a:r>
            <a:r>
              <a:rPr lang="en-US" sz="2400">
                <a:latin typeface="Cambria"/>
                <a:ea typeface="Cambria"/>
              </a:rPr>
              <a:t> Studio, as well as a Prusa mk3s+ and </a:t>
            </a:r>
            <a:r>
              <a:rPr lang="en-US" sz="2400" err="1">
                <a:latin typeface="Cambria"/>
                <a:ea typeface="Cambria"/>
              </a:rPr>
              <a:t>Creality</a:t>
            </a:r>
            <a:r>
              <a:rPr lang="en-US" sz="2400">
                <a:latin typeface="Cambria"/>
                <a:ea typeface="Cambria"/>
              </a:rPr>
              <a:t> Ender 3 S1 Plus. </a:t>
            </a:r>
            <a:endParaRPr lang="en-US" sz="2400">
              <a:latin typeface="Cambria" panose="02040503050406030204" pitchFamily="18" charset="0"/>
              <a:ea typeface="Cambria" panose="02040503050406030204" pitchFamily="18" charset="0"/>
            </a:endParaRPr>
          </a:p>
          <a:p>
            <a:endParaRPr lang="en-US" sz="2400">
              <a:latin typeface="Cambria" panose="02040503050406030204" pitchFamily="18" charset="0"/>
              <a:ea typeface="Cambria" panose="02040503050406030204" pitchFamily="18" charset="0"/>
            </a:endParaRPr>
          </a:p>
          <a:p>
            <a:r>
              <a:rPr lang="en-US" sz="2400" b="1">
                <a:latin typeface="Cambria" panose="02040503050406030204" pitchFamily="18" charset="0"/>
                <a:ea typeface="Cambria" panose="02040503050406030204" pitchFamily="18" charset="0"/>
              </a:rPr>
              <a:t>CNC Waterjet</a:t>
            </a:r>
          </a:p>
          <a:p>
            <a:pPr algn="just"/>
            <a:r>
              <a:rPr lang="en-US" sz="2400" b="1">
                <a:latin typeface="Cambria" panose="02040503050406030204" pitchFamily="18" charset="0"/>
                <a:ea typeface="Cambria" panose="02040503050406030204" pitchFamily="18" charset="0"/>
              </a:rPr>
              <a:t>      </a:t>
            </a:r>
            <a:r>
              <a:rPr lang="en-US" sz="2400">
                <a:latin typeface="Cambria" panose="02040503050406030204" pitchFamily="18" charset="0"/>
                <a:ea typeface="Cambria" panose="02040503050406030204" pitchFamily="18" charset="0"/>
              </a:rPr>
              <a:t>Replica doors designed and fabricated using waterjet at the UNH John Olson Advanced Manufacturing Center.</a:t>
            </a:r>
            <a:endParaRPr lang="en-US" sz="2400" b="1">
              <a:latin typeface="Cambria" panose="02040503050406030204" pitchFamily="18" charset="0"/>
              <a:ea typeface="Cambria" panose="02040503050406030204" pitchFamily="18" charset="0"/>
            </a:endParaRPr>
          </a:p>
          <a:p>
            <a:endParaRPr lang="en-US" sz="2400">
              <a:latin typeface="Cambria" panose="02040503050406030204" pitchFamily="18" charset="0"/>
              <a:ea typeface="Cambria" panose="02040503050406030204" pitchFamily="18" charset="0"/>
            </a:endParaRPr>
          </a:p>
          <a:p>
            <a:r>
              <a:rPr lang="en-US" sz="2400" b="1">
                <a:latin typeface="Cambria" panose="02040503050406030204" pitchFamily="18" charset="0"/>
                <a:ea typeface="Cambria" panose="02040503050406030204" pitchFamily="18" charset="0"/>
              </a:rPr>
              <a:t>Programming</a:t>
            </a:r>
          </a:p>
          <a:p>
            <a:pPr algn="just"/>
            <a:r>
              <a:rPr lang="en-US" sz="2400">
                <a:latin typeface="Cambria" panose="02040503050406030204" pitchFamily="18" charset="0"/>
                <a:ea typeface="Cambria" panose="02040503050406030204" pitchFamily="18" charset="0"/>
              </a:rPr>
              <a:t>      Throughout the project the logistics of the device were controlled using the UR10e collaborative robot and a Click PLC.  The robot uses a programming language called URScript. ClearPath motor was programmed using ClearPath MSP software. </a:t>
            </a:r>
          </a:p>
          <a:p>
            <a:endParaRPr lang="en-US" sz="2400">
              <a:latin typeface="Cambria" panose="02040503050406030204" pitchFamily="18" charset="0"/>
              <a:ea typeface="Cambria" panose="02040503050406030204" pitchFamily="18" charset="0"/>
            </a:endParaRPr>
          </a:p>
          <a:p>
            <a:endParaRPr lang="en-US"/>
          </a:p>
        </p:txBody>
      </p:sp>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EsriMapsInfo xmlns="ESRI.ArcGIS.Mapping.OfficeIntegration.PowerPointInfo">
  <Version>Version1</Version>
  <RequiresSignIn>False</RequiresSignIn>
</EsriMapsInfo>
</file>

<file path=customXml/item2.xml><?xml version="1.0" encoding="utf-8"?>
<ct:contentTypeSchema xmlns:ct="http://schemas.microsoft.com/office/2006/metadata/contentType" xmlns:ma="http://schemas.microsoft.com/office/2006/metadata/properties/metaAttributes" ct:_="" ma:_="" ma:contentTypeName="Document" ma:contentTypeID="0x0101001940568B684AAB459EFBD061B7BC276C" ma:contentTypeVersion="9" ma:contentTypeDescription="Create a new document." ma:contentTypeScope="" ma:versionID="b859f518e9152037d795938b752eae2a">
  <xsd:schema xmlns:xsd="http://www.w3.org/2001/XMLSchema" xmlns:xs="http://www.w3.org/2001/XMLSchema" xmlns:p="http://schemas.microsoft.com/office/2006/metadata/properties" xmlns:ns3="cddc768f-5dfd-4584-805e-d461d8b61978" xmlns:ns4="d6727e9d-d4cd-49d1-a01d-5287b09adbf2" targetNamespace="http://schemas.microsoft.com/office/2006/metadata/properties" ma:root="true" ma:fieldsID="7ffd510bd45215695d1595052e9458e3" ns3:_="" ns4:_="">
    <xsd:import namespace="cddc768f-5dfd-4584-805e-d461d8b61978"/>
    <xsd:import namespace="d6727e9d-d4cd-49d1-a01d-5287b09adbf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dc768f-5dfd-4584-805e-d461d8b619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_activity" ma:index="16"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6727e9d-d4cd-49d1-a01d-5287b09adbf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EsriMapsInfo xmlns="ESRI.ArcGIS.Mapping.OfficeIntegration.PowerPointInfo">
  <Version>Version1</Version>
  <RequiresSignIn>False</RequiresSignIn>
</EsriMapsInfo>
</file>

<file path=customXml/item4.xml><?xml version="1.0" encoding="utf-8"?>
<p:properties xmlns:p="http://schemas.microsoft.com/office/2006/metadata/properties" xmlns:xsi="http://www.w3.org/2001/XMLSchema-instance" xmlns:pc="http://schemas.microsoft.com/office/infopath/2007/PartnerControls">
  <documentManagement>
    <_activity xmlns="cddc768f-5dfd-4584-805e-d461d8b61978" xsi:nil="true"/>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F9F0F002-4419-4915-BC2D-8C5DC5AE6135}">
  <ds:schemaRefs>
    <ds:schemaRef ds:uri="cddc768f-5dfd-4584-805e-d461d8b61978"/>
    <ds:schemaRef ds:uri="d6727e9d-d4cd-49d1-a01d-5287b09adbf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4.xml><?xml version="1.0" encoding="utf-8"?>
<ds:datastoreItem xmlns:ds="http://schemas.openxmlformats.org/officeDocument/2006/customXml" ds:itemID="{AA1F2091-9387-4DA4-86D3-B2B7623CA54E}">
  <ds:schemaRefs>
    <ds:schemaRef ds:uri="cddc768f-5dfd-4584-805e-d461d8b61978"/>
    <ds:schemaRef ds:uri="d6727e9d-d4cd-49d1-a01d-5287b09adbf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5.xml><?xml version="1.0" encoding="utf-8"?>
<ds:datastoreItem xmlns:ds="http://schemas.openxmlformats.org/officeDocument/2006/customXml" ds:itemID="{57F3D237-7376-42CF-A9BA-F14048B768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58</TotalTime>
  <Words>754</Words>
  <Application>Microsoft Macintosh PowerPoint</Application>
  <PresentationFormat>Custom</PresentationFormat>
  <Paragraphs>87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CNC Automatic Door System Nate McCarvill, Collin Edminster, Riley Drew Department of Mechanical Engineering, University of New Hampshire, Durham, NH 03824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Riley Drew</cp:lastModifiedBy>
  <cp:revision>3</cp:revision>
  <dcterms:created xsi:type="dcterms:W3CDTF">2016-03-05T16:55:12Z</dcterms:created>
  <dcterms:modified xsi:type="dcterms:W3CDTF">2023-04-12T15:44:44Z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0x0101001940568B684AAB459EFBD061B7BC276C</vt:lpwstr>
  </property>
</Properties>
</file>