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6"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270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592"/>
    <a:srgbClr val="0021C2"/>
    <a:srgbClr val="FFB3D0"/>
    <a:srgbClr val="FFD2F4"/>
    <a:srgbClr val="FFE4F0"/>
    <a:srgbClr val="F3E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70" autoAdjust="0"/>
    <p:restoredTop sz="96035"/>
  </p:normalViewPr>
  <p:slideViewPr>
    <p:cSldViewPr snapToGrid="0">
      <p:cViewPr>
        <p:scale>
          <a:sx n="45" d="100"/>
          <a:sy n="45" d="100"/>
        </p:scale>
        <p:origin x="-792" y="-2256"/>
      </p:cViewPr>
      <p:guideLst>
        <p:guide orient="horz" pos="10368"/>
        <p:guide pos="270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ADD3BD-AF8D-4313-B10A-DE2F9B9B64FD}" type="datetimeFigureOut">
              <a:rPr lang="en-US" smtClean="0"/>
              <a:t>4/12/23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0D2D3C-C80D-43C9-AF6B-47BF6C17CBF5}" type="slidenum">
              <a:rPr lang="en-US" smtClean="0"/>
              <a:t>‹#›</a:t>
            </a:fld>
            <a:endParaRPr lang="en-US"/>
          </a:p>
        </p:txBody>
      </p:sp>
    </p:spTree>
    <p:extLst>
      <p:ext uri="{BB962C8B-B14F-4D97-AF65-F5344CB8AC3E}">
        <p14:creationId xmlns:p14="http://schemas.microsoft.com/office/powerpoint/2010/main" val="1251803102"/>
      </p:ext>
    </p:extLst>
  </p:cSld>
  <p:clrMap bg1="lt1" tx1="dk1" bg2="lt2" tx2="dk2" accent1="accent1" accent2="accent2" accent3="accent3" accent4="accent4" accent5="accent5" accent6="accent6" hlink="hlink" folHlink="folHlink"/>
  <p:notesStyle>
    <a:lvl1pPr marL="0" algn="l" defTabSz="3686861" rtl="0" eaLnBrk="1" latinLnBrk="0" hangingPunct="1">
      <a:defRPr sz="4838" kern="1200">
        <a:solidFill>
          <a:schemeClr val="tx1"/>
        </a:solidFill>
        <a:latin typeface="+mn-lt"/>
        <a:ea typeface="+mn-ea"/>
        <a:cs typeface="+mn-cs"/>
      </a:defRPr>
    </a:lvl1pPr>
    <a:lvl2pPr marL="1843430" algn="l" defTabSz="3686861" rtl="0" eaLnBrk="1" latinLnBrk="0" hangingPunct="1">
      <a:defRPr sz="4838" kern="1200">
        <a:solidFill>
          <a:schemeClr val="tx1"/>
        </a:solidFill>
        <a:latin typeface="+mn-lt"/>
        <a:ea typeface="+mn-ea"/>
        <a:cs typeface="+mn-cs"/>
      </a:defRPr>
    </a:lvl2pPr>
    <a:lvl3pPr marL="3686861" algn="l" defTabSz="3686861" rtl="0" eaLnBrk="1" latinLnBrk="0" hangingPunct="1">
      <a:defRPr sz="4838" kern="1200">
        <a:solidFill>
          <a:schemeClr val="tx1"/>
        </a:solidFill>
        <a:latin typeface="+mn-lt"/>
        <a:ea typeface="+mn-ea"/>
        <a:cs typeface="+mn-cs"/>
      </a:defRPr>
    </a:lvl3pPr>
    <a:lvl4pPr marL="5530291" algn="l" defTabSz="3686861" rtl="0" eaLnBrk="1" latinLnBrk="0" hangingPunct="1">
      <a:defRPr sz="4838" kern="1200">
        <a:solidFill>
          <a:schemeClr val="tx1"/>
        </a:solidFill>
        <a:latin typeface="+mn-lt"/>
        <a:ea typeface="+mn-ea"/>
        <a:cs typeface="+mn-cs"/>
      </a:defRPr>
    </a:lvl4pPr>
    <a:lvl5pPr marL="7373722" algn="l" defTabSz="3686861" rtl="0" eaLnBrk="1" latinLnBrk="0" hangingPunct="1">
      <a:defRPr sz="4838" kern="1200">
        <a:solidFill>
          <a:schemeClr val="tx1"/>
        </a:solidFill>
        <a:latin typeface="+mn-lt"/>
        <a:ea typeface="+mn-ea"/>
        <a:cs typeface="+mn-cs"/>
      </a:defRPr>
    </a:lvl5pPr>
    <a:lvl6pPr marL="9217152" algn="l" defTabSz="3686861" rtl="0" eaLnBrk="1" latinLnBrk="0" hangingPunct="1">
      <a:defRPr sz="4838" kern="1200">
        <a:solidFill>
          <a:schemeClr val="tx1"/>
        </a:solidFill>
        <a:latin typeface="+mn-lt"/>
        <a:ea typeface="+mn-ea"/>
        <a:cs typeface="+mn-cs"/>
      </a:defRPr>
    </a:lvl6pPr>
    <a:lvl7pPr marL="11060582" algn="l" defTabSz="3686861" rtl="0" eaLnBrk="1" latinLnBrk="0" hangingPunct="1">
      <a:defRPr sz="4838" kern="1200">
        <a:solidFill>
          <a:schemeClr val="tx1"/>
        </a:solidFill>
        <a:latin typeface="+mn-lt"/>
        <a:ea typeface="+mn-ea"/>
        <a:cs typeface="+mn-cs"/>
      </a:defRPr>
    </a:lvl7pPr>
    <a:lvl8pPr marL="12904013" algn="l" defTabSz="3686861" rtl="0" eaLnBrk="1" latinLnBrk="0" hangingPunct="1">
      <a:defRPr sz="4838" kern="1200">
        <a:solidFill>
          <a:schemeClr val="tx1"/>
        </a:solidFill>
        <a:latin typeface="+mn-lt"/>
        <a:ea typeface="+mn-ea"/>
        <a:cs typeface="+mn-cs"/>
      </a:defRPr>
    </a:lvl8pPr>
    <a:lvl9pPr marL="14747443" algn="l" defTabSz="3686861" rtl="0" eaLnBrk="1" latinLnBrk="0" hangingPunct="1">
      <a:defRPr sz="483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0D2D3C-C80D-43C9-AF6B-47BF6C17CBF5}" type="slidenum">
              <a:rPr lang="en-US" smtClean="0"/>
              <a:t>1</a:t>
            </a:fld>
            <a:endParaRPr lang="en-US"/>
          </a:p>
        </p:txBody>
      </p:sp>
    </p:spTree>
    <p:extLst>
      <p:ext uri="{BB962C8B-B14F-4D97-AF65-F5344CB8AC3E}">
        <p14:creationId xmlns:p14="http://schemas.microsoft.com/office/powerpoint/2010/main" val="504901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74F631-8572-43A1-AD69-1717A1D31380}" type="datetimeFigureOut">
              <a:rPr lang="en-US" smtClean="0"/>
              <a:t>4/12/23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1259151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74F631-8572-43A1-AD69-1717A1D31380}" type="datetimeFigureOut">
              <a:rPr lang="en-US" smtClean="0"/>
              <a:t>4/12/23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14122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74F631-8572-43A1-AD69-1717A1D31380}" type="datetimeFigureOut">
              <a:rPr lang="en-US" smtClean="0"/>
              <a:t>4/12/23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398180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74F631-8572-43A1-AD69-1717A1D31380}" type="datetimeFigureOut">
              <a:rPr lang="en-US" smtClean="0"/>
              <a:t>4/12/23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1939308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74F631-8572-43A1-AD69-1717A1D31380}" type="datetimeFigureOut">
              <a:rPr lang="en-US" smtClean="0"/>
              <a:t>4/12/23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736277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74F631-8572-43A1-AD69-1717A1D31380}" type="datetimeFigureOut">
              <a:rPr lang="en-US" smtClean="0"/>
              <a:t>4/12/23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3615393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74F631-8572-43A1-AD69-1717A1D31380}" type="datetimeFigureOut">
              <a:rPr lang="en-US" smtClean="0"/>
              <a:t>4/12/23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2025708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74F631-8572-43A1-AD69-1717A1D31380}" type="datetimeFigureOut">
              <a:rPr lang="en-US" smtClean="0"/>
              <a:t>4/12/23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519895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74F631-8572-43A1-AD69-1717A1D31380}" type="datetimeFigureOut">
              <a:rPr lang="en-US" smtClean="0"/>
              <a:t>4/12/23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4000537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7474F631-8572-43A1-AD69-1717A1D31380}" type="datetimeFigureOut">
              <a:rPr lang="en-US" smtClean="0"/>
              <a:t>4/12/23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3668117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7474F631-8572-43A1-AD69-1717A1D31380}" type="datetimeFigureOut">
              <a:rPr lang="en-US" smtClean="0"/>
              <a:t>4/12/23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08BD5-B89A-412F-B6D2-B910233E0506}" type="slidenum">
              <a:rPr lang="en-US" smtClean="0"/>
              <a:t>‹#›</a:t>
            </a:fld>
            <a:endParaRPr lang="en-US"/>
          </a:p>
        </p:txBody>
      </p:sp>
    </p:spTree>
    <p:extLst>
      <p:ext uri="{BB962C8B-B14F-4D97-AF65-F5344CB8AC3E}">
        <p14:creationId xmlns:p14="http://schemas.microsoft.com/office/powerpoint/2010/main" val="2466781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7474F631-8572-43A1-AD69-1717A1D31380}" type="datetimeFigureOut">
              <a:rPr lang="en-US" smtClean="0"/>
              <a:t>4/12/23</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F3508BD5-B89A-412F-B6D2-B910233E0506}" type="slidenum">
              <a:rPr lang="en-US" smtClean="0"/>
              <a:t>‹#›</a:t>
            </a:fld>
            <a:endParaRPr lang="en-US"/>
          </a:p>
        </p:txBody>
      </p:sp>
    </p:spTree>
    <p:extLst>
      <p:ext uri="{BB962C8B-B14F-4D97-AF65-F5344CB8AC3E}">
        <p14:creationId xmlns:p14="http://schemas.microsoft.com/office/powerpoint/2010/main" val="15734127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Relationship Id="rId13" Type="http://schemas.microsoft.com/office/2007/relationships/hdphoto" Target="../media/hdphoto1.wdp"/><Relationship Id="rId18" Type="http://schemas.openxmlformats.org/officeDocument/2006/relationships/image" Target="../media/image13.png"/><Relationship Id="rId26" Type="http://schemas.openxmlformats.org/officeDocument/2006/relationships/image" Target="../media/image18.tif"/><Relationship Id="rId3" Type="http://schemas.openxmlformats.org/officeDocument/2006/relationships/image" Target="../media/image1.jpeg"/><Relationship Id="rId21" Type="http://schemas.microsoft.com/office/2007/relationships/hdphoto" Target="../media/hdphoto5.wdp"/><Relationship Id="rId7" Type="http://schemas.openxmlformats.org/officeDocument/2006/relationships/image" Target="../media/image5.tif"/><Relationship Id="rId12" Type="http://schemas.openxmlformats.org/officeDocument/2006/relationships/image" Target="../media/image10.png"/><Relationship Id="rId17" Type="http://schemas.microsoft.com/office/2007/relationships/hdphoto" Target="../media/hdphoto3.wdp"/><Relationship Id="rId25" Type="http://schemas.openxmlformats.org/officeDocument/2006/relationships/image" Target="../media/image17.tif"/><Relationship Id="rId2" Type="http://schemas.openxmlformats.org/officeDocument/2006/relationships/notesSlide" Target="../notesSlides/notesSlide1.xml"/><Relationship Id="rId16" Type="http://schemas.openxmlformats.org/officeDocument/2006/relationships/image" Target="../media/image12.png"/><Relationship Id="rId20" Type="http://schemas.openxmlformats.org/officeDocument/2006/relationships/image" Target="../media/image14.png"/><Relationship Id="rId29"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g"/><Relationship Id="rId24" Type="http://schemas.microsoft.com/office/2007/relationships/hdphoto" Target="../media/hdphoto6.wdp"/><Relationship Id="rId5" Type="http://schemas.openxmlformats.org/officeDocument/2006/relationships/image" Target="../media/image3.png"/><Relationship Id="rId15" Type="http://schemas.microsoft.com/office/2007/relationships/hdphoto" Target="../media/hdphoto2.wdp"/><Relationship Id="rId23" Type="http://schemas.openxmlformats.org/officeDocument/2006/relationships/image" Target="../media/image16.png"/><Relationship Id="rId28" Type="http://schemas.openxmlformats.org/officeDocument/2006/relationships/image" Target="../media/image20.tif"/><Relationship Id="rId10" Type="http://schemas.openxmlformats.org/officeDocument/2006/relationships/image" Target="../media/image8.tif"/><Relationship Id="rId19"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7.tif"/><Relationship Id="rId14" Type="http://schemas.openxmlformats.org/officeDocument/2006/relationships/image" Target="../media/image11.png"/><Relationship Id="rId22" Type="http://schemas.openxmlformats.org/officeDocument/2006/relationships/image" Target="../media/image15.jpg"/><Relationship Id="rId27" Type="http://schemas.openxmlformats.org/officeDocument/2006/relationships/image" Target="../media/image19.tif"/><Relationship Id="rId30"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B3D0"/>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8BE4AA0-94CF-7B41-B189-5A14CDAA979B}"/>
              </a:ext>
            </a:extLst>
          </p:cNvPr>
          <p:cNvSpPr/>
          <p:nvPr/>
        </p:nvSpPr>
        <p:spPr>
          <a:xfrm>
            <a:off x="812113" y="5270793"/>
            <a:ext cx="11713031" cy="16531607"/>
          </a:xfrm>
          <a:prstGeom prst="rect">
            <a:avLst/>
          </a:prstGeom>
          <a:solidFill>
            <a:srgbClr val="FFE4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10D4FE2-766E-E445-8DAC-F8A1248E6622}"/>
              </a:ext>
            </a:extLst>
          </p:cNvPr>
          <p:cNvSpPr/>
          <p:nvPr/>
        </p:nvSpPr>
        <p:spPr>
          <a:xfrm>
            <a:off x="815457" y="955963"/>
            <a:ext cx="42260284" cy="4078242"/>
          </a:xfrm>
          <a:prstGeom prst="rect">
            <a:avLst/>
          </a:prstGeom>
          <a:solidFill>
            <a:srgbClr val="FFE4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1994F2A-5144-4BAB-836A-EFA4B24C21DE}"/>
              </a:ext>
            </a:extLst>
          </p:cNvPr>
          <p:cNvSpPr/>
          <p:nvPr/>
        </p:nvSpPr>
        <p:spPr>
          <a:xfrm>
            <a:off x="5432613" y="30475904"/>
            <a:ext cx="34115188" cy="1569660"/>
          </a:xfrm>
          <a:prstGeom prst="rect">
            <a:avLst/>
          </a:prstGeom>
        </p:spPr>
        <p:txBody>
          <a:bodyPr wrap="square">
            <a:spAutoFit/>
          </a:bodyPr>
          <a:lstStyle/>
          <a:p>
            <a:pPr algn="ctr"/>
            <a:r>
              <a:rPr lang="en-US" sz="4800" i="1" dirty="0"/>
              <a:t>Supported by an Institutional Development Award (</a:t>
            </a:r>
            <a:r>
              <a:rPr lang="en-US" sz="4800" i="1" dirty="0" err="1"/>
              <a:t>IDeA</a:t>
            </a:r>
            <a:r>
              <a:rPr lang="en-US" sz="4800" i="1" dirty="0"/>
              <a:t>) from the National Institute of General Medical Sciences of the NIH under grant number </a:t>
            </a:r>
            <a:r>
              <a:rPr lang="en-US" sz="4800" i="1" dirty="0">
                <a:solidFill>
                  <a:srgbClr val="000000"/>
                </a:solidFill>
              </a:rPr>
              <a:t>P20GM113131.</a:t>
            </a:r>
            <a:endParaRPr lang="en-US" sz="4800" i="1" dirty="0">
              <a:solidFill>
                <a:srgbClr val="5C6874"/>
              </a:solidFill>
            </a:endParaRPr>
          </a:p>
        </p:txBody>
      </p:sp>
      <p:sp>
        <p:nvSpPr>
          <p:cNvPr id="14" name="Rectangle 13">
            <a:extLst>
              <a:ext uri="{FF2B5EF4-FFF2-40B4-BE49-F238E27FC236}">
                <a16:creationId xmlns:a16="http://schemas.microsoft.com/office/drawing/2014/main" id="{4E251C25-26EF-47BD-BB47-AD493B5F6FB2}"/>
              </a:ext>
            </a:extLst>
          </p:cNvPr>
          <p:cNvSpPr/>
          <p:nvPr/>
        </p:nvSpPr>
        <p:spPr>
          <a:xfrm>
            <a:off x="815459" y="955964"/>
            <a:ext cx="42260282" cy="31089600"/>
          </a:xfrm>
          <a:prstGeom prst="rect">
            <a:avLst/>
          </a:prstGeom>
          <a:noFill/>
          <a:ln w="254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9158A5D-65D5-4B4E-A482-4E11AC0A5405}"/>
              </a:ext>
            </a:extLst>
          </p:cNvPr>
          <p:cNvSpPr txBox="1"/>
          <p:nvPr/>
        </p:nvSpPr>
        <p:spPr>
          <a:xfrm>
            <a:off x="6118429" y="1531259"/>
            <a:ext cx="32621597" cy="1569660"/>
          </a:xfrm>
          <a:prstGeom prst="rect">
            <a:avLst/>
          </a:prstGeom>
          <a:noFill/>
        </p:spPr>
        <p:txBody>
          <a:bodyPr wrap="square" rtlCol="0">
            <a:spAutoFit/>
          </a:bodyPr>
          <a:lstStyle/>
          <a:p>
            <a:pPr algn="ctr"/>
            <a:r>
              <a:rPr lang="en-US" sz="9600" b="1" dirty="0"/>
              <a:t>STAT3 is Required for Mesothelial Clearance in Endometriosis</a:t>
            </a:r>
          </a:p>
        </p:txBody>
      </p:sp>
      <p:sp>
        <p:nvSpPr>
          <p:cNvPr id="7" name="TextBox 6">
            <a:extLst>
              <a:ext uri="{FF2B5EF4-FFF2-40B4-BE49-F238E27FC236}">
                <a16:creationId xmlns:a16="http://schemas.microsoft.com/office/drawing/2014/main" id="{4DF60E2A-CF73-0642-ABDC-6500BAA57948}"/>
              </a:ext>
            </a:extLst>
          </p:cNvPr>
          <p:cNvSpPr txBox="1"/>
          <p:nvPr/>
        </p:nvSpPr>
        <p:spPr>
          <a:xfrm>
            <a:off x="9133915" y="3094601"/>
            <a:ext cx="26220772" cy="1538883"/>
          </a:xfrm>
          <a:prstGeom prst="rect">
            <a:avLst/>
          </a:prstGeom>
          <a:noFill/>
        </p:spPr>
        <p:txBody>
          <a:bodyPr wrap="square" rtlCol="0">
            <a:spAutoFit/>
          </a:bodyPr>
          <a:lstStyle/>
          <a:p>
            <a:pPr algn="ctr"/>
            <a:r>
              <a:rPr lang="en-US" sz="5400" dirty="0"/>
              <a:t>Allison </a:t>
            </a:r>
            <a:r>
              <a:rPr lang="en-US" sz="5400" dirty="0" err="1"/>
              <a:t>Kloeckner</a:t>
            </a:r>
            <a:r>
              <a:rPr lang="en-US" sz="5400" dirty="0"/>
              <a:t> and Sarah Walker</a:t>
            </a:r>
          </a:p>
          <a:p>
            <a:pPr algn="ctr"/>
            <a:r>
              <a:rPr lang="en-US" sz="4000" dirty="0"/>
              <a:t>Department of Molecular, Cellular, and Biomedical Sciences</a:t>
            </a:r>
          </a:p>
        </p:txBody>
      </p:sp>
      <p:sp>
        <p:nvSpPr>
          <p:cNvPr id="8" name="TextBox 7">
            <a:extLst>
              <a:ext uri="{FF2B5EF4-FFF2-40B4-BE49-F238E27FC236}">
                <a16:creationId xmlns:a16="http://schemas.microsoft.com/office/drawing/2014/main" id="{8DF11F84-64CB-6143-92F2-345A78FEDFAD}"/>
              </a:ext>
            </a:extLst>
          </p:cNvPr>
          <p:cNvSpPr txBox="1"/>
          <p:nvPr/>
        </p:nvSpPr>
        <p:spPr>
          <a:xfrm>
            <a:off x="812113" y="5270792"/>
            <a:ext cx="11713031" cy="1015663"/>
          </a:xfrm>
          <a:prstGeom prst="rect">
            <a:avLst/>
          </a:prstGeom>
          <a:solidFill>
            <a:schemeClr val="bg1"/>
          </a:solidFill>
          <a:ln w="28575">
            <a:solidFill>
              <a:schemeClr val="tx1"/>
            </a:solidFill>
          </a:ln>
        </p:spPr>
        <p:txBody>
          <a:bodyPr wrap="square" rtlCol="0">
            <a:spAutoFit/>
          </a:bodyPr>
          <a:lstStyle/>
          <a:p>
            <a:pPr algn="ctr"/>
            <a:r>
              <a:rPr lang="en-US" sz="6000" b="1" dirty="0"/>
              <a:t>Introduction</a:t>
            </a:r>
          </a:p>
        </p:txBody>
      </p:sp>
      <p:sp>
        <p:nvSpPr>
          <p:cNvPr id="31" name="TextBox 30">
            <a:extLst>
              <a:ext uri="{FF2B5EF4-FFF2-40B4-BE49-F238E27FC236}">
                <a16:creationId xmlns:a16="http://schemas.microsoft.com/office/drawing/2014/main" id="{3714064A-6079-3844-A69D-1688603A7CDF}"/>
              </a:ext>
            </a:extLst>
          </p:cNvPr>
          <p:cNvSpPr txBox="1"/>
          <p:nvPr/>
        </p:nvSpPr>
        <p:spPr>
          <a:xfrm>
            <a:off x="1057899" y="17075280"/>
            <a:ext cx="11166847" cy="4524315"/>
          </a:xfrm>
          <a:prstGeom prst="rect">
            <a:avLst/>
          </a:prstGeom>
          <a:noFill/>
        </p:spPr>
        <p:txBody>
          <a:bodyPr wrap="square" rtlCol="0">
            <a:spAutoFit/>
          </a:bodyPr>
          <a:lstStyle/>
          <a:p>
            <a:pPr algn="just"/>
            <a:r>
              <a:rPr lang="en-US" sz="3600" dirty="0"/>
              <a:t>that cause immense pelvic </a:t>
            </a:r>
          </a:p>
          <a:p>
            <a:pPr algn="just"/>
            <a:r>
              <a:rPr lang="en-US" sz="3600" dirty="0"/>
              <a:t>pain and infertility</a:t>
            </a:r>
            <a:r>
              <a:rPr lang="en-US" sz="3600" baseline="30000" dirty="0"/>
              <a:t>3,5</a:t>
            </a:r>
            <a:r>
              <a:rPr lang="en-US" sz="3600" dirty="0"/>
              <a:t>. Endometriosis can be a precursor to certain types of Ovarian Cancer</a:t>
            </a:r>
            <a:r>
              <a:rPr lang="en-US" sz="3600" baseline="30000" dirty="0"/>
              <a:t>4</a:t>
            </a:r>
            <a:r>
              <a:rPr lang="en-US" sz="3600" dirty="0"/>
              <a:t>. Our lab has determined that STAT3 is important for the growth and metastasis of Ovarian cancer cells. Other research has shown that STAT3 is highly activated in endometriosis and as such, our current research aims to understand if STAT3 plays a similar role in Endometriosis as it does in Ovarian Cancer.</a:t>
            </a:r>
          </a:p>
        </p:txBody>
      </p:sp>
      <p:pic>
        <p:nvPicPr>
          <p:cNvPr id="17" name="Picture 2" descr="ile:JAK-STAT signaling pathway.jpg - Wikimedia Commons">
            <a:extLst>
              <a:ext uri="{FF2B5EF4-FFF2-40B4-BE49-F238E27FC236}">
                <a16:creationId xmlns:a16="http://schemas.microsoft.com/office/drawing/2014/main" id="{18508A6C-3F98-2C42-B4E7-BDECC76F5D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7852" y="9928370"/>
            <a:ext cx="5833950" cy="69625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A52A697-6CDA-B049-B7C3-C57295660B22}"/>
              </a:ext>
            </a:extLst>
          </p:cNvPr>
          <p:cNvSpPr txBox="1"/>
          <p:nvPr/>
        </p:nvSpPr>
        <p:spPr>
          <a:xfrm>
            <a:off x="1078815" y="6706453"/>
            <a:ext cx="11166847" cy="2862322"/>
          </a:xfrm>
          <a:prstGeom prst="rect">
            <a:avLst/>
          </a:prstGeom>
          <a:noFill/>
        </p:spPr>
        <p:txBody>
          <a:bodyPr wrap="square" rtlCol="0">
            <a:spAutoFit/>
          </a:bodyPr>
          <a:lstStyle/>
          <a:p>
            <a:pPr algn="just"/>
            <a:r>
              <a:rPr lang="en-US" sz="3600" dirty="0"/>
              <a:t>The transcription factor Signal Transducer and Activator of Transcription 3 (STAT3) is aberrantly activated	 in multiple diseases, including endometriosis</a:t>
            </a:r>
            <a:r>
              <a:rPr lang="en-US" sz="3600" baseline="30000" dirty="0"/>
              <a:t>1</a:t>
            </a:r>
            <a:r>
              <a:rPr lang="en-US" sz="3600" dirty="0"/>
              <a:t>. STAT3 functions primarily through the	 JAK/STAT signaling pathway. Once a cytokine binds to its receptor, the Janus Kinase (JAK)</a:t>
            </a:r>
          </a:p>
        </p:txBody>
      </p:sp>
      <p:sp>
        <p:nvSpPr>
          <p:cNvPr id="2" name="TextBox 1">
            <a:extLst>
              <a:ext uri="{FF2B5EF4-FFF2-40B4-BE49-F238E27FC236}">
                <a16:creationId xmlns:a16="http://schemas.microsoft.com/office/drawing/2014/main" id="{12E257FE-9D4B-E9CE-2783-BCC28A448639}"/>
              </a:ext>
            </a:extLst>
          </p:cNvPr>
          <p:cNvSpPr txBox="1"/>
          <p:nvPr/>
        </p:nvSpPr>
        <p:spPr>
          <a:xfrm>
            <a:off x="1057899" y="9402337"/>
            <a:ext cx="5161987" cy="7848302"/>
          </a:xfrm>
          <a:prstGeom prst="rect">
            <a:avLst/>
          </a:prstGeom>
          <a:noFill/>
        </p:spPr>
        <p:txBody>
          <a:bodyPr wrap="square" rtlCol="0">
            <a:spAutoFit/>
          </a:bodyPr>
          <a:lstStyle/>
          <a:p>
            <a:pPr algn="just"/>
            <a:r>
              <a:rPr lang="en-US" sz="3600" dirty="0"/>
              <a:t>proteins are activated by phosphorylation and then phosphorylate STAT3</a:t>
            </a:r>
            <a:r>
              <a:rPr lang="en-US" sz="3600" baseline="30000" dirty="0"/>
              <a:t>2</a:t>
            </a:r>
            <a:r>
              <a:rPr lang="en-US" sz="3600" dirty="0"/>
              <a:t>. STAT3 then forms a dimer and </a:t>
            </a:r>
            <a:r>
              <a:rPr lang="en-US" sz="3600" dirty="0" err="1"/>
              <a:t>translocates</a:t>
            </a:r>
            <a:r>
              <a:rPr lang="en-US" sz="3600" dirty="0"/>
              <a:t> to the nucleus where it regulates the transcription of various target genes such as BCL-6</a:t>
            </a:r>
            <a:r>
              <a:rPr lang="en-US" sz="3600" baseline="30000" dirty="0"/>
              <a:t>2. </a:t>
            </a:r>
            <a:r>
              <a:rPr lang="en-US" sz="3600" dirty="0"/>
              <a:t>Endometriosis is a benign disease where the cells from the endometrium shed off and grow outside of the uterus, forming lesions</a:t>
            </a:r>
          </a:p>
        </p:txBody>
      </p:sp>
      <p:sp>
        <p:nvSpPr>
          <p:cNvPr id="20" name="Rectangle 19">
            <a:extLst>
              <a:ext uri="{FF2B5EF4-FFF2-40B4-BE49-F238E27FC236}">
                <a16:creationId xmlns:a16="http://schemas.microsoft.com/office/drawing/2014/main" id="{DB2ED232-4DAC-7838-96E8-E3692A2B1DFA}"/>
              </a:ext>
            </a:extLst>
          </p:cNvPr>
          <p:cNvSpPr/>
          <p:nvPr/>
        </p:nvSpPr>
        <p:spPr>
          <a:xfrm>
            <a:off x="6331652" y="17081719"/>
            <a:ext cx="5986350" cy="461665"/>
          </a:xfrm>
          <a:prstGeom prst="rect">
            <a:avLst/>
          </a:prstGeom>
        </p:spPr>
        <p:txBody>
          <a:bodyPr wrap="square">
            <a:spAutoFit/>
          </a:bodyPr>
          <a:lstStyle/>
          <a:p>
            <a:pPr algn="ctr"/>
            <a:r>
              <a:rPr lang="en-US" sz="2400" i="1" dirty="0"/>
              <a:t>Figure 1: The JAK/STAT Pathway</a:t>
            </a:r>
            <a:endParaRPr lang="en-US" sz="2400" dirty="0"/>
          </a:p>
        </p:txBody>
      </p:sp>
      <p:pic>
        <p:nvPicPr>
          <p:cNvPr id="26" name="Picture 25" descr="Icon&#10;&#10;Description automatically generated with medium confidence">
            <a:extLst>
              <a:ext uri="{FF2B5EF4-FFF2-40B4-BE49-F238E27FC236}">
                <a16:creationId xmlns:a16="http://schemas.microsoft.com/office/drawing/2014/main" id="{2993C8C0-4E19-2BDA-F1A1-5826ED2EA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33282" y="1458386"/>
            <a:ext cx="3073400" cy="3073400"/>
          </a:xfrm>
          <a:prstGeom prst="rect">
            <a:avLst/>
          </a:prstGeom>
        </p:spPr>
      </p:pic>
      <p:grpSp>
        <p:nvGrpSpPr>
          <p:cNvPr id="16" name="Group 15">
            <a:extLst>
              <a:ext uri="{FF2B5EF4-FFF2-40B4-BE49-F238E27FC236}">
                <a16:creationId xmlns:a16="http://schemas.microsoft.com/office/drawing/2014/main" id="{DF00BE1B-EFED-D6F2-8B86-637A2A15B964}"/>
              </a:ext>
            </a:extLst>
          </p:cNvPr>
          <p:cNvGrpSpPr/>
          <p:nvPr/>
        </p:nvGrpSpPr>
        <p:grpSpPr>
          <a:xfrm>
            <a:off x="12953545" y="5269677"/>
            <a:ext cx="11713031" cy="7871527"/>
            <a:chOff x="31270157" y="5322169"/>
            <a:chExt cx="11713031" cy="7871527"/>
          </a:xfrm>
        </p:grpSpPr>
        <p:grpSp>
          <p:nvGrpSpPr>
            <p:cNvPr id="69" name="Group 68">
              <a:extLst>
                <a:ext uri="{FF2B5EF4-FFF2-40B4-BE49-F238E27FC236}">
                  <a16:creationId xmlns:a16="http://schemas.microsoft.com/office/drawing/2014/main" id="{77A8FA38-B9BC-F20A-B5C0-867FDCFC1ED3}"/>
                </a:ext>
              </a:extLst>
            </p:cNvPr>
            <p:cNvGrpSpPr/>
            <p:nvPr/>
          </p:nvGrpSpPr>
          <p:grpSpPr>
            <a:xfrm>
              <a:off x="31270157" y="5322169"/>
              <a:ext cx="11713031" cy="7871527"/>
              <a:chOff x="875817" y="22315720"/>
              <a:chExt cx="11713031" cy="7871527"/>
            </a:xfrm>
          </p:grpSpPr>
          <p:sp>
            <p:nvSpPr>
              <p:cNvPr id="21" name="Rectangle 20">
                <a:extLst>
                  <a:ext uri="{FF2B5EF4-FFF2-40B4-BE49-F238E27FC236}">
                    <a16:creationId xmlns:a16="http://schemas.microsoft.com/office/drawing/2014/main" id="{33D58EAE-CF51-6543-00A1-31709E6F2CA6}"/>
                  </a:ext>
                </a:extLst>
              </p:cNvPr>
              <p:cNvSpPr/>
              <p:nvPr/>
            </p:nvSpPr>
            <p:spPr>
              <a:xfrm>
                <a:off x="875817" y="22315720"/>
                <a:ext cx="11713031" cy="7871527"/>
              </a:xfrm>
              <a:prstGeom prst="rect">
                <a:avLst/>
              </a:prstGeom>
              <a:solidFill>
                <a:srgbClr val="FFE4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FA21A78-609D-E7E4-38F4-D341C8AB0C60}"/>
                  </a:ext>
                </a:extLst>
              </p:cNvPr>
              <p:cNvSpPr txBox="1"/>
              <p:nvPr/>
            </p:nvSpPr>
            <p:spPr>
              <a:xfrm>
                <a:off x="890418" y="22321416"/>
                <a:ext cx="11690250" cy="1015663"/>
              </a:xfrm>
              <a:prstGeom prst="rect">
                <a:avLst/>
              </a:prstGeom>
              <a:solidFill>
                <a:schemeClr val="bg1"/>
              </a:solidFill>
              <a:ln w="28575">
                <a:solidFill>
                  <a:schemeClr val="tx1"/>
                </a:solidFill>
              </a:ln>
            </p:spPr>
            <p:txBody>
              <a:bodyPr wrap="square" rtlCol="0">
                <a:spAutoFit/>
              </a:bodyPr>
              <a:lstStyle/>
              <a:p>
                <a:pPr algn="ctr"/>
                <a:r>
                  <a:rPr lang="en-US" sz="6000" b="1" dirty="0"/>
                  <a:t>Mesothelial Clearance Method</a:t>
                </a:r>
              </a:p>
            </p:txBody>
          </p:sp>
          <p:grpSp>
            <p:nvGrpSpPr>
              <p:cNvPr id="46" name="Group 45">
                <a:extLst>
                  <a:ext uri="{FF2B5EF4-FFF2-40B4-BE49-F238E27FC236}">
                    <a16:creationId xmlns:a16="http://schemas.microsoft.com/office/drawing/2014/main" id="{85968E6F-4A2E-12C1-C741-C38BCA3353D8}"/>
                  </a:ext>
                </a:extLst>
              </p:cNvPr>
              <p:cNvGrpSpPr/>
              <p:nvPr/>
            </p:nvGrpSpPr>
            <p:grpSpPr>
              <a:xfrm>
                <a:off x="1218751" y="23613556"/>
                <a:ext cx="11143323" cy="4737857"/>
                <a:chOff x="518452" y="2438628"/>
                <a:chExt cx="11143323" cy="4159523"/>
              </a:xfrm>
            </p:grpSpPr>
            <p:pic>
              <p:nvPicPr>
                <p:cNvPr id="47" name="Picture 2">
                  <a:extLst>
                    <a:ext uri="{FF2B5EF4-FFF2-40B4-BE49-F238E27FC236}">
                      <a16:creationId xmlns:a16="http://schemas.microsoft.com/office/drawing/2014/main" id="{C83A1C7C-C5A6-EAC1-0FC4-C6395990B6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532" r="-1" b="-617"/>
                <a:stretch/>
              </p:blipFill>
              <p:spPr bwMode="auto">
                <a:xfrm>
                  <a:off x="518452" y="2438628"/>
                  <a:ext cx="11143323" cy="4159523"/>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869153D5-5952-9C5E-A287-C907FDC120C4}"/>
                    </a:ext>
                  </a:extLst>
                </p:cNvPr>
                <p:cNvSpPr txBox="1"/>
                <p:nvPr/>
              </p:nvSpPr>
              <p:spPr>
                <a:xfrm>
                  <a:off x="594523" y="3827145"/>
                  <a:ext cx="2140942" cy="338554"/>
                </a:xfrm>
                <a:prstGeom prst="rect">
                  <a:avLst/>
                </a:prstGeom>
                <a:solidFill>
                  <a:schemeClr val="bg1"/>
                </a:solidFill>
                <a:ln>
                  <a:solidFill>
                    <a:schemeClr val="bg1"/>
                  </a:solidFill>
                </a:ln>
              </p:spPr>
              <p:txBody>
                <a:bodyPr wrap="square" rtlCol="0">
                  <a:spAutoFit/>
                </a:bodyPr>
                <a:lstStyle/>
                <a:p>
                  <a:pPr algn="ctr"/>
                  <a:r>
                    <a:rPr lang="en-US" sz="1600" b="1" dirty="0">
                      <a:latin typeface="Arial" panose="020B0604020202020204" pitchFamily="34" charset="0"/>
                      <a:cs typeface="Arial" panose="020B0604020202020204" pitchFamily="34" charset="0"/>
                    </a:rPr>
                    <a:t>Endometriosis Cells</a:t>
                  </a:r>
                </a:p>
              </p:txBody>
            </p:sp>
            <p:sp>
              <p:nvSpPr>
                <p:cNvPr id="63" name="TextBox 62">
                  <a:extLst>
                    <a:ext uri="{FF2B5EF4-FFF2-40B4-BE49-F238E27FC236}">
                      <a16:creationId xmlns:a16="http://schemas.microsoft.com/office/drawing/2014/main" id="{6ABB4999-C7DC-DA9A-1090-B463CF79EE8C}"/>
                    </a:ext>
                  </a:extLst>
                </p:cNvPr>
                <p:cNvSpPr txBox="1"/>
                <p:nvPr/>
              </p:nvSpPr>
              <p:spPr>
                <a:xfrm>
                  <a:off x="573258" y="5251864"/>
                  <a:ext cx="1801517" cy="584775"/>
                </a:xfrm>
                <a:prstGeom prst="rect">
                  <a:avLst/>
                </a:prstGeom>
                <a:solidFill>
                  <a:schemeClr val="bg1"/>
                </a:solidFill>
                <a:ln>
                  <a:solidFill>
                    <a:schemeClr val="bg1"/>
                  </a:solidFill>
                </a:ln>
              </p:spPr>
              <p:txBody>
                <a:bodyPr wrap="square" rtlCol="0">
                  <a:spAutoFit/>
                </a:bodyPr>
                <a:lstStyle/>
                <a:p>
                  <a:r>
                    <a:rPr lang="en-US" sz="1600" b="1" dirty="0">
                      <a:latin typeface="Arial" panose="020B0604020202020204" pitchFamily="34" charset="0"/>
                      <a:cs typeface="Arial" panose="020B0604020202020204" pitchFamily="34" charset="0"/>
                    </a:rPr>
                    <a:t>LP9 Mesothelial Cells</a:t>
                  </a:r>
                </a:p>
              </p:txBody>
            </p:sp>
          </p:grpSp>
        </p:grpSp>
        <p:sp>
          <p:nvSpPr>
            <p:cNvPr id="78" name="Rectangle 77">
              <a:extLst>
                <a:ext uri="{FF2B5EF4-FFF2-40B4-BE49-F238E27FC236}">
                  <a16:creationId xmlns:a16="http://schemas.microsoft.com/office/drawing/2014/main" id="{8A066ECC-E661-CAD3-E7AF-E7D3FD4C3C0E}"/>
                </a:ext>
              </a:extLst>
            </p:cNvPr>
            <p:cNvSpPr/>
            <p:nvPr/>
          </p:nvSpPr>
          <p:spPr>
            <a:xfrm>
              <a:off x="31289915" y="11428910"/>
              <a:ext cx="11685093" cy="1569660"/>
            </a:xfrm>
            <a:prstGeom prst="rect">
              <a:avLst/>
            </a:prstGeom>
          </p:spPr>
          <p:txBody>
            <a:bodyPr wrap="square">
              <a:spAutoFit/>
            </a:bodyPr>
            <a:lstStyle/>
            <a:p>
              <a:pPr algn="ctr"/>
              <a:r>
                <a:rPr lang="en-US" sz="2400" i="1" dirty="0"/>
                <a:t>Figure 3: </a:t>
              </a:r>
              <a:r>
                <a:rPr lang="en-US" sz="2400" dirty="0"/>
                <a:t>Mesothelial clearance assay method adapted from David Walker UNH ‘20. Endometriosis and LP9 Mesothelial cells are dyed and plated. Endometriosis cells grown in 3D form spheroids while LP9 cells grown in 2D form a single layer. The spheroids are transferred on top of the LP9 cells and clearance is observed over 24 hours.</a:t>
              </a:r>
            </a:p>
          </p:txBody>
        </p:sp>
      </p:grpSp>
      <p:sp>
        <p:nvSpPr>
          <p:cNvPr id="85" name="Rectangle 84">
            <a:extLst>
              <a:ext uri="{FF2B5EF4-FFF2-40B4-BE49-F238E27FC236}">
                <a16:creationId xmlns:a16="http://schemas.microsoft.com/office/drawing/2014/main" id="{2B7357F5-A41E-2D84-7574-F69BB9A207A4}"/>
              </a:ext>
            </a:extLst>
          </p:cNvPr>
          <p:cNvSpPr/>
          <p:nvPr/>
        </p:nvSpPr>
        <p:spPr>
          <a:xfrm>
            <a:off x="812112" y="22129130"/>
            <a:ext cx="11713031" cy="8143969"/>
          </a:xfrm>
          <a:prstGeom prst="rect">
            <a:avLst/>
          </a:prstGeom>
          <a:solidFill>
            <a:srgbClr val="FFE4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extBox 109">
            <a:extLst>
              <a:ext uri="{FF2B5EF4-FFF2-40B4-BE49-F238E27FC236}">
                <a16:creationId xmlns:a16="http://schemas.microsoft.com/office/drawing/2014/main" id="{1B19B385-2520-CC8B-3456-5BCD2E517D5C}"/>
              </a:ext>
            </a:extLst>
          </p:cNvPr>
          <p:cNvSpPr txBox="1"/>
          <p:nvPr/>
        </p:nvSpPr>
        <p:spPr>
          <a:xfrm>
            <a:off x="812111" y="22133597"/>
            <a:ext cx="11713031" cy="1015663"/>
          </a:xfrm>
          <a:prstGeom prst="rect">
            <a:avLst/>
          </a:prstGeom>
          <a:solidFill>
            <a:schemeClr val="bg1"/>
          </a:solidFill>
          <a:ln w="28575">
            <a:solidFill>
              <a:schemeClr val="tx1"/>
            </a:solidFill>
          </a:ln>
        </p:spPr>
        <p:txBody>
          <a:bodyPr wrap="square" rtlCol="0">
            <a:spAutoFit/>
          </a:bodyPr>
          <a:lstStyle/>
          <a:p>
            <a:pPr algn="ctr"/>
            <a:r>
              <a:rPr lang="en-US" sz="6000" b="1" dirty="0"/>
              <a:t>Endometriosis Quick Facts</a:t>
            </a:r>
          </a:p>
        </p:txBody>
      </p:sp>
      <p:pic>
        <p:nvPicPr>
          <p:cNvPr id="112" name="Picture 111" descr="Diagram&#10;&#10;Description automatically generated">
            <a:extLst>
              <a:ext uri="{FF2B5EF4-FFF2-40B4-BE49-F238E27FC236}">
                <a16:creationId xmlns:a16="http://schemas.microsoft.com/office/drawing/2014/main" id="{71FDBAE9-A5E1-8F25-9435-734B379BA21B}"/>
              </a:ext>
            </a:extLst>
          </p:cNvPr>
          <p:cNvPicPr>
            <a:picLocks noChangeAspect="1"/>
          </p:cNvPicPr>
          <p:nvPr/>
        </p:nvPicPr>
        <p:blipFill rotWithShape="1">
          <a:blip r:embed="rId6"/>
          <a:srcRect l="6372" t="5261" r="6469" b="7739"/>
          <a:stretch/>
        </p:blipFill>
        <p:spPr>
          <a:xfrm>
            <a:off x="6421062" y="23691423"/>
            <a:ext cx="5833950" cy="4076358"/>
          </a:xfrm>
          <a:prstGeom prst="rect">
            <a:avLst/>
          </a:prstGeom>
          <a:ln>
            <a:solidFill>
              <a:schemeClr val="tx1"/>
            </a:solidFill>
          </a:ln>
        </p:spPr>
      </p:pic>
      <p:sp>
        <p:nvSpPr>
          <p:cNvPr id="113" name="TextBox 112">
            <a:extLst>
              <a:ext uri="{FF2B5EF4-FFF2-40B4-BE49-F238E27FC236}">
                <a16:creationId xmlns:a16="http://schemas.microsoft.com/office/drawing/2014/main" id="{774F002B-45FE-BAC6-9BF6-B3BD912FDE25}"/>
              </a:ext>
            </a:extLst>
          </p:cNvPr>
          <p:cNvSpPr txBox="1"/>
          <p:nvPr/>
        </p:nvSpPr>
        <p:spPr>
          <a:xfrm>
            <a:off x="1080150" y="23380833"/>
            <a:ext cx="5244240" cy="4401205"/>
          </a:xfrm>
          <a:prstGeom prst="rect">
            <a:avLst/>
          </a:prstGeom>
          <a:noFill/>
        </p:spPr>
        <p:txBody>
          <a:bodyPr wrap="square" rtlCol="0">
            <a:spAutoFit/>
          </a:bodyPr>
          <a:lstStyle/>
          <a:p>
            <a:pPr marL="571500" indent="-571500">
              <a:buFont typeface="Arial" panose="020B0604020202020204" pitchFamily="34" charset="0"/>
              <a:buChar char="•"/>
            </a:pPr>
            <a:r>
              <a:rPr lang="en-US" sz="4000" dirty="0"/>
              <a:t>Affects over </a:t>
            </a:r>
            <a:r>
              <a:rPr lang="en-US" sz="4000" b="1" dirty="0"/>
              <a:t>190</a:t>
            </a:r>
            <a:r>
              <a:rPr lang="en-US" sz="4000" dirty="0"/>
              <a:t> </a:t>
            </a:r>
            <a:r>
              <a:rPr lang="en-US" sz="4000" b="1" dirty="0"/>
              <a:t>million</a:t>
            </a:r>
            <a:r>
              <a:rPr lang="en-US" sz="4000" dirty="0"/>
              <a:t> women worldwide</a:t>
            </a:r>
            <a:r>
              <a:rPr lang="en-US" sz="4000" baseline="30000" dirty="0"/>
              <a:t>5</a:t>
            </a:r>
            <a:endParaRPr lang="en-US" sz="4000" dirty="0"/>
          </a:p>
          <a:p>
            <a:pPr marL="571500" indent="-571500">
              <a:buFont typeface="Arial" panose="020B0604020202020204" pitchFamily="34" charset="0"/>
              <a:buChar char="•"/>
            </a:pPr>
            <a:r>
              <a:rPr lang="en-US" sz="4000" b="1" dirty="0"/>
              <a:t>35-50%</a:t>
            </a:r>
            <a:r>
              <a:rPr lang="en-US" sz="4000" dirty="0"/>
              <a:t> of infertile </a:t>
            </a:r>
          </a:p>
          <a:p>
            <a:r>
              <a:rPr lang="en-US" sz="4000" dirty="0"/>
              <a:t>	 women suffer from </a:t>
            </a:r>
          </a:p>
          <a:p>
            <a:r>
              <a:rPr lang="en-US" sz="4000" dirty="0"/>
              <a:t>	 endometriosis</a:t>
            </a:r>
            <a:r>
              <a:rPr lang="en-US" sz="4000" baseline="30000" dirty="0"/>
              <a:t>1</a:t>
            </a:r>
            <a:endParaRPr lang="en-US" sz="4000" dirty="0"/>
          </a:p>
          <a:p>
            <a:pPr marL="571500" indent="-571500">
              <a:buFont typeface="Arial" panose="020B0604020202020204" pitchFamily="34" charset="0"/>
              <a:buChar char="•"/>
            </a:pPr>
            <a:r>
              <a:rPr lang="en-US" sz="4000" dirty="0"/>
              <a:t>There is </a:t>
            </a:r>
            <a:r>
              <a:rPr lang="en-US" sz="4000" b="1" dirty="0"/>
              <a:t>NO cure</a:t>
            </a:r>
          </a:p>
        </p:txBody>
      </p:sp>
      <p:sp>
        <p:nvSpPr>
          <p:cNvPr id="114" name="TextBox 113">
            <a:extLst>
              <a:ext uri="{FF2B5EF4-FFF2-40B4-BE49-F238E27FC236}">
                <a16:creationId xmlns:a16="http://schemas.microsoft.com/office/drawing/2014/main" id="{C0F08CB7-C2C5-87BF-A73E-FA33913C5A92}"/>
              </a:ext>
            </a:extLst>
          </p:cNvPr>
          <p:cNvSpPr txBox="1"/>
          <p:nvPr/>
        </p:nvSpPr>
        <p:spPr>
          <a:xfrm>
            <a:off x="6447145" y="27827920"/>
            <a:ext cx="5819132" cy="646331"/>
          </a:xfrm>
          <a:prstGeom prst="rect">
            <a:avLst/>
          </a:prstGeom>
          <a:noFill/>
        </p:spPr>
        <p:txBody>
          <a:bodyPr wrap="square" rtlCol="0">
            <a:spAutoFit/>
          </a:bodyPr>
          <a:lstStyle/>
          <a:p>
            <a:pPr algn="ctr"/>
            <a:r>
              <a:rPr lang="en-US" sz="1800" i="1" dirty="0"/>
              <a:t>Figure 2: </a:t>
            </a:r>
            <a:r>
              <a:rPr lang="en-US" i="1" dirty="0"/>
              <a:t>R</a:t>
            </a:r>
            <a:r>
              <a:rPr lang="en-US" sz="1800" i="1" dirty="0"/>
              <a:t>epresentation of Endometriosis lesions within the female rep</a:t>
            </a:r>
            <a:r>
              <a:rPr lang="en-US" i="1" dirty="0"/>
              <a:t>roductive system</a:t>
            </a:r>
            <a:endParaRPr lang="en-US" sz="1800" dirty="0"/>
          </a:p>
        </p:txBody>
      </p:sp>
      <p:sp>
        <p:nvSpPr>
          <p:cNvPr id="116" name="TextBox 115">
            <a:extLst>
              <a:ext uri="{FF2B5EF4-FFF2-40B4-BE49-F238E27FC236}">
                <a16:creationId xmlns:a16="http://schemas.microsoft.com/office/drawing/2014/main" id="{0439522F-5AAD-3EA4-C1FD-D0DC1AA02E9F}"/>
              </a:ext>
            </a:extLst>
          </p:cNvPr>
          <p:cNvSpPr txBox="1"/>
          <p:nvPr/>
        </p:nvSpPr>
        <p:spPr>
          <a:xfrm>
            <a:off x="1078815" y="27717313"/>
            <a:ext cx="10805625" cy="1938992"/>
          </a:xfrm>
          <a:prstGeom prst="rect">
            <a:avLst/>
          </a:prstGeom>
          <a:noFill/>
        </p:spPr>
        <p:txBody>
          <a:bodyPr wrap="square" rtlCol="0">
            <a:spAutoFit/>
          </a:bodyPr>
          <a:lstStyle/>
          <a:p>
            <a:pPr marL="571500" indent="-571500">
              <a:buFont typeface="Arial" panose="020B0604020202020204" pitchFamily="34" charset="0"/>
              <a:buChar char="•"/>
            </a:pPr>
            <a:r>
              <a:rPr lang="en-US" sz="4000" dirty="0"/>
              <a:t>Causes </a:t>
            </a:r>
            <a:r>
              <a:rPr lang="en-US" sz="4000" b="1" dirty="0"/>
              <a:t>severe pelvic </a:t>
            </a:r>
          </a:p>
          <a:p>
            <a:r>
              <a:rPr lang="en-US" sz="4000" b="1" dirty="0"/>
              <a:t>	 pain</a:t>
            </a:r>
            <a:r>
              <a:rPr lang="en-US" sz="4000" baseline="30000" dirty="0"/>
              <a:t>5</a:t>
            </a:r>
            <a:endParaRPr lang="en-US" sz="4000" dirty="0"/>
          </a:p>
          <a:p>
            <a:pPr marL="571500" indent="-571500">
              <a:buFont typeface="Arial" panose="020B0604020202020204" pitchFamily="34" charset="0"/>
              <a:buChar char="•"/>
            </a:pPr>
            <a:r>
              <a:rPr lang="en-US" sz="4000" dirty="0"/>
              <a:t>Causes </a:t>
            </a:r>
            <a:r>
              <a:rPr lang="en-US" sz="4000" b="1" dirty="0"/>
              <a:t>infertility</a:t>
            </a:r>
            <a:r>
              <a:rPr lang="en-US" sz="4000" baseline="30000" dirty="0"/>
              <a:t>3</a:t>
            </a:r>
          </a:p>
        </p:txBody>
      </p:sp>
      <p:grpSp>
        <p:nvGrpSpPr>
          <p:cNvPr id="15" name="Group 14">
            <a:extLst>
              <a:ext uri="{FF2B5EF4-FFF2-40B4-BE49-F238E27FC236}">
                <a16:creationId xmlns:a16="http://schemas.microsoft.com/office/drawing/2014/main" id="{71714B22-7E03-FAFE-D401-4938A29D03A3}"/>
              </a:ext>
            </a:extLst>
          </p:cNvPr>
          <p:cNvGrpSpPr/>
          <p:nvPr/>
        </p:nvGrpSpPr>
        <p:grpSpPr>
          <a:xfrm>
            <a:off x="12950136" y="13486965"/>
            <a:ext cx="11713241" cy="11457009"/>
            <a:chOff x="12950136" y="13513826"/>
            <a:chExt cx="11713241" cy="11457009"/>
          </a:xfrm>
        </p:grpSpPr>
        <p:sp>
          <p:nvSpPr>
            <p:cNvPr id="24" name="Rectangle 23">
              <a:extLst>
                <a:ext uri="{FF2B5EF4-FFF2-40B4-BE49-F238E27FC236}">
                  <a16:creationId xmlns:a16="http://schemas.microsoft.com/office/drawing/2014/main" id="{ED8D7277-A2B3-064B-B2AD-73F6B8D1381B}"/>
                </a:ext>
              </a:extLst>
            </p:cNvPr>
            <p:cNvSpPr/>
            <p:nvPr/>
          </p:nvSpPr>
          <p:spPr>
            <a:xfrm>
              <a:off x="12950346" y="13513826"/>
              <a:ext cx="11713031" cy="11457009"/>
            </a:xfrm>
            <a:prstGeom prst="rect">
              <a:avLst/>
            </a:prstGeom>
            <a:solidFill>
              <a:srgbClr val="FFE4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3C31B28E-92CF-646A-1D02-CAA27D70A3C8}"/>
                </a:ext>
              </a:extLst>
            </p:cNvPr>
            <p:cNvSpPr txBox="1"/>
            <p:nvPr/>
          </p:nvSpPr>
          <p:spPr>
            <a:xfrm>
              <a:off x="12958187" y="13536596"/>
              <a:ext cx="11703906" cy="1015663"/>
            </a:xfrm>
            <a:prstGeom prst="rect">
              <a:avLst/>
            </a:prstGeom>
            <a:solidFill>
              <a:schemeClr val="bg1"/>
            </a:solidFill>
            <a:ln w="28575">
              <a:solidFill>
                <a:schemeClr val="tx1"/>
              </a:solidFill>
            </a:ln>
          </p:spPr>
          <p:txBody>
            <a:bodyPr wrap="square" rtlCol="0">
              <a:spAutoFit/>
            </a:bodyPr>
            <a:lstStyle/>
            <a:p>
              <a:pPr algn="ctr"/>
              <a:r>
                <a:rPr lang="en-US" sz="6000" b="1" dirty="0"/>
                <a:t>Viability with Inhibitors Results</a:t>
              </a:r>
            </a:p>
          </p:txBody>
        </p:sp>
        <p:sp>
          <p:nvSpPr>
            <p:cNvPr id="32" name="Rectangle 31">
              <a:extLst>
                <a:ext uri="{FF2B5EF4-FFF2-40B4-BE49-F238E27FC236}">
                  <a16:creationId xmlns:a16="http://schemas.microsoft.com/office/drawing/2014/main" id="{1CB10B63-3372-6F48-06C8-AEADECE38239}"/>
                </a:ext>
              </a:extLst>
            </p:cNvPr>
            <p:cNvSpPr/>
            <p:nvPr/>
          </p:nvSpPr>
          <p:spPr>
            <a:xfrm>
              <a:off x="12950136" y="23202399"/>
              <a:ext cx="11703906" cy="1569660"/>
            </a:xfrm>
            <a:prstGeom prst="rect">
              <a:avLst/>
            </a:prstGeom>
          </p:spPr>
          <p:txBody>
            <a:bodyPr wrap="square">
              <a:spAutoFit/>
            </a:bodyPr>
            <a:lstStyle/>
            <a:p>
              <a:pPr algn="ctr"/>
              <a:r>
                <a:rPr lang="en-US" sz="2400" i="1" dirty="0"/>
                <a:t>Figure 4: Endometriosis cell viability after treatment with inhibitors. A) 12Z Viability measured by relative ATP content after treatment with DMSO as a control, Simvastatin, and a potential BCL-6 inhibitor. B) hEM3 viability measured by relative ATP content after treatment with DMSO as a control, Simvastatin, and a potential BCL-6 inhibitor.</a:t>
              </a:r>
              <a:endParaRPr lang="en-US" sz="2400" dirty="0"/>
            </a:p>
          </p:txBody>
        </p:sp>
      </p:grpSp>
      <p:sp>
        <p:nvSpPr>
          <p:cNvPr id="35" name="Rectangle 34">
            <a:extLst>
              <a:ext uri="{FF2B5EF4-FFF2-40B4-BE49-F238E27FC236}">
                <a16:creationId xmlns:a16="http://schemas.microsoft.com/office/drawing/2014/main" id="{A1B320E6-0087-FC89-0F98-B3F1A11B3BA5}"/>
              </a:ext>
            </a:extLst>
          </p:cNvPr>
          <p:cNvSpPr/>
          <p:nvPr/>
        </p:nvSpPr>
        <p:spPr>
          <a:xfrm>
            <a:off x="12950346" y="25289736"/>
            <a:ext cx="11720020" cy="5001775"/>
          </a:xfrm>
          <a:prstGeom prst="rect">
            <a:avLst/>
          </a:prstGeom>
          <a:solidFill>
            <a:srgbClr val="FFE4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BD06C104-61E5-4436-C730-63697CADC4CC}"/>
              </a:ext>
            </a:extLst>
          </p:cNvPr>
          <p:cNvSpPr txBox="1"/>
          <p:nvPr/>
        </p:nvSpPr>
        <p:spPr>
          <a:xfrm>
            <a:off x="12958187" y="25289735"/>
            <a:ext cx="11703475" cy="1015663"/>
          </a:xfrm>
          <a:prstGeom prst="rect">
            <a:avLst/>
          </a:prstGeom>
          <a:solidFill>
            <a:schemeClr val="bg1"/>
          </a:solidFill>
          <a:ln w="28575">
            <a:solidFill>
              <a:schemeClr val="tx1"/>
            </a:solidFill>
          </a:ln>
        </p:spPr>
        <p:txBody>
          <a:bodyPr wrap="square" rtlCol="0">
            <a:spAutoFit/>
          </a:bodyPr>
          <a:lstStyle/>
          <a:p>
            <a:pPr algn="ctr"/>
            <a:r>
              <a:rPr lang="en-US" sz="6000" b="1" dirty="0"/>
              <a:t>References</a:t>
            </a:r>
          </a:p>
        </p:txBody>
      </p:sp>
      <p:sp>
        <p:nvSpPr>
          <p:cNvPr id="117" name="TextBox 116">
            <a:extLst>
              <a:ext uri="{FF2B5EF4-FFF2-40B4-BE49-F238E27FC236}">
                <a16:creationId xmlns:a16="http://schemas.microsoft.com/office/drawing/2014/main" id="{49BA0C35-B0BF-BA22-752E-4693E4E6FB8F}"/>
              </a:ext>
            </a:extLst>
          </p:cNvPr>
          <p:cNvSpPr txBox="1"/>
          <p:nvPr/>
        </p:nvSpPr>
        <p:spPr>
          <a:xfrm>
            <a:off x="13440806" y="15048778"/>
            <a:ext cx="593941" cy="536698"/>
          </a:xfrm>
          <a:prstGeom prst="rect">
            <a:avLst/>
          </a:prstGeom>
          <a:noFill/>
        </p:spPr>
        <p:txBody>
          <a:bodyPr wrap="square" rtlCol="0">
            <a:spAutoFit/>
          </a:bodyPr>
          <a:lstStyle/>
          <a:p>
            <a:pPr algn="ctr"/>
            <a:r>
              <a:rPr lang="en-US" sz="2800" dirty="0"/>
              <a:t>A</a:t>
            </a:r>
            <a:endParaRPr lang="en-US" dirty="0"/>
          </a:p>
        </p:txBody>
      </p:sp>
      <p:grpSp>
        <p:nvGrpSpPr>
          <p:cNvPr id="187" name="Group 186">
            <a:extLst>
              <a:ext uri="{FF2B5EF4-FFF2-40B4-BE49-F238E27FC236}">
                <a16:creationId xmlns:a16="http://schemas.microsoft.com/office/drawing/2014/main" id="{6095E95A-D990-C7A6-4455-CF5B7D7E1AAA}"/>
              </a:ext>
            </a:extLst>
          </p:cNvPr>
          <p:cNvGrpSpPr/>
          <p:nvPr/>
        </p:nvGrpSpPr>
        <p:grpSpPr>
          <a:xfrm>
            <a:off x="25059835" y="5265074"/>
            <a:ext cx="18032452" cy="19077738"/>
            <a:chOff x="25059835" y="5265074"/>
            <a:chExt cx="18032452" cy="19077738"/>
          </a:xfrm>
        </p:grpSpPr>
        <p:grpSp>
          <p:nvGrpSpPr>
            <p:cNvPr id="186" name="Group 185">
              <a:extLst>
                <a:ext uri="{FF2B5EF4-FFF2-40B4-BE49-F238E27FC236}">
                  <a16:creationId xmlns:a16="http://schemas.microsoft.com/office/drawing/2014/main" id="{9250034F-975E-9927-B906-003B1805F396}"/>
                </a:ext>
              </a:extLst>
            </p:cNvPr>
            <p:cNvGrpSpPr/>
            <p:nvPr/>
          </p:nvGrpSpPr>
          <p:grpSpPr>
            <a:xfrm>
              <a:off x="25059835" y="5265074"/>
              <a:ext cx="18032452" cy="19077738"/>
              <a:chOff x="25059835" y="5265074"/>
              <a:chExt cx="18032452" cy="19077738"/>
            </a:xfrm>
          </p:grpSpPr>
          <p:grpSp>
            <p:nvGrpSpPr>
              <p:cNvPr id="185" name="Group 184">
                <a:extLst>
                  <a:ext uri="{FF2B5EF4-FFF2-40B4-BE49-F238E27FC236}">
                    <a16:creationId xmlns:a16="http://schemas.microsoft.com/office/drawing/2014/main" id="{1C4AB5CD-42DC-8F54-B69D-4C1D58F7FE16}"/>
                  </a:ext>
                </a:extLst>
              </p:cNvPr>
              <p:cNvGrpSpPr/>
              <p:nvPr/>
            </p:nvGrpSpPr>
            <p:grpSpPr>
              <a:xfrm>
                <a:off x="25059835" y="5265074"/>
                <a:ext cx="18032452" cy="19077738"/>
                <a:chOff x="25059835" y="5265074"/>
                <a:chExt cx="18032452" cy="19077738"/>
              </a:xfrm>
            </p:grpSpPr>
            <p:grpSp>
              <p:nvGrpSpPr>
                <p:cNvPr id="184" name="Group 183">
                  <a:extLst>
                    <a:ext uri="{FF2B5EF4-FFF2-40B4-BE49-F238E27FC236}">
                      <a16:creationId xmlns:a16="http://schemas.microsoft.com/office/drawing/2014/main" id="{C6400EDD-F82E-F734-9F8D-C75D86170FDE}"/>
                    </a:ext>
                  </a:extLst>
                </p:cNvPr>
                <p:cNvGrpSpPr/>
                <p:nvPr/>
              </p:nvGrpSpPr>
              <p:grpSpPr>
                <a:xfrm>
                  <a:off x="25059835" y="5265074"/>
                  <a:ext cx="18032452" cy="19077738"/>
                  <a:chOff x="25059835" y="5265074"/>
                  <a:chExt cx="18032452" cy="19077738"/>
                </a:xfrm>
              </p:grpSpPr>
              <p:grpSp>
                <p:nvGrpSpPr>
                  <p:cNvPr id="183" name="Group 182">
                    <a:extLst>
                      <a:ext uri="{FF2B5EF4-FFF2-40B4-BE49-F238E27FC236}">
                        <a16:creationId xmlns:a16="http://schemas.microsoft.com/office/drawing/2014/main" id="{699A1185-4F29-D8D1-5813-789623FD7C45}"/>
                      </a:ext>
                    </a:extLst>
                  </p:cNvPr>
                  <p:cNvGrpSpPr/>
                  <p:nvPr/>
                </p:nvGrpSpPr>
                <p:grpSpPr>
                  <a:xfrm>
                    <a:off x="25059835" y="5265074"/>
                    <a:ext cx="18032452" cy="19077738"/>
                    <a:chOff x="25059835" y="5265074"/>
                    <a:chExt cx="18032452" cy="19077738"/>
                  </a:xfrm>
                </p:grpSpPr>
                <p:grpSp>
                  <p:nvGrpSpPr>
                    <p:cNvPr id="182" name="Group 181">
                      <a:extLst>
                        <a:ext uri="{FF2B5EF4-FFF2-40B4-BE49-F238E27FC236}">
                          <a16:creationId xmlns:a16="http://schemas.microsoft.com/office/drawing/2014/main" id="{A9779ECC-51AE-0329-E607-FB1CDAE0FB6A}"/>
                        </a:ext>
                      </a:extLst>
                    </p:cNvPr>
                    <p:cNvGrpSpPr/>
                    <p:nvPr/>
                  </p:nvGrpSpPr>
                  <p:grpSpPr>
                    <a:xfrm>
                      <a:off x="25059835" y="5265074"/>
                      <a:ext cx="18032452" cy="19077738"/>
                      <a:chOff x="25059835" y="5265074"/>
                      <a:chExt cx="18032452" cy="19077738"/>
                    </a:xfrm>
                  </p:grpSpPr>
                  <p:grpSp>
                    <p:nvGrpSpPr>
                      <p:cNvPr id="181" name="Group 180">
                        <a:extLst>
                          <a:ext uri="{FF2B5EF4-FFF2-40B4-BE49-F238E27FC236}">
                            <a16:creationId xmlns:a16="http://schemas.microsoft.com/office/drawing/2014/main" id="{92C59AE9-4150-9C31-A027-FFF33A4371B1}"/>
                          </a:ext>
                        </a:extLst>
                      </p:cNvPr>
                      <p:cNvGrpSpPr/>
                      <p:nvPr/>
                    </p:nvGrpSpPr>
                    <p:grpSpPr>
                      <a:xfrm>
                        <a:off x="25059835" y="5265074"/>
                        <a:ext cx="18032452" cy="19077738"/>
                        <a:chOff x="25059835" y="5265074"/>
                        <a:chExt cx="18032452" cy="19077738"/>
                      </a:xfrm>
                    </p:grpSpPr>
                    <p:grpSp>
                      <p:nvGrpSpPr>
                        <p:cNvPr id="180" name="Group 179">
                          <a:extLst>
                            <a:ext uri="{FF2B5EF4-FFF2-40B4-BE49-F238E27FC236}">
                              <a16:creationId xmlns:a16="http://schemas.microsoft.com/office/drawing/2014/main" id="{FD89F5BC-0288-2CB9-2FA3-ADEC67AF76D6}"/>
                            </a:ext>
                          </a:extLst>
                        </p:cNvPr>
                        <p:cNvGrpSpPr/>
                        <p:nvPr/>
                      </p:nvGrpSpPr>
                      <p:grpSpPr>
                        <a:xfrm>
                          <a:off x="25059835" y="5265074"/>
                          <a:ext cx="18032452" cy="19077738"/>
                          <a:chOff x="25059835" y="5265074"/>
                          <a:chExt cx="18032452" cy="19077738"/>
                        </a:xfrm>
                      </p:grpSpPr>
                      <p:grpSp>
                        <p:nvGrpSpPr>
                          <p:cNvPr id="13" name="Group 12">
                            <a:extLst>
                              <a:ext uri="{FF2B5EF4-FFF2-40B4-BE49-F238E27FC236}">
                                <a16:creationId xmlns:a16="http://schemas.microsoft.com/office/drawing/2014/main" id="{4AE0FABC-C706-F610-2BCB-C261AA243A95}"/>
                              </a:ext>
                            </a:extLst>
                          </p:cNvPr>
                          <p:cNvGrpSpPr/>
                          <p:nvPr/>
                        </p:nvGrpSpPr>
                        <p:grpSpPr>
                          <a:xfrm>
                            <a:off x="25059835" y="5265074"/>
                            <a:ext cx="18032452" cy="19077738"/>
                            <a:chOff x="12909064" y="5313441"/>
                            <a:chExt cx="18032452" cy="19077738"/>
                          </a:xfrm>
                        </p:grpSpPr>
                        <p:sp>
                          <p:nvSpPr>
                            <p:cNvPr id="25" name="Rectangle 24">
                              <a:extLst>
                                <a:ext uri="{FF2B5EF4-FFF2-40B4-BE49-F238E27FC236}">
                                  <a16:creationId xmlns:a16="http://schemas.microsoft.com/office/drawing/2014/main" id="{F4D54CEE-682E-7F43-B945-F08C3E34E161}"/>
                                </a:ext>
                              </a:extLst>
                            </p:cNvPr>
                            <p:cNvSpPr/>
                            <p:nvPr/>
                          </p:nvSpPr>
                          <p:spPr>
                            <a:xfrm>
                              <a:off x="12909064" y="5320231"/>
                              <a:ext cx="18032452" cy="19070948"/>
                            </a:xfrm>
                            <a:prstGeom prst="rect">
                              <a:avLst/>
                            </a:prstGeom>
                            <a:solidFill>
                              <a:srgbClr val="FFE4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sz="3600" dirty="0">
                                <a:solidFill>
                                  <a:schemeClr val="tx1"/>
                                </a:solidFill>
                              </a:endParaRPr>
                            </a:p>
                            <a:p>
                              <a:pPr algn="ctr"/>
                              <a:endParaRPr lang="en-US" sz="3600" dirty="0">
                                <a:solidFill>
                                  <a:schemeClr val="tx1"/>
                                </a:solidFill>
                              </a:endParaRPr>
                            </a:p>
                            <a:p>
                              <a:pPr algn="ctr"/>
                              <a:endParaRPr lang="en-US" sz="3600" dirty="0">
                                <a:solidFill>
                                  <a:schemeClr val="tx1"/>
                                </a:solidFill>
                              </a:endParaRPr>
                            </a:p>
                            <a:p>
                              <a:pPr algn="ctr"/>
                              <a:endParaRPr lang="en-US" sz="3600" dirty="0">
                                <a:solidFill>
                                  <a:schemeClr val="tx1"/>
                                </a:solidFill>
                              </a:endParaRPr>
                            </a:p>
                            <a:p>
                              <a:pPr algn="ctr"/>
                              <a:endParaRPr lang="en-US" sz="3600" dirty="0">
                                <a:solidFill>
                                  <a:schemeClr val="tx1"/>
                                </a:solidFill>
                              </a:endParaRPr>
                            </a:p>
                            <a:p>
                              <a:pPr algn="ctr"/>
                              <a:r>
                                <a:rPr lang="en-US" sz="3600" dirty="0">
                                  <a:solidFill>
                                    <a:schemeClr val="tx1"/>
                                  </a:solidFill>
                                </a:rPr>
                                <a:t>     </a:t>
                              </a:r>
                              <a:endParaRPr lang="en-US" dirty="0">
                                <a:solidFill>
                                  <a:schemeClr val="tx1"/>
                                </a:solidFill>
                              </a:endParaRPr>
                            </a:p>
                          </p:txBody>
                        </p:sp>
                        <p:sp>
                          <p:nvSpPr>
                            <p:cNvPr id="5" name="TextBox 4">
                              <a:extLst>
                                <a:ext uri="{FF2B5EF4-FFF2-40B4-BE49-F238E27FC236}">
                                  <a16:creationId xmlns:a16="http://schemas.microsoft.com/office/drawing/2014/main" id="{1D971DB2-154F-85AC-5485-7FEB0FF5D8A5}"/>
                                </a:ext>
                              </a:extLst>
                            </p:cNvPr>
                            <p:cNvSpPr txBox="1"/>
                            <p:nvPr/>
                          </p:nvSpPr>
                          <p:spPr>
                            <a:xfrm>
                              <a:off x="12909064" y="5313441"/>
                              <a:ext cx="18032452" cy="1015663"/>
                            </a:xfrm>
                            <a:prstGeom prst="rect">
                              <a:avLst/>
                            </a:prstGeom>
                            <a:solidFill>
                              <a:schemeClr val="bg1"/>
                            </a:solidFill>
                            <a:ln w="28575">
                              <a:solidFill>
                                <a:schemeClr val="tx1"/>
                              </a:solidFill>
                            </a:ln>
                          </p:spPr>
                          <p:txBody>
                            <a:bodyPr wrap="square" rtlCol="0">
                              <a:spAutoFit/>
                            </a:bodyPr>
                            <a:lstStyle/>
                            <a:p>
                              <a:pPr algn="ctr"/>
                              <a:r>
                                <a:rPr lang="en-US" sz="6000" b="1" dirty="0"/>
                                <a:t>Mesothelial Clearance Results</a:t>
                              </a:r>
                            </a:p>
                          </p:txBody>
                        </p:sp>
                        <p:grpSp>
                          <p:nvGrpSpPr>
                            <p:cNvPr id="44" name="Group 43">
                              <a:extLst>
                                <a:ext uri="{FF2B5EF4-FFF2-40B4-BE49-F238E27FC236}">
                                  <a16:creationId xmlns:a16="http://schemas.microsoft.com/office/drawing/2014/main" id="{837B23F0-F4DC-6FD4-B658-2A1900235740}"/>
                                </a:ext>
                              </a:extLst>
                            </p:cNvPr>
                            <p:cNvGrpSpPr/>
                            <p:nvPr/>
                          </p:nvGrpSpPr>
                          <p:grpSpPr>
                            <a:xfrm>
                              <a:off x="13063509" y="6608433"/>
                              <a:ext cx="17704865" cy="17563133"/>
                              <a:chOff x="13009190" y="6568116"/>
                              <a:chExt cx="17704865" cy="17563133"/>
                            </a:xfrm>
                          </p:grpSpPr>
                          <p:grpSp>
                            <p:nvGrpSpPr>
                              <p:cNvPr id="29" name="Group 28">
                                <a:extLst>
                                  <a:ext uri="{FF2B5EF4-FFF2-40B4-BE49-F238E27FC236}">
                                    <a16:creationId xmlns:a16="http://schemas.microsoft.com/office/drawing/2014/main" id="{B087973C-C21A-C0A4-5A51-F4707B9E46B6}"/>
                                  </a:ext>
                                </a:extLst>
                              </p:cNvPr>
                              <p:cNvGrpSpPr/>
                              <p:nvPr/>
                            </p:nvGrpSpPr>
                            <p:grpSpPr>
                              <a:xfrm>
                                <a:off x="13025736" y="15305951"/>
                                <a:ext cx="17688319" cy="8825298"/>
                                <a:chOff x="12924521" y="19958597"/>
                                <a:chExt cx="17688319" cy="8825298"/>
                              </a:xfrm>
                            </p:grpSpPr>
                            <p:sp>
                              <p:nvSpPr>
                                <p:cNvPr id="137" name="Rectangle 136">
                                  <a:extLst>
                                    <a:ext uri="{FF2B5EF4-FFF2-40B4-BE49-F238E27FC236}">
                                      <a16:creationId xmlns:a16="http://schemas.microsoft.com/office/drawing/2014/main" id="{12239B8E-1209-D860-1376-621C1B9C4565}"/>
                                    </a:ext>
                                  </a:extLst>
                                </p:cNvPr>
                                <p:cNvSpPr/>
                                <p:nvPr/>
                              </p:nvSpPr>
                              <p:spPr>
                                <a:xfrm>
                                  <a:off x="12924521" y="19958597"/>
                                  <a:ext cx="17688319" cy="88252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28" name="Group 27">
                                  <a:extLst>
                                    <a:ext uri="{FF2B5EF4-FFF2-40B4-BE49-F238E27FC236}">
                                      <a16:creationId xmlns:a16="http://schemas.microsoft.com/office/drawing/2014/main" id="{BEF479B3-E945-C723-0778-F7BE9722895D}"/>
                                    </a:ext>
                                  </a:extLst>
                                </p:cNvPr>
                                <p:cNvGrpSpPr/>
                                <p:nvPr/>
                              </p:nvGrpSpPr>
                              <p:grpSpPr>
                                <a:xfrm>
                                  <a:off x="13172664" y="24218963"/>
                                  <a:ext cx="17293668" cy="4459931"/>
                                  <a:chOff x="13225713" y="19218433"/>
                                  <a:chExt cx="17293668" cy="4459931"/>
                                </a:xfrm>
                              </p:grpSpPr>
                              <p:pic>
                                <p:nvPicPr>
                                  <p:cNvPr id="138" name="Picture 137" descr="A green light on a black surface&#10;&#10;Description automatically generated with medium confidence">
                                    <a:extLst>
                                      <a:ext uri="{FF2B5EF4-FFF2-40B4-BE49-F238E27FC236}">
                                        <a16:creationId xmlns:a16="http://schemas.microsoft.com/office/drawing/2014/main" id="{57356C1B-06F5-854A-CD4F-95DA1636B816}"/>
                                      </a:ext>
                                    </a:extLst>
                                  </p:cNvPr>
                                  <p:cNvPicPr>
                                    <a:picLocks noChangeAspect="1"/>
                                  </p:cNvPicPr>
                                  <p:nvPr/>
                                </p:nvPicPr>
                                <p:blipFill rotWithShape="1">
                                  <a:blip r:embed="rId7"/>
                                  <a:srcRect l="241" t="212" r="3730"/>
                                  <a:stretch/>
                                </p:blipFill>
                                <p:spPr>
                                  <a:xfrm>
                                    <a:off x="22378153" y="19218433"/>
                                    <a:ext cx="3881463" cy="3006823"/>
                                  </a:xfrm>
                                  <a:prstGeom prst="rect">
                                    <a:avLst/>
                                  </a:prstGeom>
                                </p:spPr>
                              </p:pic>
                              <p:pic>
                                <p:nvPicPr>
                                  <p:cNvPr id="139" name="Content Placeholder 4" descr="A green light on a black surface&#10;&#10;Description automatically generated with medium confidence">
                                    <a:extLst>
                                      <a:ext uri="{FF2B5EF4-FFF2-40B4-BE49-F238E27FC236}">
                                        <a16:creationId xmlns:a16="http://schemas.microsoft.com/office/drawing/2014/main" id="{2E22FFAA-A3ED-7287-1B70-3298201497AA}"/>
                                      </a:ext>
                                    </a:extLst>
                                  </p:cNvPr>
                                  <p:cNvPicPr>
                                    <a:picLocks noChangeAspect="1"/>
                                  </p:cNvPicPr>
                                  <p:nvPr/>
                                </p:nvPicPr>
                                <p:blipFill rotWithShape="1">
                                  <a:blip r:embed="rId8"/>
                                  <a:srcRect l="5013" r="-1"/>
                                  <a:stretch/>
                                </p:blipFill>
                                <p:spPr>
                                  <a:xfrm>
                                    <a:off x="13518951" y="19222247"/>
                                    <a:ext cx="3881463" cy="3013238"/>
                                  </a:xfrm>
                                  <a:prstGeom prst="rect">
                                    <a:avLst/>
                                  </a:prstGeom>
                                </p:spPr>
                              </p:pic>
                              <p:pic>
                                <p:nvPicPr>
                                  <p:cNvPr id="140" name="Picture 139" descr="A green light on a black background&#10;&#10;Description automatically generated with low confidence">
                                    <a:extLst>
                                      <a:ext uri="{FF2B5EF4-FFF2-40B4-BE49-F238E27FC236}">
                                        <a16:creationId xmlns:a16="http://schemas.microsoft.com/office/drawing/2014/main" id="{63386827-FCC2-CCEF-518F-B1C5087F6058}"/>
                                      </a:ext>
                                    </a:extLst>
                                  </p:cNvPr>
                                  <p:cNvPicPr>
                                    <a:picLocks noChangeAspect="1"/>
                                  </p:cNvPicPr>
                                  <p:nvPr/>
                                </p:nvPicPr>
                                <p:blipFill rotWithShape="1">
                                  <a:blip r:embed="rId9"/>
                                  <a:srcRect l="4304" b="213"/>
                                  <a:stretch/>
                                </p:blipFill>
                                <p:spPr>
                                  <a:xfrm>
                                    <a:off x="17950638" y="19225454"/>
                                    <a:ext cx="3867967" cy="3006823"/>
                                  </a:xfrm>
                                  <a:prstGeom prst="rect">
                                    <a:avLst/>
                                  </a:prstGeom>
                                </p:spPr>
                              </p:pic>
                              <p:pic>
                                <p:nvPicPr>
                                  <p:cNvPr id="141" name="Picture 140" descr="A picture containing light, night, green, outdoor object&#10;&#10;Description automatically generated">
                                    <a:extLst>
                                      <a:ext uri="{FF2B5EF4-FFF2-40B4-BE49-F238E27FC236}">
                                        <a16:creationId xmlns:a16="http://schemas.microsoft.com/office/drawing/2014/main" id="{C327498E-CB5B-FFF7-88AB-FD01B1973A25}"/>
                                      </a:ext>
                                    </a:extLst>
                                  </p:cNvPr>
                                  <p:cNvPicPr>
                                    <a:picLocks noChangeAspect="1"/>
                                  </p:cNvPicPr>
                                  <p:nvPr/>
                                </p:nvPicPr>
                                <p:blipFill rotWithShape="1">
                                  <a:blip r:embed="rId10"/>
                                  <a:srcRect l="4371" t="-184" r="-422" b="395"/>
                                  <a:stretch/>
                                </p:blipFill>
                                <p:spPr>
                                  <a:xfrm>
                                    <a:off x="26637098" y="19225454"/>
                                    <a:ext cx="3882283" cy="3006822"/>
                                  </a:xfrm>
                                  <a:prstGeom prst="rect">
                                    <a:avLst/>
                                  </a:prstGeom>
                                </p:spPr>
                              </p:pic>
                              <p:sp>
                                <p:nvSpPr>
                                  <p:cNvPr id="143" name="TextBox 142">
                                    <a:extLst>
                                      <a:ext uri="{FF2B5EF4-FFF2-40B4-BE49-F238E27FC236}">
                                        <a16:creationId xmlns:a16="http://schemas.microsoft.com/office/drawing/2014/main" id="{9D469A67-4963-2D91-C072-4DCF0543F946}"/>
                                      </a:ext>
                                    </a:extLst>
                                  </p:cNvPr>
                                  <p:cNvSpPr txBox="1"/>
                                  <p:nvPr/>
                                </p:nvSpPr>
                                <p:spPr>
                                  <a:xfrm>
                                    <a:off x="13225713" y="22478035"/>
                                    <a:ext cx="17237675" cy="1200329"/>
                                  </a:xfrm>
                                  <a:prstGeom prst="rect">
                                    <a:avLst/>
                                  </a:prstGeom>
                                  <a:noFill/>
                                </p:spPr>
                                <p:txBody>
                                  <a:bodyPr wrap="square" rtlCol="0">
                                    <a:spAutoFit/>
                                  </a:bodyPr>
                                  <a:lstStyle/>
                                  <a:p>
                                    <a:pPr algn="ctr"/>
                                    <a:r>
                                      <a:rPr lang="en-US" sz="1800" i="1" dirty="0"/>
                                      <a:t>Figure 6: The </a:t>
                                    </a:r>
                                    <a:r>
                                      <a:rPr lang="en-US" i="1" dirty="0"/>
                                      <a:t>Effect of using FDA approved drugs on Endometriosis spheroids in a </a:t>
                                    </a:r>
                                    <a:r>
                                      <a:rPr lang="en-US" sz="1800" i="1" dirty="0"/>
                                      <a:t>Mesothelial Clearan</a:t>
                                    </a:r>
                                    <a:r>
                                      <a:rPr lang="en-US" i="1" dirty="0"/>
                                      <a:t>ce Assay with 12Z and hEM3 Endometriosis cell lines. Images show endometriosis spheroid clearance when treated with treated with DMSO as a control at 0 hours, and after 24 hours as well as the clearance by endometriosis spheroids treated with 10uM Simvastatin (a possible STAT3 inhibitor) and 10uM of a potential BCL-6 inhibitor after 24 hours. </a:t>
                                    </a:r>
                                  </a:p>
                                  <a:p>
                                    <a:pPr algn="ctr"/>
                                    <a:r>
                                      <a:rPr lang="en-US" i="1" dirty="0"/>
                                      <a:t>NOTE: Arrows denote clearance boundary.</a:t>
                                    </a:r>
                                    <a:endParaRPr lang="en-US" sz="1800" dirty="0"/>
                                  </a:p>
                                </p:txBody>
                              </p:sp>
                            </p:grpSp>
                          </p:grpSp>
                          <p:grpSp>
                            <p:nvGrpSpPr>
                              <p:cNvPr id="42" name="Group 41">
                                <a:extLst>
                                  <a:ext uri="{FF2B5EF4-FFF2-40B4-BE49-F238E27FC236}">
                                    <a16:creationId xmlns:a16="http://schemas.microsoft.com/office/drawing/2014/main" id="{91642079-5FBA-2C23-3526-3905F4CE5CE2}"/>
                                  </a:ext>
                                </a:extLst>
                              </p:cNvPr>
                              <p:cNvGrpSpPr/>
                              <p:nvPr/>
                            </p:nvGrpSpPr>
                            <p:grpSpPr>
                              <a:xfrm>
                                <a:off x="13009190" y="6568116"/>
                                <a:ext cx="17704865" cy="8499086"/>
                                <a:chOff x="13055488" y="6660344"/>
                                <a:chExt cx="17704865" cy="8499086"/>
                              </a:xfrm>
                            </p:grpSpPr>
                            <p:grpSp>
                              <p:nvGrpSpPr>
                                <p:cNvPr id="101" name="Group 100">
                                  <a:extLst>
                                    <a:ext uri="{FF2B5EF4-FFF2-40B4-BE49-F238E27FC236}">
                                      <a16:creationId xmlns:a16="http://schemas.microsoft.com/office/drawing/2014/main" id="{B871DD87-AB61-BCA5-8992-92A465D8752A}"/>
                                    </a:ext>
                                  </a:extLst>
                                </p:cNvPr>
                                <p:cNvGrpSpPr/>
                                <p:nvPr/>
                              </p:nvGrpSpPr>
                              <p:grpSpPr>
                                <a:xfrm>
                                  <a:off x="13072034" y="6660344"/>
                                  <a:ext cx="17688319" cy="8499086"/>
                                  <a:chOff x="13463148" y="6609592"/>
                                  <a:chExt cx="17688319" cy="8499086"/>
                                </a:xfrm>
                                <a:solidFill>
                                  <a:schemeClr val="bg1">
                                    <a:lumMod val="95000"/>
                                  </a:schemeClr>
                                </a:solidFill>
                              </p:grpSpPr>
                              <p:sp>
                                <p:nvSpPr>
                                  <p:cNvPr id="96" name="Rectangle 95">
                                    <a:extLst>
                                      <a:ext uri="{FF2B5EF4-FFF2-40B4-BE49-F238E27FC236}">
                                        <a16:creationId xmlns:a16="http://schemas.microsoft.com/office/drawing/2014/main" id="{1BF00795-F424-5C57-8D0F-A0CBDCDB0E6E}"/>
                                      </a:ext>
                                    </a:extLst>
                                  </p:cNvPr>
                                  <p:cNvSpPr/>
                                  <p:nvPr/>
                                </p:nvSpPr>
                                <p:spPr>
                                  <a:xfrm>
                                    <a:off x="13463148" y="6609592"/>
                                    <a:ext cx="17688319" cy="84990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95" name="Group 94">
                                    <a:extLst>
                                      <a:ext uri="{FF2B5EF4-FFF2-40B4-BE49-F238E27FC236}">
                                        <a16:creationId xmlns:a16="http://schemas.microsoft.com/office/drawing/2014/main" id="{D6B5C990-4C7E-DC30-E165-ADDCDCA8D9C2}"/>
                                      </a:ext>
                                    </a:extLst>
                                  </p:cNvPr>
                                  <p:cNvGrpSpPr/>
                                  <p:nvPr/>
                                </p:nvGrpSpPr>
                                <p:grpSpPr>
                                  <a:xfrm>
                                    <a:off x="14048508" y="7330779"/>
                                    <a:ext cx="16860823" cy="2958315"/>
                                    <a:chOff x="13549690" y="7731433"/>
                                    <a:chExt cx="16860823" cy="2958315"/>
                                  </a:xfrm>
                                  <a:grpFill/>
                                </p:grpSpPr>
                                <p:pic>
                                  <p:nvPicPr>
                                    <p:cNvPr id="48" name="Content Placeholder 26" descr="A picture containing worm, outdoor object, star, light&#10;&#10;Description automatically generated">
                                      <a:extLst>
                                        <a:ext uri="{FF2B5EF4-FFF2-40B4-BE49-F238E27FC236}">
                                          <a16:creationId xmlns:a16="http://schemas.microsoft.com/office/drawing/2014/main" id="{953F865C-B318-4A0B-844E-A3E0BC7DB639}"/>
                                        </a:ext>
                                      </a:extLst>
                                    </p:cNvPr>
                                    <p:cNvPicPr>
                                      <a:picLocks noChangeAspect="1"/>
                                    </p:cNvPicPr>
                                    <p:nvPr/>
                                  </p:nvPicPr>
                                  <p:blipFill rotWithShape="1">
                                    <a:blip r:embed="rId11"/>
                                    <a:srcRect t="-447" r="-1" b="1411"/>
                                    <a:stretch/>
                                  </p:blipFill>
                                  <p:spPr>
                                    <a:xfrm>
                                      <a:off x="13549690" y="7745634"/>
                                      <a:ext cx="3873750" cy="2912563"/>
                                    </a:xfrm>
                                    <a:prstGeom prst="rect">
                                      <a:avLst/>
                                    </a:prstGeom>
                                    <a:grpFill/>
                                  </p:spPr>
                                </p:pic>
                                <p:pic>
                                  <p:nvPicPr>
                                    <p:cNvPr id="49" name="Picture 48" descr="A group of stars in space&#10;&#10;Description automatically generated with low confidence">
                                      <a:extLst>
                                        <a:ext uri="{FF2B5EF4-FFF2-40B4-BE49-F238E27FC236}">
                                          <a16:creationId xmlns:a16="http://schemas.microsoft.com/office/drawing/2014/main" id="{27672D1B-16F3-7C22-21FA-C95CE34BF2B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20000" contrast="-20000"/>
                                              </a14:imgEffect>
                                            </a14:imgLayer>
                                          </a14:imgProps>
                                        </a:ext>
                                      </a:extLst>
                                    </a:blip>
                                    <a:srcRect l="1" t="442" r="544" b="521"/>
                                    <a:stretch/>
                                  </p:blipFill>
                                  <p:spPr>
                                    <a:xfrm>
                                      <a:off x="17966135" y="7777185"/>
                                      <a:ext cx="3873750" cy="2912563"/>
                                    </a:xfrm>
                                    <a:prstGeom prst="rect">
                                      <a:avLst/>
                                    </a:prstGeom>
                                    <a:grpFill/>
                                  </p:spPr>
                                </p:pic>
                                <p:pic>
                                  <p:nvPicPr>
                                    <p:cNvPr id="55" name="Picture 54" descr="A group of stars in space&#10;&#10;Description automatically generated with low confidence">
                                      <a:extLst>
                                        <a:ext uri="{FF2B5EF4-FFF2-40B4-BE49-F238E27FC236}">
                                          <a16:creationId xmlns:a16="http://schemas.microsoft.com/office/drawing/2014/main" id="{5599F4C3-E60E-49A3-E3FA-D2431B527B06}"/>
                                        </a:ext>
                                      </a:extLst>
                                    </p:cNvPr>
                                    <p:cNvPicPr>
                                      <a:picLocks noChangeAspect="1"/>
                                    </p:cNvPicPr>
                                    <p:nvPr/>
                                  </p:nvPicPr>
                                  <p:blipFill rotWithShape="1">
                                    <a:blip r:embed="rId14">
                                      <a:extLst>
                                        <a:ext uri="{BEBA8EAE-BF5A-486C-A8C5-ECC9F3942E4B}">
                                          <a14:imgProps xmlns:a14="http://schemas.microsoft.com/office/drawing/2010/main">
                                            <a14:imgLayer r:embed="rId15">
                                              <a14:imgEffect>
                                                <a14:brightnessContrast contrast="-20000"/>
                                              </a14:imgEffect>
                                            </a14:imgLayer>
                                          </a14:imgProps>
                                        </a:ext>
                                      </a:extLst>
                                    </a:blip>
                                    <a:srcRect l="17121" t="-580" r="5856" b="23877"/>
                                    <a:stretch/>
                                  </p:blipFill>
                                  <p:spPr>
                                    <a:xfrm>
                                      <a:off x="22401178" y="7731433"/>
                                      <a:ext cx="3754107" cy="2944911"/>
                                    </a:xfrm>
                                    <a:prstGeom prst="rect">
                                      <a:avLst/>
                                    </a:prstGeom>
                                    <a:grpFill/>
                                  </p:spPr>
                                </p:pic>
                                <p:pic>
                                  <p:nvPicPr>
                                    <p:cNvPr id="64" name="Picture 63" descr="A picture containing outdoor object, night sky&#10;&#10;Description automatically generated">
                                      <a:extLst>
                                        <a:ext uri="{FF2B5EF4-FFF2-40B4-BE49-F238E27FC236}">
                                          <a16:creationId xmlns:a16="http://schemas.microsoft.com/office/drawing/2014/main" id="{0BB20A0E-A980-2572-63EE-BEAF34A49ED0}"/>
                                        </a:ext>
                                      </a:extLst>
                                    </p:cNvPr>
                                    <p:cNvPicPr>
                                      <a:picLocks noChangeAspect="1"/>
                                    </p:cNvPicPr>
                                    <p:nvPr/>
                                  </p:nvPicPr>
                                  <p:blipFill rotWithShape="1">
                                    <a:blip r:embed="rId16">
                                      <a:extLst>
                                        <a:ext uri="{BEBA8EAE-BF5A-486C-A8C5-ECC9F3942E4B}">
                                          <a14:imgProps xmlns:a14="http://schemas.microsoft.com/office/drawing/2010/main">
                                            <a14:imgLayer r:embed="rId17">
                                              <a14:imgEffect>
                                                <a14:brightnessContrast contrast="-20000"/>
                                              </a14:imgEffect>
                                            </a14:imgLayer>
                                          </a14:imgProps>
                                        </a:ext>
                                      </a:extLst>
                                    </a:blip>
                                    <a:srcRect l="10538" t="11170" r="6542" b="11401"/>
                                    <a:stretch/>
                                  </p:blipFill>
                                  <p:spPr>
                                    <a:xfrm>
                                      <a:off x="26656406" y="7745634"/>
                                      <a:ext cx="3754107" cy="2940815"/>
                                    </a:xfrm>
                                    <a:prstGeom prst="rect">
                                      <a:avLst/>
                                    </a:prstGeom>
                                    <a:grpFill/>
                                  </p:spPr>
                                </p:pic>
                              </p:grpSp>
                            </p:grpSp>
                            <p:sp>
                              <p:nvSpPr>
                                <p:cNvPr id="94" name="TextBox 93">
                                  <a:extLst>
                                    <a:ext uri="{FF2B5EF4-FFF2-40B4-BE49-F238E27FC236}">
                                      <a16:creationId xmlns:a16="http://schemas.microsoft.com/office/drawing/2014/main" id="{BE8A06BC-C98D-068F-D3AA-CD6645BB448B}"/>
                                    </a:ext>
                                  </a:extLst>
                                </p:cNvPr>
                                <p:cNvSpPr txBox="1"/>
                                <p:nvPr/>
                              </p:nvSpPr>
                              <p:spPr>
                                <a:xfrm>
                                  <a:off x="13055488" y="13937203"/>
                                  <a:ext cx="17688319" cy="923330"/>
                                </a:xfrm>
                                <a:prstGeom prst="rect">
                                  <a:avLst/>
                                </a:prstGeom>
                                <a:noFill/>
                              </p:spPr>
                              <p:txBody>
                                <a:bodyPr wrap="square" rtlCol="0">
                                  <a:spAutoFit/>
                                </a:bodyPr>
                                <a:lstStyle/>
                                <a:p>
                                  <a:pPr algn="ctr"/>
                                  <a:r>
                                    <a:rPr lang="en-US" sz="1800" i="1" dirty="0"/>
                                    <a:t>Figure 5: The </a:t>
                                  </a:r>
                                  <a:r>
                                    <a:rPr lang="en-US" i="1" dirty="0"/>
                                    <a:t>Effect of using siSTAT3 RNA in a </a:t>
                                  </a:r>
                                  <a:r>
                                    <a:rPr lang="en-US" sz="1800" i="1" dirty="0"/>
                                    <a:t>Mesothelial Clearan</a:t>
                                  </a:r>
                                  <a:r>
                                    <a:rPr lang="en-US" i="1" dirty="0"/>
                                    <a:t>ce Assay with 12Z and hEM3 Endometriosis cell lines. Images show endometriosis spheroid clearance when treated with treated with </a:t>
                                  </a:r>
                                  <a:r>
                                    <a:rPr lang="en-US" i="1" dirty="0" err="1"/>
                                    <a:t>siUC</a:t>
                                  </a:r>
                                  <a:r>
                                    <a:rPr lang="en-US" i="1" dirty="0"/>
                                    <a:t> as a control at 0 hours and after 24 hours as well as the clearance by endometriosis spheroids treated with two different siSTAT3 after 24 hours . </a:t>
                                  </a:r>
                                </a:p>
                                <a:p>
                                  <a:pPr algn="ctr"/>
                                  <a:r>
                                    <a:rPr lang="en-US" i="1" dirty="0"/>
                                    <a:t>NOTE: Arrows denote clearance boundary.</a:t>
                                  </a:r>
                                  <a:endParaRPr lang="en-US" sz="1800" dirty="0"/>
                                </a:p>
                              </p:txBody>
                            </p:sp>
                          </p:grpSp>
                          <p:grpSp>
                            <p:nvGrpSpPr>
                              <p:cNvPr id="104" name="Group 103">
                                <a:extLst>
                                  <a:ext uri="{FF2B5EF4-FFF2-40B4-BE49-F238E27FC236}">
                                    <a16:creationId xmlns:a16="http://schemas.microsoft.com/office/drawing/2014/main" id="{808E92B8-58B0-1D6E-844A-5CB9E2EA94CA}"/>
                                  </a:ext>
                                </a:extLst>
                              </p:cNvPr>
                              <p:cNvGrpSpPr/>
                              <p:nvPr/>
                            </p:nvGrpSpPr>
                            <p:grpSpPr>
                              <a:xfrm>
                                <a:off x="13604967" y="10412761"/>
                                <a:ext cx="16957008" cy="3100151"/>
                                <a:chOff x="13651263" y="10534787"/>
                                <a:chExt cx="16957008" cy="3100151"/>
                              </a:xfrm>
                              <a:solidFill>
                                <a:schemeClr val="bg1"/>
                              </a:solidFill>
                            </p:grpSpPr>
                            <p:pic>
                              <p:nvPicPr>
                                <p:cNvPr id="71" name="Picture 70" descr="A picture containing outdoor object, night sky&#10;&#10;Description automatically generated">
                                  <a:extLst>
                                    <a:ext uri="{FF2B5EF4-FFF2-40B4-BE49-F238E27FC236}">
                                      <a16:creationId xmlns:a16="http://schemas.microsoft.com/office/drawing/2014/main" id="{E986583B-C129-1C07-E25C-0A8D254D2135}"/>
                                    </a:ext>
                                  </a:extLst>
                                </p:cNvPr>
                                <p:cNvPicPr>
                                  <a:picLocks noChangeAspect="1"/>
                                </p:cNvPicPr>
                                <p:nvPr/>
                              </p:nvPicPr>
                              <p:blipFill>
                                <a:blip r:embed="rId18">
                                  <a:extLst>
                                    <a:ext uri="{BEBA8EAE-BF5A-486C-A8C5-ECC9F3942E4B}">
                                      <a14:imgProps xmlns:a14="http://schemas.microsoft.com/office/drawing/2010/main">
                                        <a14:imgLayer r:embed="rId19">
                                          <a14:imgEffect>
                                            <a14:sharpenSoften amount="50000"/>
                                          </a14:imgEffect>
                                          <a14:imgEffect>
                                            <a14:brightnessContrast contrast="-20000"/>
                                          </a14:imgEffect>
                                        </a14:imgLayer>
                                      </a14:imgProps>
                                    </a:ext>
                                  </a:extLst>
                                </a:blip>
                                <a:stretch>
                                  <a:fillRect/>
                                </a:stretch>
                              </p:blipFill>
                              <p:spPr>
                                <a:xfrm>
                                  <a:off x="18077330" y="10566482"/>
                                  <a:ext cx="3879879" cy="3061832"/>
                                </a:xfrm>
                                <a:prstGeom prst="rect">
                                  <a:avLst/>
                                </a:prstGeom>
                                <a:grpFill/>
                              </p:spPr>
                            </p:pic>
                            <p:pic>
                              <p:nvPicPr>
                                <p:cNvPr id="76" name="Picture 75" descr="A picture containing night sky&#10;&#10;Description automatically generated">
                                  <a:extLst>
                                    <a:ext uri="{FF2B5EF4-FFF2-40B4-BE49-F238E27FC236}">
                                      <a16:creationId xmlns:a16="http://schemas.microsoft.com/office/drawing/2014/main" id="{CDC1BE45-67A9-79A2-BD47-8FEB62BA99CE}"/>
                                    </a:ext>
                                  </a:extLst>
                                </p:cNvPr>
                                <p:cNvPicPr>
                                  <a:picLocks noChangeAspect="1"/>
                                </p:cNvPicPr>
                                <p:nvPr/>
                              </p:nvPicPr>
                              <p:blipFill rotWithShape="1">
                                <a:blip r:embed="rId20">
                                  <a:extLst>
                                    <a:ext uri="{BEBA8EAE-BF5A-486C-A8C5-ECC9F3942E4B}">
                                      <a14:imgProps xmlns:a14="http://schemas.microsoft.com/office/drawing/2010/main">
                                        <a14:imgLayer r:embed="rId21">
                                          <a14:imgEffect>
                                            <a14:sharpenSoften amount="50000"/>
                                          </a14:imgEffect>
                                          <a14:imgEffect>
                                            <a14:brightnessContrast bright="20000" contrast="-20000"/>
                                          </a14:imgEffect>
                                        </a14:imgLayer>
                                      </a14:imgProps>
                                    </a:ext>
                                  </a:extLst>
                                </a:blip>
                                <a:srcRect l="8725" r="11152" b="17281"/>
                                <a:stretch/>
                              </p:blipFill>
                              <p:spPr>
                                <a:xfrm>
                                  <a:off x="22514840" y="10573106"/>
                                  <a:ext cx="3754107" cy="3061832"/>
                                </a:xfrm>
                                <a:prstGeom prst="rect">
                                  <a:avLst/>
                                </a:prstGeom>
                                <a:grpFill/>
                              </p:spPr>
                            </p:pic>
                            <p:pic>
                              <p:nvPicPr>
                                <p:cNvPr id="70" name="Content Placeholder 4" descr="A picture containing star, outdoor object, worm&#10;&#10;Description automatically generated">
                                  <a:extLst>
                                    <a:ext uri="{FF2B5EF4-FFF2-40B4-BE49-F238E27FC236}">
                                      <a16:creationId xmlns:a16="http://schemas.microsoft.com/office/drawing/2014/main" id="{22A6317D-A6CB-47B6-7B9F-9B86EA82AABA}"/>
                                    </a:ext>
                                  </a:extLst>
                                </p:cNvPr>
                                <p:cNvPicPr>
                                  <a:picLocks noChangeAspect="1"/>
                                </p:cNvPicPr>
                                <p:nvPr/>
                              </p:nvPicPr>
                              <p:blipFill>
                                <a:blip r:embed="rId22"/>
                                <a:stretch>
                                  <a:fillRect/>
                                </a:stretch>
                              </p:blipFill>
                              <p:spPr>
                                <a:xfrm>
                                  <a:off x="13651263" y="10534787"/>
                                  <a:ext cx="3879879" cy="3062420"/>
                                </a:xfrm>
                                <a:prstGeom prst="rect">
                                  <a:avLst/>
                                </a:prstGeom>
                                <a:grpFill/>
                              </p:spPr>
                            </p:pic>
                            <p:pic>
                              <p:nvPicPr>
                                <p:cNvPr id="86" name="Picture 85" descr="A picture containing outdoor object, green, star, night&#10;&#10;Description automatically generated">
                                  <a:extLst>
                                    <a:ext uri="{FF2B5EF4-FFF2-40B4-BE49-F238E27FC236}">
                                      <a16:creationId xmlns:a16="http://schemas.microsoft.com/office/drawing/2014/main" id="{92065A8D-282B-500E-6137-9A524AA8FCD0}"/>
                                    </a:ext>
                                  </a:extLst>
                                </p:cNvPr>
                                <p:cNvPicPr>
                                  <a:picLocks noChangeAspect="1"/>
                                </p:cNvPicPr>
                                <p:nvPr/>
                              </p:nvPicPr>
                              <p:blipFill rotWithShape="1">
                                <a:blip r:embed="rId23">
                                  <a:extLst>
                                    <a:ext uri="{BEBA8EAE-BF5A-486C-A8C5-ECC9F3942E4B}">
                                      <a14:imgProps xmlns:a14="http://schemas.microsoft.com/office/drawing/2010/main">
                                        <a14:imgLayer r:embed="rId24">
                                          <a14:imgEffect>
                                            <a14:sharpenSoften amount="50000"/>
                                          </a14:imgEffect>
                                          <a14:imgEffect>
                                            <a14:brightnessContrast bright="20000" contrast="-20000"/>
                                          </a14:imgEffect>
                                        </a14:imgLayer>
                                      </a14:imgProps>
                                    </a:ext>
                                  </a:extLst>
                                </a:blip>
                                <a:srcRect l="7332" t="8045" r="8565" b="9236"/>
                                <a:stretch/>
                              </p:blipFill>
                              <p:spPr>
                                <a:xfrm>
                                  <a:off x="26764108" y="10549319"/>
                                  <a:ext cx="3844163" cy="3075724"/>
                                </a:xfrm>
                                <a:prstGeom prst="rect">
                                  <a:avLst/>
                                </a:prstGeom>
                                <a:grpFill/>
                              </p:spPr>
                            </p:pic>
                          </p:grpSp>
                          <p:grpSp>
                            <p:nvGrpSpPr>
                              <p:cNvPr id="136" name="Group 135">
                                <a:extLst>
                                  <a:ext uri="{FF2B5EF4-FFF2-40B4-BE49-F238E27FC236}">
                                    <a16:creationId xmlns:a16="http://schemas.microsoft.com/office/drawing/2014/main" id="{A0101281-6B35-0C3F-74BA-0AB226F0F971}"/>
                                  </a:ext>
                                </a:extLst>
                              </p:cNvPr>
                              <p:cNvGrpSpPr/>
                              <p:nvPr/>
                            </p:nvGrpSpPr>
                            <p:grpSpPr>
                              <a:xfrm>
                                <a:off x="13574831" y="16470131"/>
                                <a:ext cx="16944814" cy="2911793"/>
                                <a:chOff x="13587918" y="16320828"/>
                                <a:chExt cx="16944814" cy="2911793"/>
                              </a:xfrm>
                            </p:grpSpPr>
                            <p:pic>
                              <p:nvPicPr>
                                <p:cNvPr id="132" name="Picture 131" descr="A green light on a black surface&#10;&#10;Description automatically generated with medium confidence">
                                  <a:extLst>
                                    <a:ext uri="{FF2B5EF4-FFF2-40B4-BE49-F238E27FC236}">
                                      <a16:creationId xmlns:a16="http://schemas.microsoft.com/office/drawing/2014/main" id="{C3CD5055-4C0C-D86E-2F73-1F656910DEBF}"/>
                                    </a:ext>
                                  </a:extLst>
                                </p:cNvPr>
                                <p:cNvPicPr>
                                  <a:picLocks noChangeAspect="1"/>
                                </p:cNvPicPr>
                                <p:nvPr/>
                              </p:nvPicPr>
                              <p:blipFill rotWithShape="1">
                                <a:blip r:embed="rId25"/>
                                <a:srcRect l="4139" r="822" b="4485"/>
                                <a:stretch/>
                              </p:blipFill>
                              <p:spPr>
                                <a:xfrm>
                                  <a:off x="22439406" y="16330302"/>
                                  <a:ext cx="3873750" cy="2902319"/>
                                </a:xfrm>
                                <a:prstGeom prst="rect">
                                  <a:avLst/>
                                </a:prstGeom>
                              </p:spPr>
                            </p:pic>
                            <p:pic>
                              <p:nvPicPr>
                                <p:cNvPr id="133" name="Content Placeholder 4" descr="A green light on a black background&#10;&#10;Description automatically generated with medium confidence">
                                  <a:extLst>
                                    <a:ext uri="{FF2B5EF4-FFF2-40B4-BE49-F238E27FC236}">
                                      <a16:creationId xmlns:a16="http://schemas.microsoft.com/office/drawing/2014/main" id="{9A5E064D-F4DF-8AF8-C93D-6B829DFA978D}"/>
                                    </a:ext>
                                  </a:extLst>
                                </p:cNvPr>
                                <p:cNvPicPr>
                                  <a:picLocks noChangeAspect="1"/>
                                </p:cNvPicPr>
                                <p:nvPr/>
                              </p:nvPicPr>
                              <p:blipFill rotWithShape="1">
                                <a:blip r:embed="rId26"/>
                                <a:srcRect l="1" r="1414"/>
                                <a:stretch/>
                              </p:blipFill>
                              <p:spPr>
                                <a:xfrm>
                                  <a:off x="13587918" y="16321418"/>
                                  <a:ext cx="3873750" cy="2902320"/>
                                </a:xfrm>
                                <a:prstGeom prst="rect">
                                  <a:avLst/>
                                </a:prstGeom>
                              </p:spPr>
                            </p:pic>
                            <p:pic>
                              <p:nvPicPr>
                                <p:cNvPr id="134" name="Picture 133" descr="A picture containing light, traffic, night, dark&#10;&#10;Description automatically generated">
                                  <a:extLst>
                                    <a:ext uri="{FF2B5EF4-FFF2-40B4-BE49-F238E27FC236}">
                                      <a16:creationId xmlns:a16="http://schemas.microsoft.com/office/drawing/2014/main" id="{CC0F8E2A-7DDC-87D7-60B7-B158E4AE06AF}"/>
                                    </a:ext>
                                  </a:extLst>
                                </p:cNvPr>
                                <p:cNvPicPr>
                                  <a:picLocks noChangeAspect="1"/>
                                </p:cNvPicPr>
                                <p:nvPr/>
                              </p:nvPicPr>
                              <p:blipFill rotWithShape="1">
                                <a:blip r:embed="rId27"/>
                                <a:srcRect r="2197"/>
                                <a:stretch/>
                              </p:blipFill>
                              <p:spPr>
                                <a:xfrm>
                                  <a:off x="18004363" y="16320828"/>
                                  <a:ext cx="3867967" cy="2902319"/>
                                </a:xfrm>
                                <a:prstGeom prst="rect">
                                  <a:avLst/>
                                </a:prstGeom>
                              </p:spPr>
                            </p:pic>
                            <p:pic>
                              <p:nvPicPr>
                                <p:cNvPr id="135" name="Picture 134" descr="A green light on a black surface&#10;&#10;Description automatically generated with low confidence">
                                  <a:extLst>
                                    <a:ext uri="{FF2B5EF4-FFF2-40B4-BE49-F238E27FC236}">
                                      <a16:creationId xmlns:a16="http://schemas.microsoft.com/office/drawing/2014/main" id="{5AE24BC9-2530-21D2-CC0B-5CF4B1314BA6}"/>
                                    </a:ext>
                                  </a:extLst>
                                </p:cNvPr>
                                <p:cNvPicPr>
                                  <a:picLocks noChangeAspect="1"/>
                                </p:cNvPicPr>
                                <p:nvPr/>
                              </p:nvPicPr>
                              <p:blipFill rotWithShape="1">
                                <a:blip r:embed="rId28"/>
                                <a:srcRect r="3798" b="2418"/>
                                <a:stretch/>
                              </p:blipFill>
                              <p:spPr>
                                <a:xfrm>
                                  <a:off x="26694634" y="16327154"/>
                                  <a:ext cx="3838098" cy="2902319"/>
                                </a:xfrm>
                                <a:prstGeom prst="rect">
                                  <a:avLst/>
                                </a:prstGeom>
                              </p:spPr>
                            </p:pic>
                          </p:grpSp>
                        </p:grpSp>
                      </p:grpSp>
                      <p:sp>
                        <p:nvSpPr>
                          <p:cNvPr id="36" name="Triangle 35">
                            <a:extLst>
                              <a:ext uri="{FF2B5EF4-FFF2-40B4-BE49-F238E27FC236}">
                                <a16:creationId xmlns:a16="http://schemas.microsoft.com/office/drawing/2014/main" id="{EB8FAA1C-B095-A673-20A6-8B85958FD65A}"/>
                              </a:ext>
                            </a:extLst>
                          </p:cNvPr>
                          <p:cNvSpPr/>
                          <p:nvPr/>
                        </p:nvSpPr>
                        <p:spPr>
                          <a:xfrm rot="2349579" flipV="1">
                            <a:off x="28070604" y="8267235"/>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2" name="Triangle 121">
                            <a:extLst>
                              <a:ext uri="{FF2B5EF4-FFF2-40B4-BE49-F238E27FC236}">
                                <a16:creationId xmlns:a16="http://schemas.microsoft.com/office/drawing/2014/main" id="{32CFCC1E-C65A-4F67-1833-8BA20FED149C}"/>
                              </a:ext>
                            </a:extLst>
                          </p:cNvPr>
                          <p:cNvSpPr/>
                          <p:nvPr/>
                        </p:nvSpPr>
                        <p:spPr>
                          <a:xfrm rot="13393014" flipV="1">
                            <a:off x="27436620" y="8949987"/>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3" name="Triangle 122">
                            <a:extLst>
                              <a:ext uri="{FF2B5EF4-FFF2-40B4-BE49-F238E27FC236}">
                                <a16:creationId xmlns:a16="http://schemas.microsoft.com/office/drawing/2014/main" id="{E613505B-34BC-4AD7-9173-FE15E8F2F4AC}"/>
                              </a:ext>
                            </a:extLst>
                          </p:cNvPr>
                          <p:cNvSpPr/>
                          <p:nvPr/>
                        </p:nvSpPr>
                        <p:spPr>
                          <a:xfrm rot="18450061" flipV="1">
                            <a:off x="27414490" y="8318109"/>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4" name="Triangle 123">
                            <a:extLst>
                              <a:ext uri="{FF2B5EF4-FFF2-40B4-BE49-F238E27FC236}">
                                <a16:creationId xmlns:a16="http://schemas.microsoft.com/office/drawing/2014/main" id="{4AEB028F-4E40-8790-24A8-433AFD6D91E4}"/>
                              </a:ext>
                            </a:extLst>
                          </p:cNvPr>
                          <p:cNvSpPr/>
                          <p:nvPr/>
                        </p:nvSpPr>
                        <p:spPr>
                          <a:xfrm rot="7814601" flipV="1">
                            <a:off x="28052316" y="8962179"/>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129" name="Triangle 128">
                          <a:extLst>
                            <a:ext uri="{FF2B5EF4-FFF2-40B4-BE49-F238E27FC236}">
                              <a16:creationId xmlns:a16="http://schemas.microsoft.com/office/drawing/2014/main" id="{4F377D88-B25B-9F86-1A2C-E8F883253F48}"/>
                            </a:ext>
                          </a:extLst>
                        </p:cNvPr>
                        <p:cNvSpPr/>
                        <p:nvPr/>
                      </p:nvSpPr>
                      <p:spPr>
                        <a:xfrm rot="2349579" flipV="1">
                          <a:off x="33256466" y="7941959"/>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0" name="Triangle 129">
                          <a:extLst>
                            <a:ext uri="{FF2B5EF4-FFF2-40B4-BE49-F238E27FC236}">
                              <a16:creationId xmlns:a16="http://schemas.microsoft.com/office/drawing/2014/main" id="{0DF6C9EA-4299-A1AA-4470-F8D3C7876C9F}"/>
                            </a:ext>
                          </a:extLst>
                        </p:cNvPr>
                        <p:cNvSpPr/>
                        <p:nvPr/>
                      </p:nvSpPr>
                      <p:spPr>
                        <a:xfrm rot="13393014" flipV="1">
                          <a:off x="31363626" y="9541632"/>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1" name="Triangle 130">
                          <a:extLst>
                            <a:ext uri="{FF2B5EF4-FFF2-40B4-BE49-F238E27FC236}">
                              <a16:creationId xmlns:a16="http://schemas.microsoft.com/office/drawing/2014/main" id="{B5612633-AC97-2E3D-F0E8-2A52279720EB}"/>
                            </a:ext>
                          </a:extLst>
                        </p:cNvPr>
                        <p:cNvSpPr/>
                        <p:nvPr/>
                      </p:nvSpPr>
                      <p:spPr>
                        <a:xfrm rot="18450061" flipV="1">
                          <a:off x="31581692" y="8160647"/>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2" name="Triangle 151">
                          <a:extLst>
                            <a:ext uri="{FF2B5EF4-FFF2-40B4-BE49-F238E27FC236}">
                              <a16:creationId xmlns:a16="http://schemas.microsoft.com/office/drawing/2014/main" id="{6367ED27-3F92-C9C3-E333-2C6B2A38A988}"/>
                            </a:ext>
                          </a:extLst>
                        </p:cNvPr>
                        <p:cNvSpPr/>
                        <p:nvPr/>
                      </p:nvSpPr>
                      <p:spPr>
                        <a:xfrm rot="7814601" flipV="1">
                          <a:off x="33427490" y="9567231"/>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153" name="Triangle 152">
                        <a:extLst>
                          <a:ext uri="{FF2B5EF4-FFF2-40B4-BE49-F238E27FC236}">
                            <a16:creationId xmlns:a16="http://schemas.microsoft.com/office/drawing/2014/main" id="{ADEB47AF-6D29-851D-0AA1-1F1E6F91E892}"/>
                          </a:ext>
                        </a:extLst>
                      </p:cNvPr>
                      <p:cNvSpPr/>
                      <p:nvPr/>
                    </p:nvSpPr>
                    <p:spPr>
                      <a:xfrm rot="2349579" flipV="1">
                        <a:off x="36968287" y="7925283"/>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4" name="Triangle 153">
                        <a:extLst>
                          <a:ext uri="{FF2B5EF4-FFF2-40B4-BE49-F238E27FC236}">
                            <a16:creationId xmlns:a16="http://schemas.microsoft.com/office/drawing/2014/main" id="{AAB34633-31BE-2C99-3B5A-92152C8C132D}"/>
                          </a:ext>
                        </a:extLst>
                      </p:cNvPr>
                      <p:cNvSpPr/>
                      <p:nvPr/>
                    </p:nvSpPr>
                    <p:spPr>
                      <a:xfrm rot="13393014" flipV="1">
                        <a:off x="36361500" y="9430191"/>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5" name="Triangle 154">
                        <a:extLst>
                          <a:ext uri="{FF2B5EF4-FFF2-40B4-BE49-F238E27FC236}">
                            <a16:creationId xmlns:a16="http://schemas.microsoft.com/office/drawing/2014/main" id="{46E9B81A-2CF2-EB90-3595-91C3CC7E0019}"/>
                          </a:ext>
                        </a:extLst>
                      </p:cNvPr>
                      <p:cNvSpPr/>
                      <p:nvPr/>
                    </p:nvSpPr>
                    <p:spPr>
                      <a:xfrm rot="16895840" flipV="1">
                        <a:off x="35799048" y="7981556"/>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6" name="Triangle 155">
                        <a:extLst>
                          <a:ext uri="{FF2B5EF4-FFF2-40B4-BE49-F238E27FC236}">
                            <a16:creationId xmlns:a16="http://schemas.microsoft.com/office/drawing/2014/main" id="{230EA320-7310-0903-4A8B-A49796FC9C3F}"/>
                          </a:ext>
                        </a:extLst>
                      </p:cNvPr>
                      <p:cNvSpPr/>
                      <p:nvPr/>
                    </p:nvSpPr>
                    <p:spPr>
                      <a:xfrm rot="7814601" flipV="1">
                        <a:off x="37292413" y="9410362"/>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125" name="Triangle 124">
                      <a:extLst>
                        <a:ext uri="{FF2B5EF4-FFF2-40B4-BE49-F238E27FC236}">
                          <a16:creationId xmlns:a16="http://schemas.microsoft.com/office/drawing/2014/main" id="{492B446A-AB7F-0BDE-5507-F0C8D3067E22}"/>
                        </a:ext>
                      </a:extLst>
                    </p:cNvPr>
                    <p:cNvSpPr/>
                    <p:nvPr/>
                  </p:nvSpPr>
                  <p:spPr>
                    <a:xfrm rot="2349579" flipV="1">
                      <a:off x="27819979" y="11527551"/>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7" name="Triangle 126">
                      <a:extLst>
                        <a:ext uri="{FF2B5EF4-FFF2-40B4-BE49-F238E27FC236}">
                          <a16:creationId xmlns:a16="http://schemas.microsoft.com/office/drawing/2014/main" id="{2F49D366-F767-AEC9-A8ED-07FB7A025CD1}"/>
                        </a:ext>
                      </a:extLst>
                    </p:cNvPr>
                    <p:cNvSpPr/>
                    <p:nvPr/>
                  </p:nvSpPr>
                  <p:spPr>
                    <a:xfrm rot="18450061" flipV="1">
                      <a:off x="27337039" y="11537259"/>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6" name="Triangle 125">
                      <a:extLst>
                        <a:ext uri="{FF2B5EF4-FFF2-40B4-BE49-F238E27FC236}">
                          <a16:creationId xmlns:a16="http://schemas.microsoft.com/office/drawing/2014/main" id="{11AA615F-9CE8-DDC9-AF6C-5DB1B8E403FD}"/>
                        </a:ext>
                      </a:extLst>
                    </p:cNvPr>
                    <p:cNvSpPr/>
                    <p:nvPr/>
                  </p:nvSpPr>
                  <p:spPr>
                    <a:xfrm rot="13393014" flipV="1">
                      <a:off x="27359169" y="12114273"/>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8" name="Triangle 127">
                      <a:extLst>
                        <a:ext uri="{FF2B5EF4-FFF2-40B4-BE49-F238E27FC236}">
                          <a16:creationId xmlns:a16="http://schemas.microsoft.com/office/drawing/2014/main" id="{7FC17391-DAC1-4B22-D74A-F7011D1E21CA}"/>
                        </a:ext>
                      </a:extLst>
                    </p:cNvPr>
                    <p:cNvSpPr/>
                    <p:nvPr/>
                  </p:nvSpPr>
                  <p:spPr>
                    <a:xfrm rot="7814601" flipV="1">
                      <a:off x="27890570" y="12094701"/>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173" name="Triangle 172">
                    <a:extLst>
                      <a:ext uri="{FF2B5EF4-FFF2-40B4-BE49-F238E27FC236}">
                        <a16:creationId xmlns:a16="http://schemas.microsoft.com/office/drawing/2014/main" id="{30B8B981-123D-EED1-CD1C-45128EAA0C71}"/>
                      </a:ext>
                    </a:extLst>
                  </p:cNvPr>
                  <p:cNvSpPr/>
                  <p:nvPr/>
                </p:nvSpPr>
                <p:spPr>
                  <a:xfrm rot="6420089" flipV="1">
                    <a:off x="37399509" y="12643272"/>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174" name="Triangle 173">
                  <a:extLst>
                    <a:ext uri="{FF2B5EF4-FFF2-40B4-BE49-F238E27FC236}">
                      <a16:creationId xmlns:a16="http://schemas.microsoft.com/office/drawing/2014/main" id="{B273AAC7-5144-E584-AEEF-2D5B2901D532}"/>
                    </a:ext>
                  </a:extLst>
                </p:cNvPr>
                <p:cNvSpPr/>
                <p:nvPr/>
              </p:nvSpPr>
              <p:spPr>
                <a:xfrm rot="2349579" flipV="1">
                  <a:off x="41446222" y="11326848"/>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5" name="Triangle 174">
                  <a:extLst>
                    <a:ext uri="{FF2B5EF4-FFF2-40B4-BE49-F238E27FC236}">
                      <a16:creationId xmlns:a16="http://schemas.microsoft.com/office/drawing/2014/main" id="{7795EAFE-6E0A-3028-2FCD-AA46687B6014}"/>
                    </a:ext>
                  </a:extLst>
                </p:cNvPr>
                <p:cNvSpPr/>
                <p:nvPr/>
              </p:nvSpPr>
              <p:spPr>
                <a:xfrm rot="13393014" flipV="1">
                  <a:off x="40503828" y="12383710"/>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6" name="Triangle 175">
                  <a:extLst>
                    <a:ext uri="{FF2B5EF4-FFF2-40B4-BE49-F238E27FC236}">
                      <a16:creationId xmlns:a16="http://schemas.microsoft.com/office/drawing/2014/main" id="{556052CC-8D4F-729E-BCDB-08B3C5892C31}"/>
                    </a:ext>
                  </a:extLst>
                </p:cNvPr>
                <p:cNvSpPr/>
                <p:nvPr/>
              </p:nvSpPr>
              <p:spPr>
                <a:xfrm rot="18450061" flipV="1">
                  <a:off x="40415204" y="11369154"/>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7" name="Triangle 176">
                  <a:extLst>
                    <a:ext uri="{FF2B5EF4-FFF2-40B4-BE49-F238E27FC236}">
                      <a16:creationId xmlns:a16="http://schemas.microsoft.com/office/drawing/2014/main" id="{6E27CAB7-F763-EFFD-A7B8-1BDA54B3C28D}"/>
                    </a:ext>
                  </a:extLst>
                </p:cNvPr>
                <p:cNvSpPr/>
                <p:nvPr/>
              </p:nvSpPr>
              <p:spPr>
                <a:xfrm rot="7814601" flipV="1">
                  <a:off x="41512376" y="12476164"/>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157" name="Triangle 156">
                <a:extLst>
                  <a:ext uri="{FF2B5EF4-FFF2-40B4-BE49-F238E27FC236}">
                    <a16:creationId xmlns:a16="http://schemas.microsoft.com/office/drawing/2014/main" id="{99DA4C95-6854-B504-34FE-EF048A34CF84}"/>
                  </a:ext>
                </a:extLst>
              </p:cNvPr>
              <p:cNvSpPr/>
              <p:nvPr/>
            </p:nvSpPr>
            <p:spPr>
              <a:xfrm rot="2349579" flipV="1">
                <a:off x="41993774" y="8281105"/>
                <a:ext cx="290005" cy="209072"/>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8" name="Triangle 157">
                <a:extLst>
                  <a:ext uri="{FF2B5EF4-FFF2-40B4-BE49-F238E27FC236}">
                    <a16:creationId xmlns:a16="http://schemas.microsoft.com/office/drawing/2014/main" id="{85CC4954-A349-B3BB-357C-DF499D3C3536}"/>
                  </a:ext>
                </a:extLst>
              </p:cNvPr>
              <p:cNvSpPr/>
              <p:nvPr/>
            </p:nvSpPr>
            <p:spPr>
              <a:xfrm rot="13393014" flipV="1">
                <a:off x="40151512" y="8914262"/>
                <a:ext cx="290005" cy="209072"/>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0" name="Triangle 159">
                <a:extLst>
                  <a:ext uri="{FF2B5EF4-FFF2-40B4-BE49-F238E27FC236}">
                    <a16:creationId xmlns:a16="http://schemas.microsoft.com/office/drawing/2014/main" id="{DF54B8D1-D2DE-32B7-BAFD-EE4D3918A84B}"/>
                  </a:ext>
                </a:extLst>
              </p:cNvPr>
              <p:cNvSpPr/>
              <p:nvPr/>
            </p:nvSpPr>
            <p:spPr>
              <a:xfrm rot="19199844" flipV="1">
                <a:off x="40070497" y="7937594"/>
                <a:ext cx="299176"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1" name="Triangle 160">
                <a:extLst>
                  <a:ext uri="{FF2B5EF4-FFF2-40B4-BE49-F238E27FC236}">
                    <a16:creationId xmlns:a16="http://schemas.microsoft.com/office/drawing/2014/main" id="{765F73F7-A510-71B6-C2C5-BDE5FD830DB9}"/>
                  </a:ext>
                </a:extLst>
              </p:cNvPr>
              <p:cNvSpPr/>
              <p:nvPr/>
            </p:nvSpPr>
            <p:spPr>
              <a:xfrm rot="7814601" flipV="1">
                <a:off x="41980067" y="8854764"/>
                <a:ext cx="299176"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0" name="Triangle 169">
                <a:extLst>
                  <a:ext uri="{FF2B5EF4-FFF2-40B4-BE49-F238E27FC236}">
                    <a16:creationId xmlns:a16="http://schemas.microsoft.com/office/drawing/2014/main" id="{37B21D31-20C6-4441-D781-0FF9C86B8AF3}"/>
                  </a:ext>
                </a:extLst>
              </p:cNvPr>
              <p:cNvSpPr/>
              <p:nvPr/>
            </p:nvSpPr>
            <p:spPr>
              <a:xfrm rot="2349579" flipV="1">
                <a:off x="37052062" y="11064511"/>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1" name="Triangle 170">
                <a:extLst>
                  <a:ext uri="{FF2B5EF4-FFF2-40B4-BE49-F238E27FC236}">
                    <a16:creationId xmlns:a16="http://schemas.microsoft.com/office/drawing/2014/main" id="{FAADD247-8BE6-57A8-8F57-43556A59E374}"/>
                  </a:ext>
                </a:extLst>
              </p:cNvPr>
              <p:cNvSpPr/>
              <p:nvPr/>
            </p:nvSpPr>
            <p:spPr>
              <a:xfrm rot="13393014" flipV="1">
                <a:off x="36090225" y="12787106"/>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2" name="Triangle 171">
                <a:extLst>
                  <a:ext uri="{FF2B5EF4-FFF2-40B4-BE49-F238E27FC236}">
                    <a16:creationId xmlns:a16="http://schemas.microsoft.com/office/drawing/2014/main" id="{2E847F98-E348-A0E4-0510-A95E6271D374}"/>
                  </a:ext>
                </a:extLst>
              </p:cNvPr>
              <p:cNvSpPr/>
              <p:nvPr/>
            </p:nvSpPr>
            <p:spPr>
              <a:xfrm rot="18450061" flipV="1">
                <a:off x="36165936" y="11203028"/>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162" name="Triangle 161">
              <a:extLst>
                <a:ext uri="{FF2B5EF4-FFF2-40B4-BE49-F238E27FC236}">
                  <a16:creationId xmlns:a16="http://schemas.microsoft.com/office/drawing/2014/main" id="{F8D62F78-B01B-D938-4A00-752997C637BA}"/>
                </a:ext>
              </a:extLst>
            </p:cNvPr>
            <p:cNvSpPr/>
            <p:nvPr/>
          </p:nvSpPr>
          <p:spPr>
            <a:xfrm rot="2349579" flipV="1">
              <a:off x="32452771" y="11379012"/>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3" name="Triangle 162">
              <a:extLst>
                <a:ext uri="{FF2B5EF4-FFF2-40B4-BE49-F238E27FC236}">
                  <a16:creationId xmlns:a16="http://schemas.microsoft.com/office/drawing/2014/main" id="{F2A533F5-240E-F896-365B-C50868EED68E}"/>
                </a:ext>
              </a:extLst>
            </p:cNvPr>
            <p:cNvSpPr/>
            <p:nvPr/>
          </p:nvSpPr>
          <p:spPr>
            <a:xfrm rot="13393014" flipV="1">
              <a:off x="31192055" y="12745036"/>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4" name="Triangle 163">
              <a:extLst>
                <a:ext uri="{FF2B5EF4-FFF2-40B4-BE49-F238E27FC236}">
                  <a16:creationId xmlns:a16="http://schemas.microsoft.com/office/drawing/2014/main" id="{8C91BD46-0A76-5873-2C93-B728888D4ADE}"/>
                </a:ext>
              </a:extLst>
            </p:cNvPr>
            <p:cNvSpPr/>
            <p:nvPr/>
          </p:nvSpPr>
          <p:spPr>
            <a:xfrm rot="18450061" flipV="1">
              <a:off x="31118723" y="11317615"/>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5" name="Triangle 164">
              <a:extLst>
                <a:ext uri="{FF2B5EF4-FFF2-40B4-BE49-F238E27FC236}">
                  <a16:creationId xmlns:a16="http://schemas.microsoft.com/office/drawing/2014/main" id="{57D2B50C-F8D3-299B-A894-FA9821B61F01}"/>
                </a:ext>
              </a:extLst>
            </p:cNvPr>
            <p:cNvSpPr/>
            <p:nvPr/>
          </p:nvSpPr>
          <p:spPr>
            <a:xfrm rot="7814601" flipV="1">
              <a:off x="32556140" y="12713005"/>
              <a:ext cx="290005" cy="2026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120" name="TextBox 119">
            <a:extLst>
              <a:ext uri="{FF2B5EF4-FFF2-40B4-BE49-F238E27FC236}">
                <a16:creationId xmlns:a16="http://schemas.microsoft.com/office/drawing/2014/main" id="{7207DC60-2B2E-66D8-6B4B-C4755592FACD}"/>
              </a:ext>
            </a:extLst>
          </p:cNvPr>
          <p:cNvSpPr txBox="1"/>
          <p:nvPr/>
        </p:nvSpPr>
        <p:spPr>
          <a:xfrm>
            <a:off x="19051271" y="15062256"/>
            <a:ext cx="593941" cy="523220"/>
          </a:xfrm>
          <a:prstGeom prst="rect">
            <a:avLst/>
          </a:prstGeom>
          <a:noFill/>
        </p:spPr>
        <p:txBody>
          <a:bodyPr wrap="square" rtlCol="0">
            <a:spAutoFit/>
          </a:bodyPr>
          <a:lstStyle/>
          <a:p>
            <a:pPr algn="ctr"/>
            <a:r>
              <a:rPr lang="en-US" sz="2800" dirty="0"/>
              <a:t>B</a:t>
            </a:r>
            <a:endParaRPr lang="en-US" dirty="0"/>
          </a:p>
        </p:txBody>
      </p:sp>
      <p:grpSp>
        <p:nvGrpSpPr>
          <p:cNvPr id="9" name="Group 8">
            <a:extLst>
              <a:ext uri="{FF2B5EF4-FFF2-40B4-BE49-F238E27FC236}">
                <a16:creationId xmlns:a16="http://schemas.microsoft.com/office/drawing/2014/main" id="{C409A619-83E2-B8C5-FAA4-490E455F451F}"/>
              </a:ext>
            </a:extLst>
          </p:cNvPr>
          <p:cNvGrpSpPr/>
          <p:nvPr/>
        </p:nvGrpSpPr>
        <p:grpSpPr>
          <a:xfrm>
            <a:off x="25043499" y="24691472"/>
            <a:ext cx="18043824" cy="5623730"/>
            <a:chOff x="25043290" y="24790574"/>
            <a:chExt cx="18043824" cy="5623730"/>
          </a:xfrm>
        </p:grpSpPr>
        <p:grpSp>
          <p:nvGrpSpPr>
            <p:cNvPr id="3" name="Group 2">
              <a:extLst>
                <a:ext uri="{FF2B5EF4-FFF2-40B4-BE49-F238E27FC236}">
                  <a16:creationId xmlns:a16="http://schemas.microsoft.com/office/drawing/2014/main" id="{61369B71-DFBC-A997-5425-1153B922D7FF}"/>
                </a:ext>
              </a:extLst>
            </p:cNvPr>
            <p:cNvGrpSpPr/>
            <p:nvPr/>
          </p:nvGrpSpPr>
          <p:grpSpPr>
            <a:xfrm>
              <a:off x="25043290" y="24790574"/>
              <a:ext cx="18043824" cy="5602462"/>
              <a:chOff x="25043290" y="24790574"/>
              <a:chExt cx="18043824" cy="5602462"/>
            </a:xfrm>
          </p:grpSpPr>
          <p:sp>
            <p:nvSpPr>
              <p:cNvPr id="12" name="Rectangle 11">
                <a:extLst>
                  <a:ext uri="{FF2B5EF4-FFF2-40B4-BE49-F238E27FC236}">
                    <a16:creationId xmlns:a16="http://schemas.microsoft.com/office/drawing/2014/main" id="{E7FCA82E-9212-B1C3-CA13-B6EBB4397350}"/>
                  </a:ext>
                </a:extLst>
              </p:cNvPr>
              <p:cNvSpPr/>
              <p:nvPr/>
            </p:nvSpPr>
            <p:spPr>
              <a:xfrm>
                <a:off x="25043290" y="24790574"/>
                <a:ext cx="18032452" cy="5602462"/>
              </a:xfrm>
              <a:prstGeom prst="rect">
                <a:avLst/>
              </a:prstGeom>
              <a:solidFill>
                <a:srgbClr val="FFE4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ED6F8FBF-C620-4E8C-4814-7DB3E53E4A42}"/>
                  </a:ext>
                </a:extLst>
              </p:cNvPr>
              <p:cNvSpPr txBox="1"/>
              <p:nvPr/>
            </p:nvSpPr>
            <p:spPr>
              <a:xfrm>
                <a:off x="25059626" y="24811708"/>
                <a:ext cx="18027488" cy="1015663"/>
              </a:xfrm>
              <a:prstGeom prst="rect">
                <a:avLst/>
              </a:prstGeom>
              <a:solidFill>
                <a:schemeClr val="bg1"/>
              </a:solidFill>
              <a:ln w="28575">
                <a:solidFill>
                  <a:schemeClr val="tx1"/>
                </a:solidFill>
              </a:ln>
            </p:spPr>
            <p:txBody>
              <a:bodyPr wrap="square" rtlCol="0">
                <a:spAutoFit/>
              </a:bodyPr>
              <a:lstStyle/>
              <a:p>
                <a:pPr algn="ctr"/>
                <a:r>
                  <a:rPr lang="en-US" sz="6000" b="1" dirty="0"/>
                  <a:t>Conclusions</a:t>
                </a:r>
              </a:p>
            </p:txBody>
          </p:sp>
        </p:grpSp>
        <p:sp>
          <p:nvSpPr>
            <p:cNvPr id="121" name="TextBox 120">
              <a:extLst>
                <a:ext uri="{FF2B5EF4-FFF2-40B4-BE49-F238E27FC236}">
                  <a16:creationId xmlns:a16="http://schemas.microsoft.com/office/drawing/2014/main" id="{ACFB2E63-38D6-DEB7-B7D9-2E32E0EDB2EE}"/>
                </a:ext>
              </a:extLst>
            </p:cNvPr>
            <p:cNvSpPr txBox="1"/>
            <p:nvPr/>
          </p:nvSpPr>
          <p:spPr>
            <a:xfrm>
              <a:off x="25406265" y="25889989"/>
              <a:ext cx="17357497" cy="4524315"/>
            </a:xfrm>
            <a:prstGeom prst="rect">
              <a:avLst/>
            </a:prstGeom>
            <a:noFill/>
          </p:spPr>
          <p:txBody>
            <a:bodyPr wrap="square" rtlCol="0">
              <a:spAutoFit/>
            </a:bodyPr>
            <a:lstStyle/>
            <a:p>
              <a:pPr marL="571500" indent="-571500">
                <a:buFont typeface="Arial" panose="020B0604020202020204" pitchFamily="34" charset="0"/>
                <a:buChar char="•"/>
              </a:pPr>
              <a:r>
                <a:rPr lang="en-US" sz="3600" dirty="0"/>
                <a:t>Using siRNA to knockdown STAT3 in Endometriosis cells appears to reduce the amount of clearance theses cells can perform</a:t>
              </a:r>
            </a:p>
            <a:p>
              <a:pPr marL="571500" indent="-571500">
                <a:buFont typeface="Arial" panose="020B0604020202020204" pitchFamily="34" charset="0"/>
                <a:buChar char="•"/>
              </a:pPr>
              <a:r>
                <a:rPr lang="en-US" sz="3600" dirty="0"/>
                <a:t>Treating Endometriosis cells with Simvastatin, a potential STAT3 inhibitor appears to decrease the amount of clearance these cells can perform.</a:t>
              </a:r>
            </a:p>
            <a:p>
              <a:pPr marL="571500" indent="-571500">
                <a:buFont typeface="Arial" panose="020B0604020202020204" pitchFamily="34" charset="0"/>
                <a:buChar char="•"/>
              </a:pPr>
              <a:r>
                <a:rPr lang="en-US" sz="3600" dirty="0"/>
                <a:t>Treating Endometriosis cells with a potential BCL-6 inhibitor, appears to decrease the amount of clearance these cells can perform.</a:t>
              </a:r>
            </a:p>
            <a:p>
              <a:pPr marL="571500" indent="-571500">
                <a:buFont typeface="Arial" panose="020B0604020202020204" pitchFamily="34" charset="0"/>
                <a:buChar char="•"/>
              </a:pPr>
              <a:r>
                <a:rPr lang="en-US" sz="3600" dirty="0"/>
                <a:t>Treatment with Simvastatin or a potential BCL-6 inhibitor decreases the viability of endometriosis cells.</a:t>
              </a:r>
            </a:p>
          </p:txBody>
        </p:sp>
      </p:grpSp>
      <p:sp>
        <p:nvSpPr>
          <p:cNvPr id="27" name="TextBox 26">
            <a:extLst>
              <a:ext uri="{FF2B5EF4-FFF2-40B4-BE49-F238E27FC236}">
                <a16:creationId xmlns:a16="http://schemas.microsoft.com/office/drawing/2014/main" id="{CABE72CA-CEAD-37D3-A074-CA415A976DAB}"/>
              </a:ext>
            </a:extLst>
          </p:cNvPr>
          <p:cNvSpPr txBox="1"/>
          <p:nvPr/>
        </p:nvSpPr>
        <p:spPr>
          <a:xfrm>
            <a:off x="13182796" y="26710458"/>
            <a:ext cx="11175067" cy="3139321"/>
          </a:xfrm>
          <a:prstGeom prst="rect">
            <a:avLst/>
          </a:prstGeom>
          <a:noFill/>
        </p:spPr>
        <p:txBody>
          <a:bodyPr wrap="square" rtlCol="0">
            <a:spAutoFit/>
          </a:bodyPr>
          <a:lstStyle/>
          <a:p>
            <a:pPr marL="342900" indent="-342900">
              <a:buFont typeface="+mj-lt"/>
              <a:buAutoNum type="arabicPeriod"/>
            </a:pPr>
            <a:r>
              <a:rPr lang="en-US" dirty="0">
                <a:effectLst/>
              </a:rPr>
              <a:t>Kim BG, </a:t>
            </a:r>
            <a:r>
              <a:rPr lang="en-US" dirty="0" err="1">
                <a:effectLst/>
              </a:rPr>
              <a:t>Yoo</a:t>
            </a:r>
            <a:r>
              <a:rPr lang="en-US" dirty="0">
                <a:effectLst/>
              </a:rPr>
              <a:t> J-Y, Kim TH, Shin J-H, </a:t>
            </a:r>
            <a:r>
              <a:rPr lang="en-US" dirty="0" err="1">
                <a:effectLst/>
              </a:rPr>
              <a:t>Langenheim</a:t>
            </a:r>
            <a:r>
              <a:rPr lang="en-US" dirty="0">
                <a:effectLst/>
              </a:rPr>
              <a:t> JF, Ferguson SD, </a:t>
            </a:r>
            <a:r>
              <a:rPr lang="en-US" dirty="0" err="1">
                <a:effectLst/>
              </a:rPr>
              <a:t>Fazleabas</a:t>
            </a:r>
            <a:r>
              <a:rPr lang="en-US" dirty="0">
                <a:effectLst/>
              </a:rPr>
              <a:t> AT, Young SL, </a:t>
            </a:r>
            <a:r>
              <a:rPr lang="en-US" dirty="0" err="1">
                <a:effectLst/>
              </a:rPr>
              <a:t>Lessey</a:t>
            </a:r>
            <a:r>
              <a:rPr lang="en-US" dirty="0">
                <a:effectLst/>
              </a:rPr>
              <a:t> BA, </a:t>
            </a:r>
            <a:r>
              <a:rPr lang="en-US" dirty="0" err="1">
                <a:effectLst/>
              </a:rPr>
              <a:t>Jeong</a:t>
            </a:r>
            <a:r>
              <a:rPr lang="en-US" dirty="0">
                <a:effectLst/>
              </a:rPr>
              <a:t> J-W. 2015. </a:t>
            </a:r>
          </a:p>
          <a:p>
            <a:r>
              <a:rPr lang="en-US" dirty="0">
                <a:effectLst/>
              </a:rPr>
              <a:t>       Aberrant activation of signal transducer and activator of transcription-3 (STAT3) signaling in endometriosis. Hum </a:t>
            </a:r>
          </a:p>
          <a:p>
            <a:r>
              <a:rPr lang="en-US" dirty="0"/>
              <a:t>       </a:t>
            </a:r>
            <a:r>
              <a:rPr lang="en-US" dirty="0" err="1">
                <a:effectLst/>
              </a:rPr>
              <a:t>Reprod</a:t>
            </a:r>
            <a:r>
              <a:rPr lang="en-US" dirty="0">
                <a:effectLst/>
              </a:rPr>
              <a:t> 30(5):1069–1078.</a:t>
            </a:r>
          </a:p>
          <a:p>
            <a:r>
              <a:rPr lang="en-US" dirty="0">
                <a:effectLst/>
              </a:rPr>
              <a:t>2.    Hu X, Li J, Fu M, Zhao X, Wang W. 2021. The JAK/STAT signaling pathway: from bench to clinic. Sig </a:t>
            </a:r>
            <a:r>
              <a:rPr lang="en-US" dirty="0" err="1">
                <a:effectLst/>
              </a:rPr>
              <a:t>Transduct</a:t>
            </a:r>
            <a:r>
              <a:rPr lang="en-US" dirty="0">
                <a:effectLst/>
              </a:rPr>
              <a:t> Target </a:t>
            </a:r>
          </a:p>
          <a:p>
            <a:r>
              <a:rPr lang="en-US" dirty="0">
                <a:effectLst/>
              </a:rPr>
              <a:t>       </a:t>
            </a:r>
            <a:r>
              <a:rPr lang="en-US" dirty="0" err="1">
                <a:effectLst/>
              </a:rPr>
              <a:t>Ther</a:t>
            </a:r>
            <a:r>
              <a:rPr lang="en-US" dirty="0">
                <a:effectLst/>
              </a:rPr>
              <a:t> 6(1):1–33.</a:t>
            </a:r>
            <a:endParaRPr lang="en-US" dirty="0"/>
          </a:p>
          <a:p>
            <a:r>
              <a:rPr lang="en-US" dirty="0"/>
              <a:t>3.    </a:t>
            </a:r>
            <a:r>
              <a:rPr lang="en-US" dirty="0" err="1">
                <a:effectLst/>
              </a:rPr>
              <a:t>Parasar</a:t>
            </a:r>
            <a:r>
              <a:rPr lang="en-US" dirty="0">
                <a:effectLst/>
              </a:rPr>
              <a:t> P, </a:t>
            </a:r>
            <a:r>
              <a:rPr lang="en-US" dirty="0" err="1">
                <a:effectLst/>
              </a:rPr>
              <a:t>Ozcan</a:t>
            </a:r>
            <a:r>
              <a:rPr lang="en-US" dirty="0">
                <a:effectLst/>
              </a:rPr>
              <a:t> P, Terry KL. 2017. Endometriosis: Epidemiology, Diagnosis and Clinical Management. </a:t>
            </a:r>
            <a:r>
              <a:rPr lang="en-US" dirty="0" err="1">
                <a:effectLst/>
              </a:rPr>
              <a:t>Curr</a:t>
            </a:r>
            <a:r>
              <a:rPr lang="en-US" dirty="0">
                <a:effectLst/>
              </a:rPr>
              <a:t> </a:t>
            </a:r>
            <a:r>
              <a:rPr lang="en-US" dirty="0" err="1">
                <a:effectLst/>
              </a:rPr>
              <a:t>Obstet</a:t>
            </a:r>
            <a:r>
              <a:rPr lang="en-US" dirty="0">
                <a:effectLst/>
              </a:rPr>
              <a:t> </a:t>
            </a:r>
          </a:p>
          <a:p>
            <a:r>
              <a:rPr lang="en-US" dirty="0">
                <a:effectLst/>
              </a:rPr>
              <a:t>       </a:t>
            </a:r>
            <a:r>
              <a:rPr lang="en-US" dirty="0" err="1">
                <a:effectLst/>
              </a:rPr>
              <a:t>Gynecol</a:t>
            </a:r>
            <a:r>
              <a:rPr lang="en-US" dirty="0">
                <a:effectLst/>
              </a:rPr>
              <a:t> Rep 6(1):34–41.</a:t>
            </a:r>
            <a:endParaRPr lang="en-US" dirty="0"/>
          </a:p>
          <a:p>
            <a:pPr marL="342900" indent="-342900">
              <a:buAutoNum type="arabicPeriod" startAt="4"/>
            </a:pPr>
            <a:r>
              <a:rPr lang="en-US" dirty="0">
                <a:effectLst/>
              </a:rPr>
              <a:t>Kim HS, Kim TH, Chung HH, Song YS. 2014. Risk and prognosis of ovarian cancer in women with endometriosis: a </a:t>
            </a:r>
          </a:p>
          <a:p>
            <a:r>
              <a:rPr lang="en-US" dirty="0"/>
              <a:t>       </a:t>
            </a:r>
            <a:r>
              <a:rPr lang="en-US" dirty="0">
                <a:effectLst/>
              </a:rPr>
              <a:t>meta-analysis. Br J Cancer 110(7):1878–1890.</a:t>
            </a:r>
            <a:endParaRPr lang="en-US" dirty="0"/>
          </a:p>
          <a:p>
            <a:r>
              <a:rPr lang="en-US" dirty="0"/>
              <a:t>5.    </a:t>
            </a:r>
            <a:r>
              <a:rPr lang="en-US" dirty="0">
                <a:effectLst/>
              </a:rPr>
              <a:t>Ellis K, Munro D, Clarke J. 2022. Endometriosis Is Undervalued: A Call to Action. Front Glob </a:t>
            </a:r>
            <a:r>
              <a:rPr lang="en-US" dirty="0" err="1">
                <a:effectLst/>
              </a:rPr>
              <a:t>Womens</a:t>
            </a:r>
            <a:r>
              <a:rPr lang="en-US" dirty="0">
                <a:effectLst/>
              </a:rPr>
              <a:t> Health </a:t>
            </a:r>
          </a:p>
          <a:p>
            <a:r>
              <a:rPr lang="en-US" dirty="0"/>
              <a:t>       </a:t>
            </a:r>
            <a:r>
              <a:rPr lang="en-US" dirty="0">
                <a:effectLst/>
              </a:rPr>
              <a:t>3:902371.</a:t>
            </a:r>
          </a:p>
        </p:txBody>
      </p:sp>
      <p:pic>
        <p:nvPicPr>
          <p:cNvPr id="159" name="Picture 158" descr="A picture containing logo&#10;&#10;Description automatically generated">
            <a:extLst>
              <a:ext uri="{FF2B5EF4-FFF2-40B4-BE49-F238E27FC236}">
                <a16:creationId xmlns:a16="http://schemas.microsoft.com/office/drawing/2014/main" id="{38D85DDE-6A5D-A1C2-DCAE-061A916A6A87}"/>
              </a:ext>
            </a:extLst>
          </p:cNvPr>
          <p:cNvPicPr>
            <a:picLocks noChangeAspect="1"/>
          </p:cNvPicPr>
          <p:nvPr/>
        </p:nvPicPr>
        <p:blipFill rotWithShape="1">
          <a:blip r:embed="rId29">
            <a:extLst>
              <a:ext uri="{28A0092B-C50C-407E-A947-70E740481C1C}">
                <a14:useLocalDpi xmlns:a14="http://schemas.microsoft.com/office/drawing/2010/main" val="0"/>
              </a:ext>
            </a:extLst>
          </a:blip>
          <a:srcRect l="14001" t="15234" r="18839" b="13035"/>
          <a:stretch/>
        </p:blipFill>
        <p:spPr>
          <a:xfrm>
            <a:off x="1284518" y="1458386"/>
            <a:ext cx="3072367" cy="3072384"/>
          </a:xfrm>
          <a:prstGeom prst="ellipse">
            <a:avLst/>
          </a:prstGeom>
          <a:ln w="57150">
            <a:solidFill>
              <a:srgbClr val="003592"/>
            </a:solidFill>
          </a:ln>
        </p:spPr>
      </p:pic>
      <p:sp>
        <p:nvSpPr>
          <p:cNvPr id="179" name="TextBox 178">
            <a:extLst>
              <a:ext uri="{FF2B5EF4-FFF2-40B4-BE49-F238E27FC236}">
                <a16:creationId xmlns:a16="http://schemas.microsoft.com/office/drawing/2014/main" id="{EF3B72F3-D183-EF8E-3CDF-A203AF0AE4D8}"/>
              </a:ext>
            </a:extLst>
          </p:cNvPr>
          <p:cNvSpPr txBox="1"/>
          <p:nvPr/>
        </p:nvSpPr>
        <p:spPr>
          <a:xfrm rot="16200000">
            <a:off x="24139323" y="8450460"/>
            <a:ext cx="2912562"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12Z Cell Line</a:t>
            </a:r>
          </a:p>
        </p:txBody>
      </p:sp>
      <p:sp>
        <p:nvSpPr>
          <p:cNvPr id="188" name="TextBox 187">
            <a:extLst>
              <a:ext uri="{FF2B5EF4-FFF2-40B4-BE49-F238E27FC236}">
                <a16:creationId xmlns:a16="http://schemas.microsoft.com/office/drawing/2014/main" id="{5A37F1EB-7A54-DC7D-3FD7-39427C6222C5}"/>
              </a:ext>
            </a:extLst>
          </p:cNvPr>
          <p:cNvSpPr txBox="1"/>
          <p:nvPr/>
        </p:nvSpPr>
        <p:spPr>
          <a:xfrm rot="16200000">
            <a:off x="24039629" y="11634353"/>
            <a:ext cx="3061833"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hEM3 Cell Line</a:t>
            </a:r>
          </a:p>
        </p:txBody>
      </p:sp>
      <p:sp>
        <p:nvSpPr>
          <p:cNvPr id="189" name="TextBox 188">
            <a:extLst>
              <a:ext uri="{FF2B5EF4-FFF2-40B4-BE49-F238E27FC236}">
                <a16:creationId xmlns:a16="http://schemas.microsoft.com/office/drawing/2014/main" id="{C547831D-C703-215F-A47A-B454C32CBBA4}"/>
              </a:ext>
            </a:extLst>
          </p:cNvPr>
          <p:cNvSpPr txBox="1"/>
          <p:nvPr/>
        </p:nvSpPr>
        <p:spPr>
          <a:xfrm>
            <a:off x="26614898" y="6785784"/>
            <a:ext cx="2312867" cy="584775"/>
          </a:xfrm>
          <a:prstGeom prst="rect">
            <a:avLst/>
          </a:prstGeom>
          <a:noFill/>
        </p:spPr>
        <p:txBody>
          <a:bodyPr wrap="square" rtlCol="0">
            <a:spAutoFit/>
          </a:bodyPr>
          <a:lstStyle/>
          <a:p>
            <a:pPr algn="ctr"/>
            <a:r>
              <a:rPr lang="en-US" sz="3200" dirty="0" err="1">
                <a:latin typeface="Arial" panose="020B0604020202020204" pitchFamily="34" charset="0"/>
                <a:cs typeface="Arial" panose="020B0604020202020204" pitchFamily="34" charset="0"/>
              </a:rPr>
              <a:t>siUC</a:t>
            </a:r>
            <a:r>
              <a:rPr lang="en-US" sz="3200" dirty="0">
                <a:latin typeface="Arial" panose="020B0604020202020204" pitchFamily="34" charset="0"/>
                <a:cs typeface="Arial" panose="020B0604020202020204" pitchFamily="34" charset="0"/>
              </a:rPr>
              <a:t> 0hrs</a:t>
            </a:r>
          </a:p>
        </p:txBody>
      </p:sp>
      <p:sp>
        <p:nvSpPr>
          <p:cNvPr id="190" name="TextBox 189">
            <a:extLst>
              <a:ext uri="{FF2B5EF4-FFF2-40B4-BE49-F238E27FC236}">
                <a16:creationId xmlns:a16="http://schemas.microsoft.com/office/drawing/2014/main" id="{D0806C54-385C-644B-EA21-1DF2B66ED817}"/>
              </a:ext>
            </a:extLst>
          </p:cNvPr>
          <p:cNvSpPr txBox="1"/>
          <p:nvPr/>
        </p:nvSpPr>
        <p:spPr>
          <a:xfrm>
            <a:off x="31027720" y="6791822"/>
            <a:ext cx="2312867" cy="584775"/>
          </a:xfrm>
          <a:prstGeom prst="rect">
            <a:avLst/>
          </a:prstGeom>
          <a:noFill/>
        </p:spPr>
        <p:txBody>
          <a:bodyPr wrap="square" rtlCol="0">
            <a:spAutoFit/>
          </a:bodyPr>
          <a:lstStyle/>
          <a:p>
            <a:pPr algn="ctr"/>
            <a:r>
              <a:rPr lang="en-US" sz="3200" dirty="0" err="1">
                <a:latin typeface="Arial" panose="020B0604020202020204" pitchFamily="34" charset="0"/>
                <a:cs typeface="Arial" panose="020B0604020202020204" pitchFamily="34" charset="0"/>
              </a:rPr>
              <a:t>siUC</a:t>
            </a:r>
            <a:r>
              <a:rPr lang="en-US" sz="3200" dirty="0">
                <a:latin typeface="Arial" panose="020B0604020202020204" pitchFamily="34" charset="0"/>
                <a:cs typeface="Arial" panose="020B0604020202020204" pitchFamily="34" charset="0"/>
              </a:rPr>
              <a:t> 24hrs</a:t>
            </a:r>
          </a:p>
        </p:txBody>
      </p:sp>
      <p:sp>
        <p:nvSpPr>
          <p:cNvPr id="191" name="TextBox 190">
            <a:extLst>
              <a:ext uri="{FF2B5EF4-FFF2-40B4-BE49-F238E27FC236}">
                <a16:creationId xmlns:a16="http://schemas.microsoft.com/office/drawing/2014/main" id="{FCEBA2CB-5D67-0F0A-E470-26F326381538}"/>
              </a:ext>
            </a:extLst>
          </p:cNvPr>
          <p:cNvSpPr txBox="1"/>
          <p:nvPr/>
        </p:nvSpPr>
        <p:spPr>
          <a:xfrm>
            <a:off x="34688283" y="6785783"/>
            <a:ext cx="3748146"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siSTAT3 #1 24hrs</a:t>
            </a:r>
          </a:p>
        </p:txBody>
      </p:sp>
      <p:sp>
        <p:nvSpPr>
          <p:cNvPr id="192" name="TextBox 191">
            <a:extLst>
              <a:ext uri="{FF2B5EF4-FFF2-40B4-BE49-F238E27FC236}">
                <a16:creationId xmlns:a16="http://schemas.microsoft.com/office/drawing/2014/main" id="{6F92FAB0-1254-BE1D-019A-B014F8A1BC70}"/>
              </a:ext>
            </a:extLst>
          </p:cNvPr>
          <p:cNvSpPr txBox="1"/>
          <p:nvPr/>
        </p:nvSpPr>
        <p:spPr>
          <a:xfrm>
            <a:off x="38916055" y="6811426"/>
            <a:ext cx="3746139"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siSTAT3 #2 24hrs</a:t>
            </a:r>
          </a:p>
        </p:txBody>
      </p:sp>
      <p:sp>
        <p:nvSpPr>
          <p:cNvPr id="193" name="TextBox 192">
            <a:extLst>
              <a:ext uri="{FF2B5EF4-FFF2-40B4-BE49-F238E27FC236}">
                <a16:creationId xmlns:a16="http://schemas.microsoft.com/office/drawing/2014/main" id="{A48D9893-11C3-A541-B59F-4BEA52085FA2}"/>
              </a:ext>
            </a:extLst>
          </p:cNvPr>
          <p:cNvSpPr txBox="1"/>
          <p:nvPr/>
        </p:nvSpPr>
        <p:spPr>
          <a:xfrm rot="16200000">
            <a:off x="24056766" y="17615731"/>
            <a:ext cx="2912562"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12Z Cell Line</a:t>
            </a:r>
          </a:p>
        </p:txBody>
      </p:sp>
      <p:sp>
        <p:nvSpPr>
          <p:cNvPr id="194" name="TextBox 193">
            <a:extLst>
              <a:ext uri="{FF2B5EF4-FFF2-40B4-BE49-F238E27FC236}">
                <a16:creationId xmlns:a16="http://schemas.microsoft.com/office/drawing/2014/main" id="{D577959B-248F-9946-4A23-FF73B893446E}"/>
              </a:ext>
            </a:extLst>
          </p:cNvPr>
          <p:cNvSpPr txBox="1"/>
          <p:nvPr/>
        </p:nvSpPr>
        <p:spPr>
          <a:xfrm rot="16200000">
            <a:off x="23982131" y="20797475"/>
            <a:ext cx="3061833"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hEM3 Cell Line</a:t>
            </a:r>
          </a:p>
        </p:txBody>
      </p:sp>
      <p:sp>
        <p:nvSpPr>
          <p:cNvPr id="195" name="TextBox 194">
            <a:extLst>
              <a:ext uri="{FF2B5EF4-FFF2-40B4-BE49-F238E27FC236}">
                <a16:creationId xmlns:a16="http://schemas.microsoft.com/office/drawing/2014/main" id="{5B918546-8B9C-A488-D966-70C2B7FEC96B}"/>
              </a:ext>
            </a:extLst>
          </p:cNvPr>
          <p:cNvSpPr txBox="1"/>
          <p:nvPr/>
        </p:nvSpPr>
        <p:spPr>
          <a:xfrm>
            <a:off x="25738995" y="15900026"/>
            <a:ext cx="3890295"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DMSO 0hrs</a:t>
            </a:r>
          </a:p>
        </p:txBody>
      </p:sp>
      <p:sp>
        <p:nvSpPr>
          <p:cNvPr id="196" name="TextBox 195">
            <a:extLst>
              <a:ext uri="{FF2B5EF4-FFF2-40B4-BE49-F238E27FC236}">
                <a16:creationId xmlns:a16="http://schemas.microsoft.com/office/drawing/2014/main" id="{19470CB3-45F1-1E95-5AB3-86B5D175A4EA}"/>
              </a:ext>
            </a:extLst>
          </p:cNvPr>
          <p:cNvSpPr txBox="1"/>
          <p:nvPr/>
        </p:nvSpPr>
        <p:spPr>
          <a:xfrm>
            <a:off x="30220747" y="15897451"/>
            <a:ext cx="3864476"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DMSO 24hrs</a:t>
            </a:r>
          </a:p>
        </p:txBody>
      </p:sp>
      <p:sp>
        <p:nvSpPr>
          <p:cNvPr id="197" name="TextBox 196">
            <a:extLst>
              <a:ext uri="{FF2B5EF4-FFF2-40B4-BE49-F238E27FC236}">
                <a16:creationId xmlns:a16="http://schemas.microsoft.com/office/drawing/2014/main" id="{6479FEB7-34AB-B705-3202-9D2B13C5CD24}"/>
              </a:ext>
            </a:extLst>
          </p:cNvPr>
          <p:cNvSpPr txBox="1"/>
          <p:nvPr/>
        </p:nvSpPr>
        <p:spPr>
          <a:xfrm>
            <a:off x="34626809" y="15858675"/>
            <a:ext cx="3873750"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10uM Simvastatin</a:t>
            </a:r>
          </a:p>
        </p:txBody>
      </p:sp>
      <p:sp>
        <p:nvSpPr>
          <p:cNvPr id="198" name="TextBox 197">
            <a:extLst>
              <a:ext uri="{FF2B5EF4-FFF2-40B4-BE49-F238E27FC236}">
                <a16:creationId xmlns:a16="http://schemas.microsoft.com/office/drawing/2014/main" id="{2C701711-47FF-4B81-28FC-18403CDF9571}"/>
              </a:ext>
            </a:extLst>
          </p:cNvPr>
          <p:cNvSpPr txBox="1"/>
          <p:nvPr/>
        </p:nvSpPr>
        <p:spPr>
          <a:xfrm>
            <a:off x="38857656" y="15415008"/>
            <a:ext cx="3890294" cy="1077218"/>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Potential BCL-6 Inhibitor</a:t>
            </a:r>
          </a:p>
        </p:txBody>
      </p:sp>
      <p:pic>
        <p:nvPicPr>
          <p:cNvPr id="39" name="Picture 38">
            <a:extLst>
              <a:ext uri="{FF2B5EF4-FFF2-40B4-BE49-F238E27FC236}">
                <a16:creationId xmlns:a16="http://schemas.microsoft.com/office/drawing/2014/main" id="{B9BD18B4-2D0E-D425-2FF6-198EE0B0476F}"/>
              </a:ext>
            </a:extLst>
          </p:cNvPr>
          <p:cNvPicPr>
            <a:picLocks noChangeAspect="1"/>
          </p:cNvPicPr>
          <p:nvPr/>
        </p:nvPicPr>
        <p:blipFill rotWithShape="1">
          <a:blip r:embed="rId30">
            <a:extLst>
              <a:ext uri="{28A0092B-C50C-407E-A947-70E740481C1C}">
                <a14:useLocalDpi xmlns:a14="http://schemas.microsoft.com/office/drawing/2010/main" val="0"/>
              </a:ext>
            </a:extLst>
          </a:blip>
          <a:srcRect r="50141" b="6608"/>
          <a:stretch/>
        </p:blipFill>
        <p:spPr>
          <a:xfrm>
            <a:off x="14008939" y="15247927"/>
            <a:ext cx="4612618" cy="7927610"/>
          </a:xfrm>
          <a:prstGeom prst="rect">
            <a:avLst/>
          </a:prstGeom>
        </p:spPr>
      </p:pic>
      <p:pic>
        <p:nvPicPr>
          <p:cNvPr id="40" name="Picture 39">
            <a:extLst>
              <a:ext uri="{FF2B5EF4-FFF2-40B4-BE49-F238E27FC236}">
                <a16:creationId xmlns:a16="http://schemas.microsoft.com/office/drawing/2014/main" id="{1EDC04B3-B340-F0AE-191D-2CBD2F22C6A9}"/>
              </a:ext>
            </a:extLst>
          </p:cNvPr>
          <p:cNvPicPr>
            <a:picLocks noChangeAspect="1"/>
          </p:cNvPicPr>
          <p:nvPr/>
        </p:nvPicPr>
        <p:blipFill rotWithShape="1">
          <a:blip r:embed="rId30">
            <a:extLst>
              <a:ext uri="{28A0092B-C50C-407E-A947-70E740481C1C}">
                <a14:useLocalDpi xmlns:a14="http://schemas.microsoft.com/office/drawing/2010/main" val="0"/>
              </a:ext>
            </a:extLst>
          </a:blip>
          <a:srcRect l="50141" b="6608"/>
          <a:stretch/>
        </p:blipFill>
        <p:spPr>
          <a:xfrm>
            <a:off x="19543658" y="15232702"/>
            <a:ext cx="4617094" cy="7935303"/>
          </a:xfrm>
          <a:prstGeom prst="rect">
            <a:avLst/>
          </a:prstGeom>
        </p:spPr>
      </p:pic>
    </p:spTree>
    <p:extLst>
      <p:ext uri="{BB962C8B-B14F-4D97-AF65-F5344CB8AC3E}">
        <p14:creationId xmlns:p14="http://schemas.microsoft.com/office/powerpoint/2010/main" val="26764598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w="76200">
          <a:solidFill>
            <a:srgbClr val="003592"/>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13180</TotalTime>
  <Words>878</Words>
  <Application>Microsoft Macintosh PowerPoint</Application>
  <PresentationFormat>Custom</PresentationFormat>
  <Paragraphs>72</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Warzin, Ashlee</dc:creator>
  <cp:lastModifiedBy>Allison Kloeckner</cp:lastModifiedBy>
  <cp:revision>78</cp:revision>
  <dcterms:created xsi:type="dcterms:W3CDTF">2019-01-03T14:51:26Z</dcterms:created>
  <dcterms:modified xsi:type="dcterms:W3CDTF">2023-04-12T11:31:51Z</dcterms:modified>
</cp:coreProperties>
</file>