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handoutMasterIdLst>
    <p:handoutMasterId r:id="rId4"/>
  </p:handout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60BA3A7B-555F-45ED-9218-A4D9B29F27E5}">
          <p14:sldIdLst>
            <p14:sldId id="25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54FD39-60AD-31B2-5B0B-275C02F700FD}" name="Patrick McKinnon" initials="PM" userId="XK5Vi3fm1DVdnQvVICcZH+INoOFMM02fbBck1cmr2qo="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laska, Audrey K" initials="BAK"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D0"/>
    <a:srgbClr val="C1D9EF"/>
    <a:srgbClr val="2F528F"/>
    <a:srgbClr val="D9D9D9"/>
    <a:srgbClr val="CEE1F2"/>
    <a:srgbClr val="B5D2EC"/>
    <a:srgbClr val="76D2EC"/>
    <a:srgbClr val="F7F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F675DA-21BD-4C6B-AD9D-B34E7EDCAB5D}" v="6" dt="2022-04-14T22:26:06.405"/>
    <p1510:client id="{F60832FC-D0C6-4510-9CD6-15E1F43675D3}" v="60" dt="2022-04-14T22:32:20.589"/>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48" autoAdjust="0"/>
    <p:restoredTop sz="95375" autoAdjust="0"/>
  </p:normalViewPr>
  <p:slideViewPr>
    <p:cSldViewPr snapToGrid="0">
      <p:cViewPr varScale="1">
        <p:scale>
          <a:sx n="18" d="100"/>
          <a:sy n="18" d="100"/>
        </p:scale>
        <p:origin x="1074" y="72"/>
      </p:cViewPr>
      <p:guideLst/>
    </p:cSldViewPr>
  </p:slideViewPr>
  <p:notesTextViewPr>
    <p:cViewPr>
      <p:scale>
        <a:sx n="1" d="1"/>
        <a:sy n="1" d="1"/>
      </p:scale>
      <p:origin x="0" y="0"/>
    </p:cViewPr>
  </p:notesTextViewPr>
  <p:notesViewPr>
    <p:cSldViewPr snapToGrid="0" showGuides="1">
      <p:cViewPr varScale="1">
        <p:scale>
          <a:sx n="65" d="100"/>
          <a:sy n="65" d="100"/>
        </p:scale>
        <p:origin x="279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8/10/relationships/authors" Target="authors.xml"/><Relationship Id="rId5" Type="http://schemas.openxmlformats.org/officeDocument/2006/relationships/commentAuthors" Target="commentAuthors.xml"/><Relationship Id="rId10" Type="http://schemas.microsoft.com/office/2015/10/relationships/revisionInfo" Target="revisionInfo.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C0B079-A316-4C9B-B165-DF9EA8325D2C}" type="datetimeFigureOut">
              <a:rPr lang="en-US" smtClean="0"/>
              <a:t>4/18/2022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A0EAE6-B4B6-49B7-9049-B371250BE0F4}" type="slidenum">
              <a:rPr lang="en-US" smtClean="0"/>
              <a:t>‹#›</a:t>
            </a:fld>
            <a:endParaRPr lang="en-US"/>
          </a:p>
        </p:txBody>
      </p:sp>
    </p:spTree>
    <p:extLst>
      <p:ext uri="{BB962C8B-B14F-4D97-AF65-F5344CB8AC3E}">
        <p14:creationId xmlns:p14="http://schemas.microsoft.com/office/powerpoint/2010/main" val="1472466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28AB8-57D1-494F-9851-055AD867E790}" type="datetimeFigureOut">
              <a:rPr lang="en-US" smtClean="0"/>
              <a:t>4/18/2022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7F044-5458-4B2E-BFA0-52AAA1C529D4}" type="slidenum">
              <a:rPr lang="en-US" smtClean="0"/>
              <a:t>‹#›</a:t>
            </a:fld>
            <a:endParaRPr lang="en-US"/>
          </a:p>
        </p:txBody>
      </p:sp>
    </p:spTree>
    <p:extLst>
      <p:ext uri="{BB962C8B-B14F-4D97-AF65-F5344CB8AC3E}">
        <p14:creationId xmlns:p14="http://schemas.microsoft.com/office/powerpoint/2010/main" val="162480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endParaRPr lang="en-US" sz="1200" dirty="0">
              <a:solidFill>
                <a:prstClr val="white">
                  <a:lumMod val="50000"/>
                </a:prstClr>
              </a:solidFill>
              <a:ea typeface="Calibri"/>
              <a:cs typeface="Calibri" panose="020F0502020204030204" pitchFamily="34" charset="0"/>
            </a:endParaRPr>
          </a:p>
        </p:txBody>
      </p:sp>
      <p:sp>
        <p:nvSpPr>
          <p:cNvPr id="4" name="Slide Number Placeholder 3"/>
          <p:cNvSpPr>
            <a:spLocks noGrp="1"/>
          </p:cNvSpPr>
          <p:nvPr>
            <p:ph type="sldNum" sz="quarter" idx="10"/>
          </p:nvPr>
        </p:nvSpPr>
        <p:spPr/>
        <p:txBody>
          <a:bodyPr/>
          <a:lstStyle/>
          <a:p>
            <a:fld id="{37C7F044-5458-4B2E-BFA0-52AAA1C529D4}" type="slidenum">
              <a:rPr lang="en-US" smtClean="0"/>
              <a:t>1</a:t>
            </a:fld>
            <a:endParaRPr lang="en-US"/>
          </a:p>
        </p:txBody>
      </p:sp>
    </p:spTree>
    <p:extLst>
      <p:ext uri="{BB962C8B-B14F-4D97-AF65-F5344CB8AC3E}">
        <p14:creationId xmlns:p14="http://schemas.microsoft.com/office/powerpoint/2010/main" val="195355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ster">
    <p:spTree>
      <p:nvGrpSpPr>
        <p:cNvPr id="1" name=""/>
        <p:cNvGrpSpPr/>
        <p:nvPr/>
      </p:nvGrpSpPr>
      <p:grpSpPr>
        <a:xfrm>
          <a:off x="0" y="0"/>
          <a:ext cx="0" cy="0"/>
          <a:chOff x="0" y="0"/>
          <a:chExt cx="0" cy="0"/>
        </a:xfrm>
      </p:grpSpPr>
      <p:sp>
        <p:nvSpPr>
          <p:cNvPr id="2" name="Title 1"/>
          <p:cNvSpPr>
            <a:spLocks noGrp="1"/>
          </p:cNvSpPr>
          <p:nvPr>
            <p:ph type="title"/>
          </p:nvPr>
        </p:nvSpPr>
        <p:spPr>
          <a:xfrm>
            <a:off x="6400800" y="990600"/>
            <a:ext cx="31089600" cy="2514540"/>
          </a:xfrm>
        </p:spPr>
        <p:txBody>
          <a:bodyPr/>
          <a:lstStyle/>
          <a:p>
            <a:r>
              <a:rPr lang="en-US"/>
              <a:t>Click to edit Master title style</a:t>
            </a:r>
          </a:p>
        </p:txBody>
      </p:sp>
      <p:sp>
        <p:nvSpPr>
          <p:cNvPr id="31" name="Text Placeholder 6"/>
          <p:cNvSpPr>
            <a:spLocks noGrp="1"/>
          </p:cNvSpPr>
          <p:nvPr>
            <p:ph type="body" sz="quarter" idx="36"/>
          </p:nvPr>
        </p:nvSpPr>
        <p:spPr bwMode="auto">
          <a:xfrm>
            <a:off x="6400800" y="3588603"/>
            <a:ext cx="31089600" cy="830997"/>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3" name="Date Placeholder 2"/>
          <p:cNvSpPr>
            <a:spLocks noGrp="1"/>
          </p:cNvSpPr>
          <p:nvPr>
            <p:ph type="dt" sz="half" idx="10"/>
          </p:nvPr>
        </p:nvSpPr>
        <p:spPr/>
        <p:txBody>
          <a:bodyPr/>
          <a:lstStyle/>
          <a:p>
            <a:fld id="{ECAA57DF-1C19-4726-AB84-014692BAD8F5}" type="datetimeFigureOut">
              <a:rPr lang="en-US" smtClean="0"/>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C631-C489-4C11-812F-2172FBEAE82B}" type="slidenum">
              <a:rPr lang="en-US" smtClean="0"/>
              <a:t>‹#›</a:t>
            </a:fld>
            <a:endParaRPr lang="en-US"/>
          </a:p>
        </p:txBody>
      </p:sp>
      <p:sp>
        <p:nvSpPr>
          <p:cNvPr id="7" name="Text Placeholder 6"/>
          <p:cNvSpPr>
            <a:spLocks noGrp="1"/>
          </p:cNvSpPr>
          <p:nvPr>
            <p:ph type="body" sz="quarter" idx="13" hasCustomPrompt="1"/>
          </p:nvPr>
        </p:nvSpPr>
        <p:spPr>
          <a:xfrm>
            <a:off x="1143000" y="5852160"/>
            <a:ext cx="12801600" cy="1219200"/>
          </a:xfrm>
          <a:prstGeom prst="round1Rect">
            <a:avLst/>
          </a:prstGeom>
          <a:solidFill>
            <a:schemeClr val="accent2"/>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19" name="Content Placeholder 17"/>
          <p:cNvSpPr>
            <a:spLocks noGrp="1"/>
          </p:cNvSpPr>
          <p:nvPr>
            <p:ph sz="quarter" idx="24" hasCustomPrompt="1"/>
          </p:nvPr>
        </p:nvSpPr>
        <p:spPr>
          <a:xfrm>
            <a:off x="1143000" y="7071360"/>
            <a:ext cx="12801600" cy="6858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1" name="Text Placeholder 6"/>
          <p:cNvSpPr>
            <a:spLocks noGrp="1"/>
          </p:cNvSpPr>
          <p:nvPr>
            <p:ph type="body" sz="quarter" idx="17" hasCustomPrompt="1"/>
          </p:nvPr>
        </p:nvSpPr>
        <p:spPr>
          <a:xfrm>
            <a:off x="1143000" y="15032736"/>
            <a:ext cx="12801600" cy="1219200"/>
          </a:xfrm>
          <a:prstGeom prst="round1Rect">
            <a:avLst/>
          </a:prstGeom>
          <a:solidFill>
            <a:schemeClr val="accent3"/>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0" name="Content Placeholder 17"/>
          <p:cNvSpPr>
            <a:spLocks noGrp="1"/>
          </p:cNvSpPr>
          <p:nvPr>
            <p:ph sz="quarter" idx="25" hasCustomPrompt="1"/>
          </p:nvPr>
        </p:nvSpPr>
        <p:spPr>
          <a:xfrm>
            <a:off x="1143000" y="16251936"/>
            <a:ext cx="12801600" cy="9088165"/>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3" name="Text Placeholder 6"/>
          <p:cNvSpPr>
            <a:spLocks noGrp="1"/>
          </p:cNvSpPr>
          <p:nvPr>
            <p:ph type="body" sz="quarter" idx="19" hasCustomPrompt="1"/>
          </p:nvPr>
        </p:nvSpPr>
        <p:spPr>
          <a:xfrm>
            <a:off x="1143000" y="25831800"/>
            <a:ext cx="12801600" cy="1219200"/>
          </a:xfrm>
          <a:prstGeom prst="round1Rect">
            <a:avLst/>
          </a:prstGeom>
          <a:solidFill>
            <a:schemeClr val="accent4"/>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1" name="Content Placeholder 17"/>
          <p:cNvSpPr>
            <a:spLocks noGrp="1"/>
          </p:cNvSpPr>
          <p:nvPr>
            <p:ph sz="quarter" idx="26" hasCustomPrompt="1"/>
          </p:nvPr>
        </p:nvSpPr>
        <p:spPr>
          <a:xfrm>
            <a:off x="11430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5" name="Text Placeholder 6"/>
          <p:cNvSpPr>
            <a:spLocks noGrp="1"/>
          </p:cNvSpPr>
          <p:nvPr>
            <p:ph type="body" sz="quarter" idx="21" hasCustomPrompt="1"/>
          </p:nvPr>
        </p:nvSpPr>
        <p:spPr>
          <a:xfrm>
            <a:off x="15544800" y="5852160"/>
            <a:ext cx="12801600" cy="1219200"/>
          </a:xfrm>
          <a:prstGeom prst="round1Rect">
            <a:avLst/>
          </a:prstGeom>
          <a:solidFill>
            <a:schemeClr val="accent5"/>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2" name="Content Placeholder 17"/>
          <p:cNvSpPr>
            <a:spLocks noGrp="1"/>
          </p:cNvSpPr>
          <p:nvPr>
            <p:ph sz="quarter" idx="27" hasCustomPrompt="1"/>
          </p:nvPr>
        </p:nvSpPr>
        <p:spPr>
          <a:xfrm>
            <a:off x="15544800" y="7071360"/>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8" name="Content Placeholder 17"/>
          <p:cNvSpPr>
            <a:spLocks noGrp="1"/>
          </p:cNvSpPr>
          <p:nvPr>
            <p:ph sz="quarter" idx="23" hasCustomPrompt="1"/>
          </p:nvPr>
        </p:nvSpPr>
        <p:spPr>
          <a:xfrm>
            <a:off x="15544800" y="11948160"/>
            <a:ext cx="12801600" cy="6172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3" name="Content Placeholder 17"/>
          <p:cNvSpPr>
            <a:spLocks noGrp="1"/>
          </p:cNvSpPr>
          <p:nvPr>
            <p:ph sz="quarter" idx="28" hasCustomPrompt="1"/>
          </p:nvPr>
        </p:nvSpPr>
        <p:spPr>
          <a:xfrm>
            <a:off x="15544800" y="23469600"/>
            <a:ext cx="12801600" cy="1752600"/>
          </a:xfrm>
        </p:spPr>
        <p:txBody>
          <a:bodyPr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p:txBody>
      </p:sp>
      <p:sp>
        <p:nvSpPr>
          <p:cNvPr id="24" name="Text Placeholder 6"/>
          <p:cNvSpPr>
            <a:spLocks noGrp="1"/>
          </p:cNvSpPr>
          <p:nvPr>
            <p:ph type="body" sz="quarter" idx="29" hasCustomPrompt="1"/>
          </p:nvPr>
        </p:nvSpPr>
        <p:spPr>
          <a:xfrm>
            <a:off x="15544800" y="2583180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5" name="Content Placeholder 17"/>
          <p:cNvSpPr>
            <a:spLocks noGrp="1"/>
          </p:cNvSpPr>
          <p:nvPr>
            <p:ph sz="quarter" idx="30" hasCustomPrompt="1"/>
          </p:nvPr>
        </p:nvSpPr>
        <p:spPr>
          <a:xfrm>
            <a:off x="155448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6" name="Text Placeholder 6"/>
          <p:cNvSpPr>
            <a:spLocks noGrp="1"/>
          </p:cNvSpPr>
          <p:nvPr>
            <p:ph type="body" sz="quarter" idx="31" hasCustomPrompt="1"/>
          </p:nvPr>
        </p:nvSpPr>
        <p:spPr>
          <a:xfrm>
            <a:off x="29900880" y="585216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7" name="Content Placeholder 17"/>
          <p:cNvSpPr>
            <a:spLocks noGrp="1"/>
          </p:cNvSpPr>
          <p:nvPr>
            <p:ph sz="quarter" idx="32" hasCustomPrompt="1"/>
          </p:nvPr>
        </p:nvSpPr>
        <p:spPr>
          <a:xfrm>
            <a:off x="29900880" y="7071360"/>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8" name="Content Placeholder 17"/>
          <p:cNvSpPr>
            <a:spLocks noGrp="1"/>
          </p:cNvSpPr>
          <p:nvPr>
            <p:ph sz="quarter" idx="33" hasCustomPrompt="1"/>
          </p:nvPr>
        </p:nvSpPr>
        <p:spPr>
          <a:xfrm>
            <a:off x="29900880" y="15837408"/>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9" name="Text Placeholder 6"/>
          <p:cNvSpPr>
            <a:spLocks noGrp="1"/>
          </p:cNvSpPr>
          <p:nvPr>
            <p:ph type="body" sz="quarter" idx="34" hasCustomPrompt="1"/>
          </p:nvPr>
        </p:nvSpPr>
        <p:spPr>
          <a:xfrm>
            <a:off x="29900880" y="25831800"/>
            <a:ext cx="12801600" cy="1219200"/>
          </a:xfrm>
          <a:prstGeom prst="round1Rect">
            <a:avLst/>
          </a:prstGeom>
          <a:solidFill>
            <a:schemeClr val="accent1"/>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30" name="Content Placeholder 17"/>
          <p:cNvSpPr>
            <a:spLocks noGrp="1"/>
          </p:cNvSpPr>
          <p:nvPr>
            <p:ph sz="quarter" idx="35" hasCustomPrompt="1"/>
          </p:nvPr>
        </p:nvSpPr>
        <p:spPr>
          <a:xfrm>
            <a:off x="2990088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Tree>
    <p:extLst>
      <p:ext uri="{BB962C8B-B14F-4D97-AF65-F5344CB8AC3E}">
        <p14:creationId xmlns:p14="http://schemas.microsoft.com/office/powerpoint/2010/main" val="145907722"/>
      </p:ext>
    </p:extLst>
  </p:cSld>
  <p:clrMapOvr>
    <a:masterClrMapping/>
  </p:clrMapOvr>
  <p:extLst>
    <p:ext uri="{DCECCB84-F9BA-43D5-87BE-67443E8EF086}">
      <p15:sldGuideLst xmlns:p15="http://schemas.microsoft.com/office/powerpoint/2012/main">
        <p15:guide id="1" pos="9168" userDrawn="1">
          <p15:clr>
            <a:srgbClr val="A4A3A4"/>
          </p15:clr>
        </p15:guide>
        <p15:guide id="2" pos="18480" userDrawn="1">
          <p15:clr>
            <a:srgbClr val="A4A3A4"/>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7FAFD"/>
            </a:gs>
            <a:gs pos="74000">
              <a:srgbClr val="B5D2EC">
                <a:lumMod val="100000"/>
              </a:srgbClr>
            </a:gs>
            <a:gs pos="83000">
              <a:srgbClr val="B5D2EC">
                <a:lumMod val="100000"/>
              </a:srgbClr>
            </a:gs>
            <a:gs pos="100000">
              <a:srgbClr val="CEE1F2">
                <a:lumMod val="100000"/>
              </a:srgb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userDrawn="1"/>
        </p:nvSpPr>
        <p:spPr bwMode="invGray">
          <a:xfrm>
            <a:off x="0" y="0"/>
            <a:ext cx="43891200" cy="502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bwMode="auto">
          <a:xfrm>
            <a:off x="6400800" y="990600"/>
            <a:ext cx="31089600" cy="251454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400800" y="6019800"/>
            <a:ext cx="31089600" cy="236296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3000" y="32114698"/>
            <a:ext cx="9875520" cy="457200"/>
          </a:xfrm>
          <a:prstGeom prst="rect">
            <a:avLst/>
          </a:prstGeom>
        </p:spPr>
        <p:txBody>
          <a:bodyPr vert="horz" lIns="91440" tIns="45720" rIns="91440" bIns="45720" rtlCol="0" anchor="ctr"/>
          <a:lstStyle>
            <a:lvl1pPr algn="l">
              <a:defRPr sz="1600">
                <a:solidFill>
                  <a:schemeClr val="tx1">
                    <a:tint val="75000"/>
                  </a:schemeClr>
                </a:solidFill>
              </a:defRPr>
            </a:lvl1pPr>
          </a:lstStyle>
          <a:p>
            <a:fld id="{ECAA57DF-1C19-4726-AB84-014692BAD8F5}" type="datetimeFigureOut">
              <a:rPr lang="en-US" smtClean="0"/>
              <a:pPr/>
              <a:t>4/18/2022</a:t>
            </a:fld>
            <a:endParaRPr lang="en-US"/>
          </a:p>
        </p:txBody>
      </p:sp>
      <p:sp>
        <p:nvSpPr>
          <p:cNvPr id="5" name="Footer Placeholder 4"/>
          <p:cNvSpPr>
            <a:spLocks noGrp="1"/>
          </p:cNvSpPr>
          <p:nvPr>
            <p:ph type="ftr" sz="quarter" idx="3"/>
          </p:nvPr>
        </p:nvSpPr>
        <p:spPr>
          <a:xfrm>
            <a:off x="11018520" y="32114698"/>
            <a:ext cx="21854160" cy="45720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872680" y="32114698"/>
            <a:ext cx="9875520" cy="457200"/>
          </a:xfrm>
          <a:prstGeom prst="rect">
            <a:avLst/>
          </a:prstGeom>
        </p:spPr>
        <p:txBody>
          <a:bodyPr vert="horz" lIns="91440" tIns="45720" rIns="91440" bIns="45720" rtlCol="0" anchor="ctr"/>
          <a:lstStyle>
            <a:lvl1pPr algn="r">
              <a:defRPr sz="1600">
                <a:solidFill>
                  <a:schemeClr val="tx1">
                    <a:tint val="75000"/>
                  </a:schemeClr>
                </a:solidFill>
              </a:defRPr>
            </a:lvl1pPr>
          </a:lstStyle>
          <a:p>
            <a:fld id="{91B4C631-C489-4C11-812F-2172FBEAE82B}" type="slidenum">
              <a:rPr lang="en-US" smtClean="0"/>
              <a:pPr/>
              <a:t>‹#›</a:t>
            </a:fld>
            <a:endParaRPr lang="en-US"/>
          </a:p>
        </p:txBody>
      </p:sp>
    </p:spTree>
    <p:extLst>
      <p:ext uri="{BB962C8B-B14F-4D97-AF65-F5344CB8AC3E}">
        <p14:creationId xmlns:p14="http://schemas.microsoft.com/office/powerpoint/2010/main" val="2508807471"/>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4389120" rtl="0" eaLnBrk="1" latinLnBrk="0" hangingPunct="1">
        <a:lnSpc>
          <a:spcPct val="90000"/>
        </a:lnSpc>
        <a:spcBef>
          <a:spcPct val="0"/>
        </a:spcBef>
        <a:buNone/>
        <a:defRPr sz="8800" b="1" kern="1200">
          <a:solidFill>
            <a:schemeClr val="bg1"/>
          </a:solidFill>
          <a:latin typeface="+mj-lt"/>
          <a:ea typeface="+mj-ea"/>
          <a:cs typeface="+mj-cs"/>
        </a:defRPr>
      </a:lvl1pPr>
    </p:titleStyle>
    <p:body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68" userDrawn="1">
          <p15:clr>
            <a:srgbClr val="A4A3A4"/>
          </p15:clr>
        </p15:guide>
        <p15:guide id="2" pos="720" userDrawn="1">
          <p15:clr>
            <a:srgbClr val="A4A3A4"/>
          </p15:clr>
        </p15:guide>
        <p15:guide id="3" pos="26928" userDrawn="1">
          <p15:clr>
            <a:srgbClr val="A4A3A4"/>
          </p15:clr>
        </p15:guide>
        <p15:guide id="4" pos="1382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jpeg"/><Relationship Id="rId26" Type="http://schemas.openxmlformats.org/officeDocument/2006/relationships/image" Target="../media/image24.jpeg"/><Relationship Id="rId3" Type="http://schemas.openxmlformats.org/officeDocument/2006/relationships/image" Target="../media/image1.png"/><Relationship Id="rId21" Type="http://schemas.openxmlformats.org/officeDocument/2006/relationships/image" Target="../media/image19.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24" Type="http://schemas.openxmlformats.org/officeDocument/2006/relationships/image" Target="../media/image22.jpeg"/><Relationship Id="rId5" Type="http://schemas.openxmlformats.org/officeDocument/2006/relationships/image" Target="../media/image3.jpe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 Placeholder 15">
            <a:extLst>
              <a:ext uri="{FF2B5EF4-FFF2-40B4-BE49-F238E27FC236}">
                <a16:creationId xmlns:a16="http://schemas.microsoft.com/office/drawing/2014/main" id="{E0003807-2C98-C32E-73D9-4D6E6B45A9CE}"/>
              </a:ext>
            </a:extLst>
          </p:cNvPr>
          <p:cNvSpPr txBox="1">
            <a:spLocks/>
          </p:cNvSpPr>
          <p:nvPr/>
        </p:nvSpPr>
        <p:spPr>
          <a:xfrm>
            <a:off x="811491" y="20807775"/>
            <a:ext cx="13238687" cy="1848688"/>
          </a:xfrm>
          <a:prstGeom prst="rect">
            <a:avLst/>
          </a:prstGeom>
          <a:solidFill>
            <a:srgbClr val="007BD0"/>
          </a:solidFill>
        </p:spPr>
        <p:txBody>
          <a:bodyPr vert="horz" lIns="365760" tIns="45720" rIns="91440" bIns="45720" rtlCol="0" anchor="ctr">
            <a:noAutofit/>
          </a:bodyPr>
          <a:ls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a:lstStyle>
          <a:p>
            <a:pPr algn="ctr"/>
            <a:endParaRPr lang="en-US" sz="4000" cap="all" dirty="0">
              <a:solidFill>
                <a:schemeClr val="bg1"/>
              </a:solidFill>
              <a:latin typeface="Times New Roman"/>
              <a:cs typeface="Times New Roman"/>
            </a:endParaRPr>
          </a:p>
          <a:p>
            <a:pPr algn="ctr"/>
            <a:endParaRPr lang="en-US" sz="4000" cap="all" dirty="0">
              <a:solidFill>
                <a:schemeClr val="bg1"/>
              </a:solidFill>
              <a:latin typeface="Times New Roman"/>
              <a:cs typeface="Times New Roman"/>
            </a:endParaRPr>
          </a:p>
          <a:p>
            <a:pPr algn="ctr"/>
            <a:r>
              <a:rPr lang="en-US" sz="4000" cap="all" dirty="0">
                <a:solidFill>
                  <a:schemeClr val="bg1"/>
                </a:solidFill>
                <a:latin typeface="Times New Roman"/>
                <a:cs typeface="Times New Roman"/>
              </a:rPr>
              <a:t> TESTING unpiloted</a:t>
            </a:r>
            <a:endParaRPr lang="en-US" sz="4000" dirty="0">
              <a:solidFill>
                <a:schemeClr val="bg1"/>
              </a:solidFill>
              <a:latin typeface="Calibri" panose="020F0502020204030204"/>
              <a:cs typeface="Calibri" panose="020F0502020204030204"/>
            </a:endParaRPr>
          </a:p>
          <a:p>
            <a:pPr algn="ctr"/>
            <a:r>
              <a:rPr lang="en-US" sz="4000" cap="all" dirty="0">
                <a:solidFill>
                  <a:schemeClr val="bg1"/>
                </a:solidFill>
                <a:latin typeface="Times New Roman"/>
                <a:cs typeface="Times New Roman"/>
              </a:rPr>
              <a:t>PERFORMANCE </a:t>
            </a:r>
            <a:r>
              <a:rPr lang="en-US" sz="4000" cap="all" dirty="0">
                <a:solidFill>
                  <a:schemeClr val="bg1"/>
                </a:solidFill>
                <a:latin typeface="Times New Roman"/>
                <a:ea typeface="+mn-lt"/>
                <a:cs typeface="Times New Roman"/>
              </a:rPr>
              <a:t>PLATFORM (TUPP</a:t>
            </a:r>
            <a:r>
              <a:rPr lang="en-US" sz="3200" cap="all" dirty="0">
                <a:solidFill>
                  <a:schemeClr val="bg1"/>
                </a:solidFill>
                <a:latin typeface="Times New Roman"/>
                <a:ea typeface="+mn-lt"/>
                <a:cs typeface="Times New Roman"/>
              </a:rPr>
              <a:t>S</a:t>
            </a:r>
            <a:r>
              <a:rPr lang="en-US" sz="4000" cap="all" dirty="0">
                <a:solidFill>
                  <a:schemeClr val="bg1"/>
                </a:solidFill>
                <a:latin typeface="Times New Roman"/>
                <a:ea typeface="+mn-lt"/>
                <a:cs typeface="Times New Roman"/>
              </a:rPr>
              <a:t>)   </a:t>
            </a:r>
            <a:endParaRPr lang="en-US" sz="4000" dirty="0">
              <a:solidFill>
                <a:schemeClr val="bg1"/>
              </a:solidFill>
              <a:ea typeface="+mn-lt"/>
              <a:cs typeface="+mn-lt"/>
            </a:endParaRPr>
          </a:p>
          <a:p>
            <a:pPr algn="ctr"/>
            <a:endParaRPr lang="en-US" sz="4000" dirty="0">
              <a:solidFill>
                <a:schemeClr val="bg1"/>
              </a:solidFill>
              <a:ea typeface="+mn-lt"/>
              <a:cs typeface="+mn-lt"/>
            </a:endParaRPr>
          </a:p>
          <a:p>
            <a:pPr algn="ct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9" name="Text Placeholder 8"/>
          <p:cNvSpPr>
            <a:spLocks noGrp="1"/>
          </p:cNvSpPr>
          <p:nvPr>
            <p:ph type="body" sz="quarter" idx="21"/>
          </p:nvPr>
        </p:nvSpPr>
        <p:spPr>
          <a:xfrm>
            <a:off x="29891549" y="25148504"/>
            <a:ext cx="13257518" cy="933297"/>
          </a:xfrm>
          <a:prstGeom prst="rect">
            <a:avLst/>
          </a:prstGeom>
          <a:solidFill>
            <a:srgbClr val="007BD0"/>
          </a:solidFill>
        </p:spPr>
        <p:txBody>
          <a:bodyPr vert="horz" lIns="365760" tIns="45720" rIns="91440" bIns="45720" rtlCol="0" anchor="ctr">
            <a:noAutofit/>
          </a:bodyPr>
          <a:lstStyle/>
          <a:p>
            <a:pPr algn="ctr"/>
            <a:r>
              <a:rPr lang="en-US" sz="4000" dirty="0">
                <a:latin typeface="Times New Roman"/>
                <a:cs typeface="Times New Roman"/>
              </a:rPr>
              <a:t>Future Plans</a:t>
            </a:r>
            <a:endParaRPr lang="en-US" dirty="0"/>
          </a:p>
        </p:txBody>
      </p:sp>
      <p:sp>
        <p:nvSpPr>
          <p:cNvPr id="92" name="Text Placeholder 8">
            <a:extLst>
              <a:ext uri="{FF2B5EF4-FFF2-40B4-BE49-F238E27FC236}">
                <a16:creationId xmlns:a16="http://schemas.microsoft.com/office/drawing/2014/main" id="{BE294B94-6E8F-46D1-802F-BC38EE7B8FDC}"/>
              </a:ext>
            </a:extLst>
          </p:cNvPr>
          <p:cNvSpPr txBox="1">
            <a:spLocks/>
          </p:cNvSpPr>
          <p:nvPr/>
        </p:nvSpPr>
        <p:spPr>
          <a:xfrm>
            <a:off x="811465" y="5590936"/>
            <a:ext cx="13228420" cy="1155933"/>
          </a:xfrm>
          <a:prstGeom prst="rect">
            <a:avLst/>
          </a:prstGeom>
          <a:solidFill>
            <a:srgbClr val="007BD0"/>
          </a:solidFill>
        </p:spPr>
        <p:txBody>
          <a:bodyPr vert="horz" lIns="365760" tIns="45720" rIns="91440" bIns="45720" rtlCol="0" anchor="ctr">
            <a:noAutofit/>
          </a:bodyPr>
          <a:lstStyle>
            <a:lvl1pPr indent="0" algn="ctr"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1pPr>
            <a:lvl2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2pPr>
            <a:lvl3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3pPr>
            <a:lvl4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4pPr>
            <a:lvl5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5pPr>
            <a:lvl6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6pPr>
            <a:lvl7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7pPr>
            <a:lvl8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8pPr>
            <a:lvl9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9pPr>
          </a:lstStyle>
          <a:p>
            <a:r>
              <a:rPr lang="en-US" sz="4000" dirty="0">
                <a:latin typeface="Times New Roman"/>
                <a:cs typeface="Times New Roman"/>
              </a:rPr>
              <a:t>Background</a:t>
            </a:r>
            <a:endParaRPr lang="en-US" dirty="0"/>
          </a:p>
        </p:txBody>
      </p:sp>
      <p:sp>
        <p:nvSpPr>
          <p:cNvPr id="88" name="Text Placeholder 8">
            <a:extLst>
              <a:ext uri="{FF2B5EF4-FFF2-40B4-BE49-F238E27FC236}">
                <a16:creationId xmlns:a16="http://schemas.microsoft.com/office/drawing/2014/main" id="{34AFC411-9C22-4406-91C5-8A1CA8F2E656}"/>
              </a:ext>
            </a:extLst>
          </p:cNvPr>
          <p:cNvSpPr txBox="1">
            <a:spLocks/>
          </p:cNvSpPr>
          <p:nvPr/>
        </p:nvSpPr>
        <p:spPr>
          <a:xfrm>
            <a:off x="30004936" y="16217046"/>
            <a:ext cx="13265778" cy="1200250"/>
          </a:xfrm>
          <a:prstGeom prst="rect">
            <a:avLst/>
          </a:prstGeom>
          <a:solidFill>
            <a:srgbClr val="007BD0"/>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sz="4000" dirty="0" err="1">
                <a:latin typeface="Times New Roman"/>
                <a:cs typeface="Calibri"/>
              </a:rPr>
              <a:t>TESTing</a:t>
            </a:r>
            <a:endParaRPr lang="en-US" dirty="0"/>
          </a:p>
        </p:txBody>
      </p:sp>
      <p:sp>
        <p:nvSpPr>
          <p:cNvPr id="25" name="Text Placeholder 15">
            <a:extLst>
              <a:ext uri="{FF2B5EF4-FFF2-40B4-BE49-F238E27FC236}">
                <a16:creationId xmlns:a16="http://schemas.microsoft.com/office/drawing/2014/main" id="{700D757F-EA34-4052-AFDA-9D3ECE0BD5B7}"/>
              </a:ext>
            </a:extLst>
          </p:cNvPr>
          <p:cNvSpPr txBox="1">
            <a:spLocks/>
          </p:cNvSpPr>
          <p:nvPr/>
        </p:nvSpPr>
        <p:spPr>
          <a:xfrm>
            <a:off x="14609861" y="5541078"/>
            <a:ext cx="14711713" cy="1185859"/>
          </a:xfrm>
          <a:prstGeom prst="rect">
            <a:avLst/>
          </a:prstGeom>
          <a:solidFill>
            <a:srgbClr val="007BD0"/>
          </a:solidFill>
        </p:spPr>
        <p:txBody>
          <a:bodyPr vert="horz" lIns="365760" tIns="45720" rIns="91440" bIns="45720" rtlCol="0" anchor="ctr">
            <a:noAutofit/>
          </a:bodyPr>
          <a:lstStyle>
            <a:lvl1pPr indent="0" algn="ctr"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1pPr>
            <a:lvl2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2pPr>
            <a:lvl3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3pPr>
            <a:lvl4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4pPr>
            <a:lvl5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5pPr>
            <a:lvl6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6pPr>
            <a:lvl7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7pPr>
            <a:lvl8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8pPr>
            <a:lvl9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9pPr>
          </a:lstStyle>
          <a:p>
            <a:r>
              <a:rPr lang="en-US" sz="5400" b="1" dirty="0">
                <a:latin typeface="Times New Roman"/>
                <a:cs typeface="Times New Roman"/>
              </a:rPr>
              <a:t>Manta Ray Mission</a:t>
            </a:r>
          </a:p>
        </p:txBody>
      </p:sp>
      <p:sp>
        <p:nvSpPr>
          <p:cNvPr id="63" name="Text Placeholder 8">
            <a:extLst>
              <a:ext uri="{FF2B5EF4-FFF2-40B4-BE49-F238E27FC236}">
                <a16:creationId xmlns:a16="http://schemas.microsoft.com/office/drawing/2014/main" id="{DD6882C8-1BB6-184C-BE86-16E00094D73D}"/>
              </a:ext>
            </a:extLst>
          </p:cNvPr>
          <p:cNvSpPr txBox="1">
            <a:spLocks/>
          </p:cNvSpPr>
          <p:nvPr/>
        </p:nvSpPr>
        <p:spPr>
          <a:xfrm>
            <a:off x="14625285" y="16526349"/>
            <a:ext cx="14638276" cy="1147334"/>
          </a:xfrm>
          <a:prstGeom prst="rect">
            <a:avLst/>
          </a:prstGeom>
          <a:solidFill>
            <a:srgbClr val="007BD0"/>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sz="4000" dirty="0">
                <a:latin typeface="Times New Roman"/>
                <a:cs typeface="Calibri"/>
              </a:rPr>
              <a:t>Tether Tensioning System (TTS)</a:t>
            </a:r>
            <a:endParaRPr lang="en-US" dirty="0"/>
          </a:p>
        </p:txBody>
      </p:sp>
      <p:sp>
        <p:nvSpPr>
          <p:cNvPr id="87" name="Rectangle 86">
            <a:extLst>
              <a:ext uri="{FF2B5EF4-FFF2-40B4-BE49-F238E27FC236}">
                <a16:creationId xmlns:a16="http://schemas.microsoft.com/office/drawing/2014/main" id="{FB3B1708-36D1-426E-9FA4-4808C9E4E40F}"/>
              </a:ext>
            </a:extLst>
          </p:cNvPr>
          <p:cNvSpPr/>
          <p:nvPr/>
        </p:nvSpPr>
        <p:spPr>
          <a:xfrm>
            <a:off x="14622933" y="25533750"/>
            <a:ext cx="14640630" cy="7013327"/>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86" name="Rectangle 85">
            <a:extLst>
              <a:ext uri="{FF2B5EF4-FFF2-40B4-BE49-F238E27FC236}">
                <a16:creationId xmlns:a16="http://schemas.microsoft.com/office/drawing/2014/main" id="{ADF2DD29-27C6-4B05-87BC-4550863E7370}"/>
              </a:ext>
            </a:extLst>
          </p:cNvPr>
          <p:cNvSpPr/>
          <p:nvPr/>
        </p:nvSpPr>
        <p:spPr>
          <a:xfrm>
            <a:off x="29984389" y="17326542"/>
            <a:ext cx="13237704" cy="7372605"/>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85" name="Rectangle 84">
            <a:extLst>
              <a:ext uri="{FF2B5EF4-FFF2-40B4-BE49-F238E27FC236}">
                <a16:creationId xmlns:a16="http://schemas.microsoft.com/office/drawing/2014/main" id="{C4BC774E-621A-4B55-AC8D-15FCAFCD7136}"/>
              </a:ext>
            </a:extLst>
          </p:cNvPr>
          <p:cNvSpPr/>
          <p:nvPr/>
        </p:nvSpPr>
        <p:spPr>
          <a:xfrm>
            <a:off x="29891549" y="26081801"/>
            <a:ext cx="13200666" cy="5010490"/>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83" name="Rectangle 82">
            <a:extLst>
              <a:ext uri="{FF2B5EF4-FFF2-40B4-BE49-F238E27FC236}">
                <a16:creationId xmlns:a16="http://schemas.microsoft.com/office/drawing/2014/main" id="{1C34B085-8D20-4652-8F33-4F063D72B50B}"/>
              </a:ext>
            </a:extLst>
          </p:cNvPr>
          <p:cNvSpPr/>
          <p:nvPr/>
        </p:nvSpPr>
        <p:spPr>
          <a:xfrm>
            <a:off x="14609860" y="6667903"/>
            <a:ext cx="14711714" cy="9504715"/>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23" name="Text Placeholder 22"/>
          <p:cNvSpPr>
            <a:spLocks noGrp="1"/>
          </p:cNvSpPr>
          <p:nvPr>
            <p:ph type="body" sz="quarter" idx="36"/>
          </p:nvPr>
        </p:nvSpPr>
        <p:spPr>
          <a:xfrm>
            <a:off x="7930196" y="3122387"/>
            <a:ext cx="28625343" cy="2456634"/>
          </a:xfrm>
        </p:spPr>
        <p:txBody>
          <a:bodyPr vert="horz" lIns="91440" tIns="45720" rIns="91440" bIns="45720" rtlCol="0" anchor="t">
            <a:noAutofit/>
          </a:bodyPr>
          <a:lstStyle/>
          <a:p>
            <a:pPr algn="ctr"/>
            <a:r>
              <a:rPr lang="en-US" sz="3200" dirty="0">
                <a:latin typeface="Garamond"/>
              </a:rPr>
              <a:t>Project Advisors: Dr. May-Win Thein, Dr. Matt Plumlee, Dr. Yuri </a:t>
            </a:r>
            <a:r>
              <a:rPr lang="en-US" sz="3200" dirty="0" err="1">
                <a:latin typeface="Garamond"/>
              </a:rPr>
              <a:t>Rzhanov</a:t>
            </a:r>
            <a:r>
              <a:rPr lang="en-US" sz="3200" dirty="0">
                <a:latin typeface="Garamond"/>
              </a:rPr>
              <a:t> </a:t>
            </a:r>
            <a:endParaRPr lang="en-US" sz="3200" b="1" dirty="0">
              <a:latin typeface="Garamond" panose="02020404030301010803" pitchFamily="18" charset="0"/>
            </a:endParaRPr>
          </a:p>
          <a:p>
            <a:pPr algn="ctr"/>
            <a:r>
              <a:rPr lang="en-US" sz="3200" dirty="0">
                <a:latin typeface="Garamond"/>
              </a:rPr>
              <a:t>Graduate Advisors: Nick Custer, Richard Randall, </a:t>
            </a:r>
            <a:r>
              <a:rPr lang="en-US" sz="3200" dirty="0" err="1">
                <a:latin typeface="Garamond"/>
              </a:rPr>
              <a:t>Oguzhan</a:t>
            </a:r>
            <a:r>
              <a:rPr lang="en-US" sz="3200" dirty="0">
                <a:latin typeface="Garamond"/>
              </a:rPr>
              <a:t> </a:t>
            </a:r>
            <a:r>
              <a:rPr lang="en-US" sz="3200" dirty="0" err="1">
                <a:latin typeface="Garamond"/>
              </a:rPr>
              <a:t>Oruc</a:t>
            </a:r>
            <a:r>
              <a:rPr lang="en-US" sz="3200" dirty="0">
                <a:latin typeface="Garamond"/>
              </a:rPr>
              <a:t>, Hannah </a:t>
            </a:r>
            <a:r>
              <a:rPr lang="en-US" sz="3200" dirty="0" err="1">
                <a:latin typeface="Garamond"/>
              </a:rPr>
              <a:t>Arnholt</a:t>
            </a:r>
            <a:r>
              <a:rPr lang="en-US" sz="3200" dirty="0">
                <a:latin typeface="Garamond"/>
              </a:rPr>
              <a:t>, Igor </a:t>
            </a:r>
            <a:r>
              <a:rPr lang="en-US" sz="3200" dirty="0" err="1">
                <a:latin typeface="Garamond"/>
              </a:rPr>
              <a:t>Vladimirov</a:t>
            </a:r>
            <a:endParaRPr lang="en-US" sz="3200" dirty="0">
              <a:latin typeface="Garamond"/>
            </a:endParaRPr>
          </a:p>
          <a:p>
            <a:pPr algn="ctr"/>
            <a:r>
              <a:rPr lang="en-US" sz="3400" b="1" dirty="0">
                <a:latin typeface="Garamond"/>
              </a:rPr>
              <a:t>Team Members: Matthew </a:t>
            </a:r>
            <a:r>
              <a:rPr lang="en-US" sz="3400" b="1" dirty="0" err="1">
                <a:latin typeface="Garamond"/>
              </a:rPr>
              <a:t>Radzelovage</a:t>
            </a:r>
            <a:r>
              <a:rPr lang="en-US" sz="3400" b="1" dirty="0">
                <a:latin typeface="Garamond"/>
              </a:rPr>
              <a:t> (ME), </a:t>
            </a:r>
            <a:r>
              <a:rPr lang="en-US" sz="3400" b="1" dirty="0">
                <a:latin typeface="Garamond"/>
                <a:ea typeface="+mn-lt"/>
                <a:cs typeface="+mn-lt"/>
              </a:rPr>
              <a:t>Jenna Ehnot (OE),</a:t>
            </a:r>
            <a:r>
              <a:rPr lang="en-US" sz="3400" b="1" dirty="0">
                <a:latin typeface="Garamond"/>
              </a:rPr>
              <a:t>  Jessica Barker (ME)</a:t>
            </a:r>
            <a:r>
              <a:rPr lang="en-US" sz="3400" b="1" dirty="0">
                <a:latin typeface="Garamond"/>
                <a:ea typeface="+mn-lt"/>
                <a:cs typeface="+mn-lt"/>
              </a:rPr>
              <a:t>, William Seguin (ME), Patrick McKinnon (CS), Andrew Weeks (CS)</a:t>
            </a:r>
            <a:endParaRPr lang="en-US" sz="3400" dirty="0">
              <a:latin typeface="Garamond"/>
            </a:endParaRPr>
          </a:p>
        </p:txBody>
      </p:sp>
      <p:pic>
        <p:nvPicPr>
          <p:cNvPr id="1027" name="Picture 3">
            <a:extLst>
              <a:ext uri="{FF2B5EF4-FFF2-40B4-BE49-F238E27FC236}">
                <a16:creationId xmlns:a16="http://schemas.microsoft.com/office/drawing/2014/main" id="{E27790D0-FDD9-43EB-9AAA-3AD451E0A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210" y="371322"/>
            <a:ext cx="5157093" cy="2165333"/>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A4A4487B-FFC2-46B1-9C66-B71818F8D8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1156" y="2641556"/>
            <a:ext cx="4960147" cy="1976600"/>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2" name="Content Placeholder 11">
            <a:extLst>
              <a:ext uri="{FF2B5EF4-FFF2-40B4-BE49-F238E27FC236}">
                <a16:creationId xmlns:a16="http://schemas.microsoft.com/office/drawing/2014/main" id="{E9D005F7-18B6-4E52-8702-CF435255CF5F}"/>
              </a:ext>
            </a:extLst>
          </p:cNvPr>
          <p:cNvSpPr txBox="1">
            <a:spLocks/>
          </p:cNvSpPr>
          <p:nvPr/>
        </p:nvSpPr>
        <p:spPr>
          <a:xfrm>
            <a:off x="30534792" y="17834723"/>
            <a:ext cx="10774138" cy="3576650"/>
          </a:xfrm>
          <a:prstGeom prst="rect">
            <a:avLst/>
          </a:prstGeom>
        </p:spPr>
        <p:txBody>
          <a:bodyPr vert="horz" lIns="365760" tIns="182880" rIns="91440" bIns="45720" rtlCol="0" anchor="t">
            <a:normAutofit fontScale="92500" lnSpcReduction="10000"/>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r>
              <a:rPr lang="en-US" sz="3200" dirty="0">
                <a:latin typeface="Times New Roman"/>
                <a:cs typeface="Times New Roman"/>
              </a:rPr>
              <a:t>Several full-scale tank tests were performed in the Chase engineering tank to test the subsystems and autonomous launch protocol</a:t>
            </a:r>
          </a:p>
          <a:p>
            <a:r>
              <a:rPr lang="en-US" sz="3200" dirty="0">
                <a:latin typeface="Times New Roman"/>
                <a:cs typeface="Times New Roman"/>
              </a:rPr>
              <a:t>Acoustic modems, “Indoor GPS”, were used to simulate GPS waypoints for the Pixhawk flight controller</a:t>
            </a:r>
          </a:p>
          <a:p>
            <a:r>
              <a:rPr lang="en-US" sz="3200" dirty="0">
                <a:latin typeface="Times New Roman"/>
                <a:cs typeface="Times New Roman"/>
              </a:rPr>
              <a:t>Our findings show that the final design is ready for more robust components and wiring</a:t>
            </a:r>
          </a:p>
        </p:txBody>
      </p:sp>
      <p:sp>
        <p:nvSpPr>
          <p:cNvPr id="77" name="Content Placeholder 11">
            <a:extLst>
              <a:ext uri="{FF2B5EF4-FFF2-40B4-BE49-F238E27FC236}">
                <a16:creationId xmlns:a16="http://schemas.microsoft.com/office/drawing/2014/main" id="{11C60221-BB48-4FA1-ABE7-A8AEAD890CCF}"/>
              </a:ext>
            </a:extLst>
          </p:cNvPr>
          <p:cNvSpPr txBox="1">
            <a:spLocks/>
          </p:cNvSpPr>
          <p:nvPr/>
        </p:nvSpPr>
        <p:spPr>
          <a:xfrm>
            <a:off x="14427489" y="26132568"/>
            <a:ext cx="9828078" cy="5864519"/>
          </a:xfrm>
          <a:prstGeom prst="rect">
            <a:avLst/>
          </a:prstGeom>
        </p:spPr>
        <p:txBody>
          <a:bodyPr vert="horz" lIns="365760" tIns="182880" rIns="91440" bIns="45720" rtlCol="0" anchor="t">
            <a:norm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a:spcBef>
                <a:spcPts val="500"/>
              </a:spcBef>
            </a:pPr>
            <a:r>
              <a:rPr lang="en-US" dirty="0">
                <a:latin typeface="Times New Roman"/>
                <a:cs typeface="Times New Roman"/>
              </a:rPr>
              <a:t>Needed to track </a:t>
            </a:r>
            <a:r>
              <a:rPr lang="en-US" dirty="0" err="1">
                <a:latin typeface="Times New Roman"/>
                <a:cs typeface="Times New Roman"/>
              </a:rPr>
              <a:t>postion</a:t>
            </a:r>
            <a:r>
              <a:rPr lang="en-US" dirty="0">
                <a:latin typeface="Times New Roman"/>
                <a:cs typeface="Times New Roman"/>
              </a:rPr>
              <a:t> of UUV with respect to ASV location</a:t>
            </a:r>
          </a:p>
          <a:p>
            <a:pPr>
              <a:spcBef>
                <a:spcPts val="500"/>
              </a:spcBef>
            </a:pPr>
            <a:r>
              <a:rPr lang="en-US" dirty="0">
                <a:latin typeface="Times New Roman"/>
                <a:cs typeface="Times New Roman"/>
              </a:rPr>
              <a:t>Uses a Waterlinked® Underwater USBL© System</a:t>
            </a:r>
          </a:p>
          <a:p>
            <a:pPr lvl="1">
              <a:spcBef>
                <a:spcPts val="500"/>
              </a:spcBef>
            </a:pPr>
            <a:r>
              <a:rPr lang="en-US" sz="2800" dirty="0">
                <a:latin typeface="Times New Roman"/>
                <a:cs typeface="Times New Roman"/>
              </a:rPr>
              <a:t>4 submersible transducers (on ASV), 1 receiver (on UUV), and an Electronics dry box (on ASV penthouse)</a:t>
            </a:r>
            <a:endParaRPr lang="en-US" sz="2800" dirty="0"/>
          </a:p>
          <a:p>
            <a:pPr fontAlgn="base">
              <a:spcBef>
                <a:spcPts val="500"/>
              </a:spcBef>
            </a:pPr>
            <a:r>
              <a:rPr lang="en-US" dirty="0">
                <a:latin typeface="Times New Roman"/>
                <a:cs typeface="Times New Roman"/>
              </a:rPr>
              <a:t>Updated old linear arm system to cascading arm system</a:t>
            </a:r>
          </a:p>
          <a:p>
            <a:pPr lvl="1" fontAlgn="base">
              <a:spcBef>
                <a:spcPts val="500"/>
              </a:spcBef>
            </a:pPr>
            <a:r>
              <a:rPr lang="en-US" sz="2800" dirty="0">
                <a:latin typeface="Times New Roman"/>
                <a:cs typeface="Times New Roman"/>
              </a:rPr>
              <a:t>Submerges acoustic transducer further underwater, thus increased accuracy </a:t>
            </a:r>
          </a:p>
          <a:p>
            <a:pPr lvl="1">
              <a:spcBef>
                <a:spcPts val="500"/>
              </a:spcBef>
            </a:pPr>
            <a:r>
              <a:rPr lang="en-US" sz="2800" dirty="0">
                <a:latin typeface="Times New Roman"/>
                <a:cs typeface="Times New Roman"/>
              </a:rPr>
              <a:t>Faster deployment time</a:t>
            </a:r>
            <a:endParaRPr lang="en-US" dirty="0">
              <a:latin typeface="Times New Roman"/>
              <a:cs typeface="Times New Roman"/>
            </a:endParaRPr>
          </a:p>
          <a:p>
            <a:pPr lvl="1" fontAlgn="base">
              <a:spcBef>
                <a:spcPts val="500"/>
              </a:spcBef>
            </a:pPr>
            <a:r>
              <a:rPr lang="en-US" sz="2800" dirty="0">
                <a:latin typeface="Times New Roman"/>
                <a:cs typeface="Times New Roman"/>
              </a:rPr>
              <a:t>Sturdier, less upkeep</a:t>
            </a:r>
          </a:p>
          <a:p>
            <a:pPr>
              <a:spcBef>
                <a:spcPts val="500"/>
              </a:spcBef>
            </a:pPr>
            <a:r>
              <a:rPr lang="en-US" dirty="0">
                <a:latin typeface="Times New Roman"/>
                <a:ea typeface="+mn-lt"/>
                <a:cs typeface="+mn-lt"/>
              </a:rPr>
              <a:t>Each arm utilizes a bi-directional spooling method in conjunction with dual limit switches to deploy and retract the nodes </a:t>
            </a:r>
            <a:endParaRPr lang="en-US" dirty="0">
              <a:latin typeface="Times New Roman"/>
            </a:endParaRPr>
          </a:p>
          <a:p>
            <a:pPr marL="0" indent="0">
              <a:spcBef>
                <a:spcPts val="500"/>
              </a:spcBef>
              <a:buNone/>
            </a:pPr>
            <a:endParaRPr lang="en-US" sz="3500" dirty="0">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3877CB58-DDB5-B14C-8E73-9202F51CE781}"/>
              </a:ext>
            </a:extLst>
          </p:cNvPr>
          <p:cNvSpPr/>
          <p:nvPr/>
        </p:nvSpPr>
        <p:spPr>
          <a:xfrm>
            <a:off x="14625286" y="17627445"/>
            <a:ext cx="14640630" cy="6446615"/>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58" name="Content Placeholder 11">
            <a:extLst>
              <a:ext uri="{FF2B5EF4-FFF2-40B4-BE49-F238E27FC236}">
                <a16:creationId xmlns:a16="http://schemas.microsoft.com/office/drawing/2014/main" id="{CAEBEF80-5031-1B48-9812-9D0A0D4C2379}"/>
              </a:ext>
            </a:extLst>
          </p:cNvPr>
          <p:cNvSpPr txBox="1">
            <a:spLocks/>
          </p:cNvSpPr>
          <p:nvPr/>
        </p:nvSpPr>
        <p:spPr>
          <a:xfrm>
            <a:off x="30055951" y="26359846"/>
            <a:ext cx="8021155" cy="4288706"/>
          </a:xfrm>
          <a:prstGeom prst="rect">
            <a:avLst/>
          </a:prstGeom>
        </p:spPr>
        <p:txBody>
          <a:bodyPr vert="horz" lIns="365760" tIns="182880" rIns="91440" bIns="45720" rtlCol="0" anchor="t">
            <a:normAutofit fontScale="92500" lnSpcReduction="10000"/>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r>
              <a:rPr lang="en-US" sz="3200" dirty="0">
                <a:latin typeface="Times New Roman"/>
                <a:cs typeface="Times New Roman"/>
              </a:rPr>
              <a:t>UGPS API interface to retrieve GPS coordinates for UUV</a:t>
            </a:r>
          </a:p>
          <a:p>
            <a:r>
              <a:rPr lang="en-US" sz="3200" dirty="0">
                <a:latin typeface="Times New Roman"/>
                <a:cs typeface="Times New Roman"/>
              </a:rPr>
              <a:t>Mission assertation for UUV from ASV</a:t>
            </a:r>
          </a:p>
          <a:p>
            <a:r>
              <a:rPr lang="en-US" sz="3200" dirty="0">
                <a:latin typeface="Times New Roman"/>
                <a:cs typeface="Times New Roman"/>
              </a:rPr>
              <a:t>Reorganize the subsystem code</a:t>
            </a:r>
          </a:p>
          <a:p>
            <a:r>
              <a:rPr lang="en-US" sz="3200" dirty="0">
                <a:latin typeface="Times New Roman"/>
                <a:cs typeface="Times New Roman"/>
              </a:rPr>
              <a:t>UUV Retrieval sequence </a:t>
            </a:r>
          </a:p>
          <a:p>
            <a:r>
              <a:rPr lang="en-US" sz="3200" dirty="0">
                <a:latin typeface="Times New Roman"/>
                <a:cs typeface="Times New Roman"/>
              </a:rPr>
              <a:t>Active spooling on TMS</a:t>
            </a:r>
          </a:p>
          <a:p>
            <a:r>
              <a:rPr lang="en-US" sz="3200" dirty="0">
                <a:latin typeface="Times New Roman"/>
                <a:cs typeface="Times New Roman"/>
              </a:rPr>
              <a:t>Open water testing off UNH Research Pier in New Castle, NH</a:t>
            </a:r>
          </a:p>
          <a:p>
            <a:endParaRPr lang="en-US" sz="3200" dirty="0">
              <a:latin typeface="Times New Roman"/>
              <a:cs typeface="Times New Roman"/>
            </a:endParaRPr>
          </a:p>
          <a:p>
            <a:endParaRPr lang="en-US" sz="3200" dirty="0">
              <a:latin typeface="Times New Roman"/>
              <a:cs typeface="Times New Roman"/>
            </a:endParaRPr>
          </a:p>
          <a:p>
            <a:endParaRPr lang="en-US" sz="3200" dirty="0">
              <a:latin typeface="Times New Roman"/>
              <a:cs typeface="Times New Roman"/>
            </a:endParaRPr>
          </a:p>
        </p:txBody>
      </p:sp>
      <p:sp>
        <p:nvSpPr>
          <p:cNvPr id="59" name="Content Placeholder 11">
            <a:extLst>
              <a:ext uri="{FF2B5EF4-FFF2-40B4-BE49-F238E27FC236}">
                <a16:creationId xmlns:a16="http://schemas.microsoft.com/office/drawing/2014/main" id="{94A97543-0419-8646-9626-C1812BCF4A08}"/>
              </a:ext>
            </a:extLst>
          </p:cNvPr>
          <p:cNvSpPr txBox="1">
            <a:spLocks/>
          </p:cNvSpPr>
          <p:nvPr/>
        </p:nvSpPr>
        <p:spPr>
          <a:xfrm>
            <a:off x="14771771" y="17980423"/>
            <a:ext cx="7564807" cy="5740658"/>
          </a:xfrm>
          <a:prstGeom prst="rect">
            <a:avLst/>
          </a:prstGeom>
        </p:spPr>
        <p:txBody>
          <a:bodyPr vert="horz" lIns="365760" tIns="182880" rIns="91440" bIns="45720" rtlCol="0" anchor="t">
            <a:norm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r>
              <a:rPr lang="en-US" sz="3200" dirty="0">
                <a:latin typeface="Times New Roman"/>
                <a:cs typeface="Times New Roman"/>
              </a:rPr>
              <a:t>Rotary encoder added to allow for deployment/retrieval of tether based on distance, rather than time</a:t>
            </a:r>
            <a:endParaRPr lang="en-US" sz="3200" dirty="0">
              <a:ea typeface="+mn-lt"/>
              <a:cs typeface="+mn-lt"/>
            </a:endParaRPr>
          </a:p>
          <a:p>
            <a:r>
              <a:rPr lang="en-US" sz="3200" dirty="0">
                <a:latin typeface="Times New Roman"/>
                <a:cs typeface="Times New Roman"/>
              </a:rPr>
              <a:t>Three pully system with motorized rubber compliant wheel that spins at the same rate as the tether deployment motor, applies tension to tether and prevents back spooling at the winch</a:t>
            </a:r>
            <a:endParaRPr lang="en-US" sz="3200" dirty="0">
              <a:ea typeface="+mn-lt"/>
              <a:cs typeface="+mn-lt"/>
            </a:endParaRPr>
          </a:p>
          <a:p>
            <a:r>
              <a:rPr lang="en-US" sz="3200" dirty="0">
                <a:latin typeface="Times New Roman"/>
                <a:cs typeface="Times New Roman"/>
              </a:rPr>
              <a:t>Winch axle rewelded to be aligned with motor gearbox </a:t>
            </a:r>
          </a:p>
          <a:p>
            <a:endParaRPr lang="en-US" sz="3200" dirty="0">
              <a:ea typeface="+mn-lt"/>
              <a:cs typeface="+mn-lt"/>
            </a:endParaRPr>
          </a:p>
          <a:p>
            <a:endParaRPr lang="en-US" sz="3200" dirty="0">
              <a:latin typeface="Calibri" panose="020F0502020204030204"/>
              <a:cs typeface="Calibri" panose="020F0502020204030204"/>
            </a:endParaRPr>
          </a:p>
          <a:p>
            <a:endParaRPr lang="en-US" sz="3200" dirty="0">
              <a:latin typeface="Times New Roman" panose="02020603050405020304" pitchFamily="18" charset="0"/>
              <a:cs typeface="Times New Roman" panose="02020603050405020304" pitchFamily="18" charset="0"/>
            </a:endParaRPr>
          </a:p>
        </p:txBody>
      </p:sp>
      <p:pic>
        <p:nvPicPr>
          <p:cNvPr id="1030" name="Picture 6">
            <a:extLst>
              <a:ext uri="{FF2B5EF4-FFF2-40B4-BE49-F238E27FC236}">
                <a16:creationId xmlns:a16="http://schemas.microsoft.com/office/drawing/2014/main" id="{C621B51E-A3A2-4044-91C5-C517E20226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86839" y="17980223"/>
            <a:ext cx="2393109" cy="3253377"/>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AEDACFDD-417A-467B-90B9-274D2F31D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83062" y="18449830"/>
            <a:ext cx="3137500" cy="2020763"/>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ACD2571-4EF7-421C-8C38-51CF4BE46E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27506" y="28899509"/>
            <a:ext cx="1813906" cy="3077297"/>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3B9C570-6A2B-43C1-A308-4E3C4D8432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33214" y="28868850"/>
            <a:ext cx="1846734" cy="3123386"/>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3ED9C99B-8EE3-47E8-96E6-84E1061D0038}"/>
              </a:ext>
            </a:extLst>
          </p:cNvPr>
          <p:cNvSpPr txBox="1"/>
          <p:nvPr/>
        </p:nvSpPr>
        <p:spPr>
          <a:xfrm>
            <a:off x="23240037" y="32032626"/>
            <a:ext cx="60815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Cascading Arm </a:t>
            </a:r>
            <a:r>
              <a:rPr lang="en-US" sz="2800" b="1" dirty="0" err="1">
                <a:latin typeface="Times New Roman"/>
                <a:cs typeface="Times New Roman"/>
              </a:rPr>
              <a:t>Solidworks</a:t>
            </a:r>
            <a:r>
              <a:rPr lang="en-US" sz="2800" b="1" dirty="0">
                <a:latin typeface="Times New Roman"/>
                <a:cs typeface="Times New Roman"/>
              </a:rPr>
              <a:t> Rendering</a:t>
            </a:r>
            <a:endParaRPr lang="en-US" sz="8000" dirty="0"/>
          </a:p>
        </p:txBody>
      </p:sp>
      <p:sp>
        <p:nvSpPr>
          <p:cNvPr id="94" name="TextBox 93">
            <a:extLst>
              <a:ext uri="{FF2B5EF4-FFF2-40B4-BE49-F238E27FC236}">
                <a16:creationId xmlns:a16="http://schemas.microsoft.com/office/drawing/2014/main" id="{ED2BA2EE-284B-407D-83FC-EA8DAE77CA3B}"/>
              </a:ext>
            </a:extLst>
          </p:cNvPr>
          <p:cNvSpPr txBox="1"/>
          <p:nvPr/>
        </p:nvSpPr>
        <p:spPr>
          <a:xfrm>
            <a:off x="24244504" y="31539856"/>
            <a:ext cx="1361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Times New Roman"/>
                <a:cs typeface="Times New Roman"/>
              </a:rPr>
              <a:t>Retracted</a:t>
            </a:r>
            <a:endParaRPr lang="en-US" dirty="0"/>
          </a:p>
        </p:txBody>
      </p:sp>
      <p:sp>
        <p:nvSpPr>
          <p:cNvPr id="96" name="TextBox 95">
            <a:extLst>
              <a:ext uri="{FF2B5EF4-FFF2-40B4-BE49-F238E27FC236}">
                <a16:creationId xmlns:a16="http://schemas.microsoft.com/office/drawing/2014/main" id="{8C2BA15A-417D-4E89-BAB6-90CE186A472D}"/>
              </a:ext>
            </a:extLst>
          </p:cNvPr>
          <p:cNvSpPr txBox="1"/>
          <p:nvPr/>
        </p:nvSpPr>
        <p:spPr>
          <a:xfrm>
            <a:off x="26658174" y="31537563"/>
            <a:ext cx="13805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Times New Roman"/>
                <a:cs typeface="Times New Roman"/>
              </a:rPr>
              <a:t>Deployed</a:t>
            </a:r>
            <a:endParaRPr lang="en-US" dirty="0"/>
          </a:p>
        </p:txBody>
      </p:sp>
      <p:sp>
        <p:nvSpPr>
          <p:cNvPr id="78" name="Rectangle 77">
            <a:extLst>
              <a:ext uri="{FF2B5EF4-FFF2-40B4-BE49-F238E27FC236}">
                <a16:creationId xmlns:a16="http://schemas.microsoft.com/office/drawing/2014/main" id="{2F01E0A9-FEF2-419B-AA07-94BC1A5BB94C}"/>
              </a:ext>
            </a:extLst>
          </p:cNvPr>
          <p:cNvSpPr/>
          <p:nvPr/>
        </p:nvSpPr>
        <p:spPr>
          <a:xfrm>
            <a:off x="834503" y="6728766"/>
            <a:ext cx="13174021" cy="13675699"/>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79" name="TextBox 78">
            <a:extLst>
              <a:ext uri="{FF2B5EF4-FFF2-40B4-BE49-F238E27FC236}">
                <a16:creationId xmlns:a16="http://schemas.microsoft.com/office/drawing/2014/main" id="{F0F54622-DE11-4BDB-A789-A05589185FFE}"/>
              </a:ext>
            </a:extLst>
          </p:cNvPr>
          <p:cNvSpPr txBox="1"/>
          <p:nvPr/>
        </p:nvSpPr>
        <p:spPr>
          <a:xfrm>
            <a:off x="1242805" y="7009227"/>
            <a:ext cx="6256579" cy="13080504"/>
          </a:xfrm>
          <a:prstGeom prst="rect">
            <a:avLst/>
          </a:prstGeom>
          <a:noFill/>
        </p:spPr>
        <p:txBody>
          <a:bodyPr wrap="square" lIns="91440" tIns="45720" rIns="91440" bIns="45720" rtlCol="0" anchor="t">
            <a:spAutoFit/>
          </a:bodyPr>
          <a:lstStyle/>
          <a:p>
            <a:pPr>
              <a:buSzPts val="1800"/>
            </a:pPr>
            <a:r>
              <a:rPr lang="en-US" sz="3600" b="1" dirty="0">
                <a:solidFill>
                  <a:srgbClr val="292934"/>
                </a:solidFill>
                <a:latin typeface="Times New Roman"/>
                <a:cs typeface="Times New Roman"/>
              </a:rPr>
              <a:t>Mechanical Design</a:t>
            </a:r>
            <a:endParaRPr lang="en-US" sz="3600" b="1" dirty="0">
              <a:solidFill>
                <a:srgbClr val="292934"/>
              </a:solidFill>
              <a:latin typeface="Times New Roman" panose="02020603050405020304" pitchFamily="18" charset="0"/>
              <a:cs typeface="Times New Roman" panose="02020603050405020304" pitchFamily="18" charset="0"/>
            </a:endParaRPr>
          </a:p>
          <a:p>
            <a:pPr>
              <a:buSzPts val="1800"/>
            </a:pPr>
            <a:endParaRPr lang="en-US" sz="1600" dirty="0">
              <a:solidFill>
                <a:srgbClr val="292934"/>
              </a:solidFill>
              <a:latin typeface="Times New Roman"/>
              <a:cs typeface="Times New Roman"/>
            </a:endParaRPr>
          </a:p>
          <a:p>
            <a:pPr marL="285750" indent="-285750">
              <a:buClr>
                <a:schemeClr val="accent2"/>
              </a:buClr>
              <a:buSzPct val="100000"/>
              <a:buFont typeface="Arial" panose="020B0604020202020204" pitchFamily="34" charset="0"/>
              <a:buChar char="•"/>
            </a:pPr>
            <a:r>
              <a:rPr lang="en-US" sz="2800" dirty="0">
                <a:solidFill>
                  <a:srgbClr val="292934"/>
                </a:solidFill>
                <a:latin typeface="Times New Roman"/>
                <a:cs typeface="Times New Roman"/>
              </a:rPr>
              <a:t>Built by 2017-2018 ASV Team</a:t>
            </a:r>
            <a:endParaRPr lang="en-US" dirty="0"/>
          </a:p>
          <a:p>
            <a:pPr marL="285750" indent="-285750">
              <a:buClr>
                <a:schemeClr val="accent2"/>
              </a:buClr>
              <a:buSzPct val="100000"/>
              <a:buFont typeface="Arial" panose="020B0604020202020204" pitchFamily="34" charset="0"/>
              <a:buChar char="•"/>
            </a:pPr>
            <a:r>
              <a:rPr lang="en-US" sz="2800" dirty="0">
                <a:solidFill>
                  <a:srgbClr val="292934"/>
                </a:solidFill>
                <a:latin typeface="Times New Roman"/>
                <a:cs typeface="Times New Roman"/>
              </a:rPr>
              <a:t>Catamaran body: 7’9” length, 5’6” beam </a:t>
            </a:r>
          </a:p>
          <a:p>
            <a:pPr marL="285750" indent="-285750">
              <a:buClr>
                <a:schemeClr val="accent2"/>
              </a:buClr>
              <a:buSzPct val="100000"/>
              <a:buFont typeface="Arial" panose="020B0604020202020204" pitchFamily="34" charset="0"/>
              <a:buChar char="•"/>
            </a:pPr>
            <a:r>
              <a:rPr lang="en-US" sz="2800" dirty="0">
                <a:solidFill>
                  <a:srgbClr val="292934"/>
                </a:solidFill>
                <a:latin typeface="Times New Roman"/>
                <a:cs typeface="Times New Roman"/>
              </a:rPr>
              <a:t>Twin 55lb thrust electric trolling motors</a:t>
            </a:r>
          </a:p>
          <a:p>
            <a:pPr marL="285750" indent="-285750">
              <a:buClr>
                <a:schemeClr val="accent2"/>
              </a:buClr>
              <a:buSzPct val="100000"/>
              <a:buFont typeface="Arial" panose="020B0604020202020204" pitchFamily="34" charset="0"/>
              <a:buChar char="•"/>
            </a:pPr>
            <a:r>
              <a:rPr lang="en-US" sz="2800" dirty="0">
                <a:latin typeface="Times New Roman"/>
                <a:cs typeface="Times New Roman"/>
              </a:rPr>
              <a:t>"Penthouse" platform to keep electronics far from waterline</a:t>
            </a:r>
          </a:p>
          <a:p>
            <a:pPr marL="285750" indent="-285750">
              <a:buClr>
                <a:schemeClr val="accent2"/>
              </a:buClr>
              <a:buSzPct val="100000"/>
              <a:buFont typeface="Arial" panose="020B0604020202020204" pitchFamily="34" charset="0"/>
              <a:buChar char="•"/>
            </a:pPr>
            <a:r>
              <a:rPr lang="en-US" sz="2800" dirty="0">
                <a:latin typeface="Times New Roman"/>
                <a:cs typeface="Times New Roman"/>
              </a:rPr>
              <a:t>Tether winch and trapdoor for UUV tether management and deployment</a:t>
            </a:r>
            <a:endParaRPr lang="en-US" sz="1100" dirty="0">
              <a:latin typeface="Times New Roman" panose="02020603050405020304" pitchFamily="18" charset="0"/>
              <a:cs typeface="Times New Roman" panose="02020603050405020304" pitchFamily="18" charset="0"/>
            </a:endParaRPr>
          </a:p>
          <a:p>
            <a:pPr>
              <a:buSzPts val="1800"/>
            </a:pPr>
            <a:endParaRPr lang="en-US" sz="2800" dirty="0">
              <a:latin typeface="Times New Roman"/>
              <a:cs typeface="Times New Roman"/>
            </a:endParaRPr>
          </a:p>
          <a:p>
            <a:pPr>
              <a:buSzPts val="1800"/>
            </a:pPr>
            <a:r>
              <a:rPr lang="en-US" sz="3600" b="1" dirty="0">
                <a:latin typeface="Times New Roman"/>
                <a:cs typeface="Times New Roman"/>
              </a:rPr>
              <a:t>Software Design</a:t>
            </a:r>
          </a:p>
          <a:p>
            <a:pPr>
              <a:buSzPts val="1800"/>
            </a:pPr>
            <a:endParaRPr lang="en-US" sz="1600" b="1" dirty="0">
              <a:latin typeface="Times New Roman"/>
              <a:cs typeface="Times New Roman"/>
            </a:endParaRPr>
          </a:p>
          <a:p>
            <a:pPr>
              <a:buSzPts val="1800"/>
            </a:pPr>
            <a:r>
              <a:rPr lang="en-US" sz="3200" dirty="0">
                <a:latin typeface="Times New Roman" panose="02020603050405020304" pitchFamily="18" charset="0"/>
                <a:cs typeface="Times New Roman" panose="02020603050405020304" pitchFamily="18" charset="0"/>
              </a:rPr>
              <a:t>Pixhawk</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Flight Controller</a:t>
            </a:r>
          </a:p>
          <a:p>
            <a:pPr marL="457200" indent="-457200">
              <a:buClr>
                <a:schemeClr val="accent2"/>
              </a:buClr>
              <a:buSzPct val="100000"/>
              <a:buFont typeface="Arial" panose="020B0604020202020204" pitchFamily="34" charset="0"/>
              <a:buChar char="•"/>
            </a:pPr>
            <a:r>
              <a:rPr lang="en-US" sz="2800" dirty="0">
                <a:latin typeface="Times New Roman"/>
                <a:cs typeface="Times New Roman"/>
              </a:rPr>
              <a:t>Hardware standard for open-source autopilot</a:t>
            </a:r>
          </a:p>
          <a:p>
            <a:pPr marL="457200" indent="-457200">
              <a:buClr>
                <a:schemeClr val="accent2"/>
              </a:buClr>
              <a:buSzPct val="100000"/>
              <a:buFont typeface="Arial"/>
              <a:buChar char="•"/>
            </a:pPr>
            <a:r>
              <a:rPr lang="en-US" sz="2800" dirty="0">
                <a:latin typeface="Times New Roman"/>
                <a:cs typeface="Times New Roman"/>
              </a:rPr>
              <a:t>Enables missions uploads and performs scripted autonomous navigation between waypoints, as well as remote controlled capabilities</a:t>
            </a:r>
            <a:endParaRPr lang="en-US" dirty="0">
              <a:ea typeface="Calibri" panose="020F0502020204030204"/>
              <a:cs typeface="Calibri" panose="020F0502020204030204"/>
            </a:endParaRPr>
          </a:p>
          <a:p>
            <a:pPr marL="457200" indent="-457200">
              <a:buClr>
                <a:schemeClr val="accent2"/>
              </a:buClr>
              <a:buSzPct val="100000"/>
              <a:buFont typeface="Arial"/>
              <a:buChar char="•"/>
            </a:pPr>
            <a:r>
              <a:rPr lang="en-US" sz="2800" dirty="0">
                <a:latin typeface="Times New Roman"/>
                <a:cs typeface="Times New Roman"/>
              </a:rPr>
              <a:t>Contains a robust sensor suit including a compass, internal IMU and GPS capability</a:t>
            </a:r>
            <a:endParaRPr lang="en-US" sz="2800" dirty="0">
              <a:latin typeface="Times New Roman"/>
              <a:cs typeface="Calibri" panose="020F0502020204030204"/>
            </a:endParaRPr>
          </a:p>
          <a:p>
            <a:pPr marL="457200" indent="-457200">
              <a:buClr>
                <a:schemeClr val="accent2"/>
              </a:buClr>
              <a:buSzPct val="100000"/>
              <a:buFont typeface="Arial"/>
              <a:buChar char="•"/>
            </a:pPr>
            <a:r>
              <a:rPr lang="en-US" sz="2800" dirty="0">
                <a:latin typeface="Times New Roman"/>
                <a:cs typeface="Calibri" panose="020F0502020204030204"/>
              </a:rPr>
              <a:t>Installed on ASV penthouse</a:t>
            </a:r>
          </a:p>
          <a:p>
            <a:pPr>
              <a:buSzPts val="1800"/>
            </a:pPr>
            <a:endParaRPr lang="en-US" sz="2800" dirty="0">
              <a:latin typeface="Times New Roman"/>
              <a:cs typeface="Calibri" panose="020F0502020204030204"/>
            </a:endParaRPr>
          </a:p>
          <a:p>
            <a:pPr>
              <a:buSzPts val="1800"/>
            </a:pPr>
            <a:r>
              <a:rPr lang="en-US" sz="3200" dirty="0">
                <a:latin typeface="Times New Roman"/>
                <a:cs typeface="Times New Roman"/>
              </a:rPr>
              <a:t>Robotic Operating System (ROS)</a:t>
            </a:r>
          </a:p>
          <a:p>
            <a:pPr marL="457200" indent="-457200">
              <a:buClr>
                <a:schemeClr val="accent2"/>
              </a:buClr>
              <a:buSzPct val="100000"/>
              <a:buFont typeface="Arial" panose="020B0604020202020204" pitchFamily="34" charset="0"/>
              <a:buChar char="•"/>
            </a:pPr>
            <a:r>
              <a:rPr lang="en-US" sz="2800" dirty="0">
                <a:latin typeface="Times New Roman"/>
                <a:cs typeface="Times New Roman"/>
              </a:rPr>
              <a:t>Open-source robotics middleware suite</a:t>
            </a:r>
          </a:p>
          <a:p>
            <a:pPr marL="457200" indent="-457200">
              <a:buClr>
                <a:schemeClr val="accent2"/>
              </a:buClr>
              <a:buSzPct val="100000"/>
              <a:buFont typeface="Arial" panose="020B0604020202020204" pitchFamily="34" charset="0"/>
              <a:buChar char="•"/>
            </a:pPr>
            <a:r>
              <a:rPr lang="en-US" sz="2800" dirty="0">
                <a:latin typeface="Times New Roman"/>
                <a:cs typeface="Times New Roman"/>
              </a:rPr>
              <a:t>Enables communication between Pixhawk and ASV subsystems through network of publishers and subscribers</a:t>
            </a:r>
          </a:p>
        </p:txBody>
      </p:sp>
      <p:pic>
        <p:nvPicPr>
          <p:cNvPr id="93" name="Picture 16" descr="A boat in the water&#10;&#10;Description generated with high confidence">
            <a:extLst>
              <a:ext uri="{FF2B5EF4-FFF2-40B4-BE49-F238E27FC236}">
                <a16:creationId xmlns:a16="http://schemas.microsoft.com/office/drawing/2014/main" id="{719E6E0F-13B8-44F5-8C0C-E881E359D099}"/>
              </a:ext>
            </a:extLst>
          </p:cNvPr>
          <p:cNvPicPr>
            <a:picLocks noChangeAspect="1"/>
          </p:cNvPicPr>
          <p:nvPr/>
        </p:nvPicPr>
        <p:blipFill rotWithShape="1">
          <a:blip r:embed="rId9"/>
          <a:srcRect l="13860" t="26268" r="13410" b="16447"/>
          <a:stretch/>
        </p:blipFill>
        <p:spPr>
          <a:xfrm>
            <a:off x="7800106" y="16779451"/>
            <a:ext cx="5653162" cy="3410300"/>
          </a:xfrm>
          <a:prstGeom prst="rect">
            <a:avLst/>
          </a:prstGeom>
          <a:ln w="15875">
            <a:solidFill>
              <a:schemeClr val="tx1"/>
            </a:solidFill>
          </a:ln>
        </p:spPr>
      </p:pic>
      <p:sp>
        <p:nvSpPr>
          <p:cNvPr id="97" name="TextBox 96">
            <a:extLst>
              <a:ext uri="{FF2B5EF4-FFF2-40B4-BE49-F238E27FC236}">
                <a16:creationId xmlns:a16="http://schemas.microsoft.com/office/drawing/2014/main" id="{27626F9C-6E2F-46C5-BF01-A417F3C47A8A}"/>
              </a:ext>
            </a:extLst>
          </p:cNvPr>
          <p:cNvSpPr txBox="1"/>
          <p:nvPr/>
        </p:nvSpPr>
        <p:spPr>
          <a:xfrm>
            <a:off x="7548455" y="6963275"/>
            <a:ext cx="6837327" cy="5293757"/>
          </a:xfrm>
          <a:prstGeom prst="rect">
            <a:avLst/>
          </a:prstGeom>
          <a:noFill/>
        </p:spPr>
        <p:txBody>
          <a:bodyPr wrap="square" lIns="91440" tIns="45720" rIns="91440" bIns="45720" rtlCol="0" anchor="t">
            <a:spAutoFit/>
          </a:bodyPr>
          <a:lstStyle/>
          <a:p>
            <a:pPr>
              <a:spcBef>
                <a:spcPts val="1600"/>
              </a:spcBef>
              <a:buSzPts val="1800"/>
            </a:pPr>
            <a:r>
              <a:rPr lang="en-US" sz="3600" b="1" dirty="0">
                <a:solidFill>
                  <a:srgbClr val="292934"/>
                </a:solidFill>
                <a:latin typeface="Times New Roman"/>
                <a:cs typeface="Times New Roman"/>
              </a:rPr>
              <a:t>Capabilities</a:t>
            </a:r>
            <a:endParaRPr lang="en-US" sz="2800" dirty="0">
              <a:latin typeface="Times New Roman"/>
              <a:cs typeface="Times New Roman"/>
            </a:endParaRPr>
          </a:p>
          <a:p>
            <a:pPr marL="298450" lvl="1" indent="-285750">
              <a:spcBef>
                <a:spcPts val="1200"/>
              </a:spcBef>
              <a:buClr>
                <a:schemeClr val="accent2"/>
              </a:buClr>
              <a:buSzPct val="100000"/>
              <a:buFont typeface="Arial" panose="020B0604020202020204" pitchFamily="34" charset="0"/>
              <a:buChar char="•"/>
            </a:pPr>
            <a:r>
              <a:rPr lang="en-US" sz="2800" dirty="0">
                <a:solidFill>
                  <a:srgbClr val="292934"/>
                </a:solidFill>
                <a:latin typeface="Times New Roman"/>
                <a:cs typeface="Times New Roman"/>
              </a:rPr>
              <a:t>Tracking system location with GPS and acoustic system (UGPS)</a:t>
            </a:r>
            <a:endParaRPr lang="en-US" sz="7250" dirty="0">
              <a:latin typeface="Times New Roman"/>
              <a:cs typeface="Times New Roman"/>
            </a:endParaRPr>
          </a:p>
          <a:p>
            <a:pPr marL="285750" indent="-285750">
              <a:spcBef>
                <a:spcPts val="1200"/>
              </a:spcBef>
              <a:buClr>
                <a:schemeClr val="accent2"/>
              </a:buClr>
              <a:buSzPct val="100000"/>
              <a:buFont typeface="Arial" panose="020B0604020202020204" pitchFamily="34" charset="0"/>
              <a:buChar char="•"/>
            </a:pPr>
            <a:r>
              <a:rPr lang="en-US" sz="2800" dirty="0">
                <a:latin typeface="Times New Roman"/>
                <a:cs typeface="Times New Roman"/>
              </a:rPr>
              <a:t>Communication hub for entire system; transmits data and status updates to shore station</a:t>
            </a:r>
          </a:p>
          <a:p>
            <a:pPr marL="285750" indent="-285750">
              <a:spcBef>
                <a:spcPts val="1200"/>
              </a:spcBef>
              <a:buClr>
                <a:schemeClr val="accent2"/>
              </a:buClr>
              <a:buSzPct val="100000"/>
              <a:buFont typeface="Arial" panose="020B0604020202020204" pitchFamily="34" charset="0"/>
              <a:buChar char="•"/>
            </a:pPr>
            <a:r>
              <a:rPr lang="en-US" sz="2800" dirty="0">
                <a:latin typeface="Times New Roman"/>
                <a:cs typeface="Times New Roman"/>
              </a:rPr>
              <a:t>UUV deployment and retraction </a:t>
            </a:r>
          </a:p>
          <a:p>
            <a:pPr marL="285750" indent="-285750">
              <a:spcBef>
                <a:spcPts val="1200"/>
              </a:spcBef>
              <a:buClr>
                <a:schemeClr val="accent2"/>
              </a:buClr>
              <a:buSzPct val="100000"/>
              <a:buFont typeface="Arial" panose="020B0604020202020204" pitchFamily="34" charset="0"/>
              <a:buChar char="•"/>
            </a:pPr>
            <a:r>
              <a:rPr lang="en-US" sz="2800" dirty="0">
                <a:latin typeface="Times New Roman"/>
                <a:cs typeface="Times New Roman"/>
              </a:rPr>
              <a:t>Autonomous path planning and heading control</a:t>
            </a:r>
          </a:p>
          <a:p>
            <a:pPr marL="285750" indent="-285750">
              <a:spcBef>
                <a:spcPts val="1200"/>
              </a:spcBef>
              <a:buClr>
                <a:schemeClr val="accent2"/>
              </a:buClr>
              <a:buSzPct val="100000"/>
              <a:buFont typeface="Arial" panose="020B0604020202020204" pitchFamily="34" charset="0"/>
              <a:buChar char="•"/>
            </a:pPr>
            <a:r>
              <a:rPr lang="en-US" sz="2800" dirty="0">
                <a:latin typeface="Times New Roman"/>
                <a:cs typeface="Times New Roman"/>
              </a:rPr>
              <a:t>Seafloor mapping with acoustic sonar</a:t>
            </a:r>
          </a:p>
        </p:txBody>
      </p:sp>
      <p:sp>
        <p:nvSpPr>
          <p:cNvPr id="98" name="Rectangle 97">
            <a:extLst>
              <a:ext uri="{FF2B5EF4-FFF2-40B4-BE49-F238E27FC236}">
                <a16:creationId xmlns:a16="http://schemas.microsoft.com/office/drawing/2014/main" id="{66B1B373-1755-481D-B99D-64EAAEA179AD}"/>
              </a:ext>
            </a:extLst>
          </p:cNvPr>
          <p:cNvSpPr/>
          <p:nvPr/>
        </p:nvSpPr>
        <p:spPr>
          <a:xfrm>
            <a:off x="29939530" y="6827388"/>
            <a:ext cx="13209537" cy="9208696"/>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dirty="0">
              <a:cs typeface="Calibri"/>
            </a:endParaRPr>
          </a:p>
        </p:txBody>
      </p:sp>
      <p:sp>
        <p:nvSpPr>
          <p:cNvPr id="99" name="Text Placeholder 15">
            <a:extLst>
              <a:ext uri="{FF2B5EF4-FFF2-40B4-BE49-F238E27FC236}">
                <a16:creationId xmlns:a16="http://schemas.microsoft.com/office/drawing/2014/main" id="{F7D07A81-A65C-4071-8F90-E24B510BF71D}"/>
              </a:ext>
            </a:extLst>
          </p:cNvPr>
          <p:cNvSpPr txBox="1">
            <a:spLocks/>
          </p:cNvSpPr>
          <p:nvPr/>
        </p:nvSpPr>
        <p:spPr>
          <a:xfrm>
            <a:off x="29939530" y="5610481"/>
            <a:ext cx="13209536" cy="1215346"/>
          </a:xfrm>
          <a:prstGeom prst="rect">
            <a:avLst/>
          </a:prstGeom>
          <a:solidFill>
            <a:srgbClr val="007BD0"/>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sz="4000" dirty="0">
                <a:latin typeface="Times New Roman"/>
                <a:cs typeface="Times New Roman"/>
              </a:rPr>
              <a:t>Launch Protocol</a:t>
            </a:r>
            <a:endParaRPr lang="en-US" dirty="0"/>
          </a:p>
        </p:txBody>
      </p:sp>
      <p:grpSp>
        <p:nvGrpSpPr>
          <p:cNvPr id="24" name="Group 23">
            <a:extLst>
              <a:ext uri="{FF2B5EF4-FFF2-40B4-BE49-F238E27FC236}">
                <a16:creationId xmlns:a16="http://schemas.microsoft.com/office/drawing/2014/main" id="{8EAFC891-E07C-4E81-9D9F-A738DF2EE48D}"/>
              </a:ext>
            </a:extLst>
          </p:cNvPr>
          <p:cNvGrpSpPr/>
          <p:nvPr/>
        </p:nvGrpSpPr>
        <p:grpSpPr>
          <a:xfrm>
            <a:off x="25796531" y="25729119"/>
            <a:ext cx="3243954" cy="2180019"/>
            <a:chOff x="38074357" y="18444673"/>
            <a:chExt cx="4725500" cy="2936170"/>
          </a:xfrm>
        </p:grpSpPr>
        <p:sp>
          <p:nvSpPr>
            <p:cNvPr id="21" name="Rectangle 20">
              <a:extLst>
                <a:ext uri="{FF2B5EF4-FFF2-40B4-BE49-F238E27FC236}">
                  <a16:creationId xmlns:a16="http://schemas.microsoft.com/office/drawing/2014/main" id="{D47AA53E-1BCA-4187-A710-D600D51568E2}"/>
                </a:ext>
              </a:extLst>
            </p:cNvPr>
            <p:cNvSpPr/>
            <p:nvPr/>
          </p:nvSpPr>
          <p:spPr>
            <a:xfrm>
              <a:off x="38267500" y="18557136"/>
              <a:ext cx="4214991" cy="2602796"/>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pic>
          <p:nvPicPr>
            <p:cNvPr id="18" name="Picture 17" descr="A picture containing black, dark&#10;&#10;Description automatically generated">
              <a:extLst>
                <a:ext uri="{FF2B5EF4-FFF2-40B4-BE49-F238E27FC236}">
                  <a16:creationId xmlns:a16="http://schemas.microsoft.com/office/drawing/2014/main" id="{8C87E28E-AC97-445D-8580-7CE434358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74357" y="18444673"/>
              <a:ext cx="4725500" cy="2936170"/>
            </a:xfrm>
            <a:prstGeom prst="rect">
              <a:avLst/>
            </a:prstGeom>
            <a:ln w="0">
              <a:solidFill>
                <a:schemeClr val="tx1"/>
              </a:solidFill>
            </a:ln>
          </p:spPr>
        </p:pic>
      </p:grpSp>
      <p:sp>
        <p:nvSpPr>
          <p:cNvPr id="82" name="Rectangle 81">
            <a:extLst>
              <a:ext uri="{FF2B5EF4-FFF2-40B4-BE49-F238E27FC236}">
                <a16:creationId xmlns:a16="http://schemas.microsoft.com/office/drawing/2014/main" id="{D8DE25CA-F4CC-489D-AC49-2A496D40F30D}"/>
              </a:ext>
            </a:extLst>
          </p:cNvPr>
          <p:cNvSpPr/>
          <p:nvPr/>
        </p:nvSpPr>
        <p:spPr>
          <a:xfrm>
            <a:off x="809137" y="22589257"/>
            <a:ext cx="13197034" cy="9957820"/>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37" name="Content Placeholder 11">
            <a:extLst>
              <a:ext uri="{FF2B5EF4-FFF2-40B4-BE49-F238E27FC236}">
                <a16:creationId xmlns:a16="http://schemas.microsoft.com/office/drawing/2014/main" id="{D4CECF96-D9CC-413D-9470-912BA9A2F5F8}"/>
              </a:ext>
            </a:extLst>
          </p:cNvPr>
          <p:cNvSpPr txBox="1">
            <a:spLocks/>
          </p:cNvSpPr>
          <p:nvPr/>
        </p:nvSpPr>
        <p:spPr>
          <a:xfrm>
            <a:off x="861109" y="22791554"/>
            <a:ext cx="9726490" cy="4713900"/>
          </a:xfrm>
          <a:prstGeom prst="rect">
            <a:avLst/>
          </a:prstGeom>
        </p:spPr>
        <p:txBody>
          <a:bodyPr vert="horz" lIns="365760" tIns="182880" rIns="91440" bIns="45720" rtlCol="0" anchor="t">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dirty="0">
                <a:latin typeface="Times New Roman"/>
                <a:cs typeface="Times New Roman"/>
              </a:rPr>
              <a:t>Purpose: A scaled down version of the ASV that replicates the full scale ASV's architecture for indoor testing in a tank. </a:t>
            </a:r>
            <a:endParaRPr lang="en-US" dirty="0">
              <a:latin typeface="Times New Roman" panose="02020603050405020304" pitchFamily="18" charset="0"/>
              <a:cs typeface="Times New Roman" panose="02020603050405020304" pitchFamily="18" charset="0"/>
            </a:endParaRPr>
          </a:p>
          <a:p>
            <a:r>
              <a:rPr lang="en-US" dirty="0">
                <a:latin typeface="Times New Roman"/>
                <a:cs typeface="Times New Roman"/>
              </a:rPr>
              <a:t>Cost-effective, modular construction</a:t>
            </a:r>
          </a:p>
          <a:p>
            <a:r>
              <a:rPr lang="en-US" dirty="0">
                <a:latin typeface="Times New Roman"/>
                <a:cs typeface="Times New Roman"/>
              </a:rPr>
              <a:t>Arduino microcontroller to simulate the ASV subsystems </a:t>
            </a:r>
          </a:p>
          <a:p>
            <a:r>
              <a:rPr lang="en-US" dirty="0">
                <a:latin typeface="Times New Roman"/>
                <a:cs typeface="Times New Roman"/>
              </a:rPr>
              <a:t>Raspberry Pi ARM single board computer to replicate the ASV computer</a:t>
            </a:r>
            <a:endParaRPr lang="en-US" dirty="0">
              <a:latin typeface="Calibri" panose="020F0502020204030204"/>
              <a:cs typeface="Calibri" panose="020F0502020204030204"/>
            </a:endParaRPr>
          </a:p>
          <a:p>
            <a:r>
              <a:rPr lang="en-US" dirty="0">
                <a:latin typeface="Times New Roman"/>
                <a:cs typeface="Times New Roman"/>
              </a:rPr>
              <a:t>Pixhawk flight controller </a:t>
            </a:r>
            <a:endParaRPr lang="en-US" dirty="0">
              <a:cs typeface="Calibri"/>
            </a:endParaRPr>
          </a:p>
          <a:p>
            <a:r>
              <a:rPr lang="en-US" dirty="0">
                <a:latin typeface="Times New Roman"/>
                <a:cs typeface="Times New Roman"/>
              </a:rPr>
              <a:t>Pontoons redesigned with PVC pipe, 3D printed end caps, and repositioned Blue Robotics thrusters</a:t>
            </a:r>
            <a:endParaRPr lang="en-US" dirty="0">
              <a:latin typeface="Times New Roman" panose="02020603050405020304" pitchFamily="18" charset="0"/>
              <a:cs typeface="Times New Roman" panose="02020603050405020304" pitchFamily="18" charset="0"/>
            </a:endParaRPr>
          </a:p>
        </p:txBody>
      </p:sp>
      <p:pic>
        <p:nvPicPr>
          <p:cNvPr id="5" name="Picture 6">
            <a:extLst>
              <a:ext uri="{FF2B5EF4-FFF2-40B4-BE49-F238E27FC236}">
                <a16:creationId xmlns:a16="http://schemas.microsoft.com/office/drawing/2014/main" id="{3160422E-C363-D98A-687F-D2AA6EA31E05}"/>
              </a:ext>
            </a:extLst>
          </p:cNvPr>
          <p:cNvPicPr>
            <a:picLocks noChangeAspect="1"/>
          </p:cNvPicPr>
          <p:nvPr/>
        </p:nvPicPr>
        <p:blipFill rotWithShape="1">
          <a:blip r:embed="rId11"/>
          <a:srcRect l="4358" t="-1053" r="31681" b="22229"/>
          <a:stretch/>
        </p:blipFill>
        <p:spPr>
          <a:xfrm>
            <a:off x="22911686" y="21246740"/>
            <a:ext cx="2256758" cy="2452244"/>
          </a:xfrm>
          <a:prstGeom prst="rect">
            <a:avLst/>
          </a:prstGeom>
          <a:ln w="15875">
            <a:solidFill>
              <a:schemeClr val="tx1"/>
            </a:solidFill>
          </a:ln>
        </p:spPr>
      </p:pic>
      <p:pic>
        <p:nvPicPr>
          <p:cNvPr id="7" name="Picture 7">
            <a:extLst>
              <a:ext uri="{FF2B5EF4-FFF2-40B4-BE49-F238E27FC236}">
                <a16:creationId xmlns:a16="http://schemas.microsoft.com/office/drawing/2014/main" id="{4282A4A0-CD7B-387F-4177-968E29D86D4A}"/>
              </a:ext>
            </a:extLst>
          </p:cNvPr>
          <p:cNvPicPr>
            <a:picLocks noChangeAspect="1"/>
          </p:cNvPicPr>
          <p:nvPr/>
        </p:nvPicPr>
        <p:blipFill rotWithShape="1">
          <a:blip r:embed="rId12"/>
          <a:srcRect t="14586" r="737" b="11864"/>
          <a:stretch/>
        </p:blipFill>
        <p:spPr>
          <a:xfrm rot="16200000">
            <a:off x="26028408" y="21359987"/>
            <a:ext cx="2401615" cy="2372652"/>
          </a:xfrm>
          <a:prstGeom prst="rect">
            <a:avLst/>
          </a:prstGeom>
          <a:ln w="15875">
            <a:solidFill>
              <a:schemeClr val="tx1"/>
            </a:solidFill>
          </a:ln>
        </p:spPr>
      </p:pic>
      <p:pic>
        <p:nvPicPr>
          <p:cNvPr id="71" name="Picture 70">
            <a:extLst>
              <a:ext uri="{FF2B5EF4-FFF2-40B4-BE49-F238E27FC236}">
                <a16:creationId xmlns:a16="http://schemas.microsoft.com/office/drawing/2014/main" id="{14D2E96D-AA9A-4D9E-819E-1A1915E37228}"/>
              </a:ext>
            </a:extLst>
          </p:cNvPr>
          <p:cNvPicPr>
            <a:picLocks noChangeAspect="1"/>
          </p:cNvPicPr>
          <p:nvPr/>
        </p:nvPicPr>
        <p:blipFill rotWithShape="1">
          <a:blip r:embed="rId13"/>
          <a:srcRect l="324" t="7285" r="662" b="8859"/>
          <a:stretch/>
        </p:blipFill>
        <p:spPr>
          <a:xfrm>
            <a:off x="24346862" y="26196037"/>
            <a:ext cx="1432766" cy="1246181"/>
          </a:xfrm>
          <a:prstGeom prst="rect">
            <a:avLst/>
          </a:prstGeom>
          <a:ln w="15875">
            <a:solidFill>
              <a:schemeClr val="tx1"/>
            </a:solidFill>
          </a:ln>
        </p:spPr>
      </p:pic>
      <p:sp>
        <p:nvSpPr>
          <p:cNvPr id="80" name="TextBox 79">
            <a:extLst>
              <a:ext uri="{FF2B5EF4-FFF2-40B4-BE49-F238E27FC236}">
                <a16:creationId xmlns:a16="http://schemas.microsoft.com/office/drawing/2014/main" id="{1F696980-78E3-420D-B4B1-974A279A4A88}"/>
              </a:ext>
            </a:extLst>
          </p:cNvPr>
          <p:cNvSpPr txBox="1"/>
          <p:nvPr/>
        </p:nvSpPr>
        <p:spPr>
          <a:xfrm>
            <a:off x="24703102" y="27832733"/>
            <a:ext cx="279534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err="1">
                <a:latin typeface="Times New Roman"/>
                <a:cs typeface="Times New Roman"/>
              </a:rPr>
              <a:t>Waterlinked</a:t>
            </a:r>
            <a:r>
              <a:rPr lang="en-US" sz="2800" b="1" dirty="0">
                <a:latin typeface="Times New Roman"/>
                <a:cs typeface="Times New Roman"/>
              </a:rPr>
              <a:t>® Components</a:t>
            </a:r>
            <a:endParaRPr lang="en-US" sz="2800" b="1" dirty="0" err="1">
              <a:cs typeface="Calibri" panose="020F0502020204030204"/>
            </a:endParaRPr>
          </a:p>
        </p:txBody>
      </p:sp>
      <p:sp>
        <p:nvSpPr>
          <p:cNvPr id="8" name="TextBox 7">
            <a:extLst>
              <a:ext uri="{FF2B5EF4-FFF2-40B4-BE49-F238E27FC236}">
                <a16:creationId xmlns:a16="http://schemas.microsoft.com/office/drawing/2014/main" id="{DAF1FDF0-E9A1-0AEF-B216-CDA3C4592605}"/>
              </a:ext>
            </a:extLst>
          </p:cNvPr>
          <p:cNvSpPr txBox="1"/>
          <p:nvPr/>
        </p:nvSpPr>
        <p:spPr>
          <a:xfrm>
            <a:off x="14682560" y="6922307"/>
            <a:ext cx="14521376"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Times New Roman"/>
                <a:ea typeface="+mn-lt"/>
                <a:cs typeface="+mn-lt"/>
              </a:rPr>
              <a:t>Team MANTA RAY is an interdisciplinary project dedicated to creating, maintaining, and expanding a network of marine robots for seafloor mapping and underwater perception. The network began as just the autonomous surface vehicle (ASV) and unpiloted underwater vehicle (UUV), but has expanded to include a prototype of the ASV, known as TUPPS, and two kinds of remotely operated vehicles, known as GUPPS and KRILL. With these systems, students work to improve communication between vehicles, develop autonomous behaviors and algorithms, and upgrade existing mechanical systems to improve precision and performance.</a:t>
            </a:r>
            <a:endParaRPr lang="en-US" dirty="0"/>
          </a:p>
        </p:txBody>
      </p:sp>
      <p:pic>
        <p:nvPicPr>
          <p:cNvPr id="12" name="Picture 12" descr="Diagram&#10;&#10;Description automatically generated">
            <a:extLst>
              <a:ext uri="{FF2B5EF4-FFF2-40B4-BE49-F238E27FC236}">
                <a16:creationId xmlns:a16="http://schemas.microsoft.com/office/drawing/2014/main" id="{38FD3647-093F-F82D-DC23-A58A49BC05DE}"/>
              </a:ext>
            </a:extLst>
          </p:cNvPr>
          <p:cNvPicPr>
            <a:picLocks noChangeAspect="1"/>
          </p:cNvPicPr>
          <p:nvPr/>
        </p:nvPicPr>
        <p:blipFill>
          <a:blip r:embed="rId14"/>
          <a:stretch>
            <a:fillRect/>
          </a:stretch>
        </p:blipFill>
        <p:spPr>
          <a:xfrm>
            <a:off x="18060957" y="11073292"/>
            <a:ext cx="7809519" cy="5019843"/>
          </a:xfrm>
          <a:prstGeom prst="rect">
            <a:avLst/>
          </a:prstGeom>
          <a:ln w="15875">
            <a:solidFill>
              <a:schemeClr val="tx1"/>
            </a:solidFill>
          </a:ln>
        </p:spPr>
      </p:pic>
      <p:sp>
        <p:nvSpPr>
          <p:cNvPr id="10" name="TextBox 14">
            <a:extLst>
              <a:ext uri="{FF2B5EF4-FFF2-40B4-BE49-F238E27FC236}">
                <a16:creationId xmlns:a16="http://schemas.microsoft.com/office/drawing/2014/main" id="{9CE6C200-F857-52EE-B43C-C0AD336ED2D2}"/>
              </a:ext>
            </a:extLst>
          </p:cNvPr>
          <p:cNvSpPr txBox="1"/>
          <p:nvPr/>
        </p:nvSpPr>
        <p:spPr>
          <a:xfrm>
            <a:off x="30327849" y="6999753"/>
            <a:ext cx="6467514" cy="8863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chemeClr val="accent2"/>
              </a:buClr>
              <a:buFont typeface="Arial"/>
              <a:buChar char="•"/>
            </a:pPr>
            <a:r>
              <a:rPr lang="en-US" sz="3000" dirty="0">
                <a:latin typeface="Times New Roman"/>
                <a:cs typeface="Calibri"/>
              </a:rPr>
              <a:t>Uses ROS to allow communication between each subsystem on board to know when to deploy</a:t>
            </a:r>
            <a:endParaRPr lang="en-US" sz="3000" dirty="0">
              <a:latin typeface="Calibri" panose="020F0502020204030204"/>
              <a:ea typeface="Calibri" panose="020F0502020204030204"/>
              <a:cs typeface="Calibri"/>
            </a:endParaRPr>
          </a:p>
          <a:p>
            <a:pPr marL="457200" indent="-457200">
              <a:buClr>
                <a:schemeClr val="accent2"/>
              </a:buClr>
              <a:buFont typeface="Arial"/>
              <a:buChar char="•"/>
            </a:pPr>
            <a:r>
              <a:rPr lang="en-US" sz="3000" dirty="0">
                <a:latin typeface="Times New Roman"/>
                <a:cs typeface="Calibri"/>
              </a:rPr>
              <a:t>Deployment.py listens to ROS topics that the Pixhawk publishes to allow detection of when the ASV has reached the desired waypoint to begin deployment of the UUV</a:t>
            </a:r>
            <a:endParaRPr lang="en-US" sz="3000" dirty="0">
              <a:latin typeface="Calibri" panose="020F0502020204030204"/>
              <a:ea typeface="Calibri" panose="020F0502020204030204"/>
              <a:cs typeface="Calibri"/>
            </a:endParaRPr>
          </a:p>
          <a:p>
            <a:pPr marL="457200" indent="-457200">
              <a:buClr>
                <a:schemeClr val="accent2"/>
              </a:buClr>
              <a:buFont typeface="Arial"/>
              <a:buChar char="•"/>
            </a:pPr>
            <a:r>
              <a:rPr lang="en-US" sz="3000" dirty="0">
                <a:latin typeface="Times New Roman"/>
                <a:cs typeface="Calibri"/>
              </a:rPr>
              <a:t>The Pi 4 will sequentially send messages to the </a:t>
            </a:r>
            <a:r>
              <a:rPr lang="en-US" sz="3000" dirty="0" err="1">
                <a:latin typeface="Times New Roman"/>
                <a:cs typeface="Calibri"/>
              </a:rPr>
              <a:t>UGPSControl</a:t>
            </a:r>
            <a:r>
              <a:rPr lang="en-US" sz="3000" dirty="0">
                <a:latin typeface="Times New Roman"/>
                <a:cs typeface="Calibri"/>
              </a:rPr>
              <a:t>, </a:t>
            </a:r>
            <a:r>
              <a:rPr lang="en-US" sz="3000" dirty="0" err="1">
                <a:latin typeface="Times New Roman"/>
                <a:cs typeface="Calibri"/>
              </a:rPr>
              <a:t>WinchDown</a:t>
            </a:r>
            <a:r>
              <a:rPr lang="en-US" sz="3000" dirty="0">
                <a:latin typeface="Times New Roman"/>
                <a:cs typeface="Calibri"/>
              </a:rPr>
              <a:t> and </a:t>
            </a:r>
            <a:r>
              <a:rPr lang="en-US" sz="3000" dirty="0" err="1">
                <a:latin typeface="Times New Roman"/>
                <a:cs typeface="Calibri"/>
              </a:rPr>
              <a:t>WinchUp</a:t>
            </a:r>
            <a:r>
              <a:rPr lang="en-US" sz="3000" dirty="0">
                <a:latin typeface="Times New Roman"/>
                <a:cs typeface="Calibri"/>
              </a:rPr>
              <a:t> topics on the ROS network</a:t>
            </a:r>
            <a:endParaRPr lang="en-US" sz="3000" dirty="0">
              <a:latin typeface="Calibri" panose="020F0502020204030204"/>
              <a:ea typeface="Calibri" panose="020F0502020204030204"/>
              <a:cs typeface="Calibri"/>
            </a:endParaRPr>
          </a:p>
          <a:p>
            <a:pPr marL="457200" indent="-457200">
              <a:buClr>
                <a:schemeClr val="accent2"/>
              </a:buClr>
              <a:buFont typeface="Arial"/>
              <a:buChar char="•"/>
            </a:pPr>
            <a:r>
              <a:rPr lang="en-US" sz="3000" dirty="0">
                <a:latin typeface="Times New Roman"/>
                <a:cs typeface="Calibri"/>
              </a:rPr>
              <a:t>Each subsystem listens to one of the three topics and deploys accordingly</a:t>
            </a:r>
            <a:endParaRPr lang="en-US" sz="3000" dirty="0">
              <a:latin typeface="Calibri" panose="020F0502020204030204"/>
              <a:ea typeface="Calibri" panose="020F0502020204030204"/>
              <a:cs typeface="Calibri"/>
            </a:endParaRPr>
          </a:p>
          <a:p>
            <a:pPr marL="457200" indent="-457200">
              <a:buClr>
                <a:schemeClr val="accent2"/>
              </a:buClr>
              <a:buFont typeface="Arial"/>
              <a:buChar char="•"/>
            </a:pPr>
            <a:r>
              <a:rPr lang="en-US" sz="3000" dirty="0">
                <a:latin typeface="Times New Roman"/>
                <a:cs typeface="Calibri"/>
              </a:rPr>
              <a:t>After each deployment, a “finished” message is sent to the Status topic which the Pi 4 is listening to in order to know which subsystem to deploy next </a:t>
            </a:r>
          </a:p>
        </p:txBody>
      </p:sp>
      <p:sp>
        <p:nvSpPr>
          <p:cNvPr id="11" name="Arrow: Right 10">
            <a:extLst>
              <a:ext uri="{FF2B5EF4-FFF2-40B4-BE49-F238E27FC236}">
                <a16:creationId xmlns:a16="http://schemas.microsoft.com/office/drawing/2014/main" id="{E8773DD2-1E4F-0463-B482-D85C3C7BF242}"/>
              </a:ext>
            </a:extLst>
          </p:cNvPr>
          <p:cNvSpPr/>
          <p:nvPr/>
        </p:nvSpPr>
        <p:spPr>
          <a:xfrm>
            <a:off x="25372882" y="22211933"/>
            <a:ext cx="943339" cy="37732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pic>
        <p:nvPicPr>
          <p:cNvPr id="26" name="Picture 26" descr="Diagram&#10;&#10;Description automatically generated">
            <a:extLst>
              <a:ext uri="{FF2B5EF4-FFF2-40B4-BE49-F238E27FC236}">
                <a16:creationId xmlns:a16="http://schemas.microsoft.com/office/drawing/2014/main" id="{40680FA5-2B4C-C267-9810-52F90D7BBE20}"/>
              </a:ext>
            </a:extLst>
          </p:cNvPr>
          <p:cNvPicPr>
            <a:picLocks noChangeAspect="1"/>
          </p:cNvPicPr>
          <p:nvPr/>
        </p:nvPicPr>
        <p:blipFill rotWithShape="1">
          <a:blip r:embed="rId15"/>
          <a:srcRect r="142" b="14575"/>
          <a:stretch/>
        </p:blipFill>
        <p:spPr>
          <a:xfrm>
            <a:off x="37130465" y="7849771"/>
            <a:ext cx="5513891" cy="7106450"/>
          </a:xfrm>
          <a:prstGeom prst="rect">
            <a:avLst/>
          </a:prstGeom>
          <a:ln w="15875">
            <a:solidFill>
              <a:schemeClr val="tx1"/>
            </a:solidFill>
          </a:ln>
        </p:spPr>
      </p:pic>
      <p:pic>
        <p:nvPicPr>
          <p:cNvPr id="27" name="Picture 28">
            <a:extLst>
              <a:ext uri="{FF2B5EF4-FFF2-40B4-BE49-F238E27FC236}">
                <a16:creationId xmlns:a16="http://schemas.microsoft.com/office/drawing/2014/main" id="{9509DCB6-2500-4200-0D47-DA746CF775C3}"/>
              </a:ext>
            </a:extLst>
          </p:cNvPr>
          <p:cNvPicPr>
            <a:picLocks noChangeAspect="1"/>
          </p:cNvPicPr>
          <p:nvPr/>
        </p:nvPicPr>
        <p:blipFill rotWithShape="1">
          <a:blip r:embed="rId16"/>
          <a:srcRect l="10870" t="22881" r="13043" b="8475"/>
          <a:stretch/>
        </p:blipFill>
        <p:spPr>
          <a:xfrm>
            <a:off x="10485667" y="23772062"/>
            <a:ext cx="2706342" cy="3145949"/>
          </a:xfrm>
          <a:prstGeom prst="rect">
            <a:avLst/>
          </a:prstGeom>
          <a:ln w="15875">
            <a:solidFill>
              <a:schemeClr val="tx1"/>
            </a:solidFill>
          </a:ln>
        </p:spPr>
      </p:pic>
      <p:sp>
        <p:nvSpPr>
          <p:cNvPr id="60" name="Arrow: Right 59">
            <a:extLst>
              <a:ext uri="{FF2B5EF4-FFF2-40B4-BE49-F238E27FC236}">
                <a16:creationId xmlns:a16="http://schemas.microsoft.com/office/drawing/2014/main" id="{280AA191-5D8F-604D-C0BD-7296B33F9818}"/>
              </a:ext>
            </a:extLst>
          </p:cNvPr>
          <p:cNvSpPr/>
          <p:nvPr/>
        </p:nvSpPr>
        <p:spPr>
          <a:xfrm>
            <a:off x="6494439" y="29239800"/>
            <a:ext cx="1305667" cy="831141"/>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pic>
        <p:nvPicPr>
          <p:cNvPr id="14" name="Picture 16">
            <a:extLst>
              <a:ext uri="{FF2B5EF4-FFF2-40B4-BE49-F238E27FC236}">
                <a16:creationId xmlns:a16="http://schemas.microsoft.com/office/drawing/2014/main" id="{A1D768BE-E0B9-A69D-A0C0-5EB4F4DB36C6}"/>
              </a:ext>
            </a:extLst>
          </p:cNvPr>
          <p:cNvPicPr>
            <a:picLocks noChangeAspect="1"/>
          </p:cNvPicPr>
          <p:nvPr/>
        </p:nvPicPr>
        <p:blipFill>
          <a:blip r:embed="rId17"/>
          <a:stretch>
            <a:fillRect/>
          </a:stretch>
        </p:blipFill>
        <p:spPr>
          <a:xfrm>
            <a:off x="30302880" y="21617895"/>
            <a:ext cx="3562103" cy="2728430"/>
          </a:xfrm>
          <a:prstGeom prst="rect">
            <a:avLst/>
          </a:prstGeom>
          <a:ln w="15875">
            <a:solidFill>
              <a:schemeClr val="tx1"/>
            </a:solidFill>
          </a:ln>
        </p:spPr>
      </p:pic>
      <p:pic>
        <p:nvPicPr>
          <p:cNvPr id="17" name="Picture 21" descr="A picture containing text&#10;&#10;Description automatically generated">
            <a:extLst>
              <a:ext uri="{FF2B5EF4-FFF2-40B4-BE49-F238E27FC236}">
                <a16:creationId xmlns:a16="http://schemas.microsoft.com/office/drawing/2014/main" id="{8A7C4CF8-E1E8-F613-CD36-68DE97485C9F}"/>
              </a:ext>
            </a:extLst>
          </p:cNvPr>
          <p:cNvPicPr>
            <a:picLocks noChangeAspect="1"/>
          </p:cNvPicPr>
          <p:nvPr/>
        </p:nvPicPr>
        <p:blipFill rotWithShape="1">
          <a:blip r:embed="rId18"/>
          <a:srcRect t="5159" b="5159"/>
          <a:stretch/>
        </p:blipFill>
        <p:spPr>
          <a:xfrm>
            <a:off x="34373060" y="21680841"/>
            <a:ext cx="4204688" cy="2676218"/>
          </a:xfrm>
          <a:prstGeom prst="rect">
            <a:avLst/>
          </a:prstGeom>
          <a:ln w="15875">
            <a:solidFill>
              <a:schemeClr val="tx1"/>
            </a:solidFill>
          </a:ln>
        </p:spPr>
      </p:pic>
      <p:pic>
        <p:nvPicPr>
          <p:cNvPr id="22" name="Picture 28" descr="A picture containing swimming, resort&#10;&#10;Description automatically generated">
            <a:extLst>
              <a:ext uri="{FF2B5EF4-FFF2-40B4-BE49-F238E27FC236}">
                <a16:creationId xmlns:a16="http://schemas.microsoft.com/office/drawing/2014/main" id="{F444F876-580A-4F88-A341-26D55100E102}"/>
              </a:ext>
            </a:extLst>
          </p:cNvPr>
          <p:cNvPicPr>
            <a:picLocks noChangeAspect="1"/>
          </p:cNvPicPr>
          <p:nvPr/>
        </p:nvPicPr>
        <p:blipFill>
          <a:blip r:embed="rId19"/>
          <a:stretch>
            <a:fillRect/>
          </a:stretch>
        </p:blipFill>
        <p:spPr>
          <a:xfrm>
            <a:off x="39028971" y="21690511"/>
            <a:ext cx="3613963" cy="2620156"/>
          </a:xfrm>
          <a:prstGeom prst="rect">
            <a:avLst/>
          </a:prstGeom>
          <a:ln w="15875">
            <a:solidFill>
              <a:schemeClr val="tx1"/>
            </a:solidFill>
          </a:ln>
        </p:spPr>
      </p:pic>
      <p:pic>
        <p:nvPicPr>
          <p:cNvPr id="3" name="Picture 12">
            <a:extLst>
              <a:ext uri="{FF2B5EF4-FFF2-40B4-BE49-F238E27FC236}">
                <a16:creationId xmlns:a16="http://schemas.microsoft.com/office/drawing/2014/main" id="{7CEDBB75-4988-10D6-95E6-7227C1752BDC}"/>
              </a:ext>
            </a:extLst>
          </p:cNvPr>
          <p:cNvPicPr>
            <a:picLocks noChangeAspect="1"/>
          </p:cNvPicPr>
          <p:nvPr/>
        </p:nvPicPr>
        <p:blipFill>
          <a:blip r:embed="rId20"/>
          <a:stretch>
            <a:fillRect/>
          </a:stretch>
        </p:blipFill>
        <p:spPr>
          <a:xfrm>
            <a:off x="38362586" y="29157149"/>
            <a:ext cx="3359215" cy="1827584"/>
          </a:xfrm>
          <a:prstGeom prst="rect">
            <a:avLst/>
          </a:prstGeom>
          <a:ln w="15875">
            <a:solidFill>
              <a:schemeClr val="tx1"/>
            </a:solidFill>
          </a:ln>
        </p:spPr>
      </p:pic>
      <p:pic>
        <p:nvPicPr>
          <p:cNvPr id="30" name="Picture 30" descr="A picture containing water, sky, outdoor, nature&#10;&#10;Description automatically generated">
            <a:extLst>
              <a:ext uri="{FF2B5EF4-FFF2-40B4-BE49-F238E27FC236}">
                <a16:creationId xmlns:a16="http://schemas.microsoft.com/office/drawing/2014/main" id="{4691D37C-BD37-BB17-8EB9-70E26F93B4E3}"/>
              </a:ext>
            </a:extLst>
          </p:cNvPr>
          <p:cNvPicPr>
            <a:picLocks noChangeAspect="1"/>
          </p:cNvPicPr>
          <p:nvPr/>
        </p:nvPicPr>
        <p:blipFill>
          <a:blip r:embed="rId21"/>
          <a:stretch>
            <a:fillRect/>
          </a:stretch>
        </p:blipFill>
        <p:spPr>
          <a:xfrm>
            <a:off x="38362587" y="26272427"/>
            <a:ext cx="3359216" cy="2678614"/>
          </a:xfrm>
          <a:prstGeom prst="rect">
            <a:avLst/>
          </a:prstGeom>
          <a:ln w="15875">
            <a:solidFill>
              <a:schemeClr val="tx1"/>
            </a:solidFill>
          </a:ln>
        </p:spPr>
      </p:pic>
      <p:sp>
        <p:nvSpPr>
          <p:cNvPr id="4" name="Title 3"/>
          <p:cNvSpPr>
            <a:spLocks noGrp="1"/>
          </p:cNvSpPr>
          <p:nvPr>
            <p:ph type="title"/>
          </p:nvPr>
        </p:nvSpPr>
        <p:spPr>
          <a:xfrm>
            <a:off x="7446444" y="371322"/>
            <a:ext cx="28811827" cy="2651775"/>
          </a:xfrm>
        </p:spPr>
        <p:txBody>
          <a:bodyPr>
            <a:normAutofit fontScale="90000"/>
          </a:bodyPr>
          <a:lstStyle/>
          <a:p>
            <a:pPr algn="ctr"/>
            <a:r>
              <a:rPr lang="en-US" sz="6600" dirty="0">
                <a:latin typeface="Garamond"/>
              </a:rPr>
              <a:t>Marine And Naval Technological Advancements for Robotic </a:t>
            </a:r>
            <a:r>
              <a:rPr lang="en-US" sz="6600" dirty="0" err="1">
                <a:latin typeface="Garamond"/>
              </a:rPr>
              <a:t>AutonomY</a:t>
            </a:r>
            <a:r>
              <a:rPr lang="en-US" sz="6600" dirty="0">
                <a:latin typeface="Garamond"/>
              </a:rPr>
              <a:t> (MANTA RAY):</a:t>
            </a:r>
            <a:br>
              <a:rPr lang="en-US" sz="6600" dirty="0">
                <a:latin typeface="Garamond"/>
              </a:rPr>
            </a:br>
            <a:r>
              <a:rPr lang="en-US" sz="9800" dirty="0">
                <a:latin typeface="Garamond"/>
              </a:rPr>
              <a:t>Autonomous Surface Vehicle (ASV)</a:t>
            </a:r>
            <a:endParaRPr lang="en-US" sz="6600" dirty="0">
              <a:ea typeface="Cambria"/>
            </a:endParaRPr>
          </a:p>
        </p:txBody>
      </p:sp>
      <p:sp>
        <p:nvSpPr>
          <p:cNvPr id="84" name="Text Placeholder 8">
            <a:extLst>
              <a:ext uri="{FF2B5EF4-FFF2-40B4-BE49-F238E27FC236}">
                <a16:creationId xmlns:a16="http://schemas.microsoft.com/office/drawing/2014/main" id="{54D76199-7B7A-41BE-8049-1E6419029084}"/>
              </a:ext>
            </a:extLst>
          </p:cNvPr>
          <p:cNvSpPr txBox="1">
            <a:spLocks/>
          </p:cNvSpPr>
          <p:nvPr/>
        </p:nvSpPr>
        <p:spPr>
          <a:xfrm>
            <a:off x="14625286" y="24463064"/>
            <a:ext cx="14638277" cy="1070686"/>
          </a:xfrm>
          <a:prstGeom prst="rect">
            <a:avLst/>
          </a:prstGeom>
          <a:solidFill>
            <a:srgbClr val="007BD0"/>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sz="4000" dirty="0">
                <a:latin typeface="Times New Roman" panose="02020603050405020304" pitchFamily="18" charset="0"/>
                <a:cs typeface="Times New Roman" panose="02020603050405020304" pitchFamily="18" charset="0"/>
              </a:rPr>
              <a:t>UNDERWATER “GPS” SYSTEM </a:t>
            </a:r>
            <a:endParaRPr lang="en-US" sz="4000" dirty="0">
              <a:ea typeface="+mj-lt"/>
              <a:cs typeface="+mj-lt"/>
            </a:endParaRPr>
          </a:p>
        </p:txBody>
      </p:sp>
      <p:pic>
        <p:nvPicPr>
          <p:cNvPr id="101" name="Picture 100">
            <a:extLst>
              <a:ext uri="{FF2B5EF4-FFF2-40B4-BE49-F238E27FC236}">
                <a16:creationId xmlns:a16="http://schemas.microsoft.com/office/drawing/2014/main" id="{33482AB4-1E4B-4470-8294-94B3391413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393411" y="2828174"/>
            <a:ext cx="5297568" cy="1825335"/>
          </a:xfrm>
          <a:prstGeom prst="rect">
            <a:avLst/>
          </a:prstGeom>
        </p:spPr>
      </p:pic>
      <p:pic>
        <p:nvPicPr>
          <p:cNvPr id="102" name="Picture 19" descr="Logo, company name&#10;&#10;Description automatically generated">
            <a:extLst>
              <a:ext uri="{FF2B5EF4-FFF2-40B4-BE49-F238E27FC236}">
                <a16:creationId xmlns:a16="http://schemas.microsoft.com/office/drawing/2014/main" id="{7D9616C3-9A5B-4BF1-BDFF-BE66A6BB353C}"/>
              </a:ext>
            </a:extLst>
          </p:cNvPr>
          <p:cNvPicPr>
            <a:picLocks noChangeAspect="1"/>
          </p:cNvPicPr>
          <p:nvPr/>
        </p:nvPicPr>
        <p:blipFill rotWithShape="1">
          <a:blip r:embed="rId23"/>
          <a:srcRect l="13855" t="23404" r="10843" b="36281"/>
          <a:stretch/>
        </p:blipFill>
        <p:spPr>
          <a:xfrm>
            <a:off x="37133699" y="-55231"/>
            <a:ext cx="5995556" cy="2839585"/>
          </a:xfrm>
          <a:prstGeom prst="rect">
            <a:avLst/>
          </a:prstGeom>
          <a:effectLst>
            <a:glow>
              <a:schemeClr val="bg1">
                <a:alpha val="40000"/>
              </a:schemeClr>
            </a:glow>
          </a:effectLst>
        </p:spPr>
      </p:pic>
      <p:sp>
        <p:nvSpPr>
          <p:cNvPr id="103" name="Rectangle 102">
            <a:extLst>
              <a:ext uri="{FF2B5EF4-FFF2-40B4-BE49-F238E27FC236}">
                <a16:creationId xmlns:a16="http://schemas.microsoft.com/office/drawing/2014/main" id="{9DB15DB8-AAA2-48DB-BCF4-FF3D1EC51EFC}"/>
              </a:ext>
            </a:extLst>
          </p:cNvPr>
          <p:cNvSpPr/>
          <p:nvPr/>
        </p:nvSpPr>
        <p:spPr>
          <a:xfrm>
            <a:off x="29912419" y="31504507"/>
            <a:ext cx="13216836" cy="1072987"/>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Garamond"/>
                <a:ea typeface="+mn-lt"/>
                <a:cs typeface="+mn-lt"/>
              </a:rPr>
              <a:t>Special thanks to Dr. Martin Renken, Thai Tran, Laura Gustafson, Kelly Danforth,</a:t>
            </a:r>
          </a:p>
          <a:p>
            <a:pPr algn="ctr"/>
            <a:r>
              <a:rPr lang="en-US" sz="2800" dirty="0">
                <a:solidFill>
                  <a:schemeClr val="tx1"/>
                </a:solidFill>
                <a:latin typeface="Garamond"/>
                <a:ea typeface="+mn-lt"/>
                <a:cs typeface="+mn-lt"/>
              </a:rPr>
              <a:t> Scott Campbell, and the Olson Center</a:t>
            </a:r>
          </a:p>
        </p:txBody>
      </p:sp>
      <p:pic>
        <p:nvPicPr>
          <p:cNvPr id="53" name="Picture 52" descr="A picture containing floor&#10;&#10;Description automatically generated">
            <a:extLst>
              <a:ext uri="{FF2B5EF4-FFF2-40B4-BE49-F238E27FC236}">
                <a16:creationId xmlns:a16="http://schemas.microsoft.com/office/drawing/2014/main" id="{3FF342EC-4F74-40D9-945C-3DECDB5074AD}"/>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2497" r="3453" b="9780"/>
          <a:stretch/>
        </p:blipFill>
        <p:spPr>
          <a:xfrm>
            <a:off x="8037766" y="12559616"/>
            <a:ext cx="5052029" cy="2997734"/>
          </a:xfrm>
          <a:prstGeom prst="rect">
            <a:avLst/>
          </a:prstGeom>
          <a:ln w="15875">
            <a:solidFill>
              <a:srgbClr val="2F528F"/>
            </a:solidFill>
          </a:ln>
        </p:spPr>
      </p:pic>
      <p:sp>
        <p:nvSpPr>
          <p:cNvPr id="104" name="Arrow: Right 103">
            <a:extLst>
              <a:ext uri="{FF2B5EF4-FFF2-40B4-BE49-F238E27FC236}">
                <a16:creationId xmlns:a16="http://schemas.microsoft.com/office/drawing/2014/main" id="{B9584E65-672E-4A11-A6E0-4EEF20BDBF55}"/>
              </a:ext>
            </a:extLst>
          </p:cNvPr>
          <p:cNvSpPr/>
          <p:nvPr/>
        </p:nvSpPr>
        <p:spPr>
          <a:xfrm rot="5400000">
            <a:off x="10277901" y="16189686"/>
            <a:ext cx="745910" cy="330379"/>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54" name="TextBox 53">
            <a:extLst>
              <a:ext uri="{FF2B5EF4-FFF2-40B4-BE49-F238E27FC236}">
                <a16:creationId xmlns:a16="http://schemas.microsoft.com/office/drawing/2014/main" id="{F723C07E-39F5-469C-9AB2-F858FA2DDB74}"/>
              </a:ext>
            </a:extLst>
          </p:cNvPr>
          <p:cNvSpPr txBox="1"/>
          <p:nvPr/>
        </p:nvSpPr>
        <p:spPr>
          <a:xfrm>
            <a:off x="8032356" y="15550533"/>
            <a:ext cx="5944610"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Pixhawk  with RC and GPS modules</a:t>
            </a:r>
          </a:p>
        </p:txBody>
      </p:sp>
      <p:sp>
        <p:nvSpPr>
          <p:cNvPr id="55" name="Oval 54">
            <a:extLst>
              <a:ext uri="{FF2B5EF4-FFF2-40B4-BE49-F238E27FC236}">
                <a16:creationId xmlns:a16="http://schemas.microsoft.com/office/drawing/2014/main" id="{DB3FF7AD-8815-426C-853E-20B2FCCADB14}"/>
              </a:ext>
            </a:extLst>
          </p:cNvPr>
          <p:cNvSpPr/>
          <p:nvPr/>
        </p:nvSpPr>
        <p:spPr>
          <a:xfrm>
            <a:off x="9771017" y="16871945"/>
            <a:ext cx="1907177" cy="863884"/>
          </a:xfrm>
          <a:prstGeom prst="ellipse">
            <a:avLst/>
          </a:prstGeom>
          <a:noFill/>
          <a:ln w="60325">
            <a:solidFill>
              <a:srgbClr val="007B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pic>
        <p:nvPicPr>
          <p:cNvPr id="16" name="Picture 4">
            <a:extLst>
              <a:ext uri="{FF2B5EF4-FFF2-40B4-BE49-F238E27FC236}">
                <a16:creationId xmlns:a16="http://schemas.microsoft.com/office/drawing/2014/main" id="{D455DC4E-CF6C-4B95-838E-89F81CE38A9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081409" y="28137304"/>
            <a:ext cx="5348114" cy="3145949"/>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9790A1D4-C926-1EC7-358D-E7ED2FCBA25F}"/>
              </a:ext>
            </a:extLst>
          </p:cNvPr>
          <p:cNvSpPr txBox="1"/>
          <p:nvPr/>
        </p:nvSpPr>
        <p:spPr>
          <a:xfrm>
            <a:off x="8081409" y="30760033"/>
            <a:ext cx="60815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Times New Roman"/>
                <a:cs typeface="Times New Roman"/>
              </a:rPr>
              <a:t>New design</a:t>
            </a:r>
          </a:p>
        </p:txBody>
      </p:sp>
      <p:pic>
        <p:nvPicPr>
          <p:cNvPr id="72" name="Picture 5" descr="A picture containing ground, grass, outdoor&#10;&#10;Description automatically generated">
            <a:extLst>
              <a:ext uri="{FF2B5EF4-FFF2-40B4-BE49-F238E27FC236}">
                <a16:creationId xmlns:a16="http://schemas.microsoft.com/office/drawing/2014/main" id="{7B19017F-BED1-49C9-ACF8-8416EE690E07}"/>
              </a:ext>
            </a:extLst>
          </p:cNvPr>
          <p:cNvPicPr>
            <a:picLocks noChangeAspect="1"/>
          </p:cNvPicPr>
          <p:nvPr/>
        </p:nvPicPr>
        <p:blipFill>
          <a:blip r:embed="rId26"/>
          <a:stretch>
            <a:fillRect/>
          </a:stretch>
        </p:blipFill>
        <p:spPr>
          <a:xfrm>
            <a:off x="1962616" y="28309786"/>
            <a:ext cx="3955176" cy="3145948"/>
          </a:xfrm>
          <a:prstGeom prst="rect">
            <a:avLst/>
          </a:prstGeom>
          <a:ln w="15875">
            <a:solidFill>
              <a:schemeClr val="tx1"/>
            </a:solidFill>
          </a:ln>
        </p:spPr>
      </p:pic>
      <p:sp>
        <p:nvSpPr>
          <p:cNvPr id="66" name="TextBox 65">
            <a:extLst>
              <a:ext uri="{FF2B5EF4-FFF2-40B4-BE49-F238E27FC236}">
                <a16:creationId xmlns:a16="http://schemas.microsoft.com/office/drawing/2014/main" id="{B0BF603F-9ACA-DAF5-4810-E2670DF8E592}"/>
              </a:ext>
            </a:extLst>
          </p:cNvPr>
          <p:cNvSpPr txBox="1"/>
          <p:nvPr/>
        </p:nvSpPr>
        <p:spPr>
          <a:xfrm>
            <a:off x="2019287" y="30876518"/>
            <a:ext cx="60815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Times New Roman"/>
                <a:cs typeface="Times New Roman"/>
              </a:rPr>
              <a:t>Previous design</a:t>
            </a:r>
          </a:p>
        </p:txBody>
      </p:sp>
    </p:spTree>
    <p:extLst>
      <p:ext uri="{BB962C8B-B14F-4D97-AF65-F5344CB8AC3E}">
        <p14:creationId xmlns:p14="http://schemas.microsoft.com/office/powerpoint/2010/main" val="931198942"/>
      </p:ext>
    </p:extLst>
  </p:cSld>
  <p:clrMapOvr>
    <a:masterClrMapping/>
  </p:clrMapOvr>
</p:sld>
</file>

<file path=ppt/theme/theme1.xml><?xml version="1.0" encoding="utf-8"?>
<a:theme xmlns:a="http://schemas.openxmlformats.org/drawingml/2006/main" name="Medical Poster">
  <a:themeElements>
    <a:clrScheme name="Custom 1">
      <a:dk1>
        <a:srgbClr val="292934"/>
      </a:dk1>
      <a:lt1>
        <a:srgbClr val="FFFFFF"/>
      </a:lt1>
      <a:dk2>
        <a:srgbClr val="D2533C"/>
      </a:dk2>
      <a:lt2>
        <a:srgbClr val="F3F2DC"/>
      </a:lt2>
      <a:accent1>
        <a:srgbClr val="93A299"/>
      </a:accent1>
      <a:accent2>
        <a:srgbClr val="AD8F67"/>
      </a:accent2>
      <a:accent3>
        <a:srgbClr val="726056"/>
      </a:accent3>
      <a:accent4>
        <a:srgbClr val="007BD0"/>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sz="6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6000" dirty="0" err="1" smtClean="0"/>
        </a:defPPr>
      </a:lstStyle>
    </a:txDef>
  </a:objectDefaults>
  <a:extraClrSchemeLst/>
  <a:extLst>
    <a:ext uri="{05A4C25C-085E-4340-85A3-A5531E510DB2}">
      <thm15:themeFamily xmlns:thm15="http://schemas.microsoft.com/office/thememl/2012/main" name="Presentation1" id="{55A68E73-61CB-4542-8C48-DCBB2482A3D5}" vid="{6A3CA63D-1E3C-4681-8668-89277FEB3FEB}"/>
    </a:ext>
  </a:extLst>
</a:theme>
</file>

<file path=ppt/theme/theme2.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2078</TotalTime>
  <Words>819</Words>
  <Application>Microsoft Office PowerPoint</Application>
  <PresentationFormat>Custom</PresentationFormat>
  <Paragraphs>84</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Cambria</vt:lpstr>
      <vt:lpstr>Garamond</vt:lpstr>
      <vt:lpstr>Times New Roman</vt:lpstr>
      <vt:lpstr>Medical Poster</vt:lpstr>
      <vt:lpstr>Marine And Naval Technological Advancements for Robotic AutonomY (MANTA RAY): Autonomous Surface Vehicle (ASV)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Title] Lorem ipsum dolor sit amet, consectetuer adipiscing elit maecenas porttitor congue massa fusce</dc:title>
  <dc:creator/>
  <cp:lastModifiedBy>Jenna Ehnot</cp:lastModifiedBy>
  <cp:revision>1496</cp:revision>
  <dcterms:created xsi:type="dcterms:W3CDTF">2013-12-03T00:45:10Z</dcterms:created>
  <dcterms:modified xsi:type="dcterms:W3CDTF">2022-04-19T00:59:06Z</dcterms:modified>
</cp:coreProperties>
</file>