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3"/>
  </p:sldMasterIdLst>
  <p:notesMasterIdLst>
    <p:notesMasterId r:id="rId5"/>
  </p:notesMasterIdLst>
  <p:sldIdLst>
    <p:sldId id="266" r:id="rId4"/>
  </p:sldIdLst>
  <p:sldSz cx="43891200" cy="329184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B6"/>
    <a:srgbClr val="F3C397"/>
    <a:srgbClr val="B5D5FF"/>
    <a:srgbClr val="29729F"/>
    <a:srgbClr val="0044BB"/>
    <a:srgbClr val="000000"/>
    <a:srgbClr val="003591"/>
    <a:srgbClr val="2E0957"/>
    <a:srgbClr val="002060"/>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86407" autoAdjust="0"/>
  </p:normalViewPr>
  <p:slideViewPr>
    <p:cSldViewPr snapToGrid="0">
      <p:cViewPr>
        <p:scale>
          <a:sx n="53" d="100"/>
          <a:sy n="53" d="100"/>
        </p:scale>
        <p:origin x="-4421" y="-4867"/>
      </p:cViewPr>
      <p:guideLst>
        <p:guide orient="horz" pos="10368"/>
        <p:guide pos="13824"/>
      </p:guideLst>
    </p:cSldViewPr>
  </p:slideViewPr>
  <p:outlineViewPr>
    <p:cViewPr>
      <p:scale>
        <a:sx n="33" d="100"/>
        <a:sy n="33" d="100"/>
      </p:scale>
      <p:origin x="0" y="-10498"/>
    </p:cViewPr>
  </p:outlineViewPr>
  <p:notesTextViewPr>
    <p:cViewPr>
      <p:scale>
        <a:sx n="1" d="1"/>
        <a:sy n="1" d="1"/>
      </p:scale>
      <p:origin x="0" y="0"/>
    </p:cViewPr>
  </p:notesTextViewPr>
  <p:sorterViewPr>
    <p:cViewPr>
      <p:scale>
        <a:sx n="100" d="100"/>
        <a:sy n="100" d="100"/>
      </p:scale>
      <p:origin x="0" y="-25402"/>
    </p:cViewPr>
  </p:sorterViewPr>
  <p:notesViewPr>
    <p:cSldViewPr snapToGrid="0">
      <p:cViewPr varScale="1">
        <p:scale>
          <a:sx n="92" d="100"/>
          <a:sy n="92" d="100"/>
        </p:scale>
        <p:origin x="192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3"/>
          </a:xfrm>
          <a:prstGeom prst="rect">
            <a:avLst/>
          </a:prstGeom>
        </p:spPr>
        <p:txBody>
          <a:bodyPr vert="horz" lIns="96642" tIns="48321" rIns="96642" bIns="48321" rtlCol="0"/>
          <a:lstStyle>
            <a:lvl1pPr algn="l">
              <a:defRPr sz="1200"/>
            </a:lvl1pPr>
          </a:lstStyle>
          <a:p>
            <a:endParaRPr lang="en-US"/>
          </a:p>
        </p:txBody>
      </p:sp>
      <p:sp>
        <p:nvSpPr>
          <p:cNvPr id="3" name="Date Placeholder 2"/>
          <p:cNvSpPr>
            <a:spLocks noGrp="1"/>
          </p:cNvSpPr>
          <p:nvPr>
            <p:ph type="dt" idx="1"/>
          </p:nvPr>
        </p:nvSpPr>
        <p:spPr>
          <a:xfrm>
            <a:off x="5439014" y="0"/>
            <a:ext cx="4160520" cy="367453"/>
          </a:xfrm>
          <a:prstGeom prst="rect">
            <a:avLst/>
          </a:prstGeom>
        </p:spPr>
        <p:txBody>
          <a:bodyPr vert="horz" lIns="96642" tIns="48321" rIns="96642" bIns="48321" rtlCol="0"/>
          <a:lstStyle>
            <a:lvl1pPr algn="r">
              <a:defRPr sz="1200"/>
            </a:lvl1pPr>
          </a:lstStyle>
          <a:p>
            <a:fld id="{777B1D42-A65D-49D4-BD83-F646B952BCF1}" type="datetimeFigureOut">
              <a:rPr lang="en-US" smtClean="0"/>
              <a:t>5/11/2022</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42" tIns="48321" rIns="96642" bIns="48321" rtlCol="0" anchor="ctr"/>
          <a:lstStyle/>
          <a:p>
            <a:endParaRPr lang="en-US"/>
          </a:p>
        </p:txBody>
      </p:sp>
      <p:sp>
        <p:nvSpPr>
          <p:cNvPr id="5" name="Notes Placeholder 4"/>
          <p:cNvSpPr>
            <a:spLocks noGrp="1"/>
          </p:cNvSpPr>
          <p:nvPr>
            <p:ph type="body" sz="quarter" idx="3"/>
          </p:nvPr>
        </p:nvSpPr>
        <p:spPr>
          <a:xfrm>
            <a:off x="960121" y="3520443"/>
            <a:ext cx="7680960" cy="2880359"/>
          </a:xfrm>
          <a:prstGeom prst="rect">
            <a:avLst/>
          </a:prstGeom>
        </p:spPr>
        <p:txBody>
          <a:bodyPr vert="horz" lIns="96642" tIns="48321" rIns="96642" bIns="483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9"/>
            <a:ext cx="4160520" cy="367452"/>
          </a:xfrm>
          <a:prstGeom prst="rect">
            <a:avLst/>
          </a:prstGeom>
        </p:spPr>
        <p:txBody>
          <a:bodyPr vert="horz" lIns="96642" tIns="48321" rIns="96642" bIns="48321" rtlCol="0" anchor="b"/>
          <a:lstStyle>
            <a:lvl1pPr algn="l">
              <a:defRPr sz="1200"/>
            </a:lvl1pPr>
          </a:lstStyle>
          <a:p>
            <a:endParaRPr lang="en-US"/>
          </a:p>
        </p:txBody>
      </p:sp>
      <p:sp>
        <p:nvSpPr>
          <p:cNvPr id="7" name="Slide Number Placeholder 6"/>
          <p:cNvSpPr>
            <a:spLocks noGrp="1"/>
          </p:cNvSpPr>
          <p:nvPr>
            <p:ph type="sldNum" sz="quarter" idx="5"/>
          </p:nvPr>
        </p:nvSpPr>
        <p:spPr>
          <a:xfrm>
            <a:off x="5439014" y="6947749"/>
            <a:ext cx="4160520" cy="367452"/>
          </a:xfrm>
          <a:prstGeom prst="rect">
            <a:avLst/>
          </a:prstGeom>
        </p:spPr>
        <p:txBody>
          <a:bodyPr vert="horz" lIns="96642" tIns="48321" rIns="96642" bIns="48321"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A5A33-B5AA-4810-9B13-C1F7DD047D19}" type="slidenum">
              <a:rPr lang="en-US" smtClean="0"/>
              <a:t>1</a:t>
            </a:fld>
            <a:endParaRPr lang="en-US"/>
          </a:p>
        </p:txBody>
      </p:sp>
    </p:spTree>
    <p:extLst>
      <p:ext uri="{BB962C8B-B14F-4D97-AF65-F5344CB8AC3E}">
        <p14:creationId xmlns:p14="http://schemas.microsoft.com/office/powerpoint/2010/main" val="235153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63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09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07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22811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8677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091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5054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346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05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030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964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477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D57F1E4F-1CFF-5643-939E-217C01CDF565}" type="slidenum">
              <a:rPr lang="en-US" smtClean="0"/>
              <a:pPr/>
              <a:t>‹#›</a:t>
            </a:fld>
            <a:endParaRPr lang="en-US" dirty="0"/>
          </a:p>
        </p:txBody>
      </p:sp>
      <p:sp>
        <p:nvSpPr>
          <p:cNvPr id="7" name="Title 1">
            <a:extLst>
              <a:ext uri="{FF2B5EF4-FFF2-40B4-BE49-F238E27FC236}">
                <a16:creationId xmlns:a16="http://schemas.microsoft.com/office/drawing/2014/main" id="{1117FB51-9455-C039-5232-00598586096B}"/>
              </a:ext>
            </a:extLst>
          </p:cNvPr>
          <p:cNvSpPr txBox="1">
            <a:spLocks/>
          </p:cNvSpPr>
          <p:nvPr userDrawn="1"/>
        </p:nvSpPr>
        <p:spPr>
          <a:xfrm>
            <a:off x="-1" y="0"/>
            <a:ext cx="43891200"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8" name="Text Placeholder 24">
            <a:extLst>
              <a:ext uri="{FF2B5EF4-FFF2-40B4-BE49-F238E27FC236}">
                <a16:creationId xmlns:a16="http://schemas.microsoft.com/office/drawing/2014/main" id="{85EDA3BE-ACB3-81D5-79BC-2869BE9D5A5F}"/>
              </a:ext>
            </a:extLst>
          </p:cNvPr>
          <p:cNvSpPr txBox="1">
            <a:spLocks/>
          </p:cNvSpPr>
          <p:nvPr userDrawn="1"/>
        </p:nvSpPr>
        <p:spPr>
          <a:xfrm>
            <a:off x="29127762" y="31446924"/>
            <a:ext cx="13128715" cy="666750"/>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9" name="Picture 8" descr="A picture containing text, clipart&#10;&#10;Description automatically generated">
            <a:extLst>
              <a:ext uri="{FF2B5EF4-FFF2-40B4-BE49-F238E27FC236}">
                <a16:creationId xmlns:a16="http://schemas.microsoft.com/office/drawing/2014/main" id="{EA9E9D11-3FF5-C8A5-3ADD-C1A5F50181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95536F03-6483-5F80-FAA1-BB19911CE319}"/>
              </a:ext>
            </a:extLst>
          </p:cNvPr>
          <p:cNvSpPr txBox="1"/>
          <p:nvPr userDrawn="1"/>
        </p:nvSpPr>
        <p:spPr>
          <a:xfrm>
            <a:off x="1162051" y="31209545"/>
            <a:ext cx="27823885" cy="1147365"/>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sp>
        <p:nvSpPr>
          <p:cNvPr id="11" name="Rectangle 10">
            <a:extLst>
              <a:ext uri="{FF2B5EF4-FFF2-40B4-BE49-F238E27FC236}">
                <a16:creationId xmlns:a16="http://schemas.microsoft.com/office/drawing/2014/main" id="{57FFD4AD-F378-42CE-45BF-2BCCAAE52F47}"/>
              </a:ext>
            </a:extLst>
          </p:cNvPr>
          <p:cNvSpPr/>
          <p:nvPr userDrawn="1"/>
        </p:nvSpPr>
        <p:spPr>
          <a:xfrm>
            <a:off x="0" y="4042611"/>
            <a:ext cx="43891200" cy="709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a:p>
        </p:txBody>
      </p:sp>
    </p:spTree>
    <p:extLst>
      <p:ext uri="{BB962C8B-B14F-4D97-AF65-F5344CB8AC3E}">
        <p14:creationId xmlns:p14="http://schemas.microsoft.com/office/powerpoint/2010/main" val="298547355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3"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jpeg"/><Relationship Id="rId12" Type="http://schemas.openxmlformats.org/officeDocument/2006/relationships/hyperlink" Target="https://doi.org/10.1007/s40474-015-0052-8" TargetMode="External"/><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5.jpg"/><Relationship Id="rId11" Type="http://schemas.openxmlformats.org/officeDocument/2006/relationships/hyperlink" Target="https://doi.org/10.1111/acer.13381" TargetMode="External"/><Relationship Id="rId24" Type="http://schemas.openxmlformats.org/officeDocument/2006/relationships/image" Target="../media/image21.png"/><Relationship Id="rId5" Type="http://schemas.openxmlformats.org/officeDocument/2006/relationships/image" Target="../media/image4.jp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9.sv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88E40844-13E6-4E48-AF18-DE6BFBA7635E}"/>
              </a:ext>
            </a:extLst>
          </p:cNvPr>
          <p:cNvPicPr>
            <a:picLocks noChangeAspect="1"/>
          </p:cNvPicPr>
          <p:nvPr/>
        </p:nvPicPr>
        <p:blipFill>
          <a:blip r:embed="rId3"/>
          <a:stretch>
            <a:fillRect/>
          </a:stretch>
        </p:blipFill>
        <p:spPr>
          <a:xfrm>
            <a:off x="36677130" y="27723171"/>
            <a:ext cx="3802861" cy="3802861"/>
          </a:xfrm>
          <a:prstGeom prst="rect">
            <a:avLst/>
          </a:prstGeom>
        </p:spPr>
      </p:pic>
      <p:pic>
        <p:nvPicPr>
          <p:cNvPr id="102" name="Picture 101">
            <a:extLst>
              <a:ext uri="{FF2B5EF4-FFF2-40B4-BE49-F238E27FC236}">
                <a16:creationId xmlns:a16="http://schemas.microsoft.com/office/drawing/2014/main" id="{BD495FB3-382E-4FD0-B06F-B16870B4A21E}"/>
              </a:ext>
            </a:extLst>
          </p:cNvPr>
          <p:cNvPicPr>
            <a:picLocks noChangeAspect="1"/>
          </p:cNvPicPr>
          <p:nvPr/>
        </p:nvPicPr>
        <p:blipFill>
          <a:blip r:embed="rId4"/>
          <a:stretch>
            <a:fillRect/>
          </a:stretch>
        </p:blipFill>
        <p:spPr>
          <a:xfrm>
            <a:off x="33014656" y="27694541"/>
            <a:ext cx="3042289" cy="3802861"/>
          </a:xfrm>
          <a:prstGeom prst="rect">
            <a:avLst/>
          </a:prstGeom>
        </p:spPr>
      </p:pic>
      <p:sp>
        <p:nvSpPr>
          <p:cNvPr id="2" name="Title 1">
            <a:extLst>
              <a:ext uri="{FF2B5EF4-FFF2-40B4-BE49-F238E27FC236}">
                <a16:creationId xmlns:a16="http://schemas.microsoft.com/office/drawing/2014/main" id="{31279F37-F66B-4985-85AB-10FB9A84512E}"/>
              </a:ext>
            </a:extLst>
          </p:cNvPr>
          <p:cNvSpPr>
            <a:spLocks noGrp="1"/>
          </p:cNvSpPr>
          <p:nvPr>
            <p:ph type="title"/>
          </p:nvPr>
        </p:nvSpPr>
        <p:spPr>
          <a:xfrm>
            <a:off x="595414" y="521871"/>
            <a:ext cx="37856160" cy="1830009"/>
          </a:xfrm>
        </p:spPr>
        <p:txBody>
          <a:bodyPr/>
          <a:lstStyle/>
          <a:p>
            <a:pPr>
              <a:lnSpc>
                <a:spcPct val="100000"/>
              </a:lnSpc>
            </a:pPr>
            <a:r>
              <a:rPr lang="en-US" sz="10285" dirty="0"/>
              <a:t>Restoring caregiver health through story stewardship</a:t>
            </a:r>
            <a:br>
              <a:rPr lang="en-US" sz="10285" dirty="0"/>
            </a:br>
            <a:r>
              <a:rPr lang="en-US" sz="7714" dirty="0"/>
              <a:t>Peer listening for immediate support and long-term system improvement</a:t>
            </a:r>
          </a:p>
        </p:txBody>
      </p:sp>
      <p:sp>
        <p:nvSpPr>
          <p:cNvPr id="3" name="Text Placeholder 2">
            <a:extLst>
              <a:ext uri="{FF2B5EF4-FFF2-40B4-BE49-F238E27FC236}">
                <a16:creationId xmlns:a16="http://schemas.microsoft.com/office/drawing/2014/main" id="{2ECC21AD-83E9-458A-AECE-8678AB6FAE1D}"/>
              </a:ext>
            </a:extLst>
          </p:cNvPr>
          <p:cNvSpPr>
            <a:spLocks noGrp="1"/>
          </p:cNvSpPr>
          <p:nvPr>
            <p:ph type="body" sz="quarter" idx="13"/>
          </p:nvPr>
        </p:nvSpPr>
        <p:spPr>
          <a:xfrm>
            <a:off x="595414" y="3019927"/>
            <a:ext cx="32767123" cy="954526"/>
          </a:xfrm>
        </p:spPr>
        <p:txBody>
          <a:bodyPr/>
          <a:lstStyle/>
          <a:p>
            <a:r>
              <a:rPr lang="en-US" sz="4971" dirty="0"/>
              <a:t>Andrea Dole, BA, Family and Social Work Trainee, NH-ME LEND, Center for Community Inclusion &amp; Disability Studies, UMaine</a:t>
            </a:r>
          </a:p>
        </p:txBody>
      </p:sp>
      <p:pic>
        <p:nvPicPr>
          <p:cNvPr id="7" name="Picture 6" descr="A picture containing text, screenshot, silhouette, clipart&#10;&#10;Description automatically generated">
            <a:extLst>
              <a:ext uri="{FF2B5EF4-FFF2-40B4-BE49-F238E27FC236}">
                <a16:creationId xmlns:a16="http://schemas.microsoft.com/office/drawing/2014/main" id="{CC9A3659-72AE-4AD7-9C79-C962BF188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410" y="10458629"/>
            <a:ext cx="7118271" cy="3034288"/>
          </a:xfrm>
          <a:prstGeom prst="rect">
            <a:avLst/>
          </a:prstGeom>
        </p:spPr>
      </p:pic>
      <p:sp>
        <p:nvSpPr>
          <p:cNvPr id="8" name="TextBox 7">
            <a:extLst>
              <a:ext uri="{FF2B5EF4-FFF2-40B4-BE49-F238E27FC236}">
                <a16:creationId xmlns:a16="http://schemas.microsoft.com/office/drawing/2014/main" id="{BD766EC2-8A26-4EED-8188-D057173D22B0}"/>
              </a:ext>
            </a:extLst>
          </p:cNvPr>
          <p:cNvSpPr txBox="1"/>
          <p:nvPr/>
        </p:nvSpPr>
        <p:spPr>
          <a:xfrm>
            <a:off x="1452645" y="13577953"/>
            <a:ext cx="13324114" cy="2202398"/>
          </a:xfrm>
          <a:prstGeom prst="rect">
            <a:avLst/>
          </a:prstGeom>
          <a:noFill/>
        </p:spPr>
        <p:txBody>
          <a:bodyPr wrap="square" rtlCol="0">
            <a:spAutoFit/>
          </a:bodyPr>
          <a:lstStyle/>
          <a:p>
            <a:r>
              <a:rPr lang="en-US" sz="3428" b="1" dirty="0">
                <a:latin typeface="Palatino Linotype" panose="02040502050505030304" pitchFamily="18" charset="0"/>
              </a:rPr>
              <a:t>FASD Maine </a:t>
            </a:r>
            <a:r>
              <a:rPr lang="en-US" sz="3428" dirty="0">
                <a:latin typeface="Palatino Linotype" panose="02040502050505030304" pitchFamily="18" charset="0"/>
              </a:rPr>
              <a:t>is a grassroots educational and advocacy organization of family members affected by FASD and professionals who care for them. Since 2019, FASD Maine has worked diligently to increase awareness, public support, diagnostic capacity, and policy change.  </a:t>
            </a:r>
          </a:p>
        </p:txBody>
      </p:sp>
      <p:sp>
        <p:nvSpPr>
          <p:cNvPr id="9" name="TextBox 8">
            <a:extLst>
              <a:ext uri="{FF2B5EF4-FFF2-40B4-BE49-F238E27FC236}">
                <a16:creationId xmlns:a16="http://schemas.microsoft.com/office/drawing/2014/main" id="{C7AD81B9-F949-42EA-88E7-251B4A849794}"/>
              </a:ext>
            </a:extLst>
          </p:cNvPr>
          <p:cNvSpPr txBox="1"/>
          <p:nvPr/>
        </p:nvSpPr>
        <p:spPr>
          <a:xfrm>
            <a:off x="47534675" y="5783096"/>
            <a:ext cx="13324114" cy="2202398"/>
          </a:xfrm>
          <a:prstGeom prst="rect">
            <a:avLst/>
          </a:prstGeom>
          <a:noFill/>
        </p:spPr>
        <p:txBody>
          <a:bodyPr wrap="square" rtlCol="0">
            <a:spAutoFit/>
          </a:bodyPr>
          <a:lstStyle/>
          <a:p>
            <a:r>
              <a:rPr lang="en-US" sz="3428" dirty="0">
                <a:latin typeface="Palatino Linotype" panose="02040502050505030304" pitchFamily="18" charset="0"/>
              </a:rPr>
              <a:t>FASDMaine.org provides up-to-date research on best practices. “Caregiver supports should emphasize self-care, provide support for grief and loss, offer respite, promote social connection, enhance advocacy, and consider the multi-generational impacts of FASD.”</a:t>
            </a:r>
          </a:p>
        </p:txBody>
      </p:sp>
      <p:pic>
        <p:nvPicPr>
          <p:cNvPr id="18" name="Picture 17" descr="A picture containing text, building, brick, stone&#10;&#10;Description automatically generated">
            <a:extLst>
              <a:ext uri="{FF2B5EF4-FFF2-40B4-BE49-F238E27FC236}">
                <a16:creationId xmlns:a16="http://schemas.microsoft.com/office/drawing/2014/main" id="{CC5221FD-92DF-485F-9E1E-02125E422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3080" y="17794291"/>
            <a:ext cx="13852563" cy="7401725"/>
          </a:xfrm>
          <a:prstGeom prst="rect">
            <a:avLst/>
          </a:prstGeom>
        </p:spPr>
      </p:pic>
      <p:sp>
        <p:nvSpPr>
          <p:cNvPr id="19" name="TextBox 18">
            <a:extLst>
              <a:ext uri="{FF2B5EF4-FFF2-40B4-BE49-F238E27FC236}">
                <a16:creationId xmlns:a16="http://schemas.microsoft.com/office/drawing/2014/main" id="{1C987F50-7DB2-4934-9C92-A3DA1E2BC552}"/>
              </a:ext>
            </a:extLst>
          </p:cNvPr>
          <p:cNvSpPr txBox="1"/>
          <p:nvPr/>
        </p:nvSpPr>
        <p:spPr>
          <a:xfrm>
            <a:off x="46473174" y="13042753"/>
            <a:ext cx="13324114" cy="3890552"/>
          </a:xfrm>
          <a:prstGeom prst="rect">
            <a:avLst/>
          </a:prstGeom>
          <a:noFill/>
        </p:spPr>
        <p:txBody>
          <a:bodyPr wrap="square" rtlCol="0">
            <a:spAutoFit/>
          </a:bodyPr>
          <a:lstStyle/>
          <a:p>
            <a:r>
              <a:rPr lang="en-US" sz="3428" dirty="0">
                <a:latin typeface="Palatino Linotype" panose="02040502050505030304" pitchFamily="18" charset="0"/>
              </a:rPr>
              <a:t>Grounded theory (GT) research methods offer an opportunity for caregivers to experience validation of powerful lived-experiences and strengths. “The Basic Social Process (</a:t>
            </a:r>
            <a:r>
              <a:rPr lang="en-US" sz="3428" dirty="0" err="1">
                <a:latin typeface="Palatino Linotype" panose="02040502050505030304" pitchFamily="18" charset="0"/>
              </a:rPr>
              <a:t>Bigus</a:t>
            </a:r>
            <a:r>
              <a:rPr lang="en-US" sz="3428" dirty="0">
                <a:latin typeface="Palatino Linotype" panose="02040502050505030304" pitchFamily="18" charset="0"/>
              </a:rPr>
              <a:t> et al., 1982; Glaser, 1978) that arose is grounded in data, conceptualizing experiences </a:t>
            </a:r>
            <a:r>
              <a:rPr lang="en-US" sz="3428" i="1" dirty="0">
                <a:latin typeface="Palatino Linotype" panose="02040502050505030304" pitchFamily="18" charset="0"/>
              </a:rPr>
              <a:t>of</a:t>
            </a:r>
            <a:r>
              <a:rPr lang="en-US" sz="3428" dirty="0">
                <a:latin typeface="Palatino Linotype" panose="02040502050505030304" pitchFamily="18" charset="0"/>
              </a:rPr>
              <a:t> parents </a:t>
            </a:r>
            <a:r>
              <a:rPr lang="en-US" sz="3428" i="1" dirty="0">
                <a:latin typeface="Palatino Linotype" panose="02040502050505030304" pitchFamily="18" charset="0"/>
              </a:rPr>
              <a:t>for</a:t>
            </a:r>
            <a:r>
              <a:rPr lang="en-US" sz="3428" dirty="0">
                <a:latin typeface="Palatino Linotype" panose="02040502050505030304" pitchFamily="18" charset="0"/>
              </a:rPr>
              <a:t> parents.”</a:t>
            </a:r>
          </a:p>
          <a:p>
            <a:endParaRPr lang="en-US" sz="4114" dirty="0">
              <a:latin typeface="Palatino Linotype" panose="02040502050505030304" pitchFamily="18" charset="0"/>
            </a:endParaRPr>
          </a:p>
          <a:p>
            <a:endParaRPr lang="en-US" sz="3428" dirty="0">
              <a:latin typeface="Palatino Linotype" panose="02040502050505030304" pitchFamily="18" charset="0"/>
            </a:endParaRPr>
          </a:p>
        </p:txBody>
      </p:sp>
      <p:pic>
        <p:nvPicPr>
          <p:cNvPr id="24" name="Picture 23" descr="A picture containing person&#10;&#10;Description automatically generated">
            <a:extLst>
              <a:ext uri="{FF2B5EF4-FFF2-40B4-BE49-F238E27FC236}">
                <a16:creationId xmlns:a16="http://schemas.microsoft.com/office/drawing/2014/main" id="{A1C40B07-D88F-445B-97F3-4212930665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61079" y="11358620"/>
            <a:ext cx="6971498" cy="2974704"/>
          </a:xfrm>
          <a:prstGeom prst="rect">
            <a:avLst/>
          </a:prstGeom>
        </p:spPr>
      </p:pic>
      <p:sp>
        <p:nvSpPr>
          <p:cNvPr id="26" name="TextBox 25">
            <a:extLst>
              <a:ext uri="{FF2B5EF4-FFF2-40B4-BE49-F238E27FC236}">
                <a16:creationId xmlns:a16="http://schemas.microsoft.com/office/drawing/2014/main" id="{E7D5893C-6633-4D76-85C3-468366B4E4F2}"/>
              </a:ext>
            </a:extLst>
          </p:cNvPr>
          <p:cNvSpPr txBox="1"/>
          <p:nvPr/>
        </p:nvSpPr>
        <p:spPr>
          <a:xfrm>
            <a:off x="15416231" y="6413616"/>
            <a:ext cx="13324114" cy="1674882"/>
          </a:xfrm>
          <a:prstGeom prst="rect">
            <a:avLst/>
          </a:prstGeom>
          <a:noFill/>
          <a:effectLst>
            <a:glow rad="127000">
              <a:srgbClr val="FFFF00"/>
            </a:glow>
          </a:effectLst>
        </p:spPr>
        <p:txBody>
          <a:bodyPr wrap="square" rtlCol="0">
            <a:spAutoFit/>
          </a:bodyPr>
          <a:lstStyle/>
          <a:p>
            <a:r>
              <a:rPr lang="en-US" sz="3428" dirty="0">
                <a:latin typeface="Palatino Linotype" panose="02040502050505030304" pitchFamily="18" charset="0"/>
              </a:rPr>
              <a:t>FASD Maine provided access to high quality, inclusive, multi-media materials, in-depth opportunities for Trainee to learn about FASD, and mentorship in developing FASD-informed systems of care.</a:t>
            </a:r>
          </a:p>
        </p:txBody>
      </p:sp>
      <p:sp>
        <p:nvSpPr>
          <p:cNvPr id="27" name="TextBox 26">
            <a:extLst>
              <a:ext uri="{FF2B5EF4-FFF2-40B4-BE49-F238E27FC236}">
                <a16:creationId xmlns:a16="http://schemas.microsoft.com/office/drawing/2014/main" id="{9922AD99-530D-4830-8579-3823431DC636}"/>
              </a:ext>
            </a:extLst>
          </p:cNvPr>
          <p:cNvSpPr txBox="1"/>
          <p:nvPr/>
        </p:nvSpPr>
        <p:spPr>
          <a:xfrm>
            <a:off x="1571062" y="15873772"/>
            <a:ext cx="13324114" cy="4312463"/>
          </a:xfrm>
          <a:prstGeom prst="rect">
            <a:avLst/>
          </a:prstGeom>
          <a:noFill/>
        </p:spPr>
        <p:txBody>
          <a:bodyPr wrap="square" rtlCol="0">
            <a:spAutoFit/>
          </a:bodyPr>
          <a:lstStyle/>
          <a:p>
            <a:r>
              <a:rPr lang="en-US" sz="3428" b="1" dirty="0">
                <a:latin typeface="Palatino Linotype" panose="02040502050505030304" pitchFamily="18" charset="0"/>
                <a:ea typeface="Calibri" panose="020F0502020204030204" pitchFamily="34" charset="0"/>
                <a:cs typeface="Times New Roman" panose="02020603050405020304" pitchFamily="18" charset="0"/>
              </a:rPr>
              <a:t>Fetal Alcohol Spectrum Disorder (FASD) </a:t>
            </a:r>
          </a:p>
          <a:p>
            <a:pPr marL="489833" indent="-489833">
              <a:buFont typeface="Arial" panose="020B0604020202020204" pitchFamily="34" charset="0"/>
              <a:buChar char="•"/>
            </a:pPr>
            <a:r>
              <a:rPr lang="en-US" sz="3428" dirty="0">
                <a:latin typeface="Palatino Linotype" panose="02040502050505030304" pitchFamily="18" charset="0"/>
                <a:ea typeface="Calibri" panose="020F0502020204030204" pitchFamily="34" charset="0"/>
                <a:cs typeface="Times New Roman" panose="02020603050405020304" pitchFamily="18" charset="0"/>
              </a:rPr>
              <a:t>FASD is the most common cause of intellectual disability and birth defects in the U.S. and covers a range of diagnoses.</a:t>
            </a:r>
          </a:p>
          <a:p>
            <a:pPr marL="489833" indent="-489833">
              <a:buFont typeface="Arial" panose="020B0604020202020204" pitchFamily="34" charset="0"/>
              <a:buChar char="•"/>
            </a:pPr>
            <a:r>
              <a:rPr lang="en-US" sz="3428" dirty="0">
                <a:latin typeface="Palatino Linotype" panose="02040502050505030304" pitchFamily="18" charset="0"/>
              </a:rPr>
              <a:t>Those more likely to use alcohol during pregnancy are white, 35 and older, with higher education and higher income.</a:t>
            </a:r>
            <a:r>
              <a:rPr lang="en-US" sz="2400" baseline="30000" dirty="0">
                <a:latin typeface="Palatino Linotype" panose="02040502050505030304" pitchFamily="18" charset="0"/>
              </a:rPr>
              <a:t>1</a:t>
            </a:r>
          </a:p>
          <a:p>
            <a:pPr marL="489833" indent="-489833">
              <a:buFont typeface="Arial" panose="020B0604020202020204" pitchFamily="34" charset="0"/>
              <a:buChar char="•"/>
            </a:pPr>
            <a:r>
              <a:rPr lang="en-US" sz="3428" dirty="0">
                <a:latin typeface="Palatino Linotype" panose="02040502050505030304" pitchFamily="18" charset="0"/>
              </a:rPr>
              <a:t>FASD-informed systems of care use evidence-based practices to adapt the environment to create conditions for success for people with brain injury and their caregivers without shame or stigma.</a:t>
            </a:r>
            <a:r>
              <a:rPr lang="en-US" sz="2400" baseline="30000" dirty="0">
                <a:latin typeface="Palatino Linotype" panose="02040502050505030304" pitchFamily="18" charset="0"/>
              </a:rPr>
              <a:t>2,3,4</a:t>
            </a:r>
          </a:p>
        </p:txBody>
      </p:sp>
      <p:pic>
        <p:nvPicPr>
          <p:cNvPr id="29" name="Picture 28" descr="Timeline&#10;&#10;Description automatically generated with medium confidence">
            <a:extLst>
              <a:ext uri="{FF2B5EF4-FFF2-40B4-BE49-F238E27FC236}">
                <a16:creationId xmlns:a16="http://schemas.microsoft.com/office/drawing/2014/main" id="{BC30B30B-A860-4615-B4DC-0D11AF4502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7045" y="20387523"/>
            <a:ext cx="11459469" cy="8163360"/>
          </a:xfrm>
          <a:prstGeom prst="rect">
            <a:avLst/>
          </a:prstGeom>
        </p:spPr>
      </p:pic>
      <p:sp>
        <p:nvSpPr>
          <p:cNvPr id="30" name="TextBox 29">
            <a:extLst>
              <a:ext uri="{FF2B5EF4-FFF2-40B4-BE49-F238E27FC236}">
                <a16:creationId xmlns:a16="http://schemas.microsoft.com/office/drawing/2014/main" id="{14854651-1A8C-4024-BD13-B57600DE01F6}"/>
              </a:ext>
            </a:extLst>
          </p:cNvPr>
          <p:cNvSpPr txBox="1"/>
          <p:nvPr/>
        </p:nvSpPr>
        <p:spPr>
          <a:xfrm>
            <a:off x="1353590" y="8984809"/>
            <a:ext cx="13324114" cy="1411284"/>
          </a:xfrm>
          <a:prstGeom prst="rect">
            <a:avLst/>
          </a:prstGeom>
          <a:noFill/>
        </p:spPr>
        <p:txBody>
          <a:bodyPr wrap="square" rtlCol="0">
            <a:spAutoFit/>
          </a:bodyPr>
          <a:lstStyle/>
          <a:p>
            <a:pPr algn="ctr"/>
            <a:r>
              <a:rPr lang="en-US" sz="5143" b="1" dirty="0">
                <a:latin typeface="Calibri" panose="020F0502020204030204" pitchFamily="34" charset="0"/>
                <a:cs typeface="Calibri" panose="020F0502020204030204" pitchFamily="34" charset="0"/>
              </a:rPr>
              <a:t>Leadership Partner - FASD Maine: </a:t>
            </a:r>
          </a:p>
          <a:p>
            <a:pPr algn="ctr"/>
            <a:r>
              <a:rPr lang="en-US" sz="3428" b="1" dirty="0">
                <a:latin typeface="Calibri" panose="020F0502020204030204" pitchFamily="34" charset="0"/>
                <a:cs typeface="Calibri" panose="020F0502020204030204" pitchFamily="34" charset="0"/>
              </a:rPr>
              <a:t>Madonna Mooney, Connie </a:t>
            </a:r>
            <a:r>
              <a:rPr lang="en-US" sz="3428" b="1" dirty="0" err="1">
                <a:latin typeface="Calibri" panose="020F0502020204030204" pitchFamily="34" charset="0"/>
                <a:cs typeface="Calibri" panose="020F0502020204030204" pitchFamily="34" charset="0"/>
              </a:rPr>
              <a:t>Mazelsky</a:t>
            </a:r>
            <a:r>
              <a:rPr lang="en-US" sz="3428" b="1" dirty="0">
                <a:latin typeface="Calibri" panose="020F0502020204030204" pitchFamily="34" charset="0"/>
                <a:cs typeface="Calibri" panose="020F0502020204030204" pitchFamily="34" charset="0"/>
              </a:rPr>
              <a:t>, Shannon </a:t>
            </a:r>
            <a:r>
              <a:rPr lang="en-US" sz="3428" b="1" dirty="0" err="1">
                <a:latin typeface="Calibri" panose="020F0502020204030204" pitchFamily="34" charset="0"/>
                <a:cs typeface="Calibri" panose="020F0502020204030204" pitchFamily="34" charset="0"/>
              </a:rPr>
              <a:t>Coray</a:t>
            </a:r>
            <a:endParaRPr lang="en-US" sz="3428"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6FDE816-D2D5-42B4-83C4-96FEE58A9DE1}"/>
              </a:ext>
            </a:extLst>
          </p:cNvPr>
          <p:cNvSpPr txBox="1"/>
          <p:nvPr/>
        </p:nvSpPr>
        <p:spPr>
          <a:xfrm>
            <a:off x="15381515" y="4870980"/>
            <a:ext cx="13324113" cy="1675202"/>
          </a:xfrm>
          <a:prstGeom prst="rect">
            <a:avLst/>
          </a:prstGeom>
          <a:noFill/>
        </p:spPr>
        <p:txBody>
          <a:bodyPr wrap="square" rtlCol="0">
            <a:spAutoFit/>
          </a:bodyPr>
          <a:lstStyle/>
          <a:p>
            <a:r>
              <a:rPr lang="en-US" sz="5143" b="1" dirty="0">
                <a:latin typeface="Calibri" panose="020F0502020204030204" pitchFamily="34" charset="0"/>
                <a:cs typeface="Calibri" panose="020F0502020204030204" pitchFamily="34" charset="0"/>
              </a:rPr>
              <a:t>Process: </a:t>
            </a:r>
          </a:p>
          <a:p>
            <a:pPr marL="734749" indent="-734749" algn="ctr">
              <a:buBlip>
                <a:blip r:embed="rId9">
                  <a:extLst>
                    <a:ext uri="{96DAC541-7B7A-43D3-8B79-37D633B846F1}">
                      <asvg:svgBlip xmlns:asvg="http://schemas.microsoft.com/office/drawing/2016/SVG/main" r:embed="rId10"/>
                    </a:ext>
                  </a:extLst>
                </a:blip>
              </a:buBlip>
            </a:pPr>
            <a:r>
              <a:rPr lang="en-US" sz="5143" b="1" dirty="0">
                <a:latin typeface="Calibri" panose="020F0502020204030204" pitchFamily="34" charset="0"/>
                <a:cs typeface="Calibri" panose="020F0502020204030204" pitchFamily="34" charset="0"/>
              </a:rPr>
              <a:t>inclusive multi-media learning and mentoring</a:t>
            </a:r>
          </a:p>
        </p:txBody>
      </p:sp>
      <p:sp>
        <p:nvSpPr>
          <p:cNvPr id="34" name="TextBox 33">
            <a:extLst>
              <a:ext uri="{FF2B5EF4-FFF2-40B4-BE49-F238E27FC236}">
                <a16:creationId xmlns:a16="http://schemas.microsoft.com/office/drawing/2014/main" id="{10F525CF-96C5-4132-8734-3BD89B90A84B}"/>
              </a:ext>
            </a:extLst>
          </p:cNvPr>
          <p:cNvSpPr txBox="1"/>
          <p:nvPr/>
        </p:nvSpPr>
        <p:spPr>
          <a:xfrm flipH="1">
            <a:off x="29705459" y="10476247"/>
            <a:ext cx="13324114" cy="883768"/>
          </a:xfrm>
          <a:prstGeom prst="rect">
            <a:avLst/>
          </a:prstGeom>
          <a:noFill/>
        </p:spPr>
        <p:txBody>
          <a:bodyPr wrap="square" rtlCol="0">
            <a:spAutoFit/>
          </a:bodyPr>
          <a:lstStyle/>
          <a:p>
            <a:pPr algn="ctr"/>
            <a:r>
              <a:rPr lang="en-US" sz="5143" b="1" i="1" dirty="0">
                <a:latin typeface="Calibri" panose="020F0502020204030204" pitchFamily="34" charset="0"/>
                <a:cs typeface="Calibri" panose="020F0502020204030204" pitchFamily="34" charset="0"/>
              </a:rPr>
              <a:t>“By being seen, I then see myself”</a:t>
            </a:r>
            <a:endParaRPr lang="en-US" sz="5143" b="1"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9857A7BA-4472-4A0F-94DF-524EE432BB09}"/>
              </a:ext>
            </a:extLst>
          </p:cNvPr>
          <p:cNvSpPr txBox="1"/>
          <p:nvPr/>
        </p:nvSpPr>
        <p:spPr>
          <a:xfrm>
            <a:off x="15283543" y="18765410"/>
            <a:ext cx="13324114" cy="883768"/>
          </a:xfrm>
          <a:prstGeom prst="rect">
            <a:avLst/>
          </a:prstGeom>
          <a:noFill/>
        </p:spPr>
        <p:txBody>
          <a:bodyPr wrap="square" rtlCol="0">
            <a:spAutoFit/>
          </a:bodyPr>
          <a:lstStyle/>
          <a:p>
            <a:pPr marL="734749" indent="-734749" algn="ctr">
              <a:buBlip>
                <a:blip r:embed="rId9">
                  <a:extLst>
                    <a:ext uri="{96DAC541-7B7A-43D3-8B79-37D633B846F1}">
                      <asvg:svgBlip xmlns:asvg="http://schemas.microsoft.com/office/drawing/2016/SVG/main" r:embed="rId10"/>
                    </a:ext>
                  </a:extLst>
                </a:blip>
              </a:buBlip>
            </a:pPr>
            <a:r>
              <a:rPr lang="en-US" sz="5143" b="1" dirty="0">
                <a:latin typeface="Calibri" panose="020F0502020204030204" pitchFamily="34" charset="0"/>
                <a:cs typeface="Calibri" panose="020F0502020204030204" pitchFamily="34" charset="0"/>
              </a:rPr>
              <a:t>research on ethical story-gathering practices</a:t>
            </a:r>
          </a:p>
        </p:txBody>
      </p:sp>
      <p:sp>
        <p:nvSpPr>
          <p:cNvPr id="37" name="TextBox 36">
            <a:extLst>
              <a:ext uri="{FF2B5EF4-FFF2-40B4-BE49-F238E27FC236}">
                <a16:creationId xmlns:a16="http://schemas.microsoft.com/office/drawing/2014/main" id="{15394366-5CEB-44CE-A52B-CB4E5A083104}"/>
              </a:ext>
            </a:extLst>
          </p:cNvPr>
          <p:cNvSpPr txBox="1"/>
          <p:nvPr/>
        </p:nvSpPr>
        <p:spPr>
          <a:xfrm>
            <a:off x="29705459" y="24075631"/>
            <a:ext cx="13324114" cy="3521349"/>
          </a:xfrm>
          <a:prstGeom prst="rect">
            <a:avLst/>
          </a:prstGeom>
          <a:noFill/>
        </p:spPr>
        <p:txBody>
          <a:bodyPr wrap="square" rtlCol="0">
            <a:spAutoFit/>
          </a:bodyPr>
          <a:lstStyle/>
          <a:p>
            <a:r>
              <a:rPr lang="en-US" sz="5143" b="1" dirty="0"/>
              <a:t>Conclusion: Peer-led processes heal &amp; transform</a:t>
            </a:r>
            <a:endParaRPr lang="en-US" sz="3428" dirty="0">
              <a:latin typeface="Palatino Linotype" panose="02040502050505030304" pitchFamily="18" charset="0"/>
            </a:endParaRPr>
          </a:p>
          <a:p>
            <a:r>
              <a:rPr lang="en-US" sz="3428" dirty="0">
                <a:latin typeface="Palatino Linotype" panose="02040502050505030304" pitchFamily="18" charset="0"/>
              </a:rPr>
              <a:t>Peer-led Restorative Practices and Grounded Theory research offer:</a:t>
            </a:r>
          </a:p>
          <a:p>
            <a:pPr marL="489833" indent="-489833">
              <a:buFont typeface="Arial" panose="020B0604020202020204" pitchFamily="34" charset="0"/>
              <a:buChar char="•"/>
            </a:pPr>
            <a:r>
              <a:rPr lang="en-US" sz="3428" dirty="0">
                <a:latin typeface="Palatino Linotype" panose="02040502050505030304" pitchFamily="18" charset="0"/>
              </a:rPr>
              <a:t>Connection-building frameworks that disarm shame and stigma</a:t>
            </a:r>
          </a:p>
          <a:p>
            <a:pPr marL="489833" indent="-489833">
              <a:buFont typeface="Arial" panose="020B0604020202020204" pitchFamily="34" charset="0"/>
              <a:buChar char="•"/>
            </a:pPr>
            <a:r>
              <a:rPr lang="en-US" sz="3428" dirty="0">
                <a:latin typeface="Palatino Linotype" panose="02040502050505030304" pitchFamily="18" charset="0"/>
              </a:rPr>
              <a:t>Culturally-humble centering of powerful lived-experiences</a:t>
            </a:r>
          </a:p>
          <a:p>
            <a:pPr marL="489833" indent="-489833">
              <a:buFont typeface="Arial" panose="020B0604020202020204" pitchFamily="34" charset="0"/>
              <a:buChar char="•"/>
            </a:pPr>
            <a:r>
              <a:rPr lang="en-US" sz="3428" dirty="0">
                <a:latin typeface="Palatino Linotype" panose="02040502050505030304" pitchFamily="18" charset="0"/>
              </a:rPr>
              <a:t>Healing, agency, sustainability: universal and ecological design</a:t>
            </a:r>
          </a:p>
          <a:p>
            <a:pPr marL="489833" indent="-489833">
              <a:buFont typeface="Arial" panose="020B0604020202020204" pitchFamily="34" charset="0"/>
              <a:buChar char="•"/>
            </a:pPr>
            <a:r>
              <a:rPr lang="en-US" sz="3428" dirty="0">
                <a:latin typeface="Palatino Linotype" panose="02040502050505030304" pitchFamily="18" charset="0"/>
              </a:rPr>
              <a:t>A sense of wholeness amidst struggle and clarity for action</a:t>
            </a:r>
          </a:p>
        </p:txBody>
      </p:sp>
      <p:sp>
        <p:nvSpPr>
          <p:cNvPr id="38" name="Rectangle 4">
            <a:extLst>
              <a:ext uri="{FF2B5EF4-FFF2-40B4-BE49-F238E27FC236}">
                <a16:creationId xmlns:a16="http://schemas.microsoft.com/office/drawing/2014/main" id="{B1E34381-F787-4BFB-85A6-5573AB98B8A6}"/>
              </a:ext>
            </a:extLst>
          </p:cNvPr>
          <p:cNvSpPr>
            <a:spLocks noChangeArrowheads="1"/>
          </p:cNvSpPr>
          <p:nvPr/>
        </p:nvSpPr>
        <p:spPr bwMode="auto">
          <a:xfrm>
            <a:off x="130629" y="-27661"/>
            <a:ext cx="333013" cy="31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377" tIns="39189" rIns="78377" bIns="39189"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 </a:t>
            </a:r>
          </a:p>
        </p:txBody>
      </p:sp>
      <p:sp>
        <p:nvSpPr>
          <p:cNvPr id="42" name="TextBox 41">
            <a:extLst>
              <a:ext uri="{FF2B5EF4-FFF2-40B4-BE49-F238E27FC236}">
                <a16:creationId xmlns:a16="http://schemas.microsoft.com/office/drawing/2014/main" id="{A3365214-5460-4FAC-99F0-BD18C74EDA1E}"/>
              </a:ext>
            </a:extLst>
          </p:cNvPr>
          <p:cNvSpPr txBox="1"/>
          <p:nvPr/>
        </p:nvSpPr>
        <p:spPr>
          <a:xfrm>
            <a:off x="46473174" y="12274632"/>
            <a:ext cx="13324114" cy="883768"/>
          </a:xfrm>
          <a:prstGeom prst="rect">
            <a:avLst/>
          </a:prstGeom>
          <a:noFill/>
        </p:spPr>
        <p:txBody>
          <a:bodyPr wrap="square" rtlCol="0">
            <a:spAutoFit/>
          </a:bodyPr>
          <a:lstStyle/>
          <a:p>
            <a:pPr lvl="0"/>
            <a:r>
              <a:rPr lang="en-US" sz="5143" b="1" dirty="0">
                <a:solidFill>
                  <a:prstClr val="black"/>
                </a:solidFill>
                <a:latin typeface="Calibri" panose="020F0502020204030204" pitchFamily="34" charset="0"/>
                <a:cs typeface="Calibri" panose="020F0502020204030204" pitchFamily="34" charset="0"/>
              </a:rPr>
              <a:t>Grounded theory research validates life</a:t>
            </a:r>
          </a:p>
        </p:txBody>
      </p:sp>
      <p:sp>
        <p:nvSpPr>
          <p:cNvPr id="46" name="TextBox 45">
            <a:extLst>
              <a:ext uri="{FF2B5EF4-FFF2-40B4-BE49-F238E27FC236}">
                <a16:creationId xmlns:a16="http://schemas.microsoft.com/office/drawing/2014/main" id="{93E07503-0396-41AC-8973-9EC865172FBE}"/>
              </a:ext>
            </a:extLst>
          </p:cNvPr>
          <p:cNvSpPr txBox="1"/>
          <p:nvPr/>
        </p:nvSpPr>
        <p:spPr>
          <a:xfrm>
            <a:off x="29705460" y="14563612"/>
            <a:ext cx="13324114" cy="9324156"/>
          </a:xfrm>
          <a:prstGeom prst="rect">
            <a:avLst/>
          </a:prstGeom>
          <a:solidFill>
            <a:srgbClr val="F3C397"/>
          </a:solidFill>
          <a:effectLst>
            <a:glow rad="977900">
              <a:srgbClr val="FFE2B6">
                <a:alpha val="40000"/>
              </a:srgbClr>
            </a:glow>
            <a:softEdge rad="165100"/>
          </a:effectLst>
        </p:spPr>
        <p:txBody>
          <a:bodyPr wrap="square" rtlCol="0">
            <a:spAutoFit/>
          </a:bodyPr>
          <a:lstStyle/>
          <a:p>
            <a:r>
              <a:rPr lang="en-US" sz="3771" i="1" dirty="0">
                <a:latin typeface="Palatino Linotype" panose="02040502050505030304" pitchFamily="18" charset="0"/>
              </a:rPr>
              <a:t>	“I didn’t have to take care of your reaction to my exhaustion. You already know, ‘of course you’re dead-meat because you’re doing this!’ I felt really heard - with no interruptions (that’s not easy to do!) – no getting out of the heart into the head. Support is what keeps us alive; the heart; deep listening. There’s a loss and grief about the reality of the pervasiveness of FASD. And with cultural denial, there’s often a fear of going into these places.”</a:t>
            </a:r>
          </a:p>
          <a:p>
            <a:r>
              <a:rPr lang="en-US" sz="3771" i="1" dirty="0">
                <a:latin typeface="Palatino Linotype" panose="02040502050505030304" pitchFamily="18" charset="0"/>
              </a:rPr>
              <a:t>	“…Sharing more of my experience yesterday lightened a load I was not completely aware I was carrying until I had a listener, you, to prompt my share and acknowledge my hard work. Your making space for my story was like the traveler who did not realize how thirsty and tired they were until someone offered them water and rest; and was not aware of their own strength or the challenges of their journey until they were given a moment to pause to see the many obstacles they had overcome and how far they had traveled.”</a:t>
            </a:r>
          </a:p>
          <a:p>
            <a:pPr algn="ctr"/>
            <a:r>
              <a:rPr lang="en-US" sz="3428" i="1" dirty="0">
                <a:latin typeface="Palatino Linotype" panose="02040502050505030304" pitchFamily="18" charset="0"/>
              </a:rPr>
              <a:t>-Caregiver Storyteller reflections on peer-listening process pilot</a:t>
            </a:r>
          </a:p>
        </p:txBody>
      </p:sp>
      <p:sp>
        <p:nvSpPr>
          <p:cNvPr id="47" name="TextBox 46">
            <a:extLst>
              <a:ext uri="{FF2B5EF4-FFF2-40B4-BE49-F238E27FC236}">
                <a16:creationId xmlns:a16="http://schemas.microsoft.com/office/drawing/2014/main" id="{A3735E92-3549-4FD5-891F-097A2D3240F6}"/>
              </a:ext>
            </a:extLst>
          </p:cNvPr>
          <p:cNvSpPr txBox="1"/>
          <p:nvPr/>
        </p:nvSpPr>
        <p:spPr>
          <a:xfrm>
            <a:off x="1571062" y="28592913"/>
            <a:ext cx="13324114" cy="2535309"/>
          </a:xfrm>
          <a:prstGeom prst="rect">
            <a:avLst/>
          </a:prstGeom>
          <a:noFill/>
        </p:spPr>
        <p:txBody>
          <a:bodyPr wrap="square" rtlCol="0">
            <a:spAutoFit/>
          </a:bodyPr>
          <a:lstStyle/>
          <a:p>
            <a:pPr lvl="0"/>
            <a:r>
              <a:rPr lang="en-US" sz="1323" dirty="0"/>
              <a:t>1.May PA, et al. (2018) Prevalence of Fetal Alcohol Spectrum Disorders in 4 US Communities. JAMA.</a:t>
            </a:r>
          </a:p>
          <a:p>
            <a:pPr lvl="0"/>
            <a:r>
              <a:rPr lang="en-US" sz="1323" dirty="0"/>
              <a:t>2.Corrigan, P. W., Lara, J. L., Shah, B. B., Mitchell, K. T., </a:t>
            </a:r>
            <a:r>
              <a:rPr lang="en-US" sz="1323" dirty="0" err="1"/>
              <a:t>Simmes</a:t>
            </a:r>
            <a:r>
              <a:rPr lang="en-US" sz="1323" dirty="0"/>
              <a:t>, D., &amp; Jones, K. L. (2017). The Public Stigma of Birth Mothers of Children with Fetal Alcohol Spectrum Disorders. </a:t>
            </a:r>
            <a:r>
              <a:rPr lang="en-US" sz="1323" i="1" dirty="0"/>
              <a:t>Alcoholism, clinical and experimental research</a:t>
            </a:r>
            <a:r>
              <a:rPr lang="en-US" sz="1323" dirty="0"/>
              <a:t>, </a:t>
            </a:r>
            <a:r>
              <a:rPr lang="en-US" sz="1323" i="1" dirty="0"/>
              <a:t>41</a:t>
            </a:r>
            <a:r>
              <a:rPr lang="en-US" sz="1323" dirty="0"/>
              <a:t>(6), 1166–1173. </a:t>
            </a:r>
            <a:r>
              <a:rPr lang="en-US" sz="1323" dirty="0">
                <a:hlinkClick r:id="rId11"/>
              </a:rPr>
              <a:t>https://doi.org/10.1111/acer.13381</a:t>
            </a:r>
            <a:endParaRPr lang="en-US" sz="1323" dirty="0"/>
          </a:p>
          <a:p>
            <a:pPr lvl="0"/>
            <a:r>
              <a:rPr lang="en-US" sz="1323" dirty="0"/>
              <a:t>3.Flannigan K, Pei J, McLachlan K, Harding K, Mela M, Cook J, </a:t>
            </a:r>
            <a:r>
              <a:rPr lang="en-US" sz="1323" dirty="0" err="1"/>
              <a:t>Badry</a:t>
            </a:r>
            <a:r>
              <a:rPr lang="en-US" sz="1323" dirty="0"/>
              <a:t> D and McFarlane A (2022) Responding to the Unique Complexities of Fetal Alcohol Spectrum Disorder. Front. Psychol. 12:778471. </a:t>
            </a:r>
            <a:r>
              <a:rPr lang="en-US" sz="1323" dirty="0" err="1"/>
              <a:t>doi</a:t>
            </a:r>
            <a:r>
              <a:rPr lang="en-US" sz="1323" dirty="0"/>
              <a:t>: 10.3389/fpsyg.2021.778471</a:t>
            </a:r>
          </a:p>
          <a:p>
            <a:pPr lvl="0"/>
            <a:r>
              <a:rPr lang="en-US" sz="1323" dirty="0"/>
              <a:t>4.Petrenko C. L. (2015). Positive Behavioral Interventions and Family Support for Fetal Alcohol Spectrum Disorders. </a:t>
            </a:r>
            <a:r>
              <a:rPr lang="en-US" sz="1323" i="1" dirty="0"/>
              <a:t>Current developmental disorders reports</a:t>
            </a:r>
            <a:r>
              <a:rPr lang="en-US" sz="1323" dirty="0"/>
              <a:t>, </a:t>
            </a:r>
            <a:r>
              <a:rPr lang="en-US" sz="1323" i="1" dirty="0"/>
              <a:t>2</a:t>
            </a:r>
            <a:r>
              <a:rPr lang="en-US" sz="1323" dirty="0"/>
              <a:t>(3), 199–209. </a:t>
            </a:r>
            <a:r>
              <a:rPr lang="en-US" sz="1323" dirty="0">
                <a:hlinkClick r:id="rId12"/>
              </a:rPr>
              <a:t>https://doi.org/10.1007/s40474-015-0052-8</a:t>
            </a:r>
            <a:endParaRPr lang="en-US" sz="1323" dirty="0"/>
          </a:p>
          <a:p>
            <a:pPr lvl="0"/>
            <a:r>
              <a:rPr lang="en-US" sz="1323" dirty="0"/>
              <a:t>5.Brown, B (2021) </a:t>
            </a:r>
            <a:r>
              <a:rPr lang="en-US" sz="1323" u="sng" dirty="0"/>
              <a:t>Atlas of the Heart: Mapping the Language of Meaningful Human Connection</a:t>
            </a:r>
            <a:r>
              <a:rPr lang="en-US" sz="1323" dirty="0"/>
              <a:t> “A Grounded Theory on Cultivating Meaningful Connection: Developing Grounded Confidence, Practicing the Courage to Walk Alongside, Practicing Story Stewardship”</a:t>
            </a:r>
            <a:endParaRPr lang="en-US" sz="1323" u="sng" dirty="0"/>
          </a:p>
          <a:p>
            <a:pPr lvl="0"/>
            <a:r>
              <a:rPr lang="en-US" sz="1323" dirty="0"/>
              <a:t>6.Restorative Justice Project Maine, Restorative Practitioner Harm Repair Series (2021 Training): “Restorative Justice Practitioner Core Competencies: Growing Equity, Development &amp; Trauma-Informed, Self-Care, Preserves Restorative Practitioner Role, Balances Power Dynamics, Respects Dignity of all Participants, Promotes Voluntariness, Invites Holistic Dialogue, Practices Restorative Mindset, Balances Flexibility with Guiding, Demonstrates </a:t>
            </a:r>
            <a:r>
              <a:rPr lang="en-US" sz="1323" dirty="0" err="1"/>
              <a:t>Groundedness</a:t>
            </a:r>
            <a:r>
              <a:rPr lang="en-US" sz="1323" dirty="0"/>
              <a:t>, Actively Self Reflects”</a:t>
            </a:r>
          </a:p>
        </p:txBody>
      </p:sp>
      <p:sp>
        <p:nvSpPr>
          <p:cNvPr id="71" name="TextBox 70">
            <a:extLst>
              <a:ext uri="{FF2B5EF4-FFF2-40B4-BE49-F238E27FC236}">
                <a16:creationId xmlns:a16="http://schemas.microsoft.com/office/drawing/2014/main" id="{6E0DA560-1DDE-42F9-AF24-C7A633B313C0}"/>
              </a:ext>
            </a:extLst>
          </p:cNvPr>
          <p:cNvSpPr txBox="1"/>
          <p:nvPr/>
        </p:nvSpPr>
        <p:spPr>
          <a:xfrm>
            <a:off x="29705458" y="4976900"/>
            <a:ext cx="13324114" cy="5631413"/>
          </a:xfrm>
          <a:prstGeom prst="rect">
            <a:avLst/>
          </a:prstGeom>
          <a:noFill/>
        </p:spPr>
        <p:txBody>
          <a:bodyPr wrap="square" rtlCol="0">
            <a:spAutoFit/>
          </a:bodyPr>
          <a:lstStyle/>
          <a:p>
            <a:r>
              <a:rPr lang="en-US" sz="5143" b="1" dirty="0">
                <a:latin typeface="Calibri" panose="020F0502020204030204" pitchFamily="34" charset="0"/>
                <a:cs typeface="Calibri" panose="020F0502020204030204" pitchFamily="34" charset="0"/>
              </a:rPr>
              <a:t>Results: Peer-Listening Pilot &amp; Reflection</a:t>
            </a:r>
          </a:p>
          <a:p>
            <a:r>
              <a:rPr lang="en-US" sz="3428" dirty="0">
                <a:latin typeface="Palatino Linotype" panose="02040502050505030304" pitchFamily="18" charset="0"/>
                <a:cs typeface="Calibri" panose="020F0502020204030204" pitchFamily="34" charset="0"/>
              </a:rPr>
              <a:t>LEND Trainee collaborated with FASD Maine to create and pilot a successful storytelling process utilizing informed peer-listening: </a:t>
            </a:r>
          </a:p>
          <a:p>
            <a:pPr marL="457200" indent="-457200">
              <a:buFont typeface="Arial" panose="020B0604020202020204" pitchFamily="34" charset="0"/>
              <a:buChar char="•"/>
            </a:pPr>
            <a:r>
              <a:rPr lang="en-US" sz="3428" dirty="0">
                <a:latin typeface="Palatino Linotype" panose="02040502050505030304" pitchFamily="18" charset="0"/>
                <a:cs typeface="Calibri" panose="020F0502020204030204" pitchFamily="34" charset="0"/>
              </a:rPr>
              <a:t>Storytelling as a healing art that leverages peer-support</a:t>
            </a:r>
          </a:p>
          <a:p>
            <a:pPr marL="489833" indent="-489833">
              <a:buFont typeface="Arial" panose="020B0604020202020204" pitchFamily="34" charset="0"/>
              <a:buChar char="•"/>
            </a:pPr>
            <a:r>
              <a:rPr lang="en-US" sz="3428" dirty="0">
                <a:latin typeface="Palatino Linotype" panose="02040502050505030304" pitchFamily="18" charset="0"/>
                <a:cs typeface="Calibri" panose="020F0502020204030204" pitchFamily="34" charset="0"/>
              </a:rPr>
              <a:t>Respectful evidence-based Story Stewardship </a:t>
            </a:r>
            <a:r>
              <a:rPr lang="en-US" sz="3428">
                <a:latin typeface="Palatino Linotype" panose="02040502050505030304" pitchFamily="18" charset="0"/>
                <a:cs typeface="Calibri" panose="020F0502020204030204" pitchFamily="34" charset="0"/>
              </a:rPr>
              <a:t>practices </a:t>
            </a:r>
          </a:p>
          <a:p>
            <a:pPr marL="489833" indent="-489833">
              <a:buFont typeface="Arial" panose="020B0604020202020204" pitchFamily="34" charset="0"/>
              <a:buChar char="•"/>
            </a:pPr>
            <a:r>
              <a:rPr lang="en-US" sz="3428">
                <a:latin typeface="Palatino Linotype" panose="02040502050505030304" pitchFamily="18" charset="0"/>
                <a:cs typeface="Calibri" panose="020F0502020204030204" pitchFamily="34" charset="0"/>
              </a:rPr>
              <a:t>Align </a:t>
            </a:r>
            <a:r>
              <a:rPr lang="en-US" sz="3428" dirty="0">
                <a:latin typeface="Palatino Linotype" panose="02040502050505030304" pitchFamily="18" charset="0"/>
                <a:cs typeface="Calibri" panose="020F0502020204030204" pitchFamily="34" charset="0"/>
              </a:rPr>
              <a:t>with FASD-informed best-practices for caregiver support </a:t>
            </a:r>
            <a:r>
              <a:rPr lang="en-US" sz="2400" baseline="30000" dirty="0">
                <a:latin typeface="Palatino Linotype" panose="02040502050505030304" pitchFamily="18" charset="0"/>
                <a:cs typeface="Calibri" panose="020F0502020204030204" pitchFamily="34" charset="0"/>
              </a:rPr>
              <a:t>5,4</a:t>
            </a:r>
          </a:p>
          <a:p>
            <a:pPr marL="489833" indent="-489833">
              <a:buFont typeface="Arial" panose="020B0604020202020204" pitchFamily="34" charset="0"/>
              <a:buChar char="•"/>
            </a:pPr>
            <a:r>
              <a:rPr lang="en-US" sz="3428" dirty="0">
                <a:latin typeface="Palatino Linotype" panose="02040502050505030304" pitchFamily="18" charset="0"/>
                <a:cs typeface="Calibri" panose="020F0502020204030204" pitchFamily="34" charset="0"/>
              </a:rPr>
              <a:t>Grounded in Restorative Practitioner Core Competencies </a:t>
            </a:r>
            <a:r>
              <a:rPr lang="en-US" sz="2400" baseline="30000" dirty="0">
                <a:latin typeface="Palatino Linotype" panose="02040502050505030304" pitchFamily="18" charset="0"/>
                <a:cs typeface="Calibri" panose="020F0502020204030204" pitchFamily="34" charset="0"/>
              </a:rPr>
              <a:t>6</a:t>
            </a:r>
          </a:p>
          <a:p>
            <a:pPr marL="489833" indent="-489833">
              <a:buFont typeface="Arial" panose="020B0604020202020204" pitchFamily="34" charset="0"/>
              <a:buChar char="•"/>
            </a:pPr>
            <a:r>
              <a:rPr lang="en-US" sz="3428" dirty="0">
                <a:latin typeface="Palatino Linotype" panose="02040502050505030304" pitchFamily="18" charset="0"/>
                <a:cs typeface="Calibri" panose="020F0502020204030204" pitchFamily="34" charset="0"/>
              </a:rPr>
              <a:t>Working with principles of Grounded Theory Research </a:t>
            </a:r>
            <a:r>
              <a:rPr lang="en-US" sz="2400" baseline="30000" dirty="0">
                <a:latin typeface="Palatino Linotype" panose="02040502050505030304" pitchFamily="18" charset="0"/>
                <a:cs typeface="Calibri" panose="020F0502020204030204" pitchFamily="34" charset="0"/>
              </a:rPr>
              <a:t>5</a:t>
            </a:r>
          </a:p>
          <a:p>
            <a:r>
              <a:rPr lang="en-US" sz="3428" dirty="0">
                <a:latin typeface="Palatino Linotype" panose="02040502050505030304" pitchFamily="18" charset="0"/>
                <a:cs typeface="Calibri" panose="020F0502020204030204" pitchFamily="34" charset="0"/>
              </a:rPr>
              <a:t>This process can be extended or repeated one-on-one or in groups, and/or as part of a peer-led Grounded Theory research project.</a:t>
            </a:r>
          </a:p>
        </p:txBody>
      </p:sp>
      <p:sp>
        <p:nvSpPr>
          <p:cNvPr id="74" name="TextBox 73">
            <a:extLst>
              <a:ext uri="{FF2B5EF4-FFF2-40B4-BE49-F238E27FC236}">
                <a16:creationId xmlns:a16="http://schemas.microsoft.com/office/drawing/2014/main" id="{8FFBF378-6C14-496A-87DD-960BD4C2ED47}"/>
              </a:ext>
            </a:extLst>
          </p:cNvPr>
          <p:cNvSpPr txBox="1"/>
          <p:nvPr/>
        </p:nvSpPr>
        <p:spPr>
          <a:xfrm>
            <a:off x="1452645" y="5003992"/>
            <a:ext cx="13324114" cy="4048865"/>
          </a:xfrm>
          <a:prstGeom prst="rect">
            <a:avLst/>
          </a:prstGeom>
          <a:noFill/>
        </p:spPr>
        <p:txBody>
          <a:bodyPr wrap="square" rtlCol="0">
            <a:spAutoFit/>
          </a:bodyPr>
          <a:lstStyle/>
          <a:p>
            <a:r>
              <a:rPr lang="en-US" sz="5143" b="1" dirty="0"/>
              <a:t>Project: ‘Reclaiming our Stories’</a:t>
            </a:r>
          </a:p>
          <a:p>
            <a:r>
              <a:rPr lang="en-US" sz="3428" dirty="0">
                <a:latin typeface="Palatino Linotype" panose="02040502050505030304" pitchFamily="18" charset="0"/>
              </a:rPr>
              <a:t>Create ethical frameworks and processes for leveraging the collective wisdom, resources, and social analysis inherent in stories:</a:t>
            </a:r>
          </a:p>
          <a:p>
            <a:pPr marL="457200" indent="-457200">
              <a:buFont typeface="Arial" panose="020B0604020202020204" pitchFamily="34" charset="0"/>
              <a:buChar char="•"/>
            </a:pPr>
            <a:r>
              <a:rPr lang="en-US" sz="3428" dirty="0">
                <a:latin typeface="Palatino Linotype" panose="02040502050505030304" pitchFamily="18" charset="0"/>
              </a:rPr>
              <a:t>Open-access to peer support and social learning</a:t>
            </a:r>
          </a:p>
          <a:p>
            <a:pPr marL="457200" indent="-457200">
              <a:buFont typeface="Arial" panose="020B0604020202020204" pitchFamily="34" charset="0"/>
              <a:buChar char="•"/>
            </a:pPr>
            <a:r>
              <a:rPr lang="en-US" sz="3428" dirty="0">
                <a:latin typeface="Palatino Linotype" panose="02040502050505030304" pitchFamily="18" charset="0"/>
              </a:rPr>
              <a:t>Culturally-humble application of universal design principles</a:t>
            </a:r>
          </a:p>
          <a:p>
            <a:pPr marL="489833" indent="-489833">
              <a:buFont typeface="Arial" panose="020B0604020202020204" pitchFamily="34" charset="0"/>
              <a:buChar char="•"/>
            </a:pPr>
            <a:r>
              <a:rPr lang="en-US" sz="3428" dirty="0">
                <a:latin typeface="Palatino Linotype" panose="02040502050505030304" pitchFamily="18" charset="0"/>
              </a:rPr>
              <a:t>Resilience-oriented frameworks that center lived-experience</a:t>
            </a:r>
          </a:p>
          <a:p>
            <a:pPr marL="489833" indent="-489833">
              <a:buFont typeface="Arial" panose="020B0604020202020204" pitchFamily="34" charset="0"/>
              <a:buChar char="•"/>
            </a:pPr>
            <a:r>
              <a:rPr lang="en-US" sz="3428" dirty="0">
                <a:latin typeface="Palatino Linotype" panose="02040502050505030304" pitchFamily="18" charset="0"/>
              </a:rPr>
              <a:t>Personal and collective healing, leadership and transformation</a:t>
            </a:r>
          </a:p>
        </p:txBody>
      </p:sp>
      <p:pic>
        <p:nvPicPr>
          <p:cNvPr id="75" name="Picture 74">
            <a:extLst>
              <a:ext uri="{FF2B5EF4-FFF2-40B4-BE49-F238E27FC236}">
                <a16:creationId xmlns:a16="http://schemas.microsoft.com/office/drawing/2014/main" id="{1BE171A0-1914-465D-BA96-052A0440C121}"/>
              </a:ext>
            </a:extLst>
          </p:cNvPr>
          <p:cNvPicPr>
            <a:picLocks noChangeAspect="1"/>
          </p:cNvPicPr>
          <p:nvPr/>
        </p:nvPicPr>
        <p:blipFill>
          <a:blip r:embed="rId13"/>
          <a:stretch>
            <a:fillRect/>
          </a:stretch>
        </p:blipFill>
        <p:spPr>
          <a:xfrm>
            <a:off x="15710146" y="8470084"/>
            <a:ext cx="3869871" cy="5298621"/>
          </a:xfrm>
          <a:prstGeom prst="rect">
            <a:avLst/>
          </a:prstGeom>
        </p:spPr>
      </p:pic>
      <p:pic>
        <p:nvPicPr>
          <p:cNvPr id="80" name="Picture 79">
            <a:extLst>
              <a:ext uri="{FF2B5EF4-FFF2-40B4-BE49-F238E27FC236}">
                <a16:creationId xmlns:a16="http://schemas.microsoft.com/office/drawing/2014/main" id="{010050B5-6526-4047-8688-ED9453F2CD4F}"/>
              </a:ext>
            </a:extLst>
          </p:cNvPr>
          <p:cNvPicPr>
            <a:picLocks noChangeAspect="1"/>
          </p:cNvPicPr>
          <p:nvPr/>
        </p:nvPicPr>
        <p:blipFill>
          <a:blip r:embed="rId14"/>
          <a:stretch>
            <a:fillRect/>
          </a:stretch>
        </p:blipFill>
        <p:spPr>
          <a:xfrm>
            <a:off x="20313836" y="8364352"/>
            <a:ext cx="8229600" cy="2416629"/>
          </a:xfrm>
          <a:prstGeom prst="rect">
            <a:avLst/>
          </a:prstGeom>
        </p:spPr>
      </p:pic>
      <p:pic>
        <p:nvPicPr>
          <p:cNvPr id="82" name="Picture 81">
            <a:extLst>
              <a:ext uri="{FF2B5EF4-FFF2-40B4-BE49-F238E27FC236}">
                <a16:creationId xmlns:a16="http://schemas.microsoft.com/office/drawing/2014/main" id="{2D3F4E50-C6CA-43C0-BB59-9BAF0DAB9D07}"/>
              </a:ext>
            </a:extLst>
          </p:cNvPr>
          <p:cNvPicPr>
            <a:picLocks noChangeAspect="1"/>
          </p:cNvPicPr>
          <p:nvPr/>
        </p:nvPicPr>
        <p:blipFill>
          <a:blip r:embed="rId15"/>
          <a:stretch>
            <a:fillRect/>
          </a:stretch>
        </p:blipFill>
        <p:spPr>
          <a:xfrm>
            <a:off x="26175844" y="10253087"/>
            <a:ext cx="2340320" cy="758478"/>
          </a:xfrm>
          <a:prstGeom prst="rect">
            <a:avLst/>
          </a:prstGeom>
        </p:spPr>
      </p:pic>
      <p:pic>
        <p:nvPicPr>
          <p:cNvPr id="84" name="Picture 83">
            <a:extLst>
              <a:ext uri="{FF2B5EF4-FFF2-40B4-BE49-F238E27FC236}">
                <a16:creationId xmlns:a16="http://schemas.microsoft.com/office/drawing/2014/main" id="{987620BE-6ED6-447C-9226-1E625A12A8FA}"/>
              </a:ext>
            </a:extLst>
          </p:cNvPr>
          <p:cNvPicPr>
            <a:picLocks noChangeAspect="1"/>
          </p:cNvPicPr>
          <p:nvPr/>
        </p:nvPicPr>
        <p:blipFill>
          <a:blip r:embed="rId16"/>
          <a:stretch>
            <a:fillRect/>
          </a:stretch>
        </p:blipFill>
        <p:spPr>
          <a:xfrm>
            <a:off x="15463952" y="13741623"/>
            <a:ext cx="6986025" cy="4729756"/>
          </a:xfrm>
          <a:prstGeom prst="rect">
            <a:avLst/>
          </a:prstGeom>
        </p:spPr>
      </p:pic>
      <p:pic>
        <p:nvPicPr>
          <p:cNvPr id="76" name="Picture 75">
            <a:extLst>
              <a:ext uri="{FF2B5EF4-FFF2-40B4-BE49-F238E27FC236}">
                <a16:creationId xmlns:a16="http://schemas.microsoft.com/office/drawing/2014/main" id="{3C00EEAF-F5E7-4CBE-A497-03540897BE6B}"/>
              </a:ext>
            </a:extLst>
          </p:cNvPr>
          <p:cNvPicPr>
            <a:picLocks noChangeAspect="1"/>
          </p:cNvPicPr>
          <p:nvPr/>
        </p:nvPicPr>
        <p:blipFill>
          <a:blip r:embed="rId17"/>
          <a:stretch>
            <a:fillRect/>
          </a:stretch>
        </p:blipFill>
        <p:spPr>
          <a:xfrm>
            <a:off x="19876627" y="10914899"/>
            <a:ext cx="8829002" cy="4621431"/>
          </a:xfrm>
          <a:prstGeom prst="rect">
            <a:avLst/>
          </a:prstGeom>
        </p:spPr>
      </p:pic>
      <p:pic>
        <p:nvPicPr>
          <p:cNvPr id="87" name="Picture 86">
            <a:extLst>
              <a:ext uri="{FF2B5EF4-FFF2-40B4-BE49-F238E27FC236}">
                <a16:creationId xmlns:a16="http://schemas.microsoft.com/office/drawing/2014/main" id="{0A9CAD60-EBF5-4996-A33E-3C3F1214213C}"/>
              </a:ext>
            </a:extLst>
          </p:cNvPr>
          <p:cNvPicPr>
            <a:picLocks noChangeAspect="1"/>
          </p:cNvPicPr>
          <p:nvPr/>
        </p:nvPicPr>
        <p:blipFill>
          <a:blip r:embed="rId18"/>
          <a:stretch>
            <a:fillRect/>
          </a:stretch>
        </p:blipFill>
        <p:spPr>
          <a:xfrm>
            <a:off x="15463952" y="19833161"/>
            <a:ext cx="3869871" cy="2571750"/>
          </a:xfrm>
          <a:prstGeom prst="rect">
            <a:avLst/>
          </a:prstGeom>
        </p:spPr>
      </p:pic>
      <p:sp>
        <p:nvSpPr>
          <p:cNvPr id="88" name="TextBox 87">
            <a:extLst>
              <a:ext uri="{FF2B5EF4-FFF2-40B4-BE49-F238E27FC236}">
                <a16:creationId xmlns:a16="http://schemas.microsoft.com/office/drawing/2014/main" id="{B599DBE4-4FC5-45FA-A36C-5FA9CFA4590C}"/>
              </a:ext>
            </a:extLst>
          </p:cNvPr>
          <p:cNvSpPr txBox="1"/>
          <p:nvPr/>
        </p:nvSpPr>
        <p:spPr>
          <a:xfrm>
            <a:off x="15283543" y="22576025"/>
            <a:ext cx="13456803" cy="5895012"/>
          </a:xfrm>
          <a:prstGeom prst="rect">
            <a:avLst/>
          </a:prstGeom>
          <a:noFill/>
        </p:spPr>
        <p:txBody>
          <a:bodyPr wrap="square" rtlCol="0">
            <a:spAutoFit/>
          </a:bodyPr>
          <a:lstStyle/>
          <a:p>
            <a:r>
              <a:rPr lang="en-US" sz="3428" dirty="0">
                <a:latin typeface="Palatino Linotype" panose="02040502050505030304" pitchFamily="18" charset="0"/>
              </a:rPr>
              <a:t>LEND Trainee pursued research and experiences related to stories:</a:t>
            </a:r>
          </a:p>
          <a:p>
            <a:pPr marL="489833" indent="-489833">
              <a:buFont typeface="Arial" panose="020B0604020202020204" pitchFamily="34" charset="0"/>
              <a:buChar char="•"/>
            </a:pPr>
            <a:r>
              <a:rPr lang="en-US" sz="3428" dirty="0">
                <a:latin typeface="Palatino Linotype" panose="02040502050505030304" pitchFamily="18" charset="0"/>
              </a:rPr>
              <a:t>Interview with Nick Whiston at Portland nonprofit The Telling Room: story as a healing art; ethical storytelling and use of stories</a:t>
            </a:r>
          </a:p>
          <a:p>
            <a:pPr marL="489833" indent="-489833">
              <a:buFont typeface="Arial" panose="020B0604020202020204" pitchFamily="34" charset="0"/>
              <a:buChar char="•"/>
            </a:pPr>
            <a:r>
              <a:rPr lang="en-US" sz="3428" dirty="0">
                <a:latin typeface="Palatino Linotype" panose="02040502050505030304" pitchFamily="18" charset="0"/>
              </a:rPr>
              <a:t>Support from Sandra Horne, Marnie </a:t>
            </a:r>
            <a:r>
              <a:rPr lang="en-US" sz="3428" dirty="0" err="1">
                <a:latin typeface="Palatino Linotype" panose="02040502050505030304" pitchFamily="18" charset="0"/>
              </a:rPr>
              <a:t>Marnault</a:t>
            </a:r>
            <a:r>
              <a:rPr lang="en-US" sz="3428" dirty="0">
                <a:latin typeface="Palatino Linotype" panose="02040502050505030304" pitchFamily="18" charset="0"/>
              </a:rPr>
              <a:t>, and Jen </a:t>
            </a:r>
            <a:r>
              <a:rPr lang="en-US" sz="3428" dirty="0" err="1">
                <a:latin typeface="Palatino Linotype" panose="02040502050505030304" pitchFamily="18" charset="0"/>
              </a:rPr>
              <a:t>Maeverde</a:t>
            </a:r>
            <a:r>
              <a:rPr lang="en-US" sz="3428" dirty="0">
                <a:latin typeface="Palatino Linotype" panose="02040502050505030304" pitchFamily="18" charset="0"/>
              </a:rPr>
              <a:t> of CCIDS at U Maine: consent, collaborative workflow, leadership</a:t>
            </a:r>
          </a:p>
          <a:p>
            <a:pPr marL="489833" indent="-489833">
              <a:buFont typeface="Arial" panose="020B0604020202020204" pitchFamily="34" charset="0"/>
              <a:buChar char="•"/>
            </a:pPr>
            <a:r>
              <a:rPr lang="en-US" sz="3428" dirty="0">
                <a:latin typeface="Palatino Linotype" panose="02040502050505030304" pitchFamily="18" charset="0"/>
              </a:rPr>
              <a:t>Online journal search: ethical and culturally humble FASD research methods and implications for ‘reclaiming our stories’</a:t>
            </a:r>
          </a:p>
          <a:p>
            <a:pPr marL="489833" indent="-489833">
              <a:buFont typeface="Arial" panose="020B0604020202020204" pitchFamily="34" charset="0"/>
              <a:buChar char="•"/>
            </a:pPr>
            <a:r>
              <a:rPr lang="en-US" sz="3428" dirty="0">
                <a:latin typeface="Palatino Linotype" panose="02040502050505030304" pitchFamily="18" charset="0"/>
              </a:rPr>
              <a:t>Collaboration with Restorative Justice Project Maine: Trauma-Informed Harm Repair Process related to Systems of Care </a:t>
            </a:r>
          </a:p>
          <a:p>
            <a:pPr marL="489833" indent="-489833">
              <a:buFont typeface="Arial" panose="020B0604020202020204" pitchFamily="34" charset="0"/>
              <a:buChar char="•"/>
            </a:pPr>
            <a:r>
              <a:rPr lang="en-US" sz="3428" dirty="0">
                <a:latin typeface="Palatino Linotype" panose="02040502050505030304" pitchFamily="18" charset="0"/>
              </a:rPr>
              <a:t>Online and print review of Grounded Theory Research methods and findings related to story, disability, caregiving, and healing</a:t>
            </a:r>
            <a:endParaRPr lang="en-US" sz="3428" u="sng" dirty="0">
              <a:latin typeface="Palatino Linotype" panose="02040502050505030304" pitchFamily="18" charset="0"/>
            </a:endParaRPr>
          </a:p>
        </p:txBody>
      </p:sp>
      <p:pic>
        <p:nvPicPr>
          <p:cNvPr id="90" name="Picture 89">
            <a:extLst>
              <a:ext uri="{FF2B5EF4-FFF2-40B4-BE49-F238E27FC236}">
                <a16:creationId xmlns:a16="http://schemas.microsoft.com/office/drawing/2014/main" id="{4E81B655-3BE3-4691-8273-C6D1929BAB2F}"/>
              </a:ext>
            </a:extLst>
          </p:cNvPr>
          <p:cNvPicPr>
            <a:picLocks noChangeAspect="1"/>
          </p:cNvPicPr>
          <p:nvPr/>
        </p:nvPicPr>
        <p:blipFill>
          <a:blip r:embed="rId19"/>
          <a:stretch>
            <a:fillRect/>
          </a:stretch>
        </p:blipFill>
        <p:spPr>
          <a:xfrm>
            <a:off x="20110787" y="20078156"/>
            <a:ext cx="7846419" cy="2081757"/>
          </a:xfrm>
          <a:prstGeom prst="rect">
            <a:avLst/>
          </a:prstGeom>
        </p:spPr>
      </p:pic>
      <p:pic>
        <p:nvPicPr>
          <p:cNvPr id="93" name="Picture 92">
            <a:extLst>
              <a:ext uri="{FF2B5EF4-FFF2-40B4-BE49-F238E27FC236}">
                <a16:creationId xmlns:a16="http://schemas.microsoft.com/office/drawing/2014/main" id="{0B41C15B-1DA5-4973-BEC3-EFD4EFE6F409}"/>
              </a:ext>
            </a:extLst>
          </p:cNvPr>
          <p:cNvPicPr>
            <a:picLocks noChangeAspect="1"/>
          </p:cNvPicPr>
          <p:nvPr/>
        </p:nvPicPr>
        <p:blipFill>
          <a:blip r:embed="rId20"/>
          <a:stretch>
            <a:fillRect/>
          </a:stretch>
        </p:blipFill>
        <p:spPr>
          <a:xfrm>
            <a:off x="18253240" y="15793035"/>
            <a:ext cx="10393136" cy="2710543"/>
          </a:xfrm>
          <a:prstGeom prst="rect">
            <a:avLst/>
          </a:prstGeom>
        </p:spPr>
      </p:pic>
      <p:pic>
        <p:nvPicPr>
          <p:cNvPr id="94" name="Picture 93">
            <a:extLst>
              <a:ext uri="{FF2B5EF4-FFF2-40B4-BE49-F238E27FC236}">
                <a16:creationId xmlns:a16="http://schemas.microsoft.com/office/drawing/2014/main" id="{8AEC3D65-2D45-45D8-8921-FB420F6A5617}"/>
              </a:ext>
            </a:extLst>
          </p:cNvPr>
          <p:cNvPicPr>
            <a:picLocks noChangeAspect="1"/>
          </p:cNvPicPr>
          <p:nvPr/>
        </p:nvPicPr>
        <p:blipFill>
          <a:blip r:embed="rId21"/>
          <a:stretch>
            <a:fillRect/>
          </a:stretch>
        </p:blipFill>
        <p:spPr>
          <a:xfrm>
            <a:off x="26734231" y="28458955"/>
            <a:ext cx="2006115" cy="2450507"/>
          </a:xfrm>
          <a:prstGeom prst="rect">
            <a:avLst/>
          </a:prstGeom>
        </p:spPr>
      </p:pic>
      <p:pic>
        <p:nvPicPr>
          <p:cNvPr id="95" name="Picture 94">
            <a:extLst>
              <a:ext uri="{FF2B5EF4-FFF2-40B4-BE49-F238E27FC236}">
                <a16:creationId xmlns:a16="http://schemas.microsoft.com/office/drawing/2014/main" id="{BD23AB02-F919-4E84-9B35-2E21F0CBDFFC}"/>
              </a:ext>
            </a:extLst>
          </p:cNvPr>
          <p:cNvPicPr>
            <a:picLocks noChangeAspect="1"/>
          </p:cNvPicPr>
          <p:nvPr/>
        </p:nvPicPr>
        <p:blipFill>
          <a:blip r:embed="rId22"/>
          <a:stretch>
            <a:fillRect/>
          </a:stretch>
        </p:blipFill>
        <p:spPr>
          <a:xfrm>
            <a:off x="26628355" y="19564072"/>
            <a:ext cx="1861962" cy="1324714"/>
          </a:xfrm>
          <a:prstGeom prst="rect">
            <a:avLst/>
          </a:prstGeom>
        </p:spPr>
      </p:pic>
      <p:pic>
        <p:nvPicPr>
          <p:cNvPr id="97" name="Picture 96">
            <a:extLst>
              <a:ext uri="{FF2B5EF4-FFF2-40B4-BE49-F238E27FC236}">
                <a16:creationId xmlns:a16="http://schemas.microsoft.com/office/drawing/2014/main" id="{D3A36304-8681-4C38-8EC3-F07BD27E6D35}"/>
              </a:ext>
            </a:extLst>
          </p:cNvPr>
          <p:cNvPicPr>
            <a:picLocks noChangeAspect="1"/>
          </p:cNvPicPr>
          <p:nvPr/>
        </p:nvPicPr>
        <p:blipFill>
          <a:blip r:embed="rId23"/>
          <a:stretch>
            <a:fillRect/>
          </a:stretch>
        </p:blipFill>
        <p:spPr>
          <a:xfrm>
            <a:off x="15173583" y="28533920"/>
            <a:ext cx="8685707" cy="1993682"/>
          </a:xfrm>
          <a:prstGeom prst="rect">
            <a:avLst/>
          </a:prstGeom>
        </p:spPr>
      </p:pic>
      <p:pic>
        <p:nvPicPr>
          <p:cNvPr id="100" name="Picture 99">
            <a:extLst>
              <a:ext uri="{FF2B5EF4-FFF2-40B4-BE49-F238E27FC236}">
                <a16:creationId xmlns:a16="http://schemas.microsoft.com/office/drawing/2014/main" id="{5D0A62FE-1769-4ABC-8FB6-A41B435E8E2C}"/>
              </a:ext>
            </a:extLst>
          </p:cNvPr>
          <p:cNvPicPr>
            <a:picLocks noChangeAspect="1"/>
          </p:cNvPicPr>
          <p:nvPr/>
        </p:nvPicPr>
        <p:blipFill>
          <a:blip r:embed="rId24"/>
          <a:stretch>
            <a:fillRect/>
          </a:stretch>
        </p:blipFill>
        <p:spPr>
          <a:xfrm>
            <a:off x="44865045" y="3751115"/>
            <a:ext cx="8593161" cy="4822323"/>
          </a:xfrm>
          <a:prstGeom prst="rect">
            <a:avLst/>
          </a:prstGeom>
        </p:spPr>
      </p:pic>
      <p:pic>
        <p:nvPicPr>
          <p:cNvPr id="101" name="Picture 100">
            <a:extLst>
              <a:ext uri="{FF2B5EF4-FFF2-40B4-BE49-F238E27FC236}">
                <a16:creationId xmlns:a16="http://schemas.microsoft.com/office/drawing/2014/main" id="{7BA1E1C1-09BC-467B-AF24-EA799BCFA9D8}"/>
              </a:ext>
            </a:extLst>
          </p:cNvPr>
          <p:cNvPicPr>
            <a:picLocks noChangeAspect="1"/>
          </p:cNvPicPr>
          <p:nvPr/>
        </p:nvPicPr>
        <p:blipFill>
          <a:blip r:embed="rId25"/>
          <a:stretch>
            <a:fillRect/>
          </a:stretch>
        </p:blipFill>
        <p:spPr>
          <a:xfrm>
            <a:off x="56646061" y="-1539389"/>
            <a:ext cx="9729582" cy="6708376"/>
          </a:xfrm>
          <a:prstGeom prst="rect">
            <a:avLst/>
          </a:prstGeom>
        </p:spPr>
      </p:pic>
      <p:sp>
        <p:nvSpPr>
          <p:cNvPr id="103" name="TextBox 102">
            <a:extLst>
              <a:ext uri="{FF2B5EF4-FFF2-40B4-BE49-F238E27FC236}">
                <a16:creationId xmlns:a16="http://schemas.microsoft.com/office/drawing/2014/main" id="{B0E973A9-DB4B-416B-9529-CE69322ABBEC}"/>
              </a:ext>
            </a:extLst>
          </p:cNvPr>
          <p:cNvSpPr txBox="1"/>
          <p:nvPr/>
        </p:nvSpPr>
        <p:spPr>
          <a:xfrm>
            <a:off x="46796148" y="30130585"/>
            <a:ext cx="13324114" cy="3257430"/>
          </a:xfrm>
          <a:prstGeom prst="rect">
            <a:avLst/>
          </a:prstGeom>
          <a:noFill/>
        </p:spPr>
        <p:txBody>
          <a:bodyPr wrap="square" rtlCol="0">
            <a:spAutoFit/>
          </a:bodyPr>
          <a:lstStyle/>
          <a:p>
            <a:r>
              <a:rPr lang="en-US" sz="3428" b="1" dirty="0">
                <a:latin typeface="Palatino Linotype" panose="02040502050505030304" pitchFamily="18" charset="0"/>
              </a:rPr>
              <a:t>Trauma-informed, Culturally-inclusive, Accessible, Equity Promoting, Power-</a:t>
            </a:r>
            <a:r>
              <a:rPr lang="en-US" sz="3428" b="1" dirty="0" err="1">
                <a:latin typeface="Palatino Linotype" panose="02040502050505030304" pitchFamily="18" charset="0"/>
              </a:rPr>
              <a:t>Balacing</a:t>
            </a:r>
            <a:r>
              <a:rPr lang="en-US" sz="3428" b="1" dirty="0">
                <a:latin typeface="Palatino Linotype" panose="02040502050505030304" pitchFamily="18" charset="0"/>
              </a:rPr>
              <a:t>, Stress-Relieving, Unburdening, Awareness-Building, Physiologically Sound, Turning the tide on cycles of abuse and shame. Sustainable, Aesthetic, Efficient: appealing to multiple needs of busy, overtaxed caregivers and professionals</a:t>
            </a:r>
          </a:p>
        </p:txBody>
      </p:sp>
      <p:pic>
        <p:nvPicPr>
          <p:cNvPr id="107" name="Picture 106">
            <a:extLst>
              <a:ext uri="{FF2B5EF4-FFF2-40B4-BE49-F238E27FC236}">
                <a16:creationId xmlns:a16="http://schemas.microsoft.com/office/drawing/2014/main" id="{DDFD9E85-0183-4AFB-86C3-F9061D8576D1}"/>
              </a:ext>
            </a:extLst>
          </p:cNvPr>
          <p:cNvPicPr>
            <a:picLocks noChangeAspect="1"/>
          </p:cNvPicPr>
          <p:nvPr/>
        </p:nvPicPr>
        <p:blipFill>
          <a:blip r:embed="rId26"/>
          <a:stretch>
            <a:fillRect/>
          </a:stretch>
        </p:blipFill>
        <p:spPr>
          <a:xfrm>
            <a:off x="23657867" y="28460330"/>
            <a:ext cx="3019921" cy="2770341"/>
          </a:xfrm>
          <a:prstGeom prst="rect">
            <a:avLst/>
          </a:prstGeom>
        </p:spPr>
      </p:pic>
      <p:pic>
        <p:nvPicPr>
          <p:cNvPr id="109" name="Picture 108" descr="A picture containing shape&#10;&#10;Description automatically generated">
            <a:extLst>
              <a:ext uri="{FF2B5EF4-FFF2-40B4-BE49-F238E27FC236}">
                <a16:creationId xmlns:a16="http://schemas.microsoft.com/office/drawing/2014/main" id="{F7FE3113-58FD-425F-ABF8-C0C11369EAC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629479" y="16169205"/>
            <a:ext cx="632242" cy="579991"/>
          </a:xfrm>
          <a:prstGeom prst="rect">
            <a:avLst/>
          </a:prstGeom>
        </p:spPr>
      </p:pic>
      <p:sp>
        <p:nvSpPr>
          <p:cNvPr id="44" name="TextBox 43">
            <a:extLst>
              <a:ext uri="{FF2B5EF4-FFF2-40B4-BE49-F238E27FC236}">
                <a16:creationId xmlns:a16="http://schemas.microsoft.com/office/drawing/2014/main" id="{553A4278-C27B-62FB-CC99-18B75A9842ED}"/>
              </a:ext>
            </a:extLst>
          </p:cNvPr>
          <p:cNvSpPr txBox="1"/>
          <p:nvPr/>
        </p:nvSpPr>
        <p:spPr>
          <a:xfrm>
            <a:off x="16509206" y="15845909"/>
            <a:ext cx="33247012" cy="369332"/>
          </a:xfrm>
          <a:prstGeom prst="rect">
            <a:avLst/>
          </a:prstGeom>
          <a:noFill/>
        </p:spPr>
        <p:txBody>
          <a:bodyPr wrap="square">
            <a:spAutoFit/>
          </a:bodyPr>
          <a:lstStyle/>
          <a:p>
            <a:pPr marL="489833" indent="-489833">
              <a:buFont typeface="Arial" panose="020B0604020202020204" pitchFamily="34" charset="0"/>
              <a:buChar char="•"/>
            </a:pPr>
            <a:r>
              <a:rPr lang="en-US" sz="1800" dirty="0">
                <a:latin typeface="Palatino Linotype" panose="02040502050505030304" pitchFamily="18" charset="0"/>
                <a:cs typeface="Calibri" panose="020F0502020204030204" pitchFamily="34" charset="0"/>
              </a:rPr>
              <a:t>5</a:t>
            </a:r>
            <a:endParaRPr lang="en-US" sz="1200" baseline="30000" dirty="0">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2934977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32146</TotalTime>
  <Words>1194</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Myriad Pro</vt:lpstr>
      <vt:lpstr>Palatino Linotype</vt:lpstr>
      <vt:lpstr>Source Sans Pro</vt:lpstr>
      <vt:lpstr>Office Theme</vt:lpstr>
      <vt:lpstr>Restoring caregiver health through story stewardship Peer listening for immediate support and long-term system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Andrea Dole</cp:lastModifiedBy>
  <cp:revision>234</cp:revision>
  <cp:lastPrinted>2022-05-02T02:59:30Z</cp:lastPrinted>
  <dcterms:created xsi:type="dcterms:W3CDTF">2016-03-05T16:55:12Z</dcterms:created>
  <dcterms:modified xsi:type="dcterms:W3CDTF">2022-05-11T17:11:34Z</dcterms:modified>
</cp:coreProperties>
</file>