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8"/>
  </p:notesMasterIdLst>
  <p:sldIdLst>
    <p:sldId id="256" r:id="rId7"/>
  </p:sldIdLst>
  <p:sldSz cx="43891200" cy="32918400"/>
  <p:notesSz cx="6858000" cy="9144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0EC"/>
    <a:srgbClr val="1A6B92"/>
    <a:srgbClr val="49ADDF"/>
    <a:srgbClr val="0000FE"/>
    <a:srgbClr val="FB721C"/>
    <a:srgbClr val="FE0000"/>
    <a:srgbClr val="2E0957"/>
    <a:srgbClr val="D6D6D6"/>
    <a:srgbClr val="E7E6E9"/>
    <a:srgbClr val="F6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66CF2E-2C9F-4E2F-A7DD-C7B804FC601C}" v="139" dt="2022-10-04T19:14:59.5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279" autoAdjust="0"/>
    <p:restoredTop sz="88348" autoAdjust="0"/>
  </p:normalViewPr>
  <p:slideViewPr>
    <p:cSldViewPr snapToGrid="0">
      <p:cViewPr>
        <p:scale>
          <a:sx n="20" d="100"/>
          <a:sy n="20" d="100"/>
        </p:scale>
        <p:origin x="74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customXml" Target="../customXml/item5.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EF28C-468F-48A6-B097-3FD88E43BF15}" type="datetimeFigureOut">
              <a:rPr lang="en-US" smtClean="0"/>
              <a:t>4/8/2023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75A9A-1DBE-424C-8FDB-4CDBE9C4C8EE}" type="slidenum">
              <a:rPr lang="en-US" smtClean="0"/>
              <a:t>‹#›</a:t>
            </a:fld>
            <a:endParaRPr lang="en-US" dirty="0"/>
          </a:p>
        </p:txBody>
      </p:sp>
    </p:spTree>
    <p:extLst>
      <p:ext uri="{BB962C8B-B14F-4D97-AF65-F5344CB8AC3E}">
        <p14:creationId xmlns:p14="http://schemas.microsoft.com/office/powerpoint/2010/main" val="260977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ea typeface="Verdana" panose="020B0604030504040204" pitchFamily="34" charset="0"/>
              </a:rPr>
              <a:t>Patient-specific, metallic trauma fixation hardware, e.g., plates that hold severely fractured bones together during healing, have conflicting requirements, i.e., high strength in regions where screws are located yet low weight in the remainder of the component. Like natural biomaterials, a heterogeneous structure is required, but how to design and manufacture such a biomaterial is a challenging, state-of-the-art research area. </a:t>
            </a:r>
            <a:r>
              <a:rPr lang="en-US" sz="1200" dirty="0">
                <a:ea typeface="Verdana" panose="020B0604030504040204" pitchFamily="34" charset="0"/>
              </a:rPr>
              <a:t>In this work, the metal forming deformation paths were intentionally manipulated to promote the transformation of stainless steel 316L to a stronger martensite phase while assuring more ductility elsewhere. Material characterization was performed on a custom-fabricated biaxial loading machine to probe unique deformation paths. A novel biaxial specimen geometry was designed in collaboration with the National Institute of Standards and Technology (NIST) to achieve large strain values in the gauge region and as a result, enhance martensitic transformations. Digital Image Correlation and thermal imaging were utilized to measure surface strains and temperature, respectively, in-situ. The martensitic transformation of specimens was measured by electron backscatter diffraction. These results were also compared with the martensite volume fractions resulting from uniaxial experiments reported in previous research. Finite element analyses were conducted to investigate the stress states resulting from the varying deformation paths. Future work will include incorporating phase transformations into the numerical simulations to allow for volume fraction predictions to determine optimal deformation paths for a rapid prototyping, incremental forming machine to produce custom, biocompatible components with the desired final heterogeneous part properties.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a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1F875A9A-1DBE-424C-8FDB-4CDBE9C4C8EE}" type="slidenum">
              <a:rPr lang="en-US" smtClean="0"/>
              <a:t>1</a:t>
            </a:fld>
            <a:endParaRPr lang="en-US" dirty="0"/>
          </a:p>
        </p:txBody>
      </p:sp>
    </p:spTree>
    <p:extLst>
      <p:ext uri="{BB962C8B-B14F-4D97-AF65-F5344CB8AC3E}">
        <p14:creationId xmlns:p14="http://schemas.microsoft.com/office/powerpoint/2010/main" val="52649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dirty="0"/>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4/8/2023</a:t>
            </a:fld>
            <a:endParaRPr lang="en-US" dirty="0"/>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dirty="0"/>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11" Type="http://schemas.openxmlformats.org/officeDocument/2006/relationships/image" Target="../media/image8.png"/><Relationship Id="rId24" Type="http://schemas.openxmlformats.org/officeDocument/2006/relationships/image" Target="../media/image21.JPG"/><Relationship Id="rId5" Type="http://schemas.openxmlformats.org/officeDocument/2006/relationships/image" Target="../media/image3.svg"/><Relationship Id="rId15" Type="http://schemas.openxmlformats.org/officeDocument/2006/relationships/image" Target="../media/image12.png"/><Relationship Id="rId23" Type="http://schemas.openxmlformats.org/officeDocument/2006/relationships/image" Target="../media/image20.JPG"/><Relationship Id="rId10" Type="http://schemas.openxmlformats.org/officeDocument/2006/relationships/image" Target="../media/image7.pn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p:cNvSpPr txBox="1">
            <a:spLocks/>
          </p:cNvSpPr>
          <p:nvPr/>
        </p:nvSpPr>
        <p:spPr>
          <a:xfrm>
            <a:off x="15072971" y="18545423"/>
            <a:ext cx="13773027" cy="13912899"/>
          </a:xfrm>
          <a:prstGeom prst="rect">
            <a:avLst/>
          </a:prstGeom>
          <a:noFill/>
          <a:ln>
            <a:solidFill>
              <a:srgbClr val="D6D6D6"/>
            </a:solidFill>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p:txBody>
      </p:sp>
      <p:sp>
        <p:nvSpPr>
          <p:cNvPr id="79" name="Subtitle 2">
            <a:extLst>
              <a:ext uri="{FF2B5EF4-FFF2-40B4-BE49-F238E27FC236}">
                <a16:creationId xmlns:a16="http://schemas.microsoft.com/office/drawing/2014/main" id="{CE052711-1769-466A-BB25-3F7E1DA84091}"/>
              </a:ext>
            </a:extLst>
          </p:cNvPr>
          <p:cNvSpPr txBox="1">
            <a:spLocks/>
          </p:cNvSpPr>
          <p:nvPr/>
        </p:nvSpPr>
        <p:spPr>
          <a:xfrm>
            <a:off x="863460" y="5994523"/>
            <a:ext cx="13716000" cy="5013539"/>
          </a:xfrm>
          <a:prstGeom prst="rect">
            <a:avLst/>
          </a:prstGeom>
          <a:noFill/>
          <a:ln>
            <a:solidFill>
              <a:srgbClr val="D6D6D6"/>
            </a:solidFill>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p:txBody>
      </p:sp>
      <p:sp>
        <p:nvSpPr>
          <p:cNvPr id="6" name="Subtitle 2"/>
          <p:cNvSpPr txBox="1">
            <a:spLocks/>
          </p:cNvSpPr>
          <p:nvPr/>
        </p:nvSpPr>
        <p:spPr>
          <a:xfrm>
            <a:off x="863460" y="12305859"/>
            <a:ext cx="13716000" cy="11514669"/>
          </a:xfrm>
          <a:prstGeom prst="rect">
            <a:avLst/>
          </a:prstGeom>
          <a:noFill/>
          <a:ln>
            <a:solidFill>
              <a:srgbClr val="D6D6D6"/>
            </a:solidFill>
            <a:prstDash val="solid"/>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lnSpc>
                <a:spcPct val="103000"/>
              </a:lnSpc>
              <a:spcBef>
                <a:spcPts val="0"/>
              </a:spcBef>
            </a:pPr>
            <a:endParaRPr lang="en-US" sz="3400" dirty="0"/>
          </a:p>
        </p:txBody>
      </p:sp>
      <p:sp>
        <p:nvSpPr>
          <p:cNvPr id="9" name="Subtitle 2"/>
          <p:cNvSpPr txBox="1">
            <a:spLocks/>
          </p:cNvSpPr>
          <p:nvPr/>
        </p:nvSpPr>
        <p:spPr>
          <a:xfrm>
            <a:off x="15096668" y="4930990"/>
            <a:ext cx="13716000" cy="913158"/>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Hypothesis</a:t>
            </a:r>
          </a:p>
        </p:txBody>
      </p:sp>
      <p:sp>
        <p:nvSpPr>
          <p:cNvPr id="12" name="Subtitle 2"/>
          <p:cNvSpPr txBox="1">
            <a:spLocks/>
          </p:cNvSpPr>
          <p:nvPr/>
        </p:nvSpPr>
        <p:spPr>
          <a:xfrm>
            <a:off x="29258283" y="22497050"/>
            <a:ext cx="13718896" cy="3470868"/>
          </a:xfrm>
          <a:prstGeom prst="rect">
            <a:avLst/>
          </a:prstGeom>
          <a:noFill/>
          <a:ln>
            <a:solidFill>
              <a:srgbClr val="D6D6D6"/>
            </a:solidFill>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0"/>
              </a:spcBef>
              <a:spcAft>
                <a:spcPts val="1200"/>
              </a:spcAft>
              <a:buFont typeface="Arial" panose="020B0604020202020204" pitchFamily="34" charset="0"/>
              <a:buChar char="•"/>
            </a:pPr>
            <a:r>
              <a:rPr lang="en-US" sz="3400" dirty="0">
                <a:ea typeface="Verdana" panose="020B0604030504040204" pitchFamily="34" charset="0"/>
                <a:cs typeface="Verdana" panose="020B0604030504040204" pitchFamily="34" charset="0"/>
              </a:rPr>
              <a:t>Conduct numerical simulations of TSSIF and SPIF processes with phase transformation user material subroutine (UMAT) for comparison with experimental results</a:t>
            </a:r>
          </a:p>
          <a:p>
            <a:pPr marL="457200" indent="-457200" algn="just">
              <a:spcBef>
                <a:spcPts val="0"/>
              </a:spcBef>
              <a:spcAft>
                <a:spcPts val="1200"/>
              </a:spcAft>
              <a:buFont typeface="Arial" panose="020B0604020202020204" pitchFamily="34" charset="0"/>
              <a:buChar char="•"/>
            </a:pPr>
            <a:r>
              <a:rPr lang="en-US" sz="3400" dirty="0">
                <a:ea typeface="Verdana" panose="020B0604030504040204" pitchFamily="34" charset="0"/>
                <a:cs typeface="Verdana" panose="020B0604030504040204" pitchFamily="34" charset="0"/>
              </a:rPr>
              <a:t>Establish fundamental understanding of dominating effects in phase transformation kinetics at varying points throughout the toolpath</a:t>
            </a:r>
          </a:p>
          <a:p>
            <a:pPr marL="457200" indent="-457200" algn="just">
              <a:spcBef>
                <a:spcPts val="0"/>
              </a:spcBef>
              <a:spcAft>
                <a:spcPts val="1200"/>
              </a:spcAft>
              <a:buFont typeface="Arial" panose="020B0604020202020204" pitchFamily="34" charset="0"/>
              <a:buChar char="•"/>
            </a:pPr>
            <a:r>
              <a:rPr lang="en-US" sz="3400" dirty="0">
                <a:ea typeface="Verdana" panose="020B0604030504040204" pitchFamily="34" charset="0"/>
                <a:cs typeface="Verdana" panose="020B0604030504040204" pitchFamily="34" charset="0"/>
              </a:rPr>
              <a:t>Measure and compare residual stresses in TSSIF and SPIF parts</a:t>
            </a:r>
          </a:p>
        </p:txBody>
      </p:sp>
      <p:sp>
        <p:nvSpPr>
          <p:cNvPr id="13" name="Subtitle 2"/>
          <p:cNvSpPr txBox="1">
            <a:spLocks/>
          </p:cNvSpPr>
          <p:nvPr/>
        </p:nvSpPr>
        <p:spPr>
          <a:xfrm>
            <a:off x="863460" y="4930990"/>
            <a:ext cx="13716000" cy="913158"/>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Introduction</a:t>
            </a:r>
          </a:p>
        </p:txBody>
      </p:sp>
      <p:sp>
        <p:nvSpPr>
          <p:cNvPr id="15" name="Subtitle 2"/>
          <p:cNvSpPr txBox="1">
            <a:spLocks/>
          </p:cNvSpPr>
          <p:nvPr/>
        </p:nvSpPr>
        <p:spPr>
          <a:xfrm>
            <a:off x="15033480" y="17476231"/>
            <a:ext cx="13788548" cy="913158"/>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Geometry and Strain Contours</a:t>
            </a:r>
          </a:p>
        </p:txBody>
      </p:sp>
      <p:sp>
        <p:nvSpPr>
          <p:cNvPr id="17" name="Subtitle 2"/>
          <p:cNvSpPr txBox="1">
            <a:spLocks/>
          </p:cNvSpPr>
          <p:nvPr/>
        </p:nvSpPr>
        <p:spPr>
          <a:xfrm>
            <a:off x="29249745" y="21394219"/>
            <a:ext cx="13716000" cy="913158"/>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Next Steps</a:t>
            </a:r>
          </a:p>
        </p:txBody>
      </p:sp>
      <p:sp>
        <p:nvSpPr>
          <p:cNvPr id="18" name="Subtitle 2"/>
          <p:cNvSpPr txBox="1">
            <a:spLocks/>
          </p:cNvSpPr>
          <p:nvPr/>
        </p:nvSpPr>
        <p:spPr>
          <a:xfrm>
            <a:off x="29258283" y="29034251"/>
            <a:ext cx="13716000" cy="914400"/>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References</a:t>
            </a:r>
          </a:p>
        </p:txBody>
      </p:sp>
      <p:sp>
        <p:nvSpPr>
          <p:cNvPr id="30" name="Subtitle 2"/>
          <p:cNvSpPr txBox="1">
            <a:spLocks/>
          </p:cNvSpPr>
          <p:nvPr/>
        </p:nvSpPr>
        <p:spPr>
          <a:xfrm>
            <a:off x="15096668" y="8524696"/>
            <a:ext cx="13716000" cy="914400"/>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Process Force and Temperature</a:t>
            </a:r>
          </a:p>
        </p:txBody>
      </p:sp>
      <p:sp>
        <p:nvSpPr>
          <p:cNvPr id="31" name="Subtitle 2"/>
          <p:cNvSpPr txBox="1">
            <a:spLocks/>
          </p:cNvSpPr>
          <p:nvPr/>
        </p:nvSpPr>
        <p:spPr>
          <a:xfrm>
            <a:off x="15096668" y="9645999"/>
            <a:ext cx="13716000" cy="7621979"/>
          </a:xfrm>
          <a:prstGeom prst="rect">
            <a:avLst/>
          </a:prstGeom>
          <a:ln>
            <a:solidFill>
              <a:srgbClr val="D6D6D6"/>
            </a:solidFill>
          </a:ln>
        </p:spPr>
        <p:txBody>
          <a:bodyPr vert="horz" lIns="365760" tIns="274320" rIns="365760" bIns="274320" rtlCol="0" anchor="t"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u="sng" dirty="0">
              <a:latin typeface="+mj-lt"/>
              <a:ea typeface="Verdana" panose="020B0604030504040204" pitchFamily="34" charset="0"/>
              <a:cs typeface="Verdana" panose="020B0604030504040204" pitchFamily="34" charset="0"/>
            </a:endParaRPr>
          </a:p>
          <a:p>
            <a:pPr algn="l">
              <a:spcBef>
                <a:spcPts val="0"/>
              </a:spcBef>
            </a:pPr>
            <a:endParaRPr lang="en-US" sz="3600" u="sng" dirty="0">
              <a:latin typeface="+mj-lt"/>
              <a:ea typeface="Verdana" panose="020B0604030504040204" pitchFamily="34" charset="0"/>
              <a:cs typeface="Verdana" panose="020B0604030504040204" pitchFamily="34" charset="0"/>
            </a:endParaRPr>
          </a:p>
        </p:txBody>
      </p:sp>
      <p:sp>
        <p:nvSpPr>
          <p:cNvPr id="85" name="Subtitle 2"/>
          <p:cNvSpPr txBox="1">
            <a:spLocks/>
          </p:cNvSpPr>
          <p:nvPr/>
        </p:nvSpPr>
        <p:spPr>
          <a:xfrm>
            <a:off x="29258283" y="27336655"/>
            <a:ext cx="13718895" cy="1474778"/>
          </a:xfrm>
          <a:prstGeom prst="rect">
            <a:avLst/>
          </a:prstGeom>
          <a:noFill/>
          <a:ln>
            <a:solidFill>
              <a:srgbClr val="D6D6D6"/>
            </a:solidFill>
          </a:ln>
        </p:spPr>
        <p:txBody>
          <a:bodyPr vert="horz" lIns="365760" tIns="274320" rIns="365760" bIns="274320" rtlCol="0" anchor="ctr" anchorCtr="1">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2800" dirty="0">
                <a:ea typeface="Verdana" panose="020B0604030504040204" pitchFamily="34" charset="0"/>
                <a:cs typeface="Verdana" panose="020B0604030504040204" pitchFamily="34" charset="0"/>
              </a:rPr>
              <a:t>Supported by the US National Science Foundation EPSCoR award (#1757371), Institute of International Education – Graduate International Research Experiences (NSF #1829436), the German-American Fulbright Commission, and the Germanistic Society of America.</a:t>
            </a:r>
          </a:p>
        </p:txBody>
      </p:sp>
      <p:sp>
        <p:nvSpPr>
          <p:cNvPr id="93" name="Subtitle 2"/>
          <p:cNvSpPr txBox="1">
            <a:spLocks/>
          </p:cNvSpPr>
          <p:nvPr/>
        </p:nvSpPr>
        <p:spPr>
          <a:xfrm>
            <a:off x="29258283" y="26229429"/>
            <a:ext cx="13716000" cy="914400"/>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Acknowledgements</a:t>
            </a:r>
          </a:p>
        </p:txBody>
      </p:sp>
      <p:sp>
        <p:nvSpPr>
          <p:cNvPr id="98" name="Subtitle 2"/>
          <p:cNvSpPr txBox="1">
            <a:spLocks/>
          </p:cNvSpPr>
          <p:nvPr/>
        </p:nvSpPr>
        <p:spPr>
          <a:xfrm>
            <a:off x="863460" y="11195502"/>
            <a:ext cx="13716000" cy="959645"/>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entury Gothic" panose="020B0502020202020204" pitchFamily="34" charset="0"/>
              </a:rPr>
              <a:t> </a:t>
            </a:r>
            <a:r>
              <a:rPr lang="en-US" sz="5600" dirty="0">
                <a:solidFill>
                  <a:schemeClr val="bg1"/>
                </a:solidFill>
                <a:latin typeface="Century Gothic" panose="020B0502020202020204" pitchFamily="34" charset="0"/>
              </a:rPr>
              <a:t>Stress Superposition</a:t>
            </a:r>
          </a:p>
        </p:txBody>
      </p:sp>
      <p:sp>
        <p:nvSpPr>
          <p:cNvPr id="108" name="Subtitle 2"/>
          <p:cNvSpPr txBox="1">
            <a:spLocks/>
          </p:cNvSpPr>
          <p:nvPr/>
        </p:nvSpPr>
        <p:spPr>
          <a:xfrm>
            <a:off x="29258283" y="30114903"/>
            <a:ext cx="13718896" cy="2395638"/>
          </a:xfrm>
          <a:prstGeom prst="rect">
            <a:avLst/>
          </a:prstGeom>
          <a:noFill/>
          <a:ln>
            <a:solidFill>
              <a:srgbClr val="D6D6D6"/>
            </a:solidFill>
          </a:ln>
        </p:spPr>
        <p:txBody>
          <a:bodyPr vert="horz" lIns="365760" tIns="274320" rIns="365760" bIns="274320"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 marR="0" lvl="0" algn="just">
              <a:lnSpc>
                <a:spcPct val="100000"/>
              </a:lnSpc>
              <a:spcBef>
                <a:spcPts val="0"/>
              </a:spcBef>
            </a:pPr>
            <a:endParaRPr lang="en-US" sz="2600" dirty="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125" y="794510"/>
            <a:ext cx="3084136" cy="3101964"/>
          </a:xfrm>
          <a:prstGeom prst="rect">
            <a:avLst/>
          </a:prstGeom>
        </p:spPr>
      </p:pic>
      <p:sp>
        <p:nvSpPr>
          <p:cNvPr id="23" name="TextBox 22"/>
          <p:cNvSpPr txBox="1"/>
          <p:nvPr/>
        </p:nvSpPr>
        <p:spPr>
          <a:xfrm>
            <a:off x="8724939" y="422921"/>
            <a:ext cx="28467334" cy="4115317"/>
          </a:xfrm>
          <a:prstGeom prst="rect">
            <a:avLst/>
          </a:prstGeom>
          <a:noFill/>
        </p:spPr>
        <p:txBody>
          <a:bodyPr wrap="square" rtlCol="0">
            <a:noAutofit/>
          </a:bodyPr>
          <a:lstStyle/>
          <a:p>
            <a:pPr algn="ctr">
              <a:spcAft>
                <a:spcPts val="1200"/>
              </a:spcAft>
            </a:pPr>
            <a:r>
              <a:rPr lang="en-US" sz="5400" b="1">
                <a:solidFill>
                  <a:srgbClr val="1A6B92"/>
                </a:solidFill>
                <a:latin typeface="Century Gothic" panose="020B0502020202020204" pitchFamily="34" charset="0"/>
              </a:rPr>
              <a:t>Effects </a:t>
            </a:r>
            <a:r>
              <a:rPr lang="en-US" sz="5400" b="1" dirty="0">
                <a:solidFill>
                  <a:srgbClr val="1A6B92"/>
                </a:solidFill>
                <a:latin typeface="Century Gothic" panose="020B0502020202020204" pitchFamily="34" charset="0"/>
              </a:rPr>
              <a:t>of tensile stress superposition in incremental forming on martensitic transformation and springback of SS304 truncated square pyramids</a:t>
            </a:r>
          </a:p>
          <a:p>
            <a:pPr algn="ctr"/>
            <a:r>
              <a:rPr lang="en-US" sz="4400" dirty="0">
                <a:latin typeface="+mj-lt"/>
              </a:rPr>
              <a:t>Elizabeth M. Mamros</a:t>
            </a:r>
            <a:r>
              <a:rPr lang="en-US" sz="4400" baseline="30000" dirty="0">
                <a:latin typeface="+mj-lt"/>
              </a:rPr>
              <a:t>1</a:t>
            </a:r>
            <a:r>
              <a:rPr lang="en-US" sz="4400" dirty="0">
                <a:latin typeface="+mj-lt"/>
              </a:rPr>
              <a:t>, Fabian Maa</a:t>
            </a:r>
            <a:r>
              <a:rPr lang="de-DE" sz="4400" dirty="0">
                <a:latin typeface="+mj-lt"/>
              </a:rPr>
              <a:t>ß</a:t>
            </a:r>
            <a:r>
              <a:rPr lang="en-US" sz="4400" baseline="30000" dirty="0">
                <a:latin typeface="+mj-lt"/>
              </a:rPr>
              <a:t>2</a:t>
            </a:r>
            <a:r>
              <a:rPr lang="en-US" sz="4400" dirty="0">
                <a:latin typeface="+mj-lt"/>
              </a:rPr>
              <a:t>, Marlon Hahn</a:t>
            </a:r>
            <a:r>
              <a:rPr lang="en-US" sz="4400" baseline="30000" dirty="0">
                <a:latin typeface="+mj-lt"/>
              </a:rPr>
              <a:t> 2</a:t>
            </a:r>
            <a:r>
              <a:rPr lang="en-US" sz="4400" dirty="0">
                <a:latin typeface="+mj-lt"/>
              </a:rPr>
              <a:t>, A. Erman Tekkaya</a:t>
            </a:r>
            <a:r>
              <a:rPr lang="en-US" sz="4400" baseline="30000" dirty="0">
                <a:latin typeface="+mj-lt"/>
              </a:rPr>
              <a:t> 2</a:t>
            </a:r>
            <a:r>
              <a:rPr lang="en-US" sz="4400" dirty="0">
                <a:latin typeface="+mj-lt"/>
              </a:rPr>
              <a:t>, Jinjin Ha</a:t>
            </a:r>
            <a:r>
              <a:rPr lang="en-US" sz="4400" baseline="30000" dirty="0">
                <a:latin typeface="+mj-lt"/>
              </a:rPr>
              <a:t>1</a:t>
            </a:r>
            <a:r>
              <a:rPr lang="en-US" sz="4400" dirty="0">
                <a:latin typeface="+mj-lt"/>
              </a:rPr>
              <a:t>, Brad L. Kinsey</a:t>
            </a:r>
            <a:r>
              <a:rPr lang="en-US" sz="4400" baseline="30000" dirty="0">
                <a:latin typeface="+mj-lt"/>
              </a:rPr>
              <a:t>1</a:t>
            </a:r>
            <a:endParaRPr lang="en-US" sz="4400" dirty="0">
              <a:latin typeface="+mj-lt"/>
            </a:endParaRPr>
          </a:p>
          <a:p>
            <a:pPr algn="ctr"/>
            <a:r>
              <a:rPr lang="en-US" sz="4000" baseline="30000" dirty="0">
                <a:latin typeface="+mj-lt"/>
              </a:rPr>
              <a:t>1</a:t>
            </a:r>
            <a:r>
              <a:rPr lang="en-US" sz="4000" dirty="0">
                <a:latin typeface="+mj-lt"/>
              </a:rPr>
              <a:t>Mechanical Engineering Department, University of New Hampshire</a:t>
            </a:r>
          </a:p>
          <a:p>
            <a:pPr algn="ctr"/>
            <a:r>
              <a:rPr lang="en-US" sz="4000" baseline="30000" dirty="0">
                <a:latin typeface="+mj-lt"/>
              </a:rPr>
              <a:t>2</a:t>
            </a:r>
            <a:r>
              <a:rPr lang="en-US" sz="4000" dirty="0">
                <a:latin typeface="+mj-lt"/>
              </a:rPr>
              <a:t>Institute of Forming Technology and Lightweight Components, TU Dortmund University</a:t>
            </a:r>
          </a:p>
        </p:txBody>
      </p:sp>
      <p:sp>
        <p:nvSpPr>
          <p:cNvPr id="16" name="Subtitle 2"/>
          <p:cNvSpPr txBox="1">
            <a:spLocks/>
          </p:cNvSpPr>
          <p:nvPr/>
        </p:nvSpPr>
        <p:spPr>
          <a:xfrm>
            <a:off x="15096668" y="6000071"/>
            <a:ext cx="13716000" cy="2306427"/>
          </a:xfrm>
          <a:prstGeom prst="rect">
            <a:avLst/>
          </a:prstGeom>
          <a:ln>
            <a:solidFill>
              <a:srgbClr val="D6D6D6"/>
            </a:solidFill>
          </a:ln>
        </p:spPr>
        <p:txBody>
          <a:bodyPr vert="horz" lIns="365760" tIns="274320" rIns="365760" bIns="274320" rtlCol="0" anchor="t"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400" dirty="0">
                <a:ea typeface="Verdana" panose="020B0604030504040204" pitchFamily="34" charset="0"/>
                <a:cs typeface="Verdana" panose="020B0604030504040204" pitchFamily="34" charset="0"/>
              </a:rPr>
              <a:t>Superposing additional stresses into single point incremental forming, e.g., stress-superposed incremental forming, increases the phase transformation in specific regions leading to heterogeneous material properties and characteristics. </a:t>
            </a:r>
          </a:p>
        </p:txBody>
      </p:sp>
      <p:sp>
        <p:nvSpPr>
          <p:cNvPr id="57" name="TextBox 56"/>
          <p:cNvSpPr txBox="1"/>
          <p:nvPr/>
        </p:nvSpPr>
        <p:spPr>
          <a:xfrm>
            <a:off x="9169681" y="10314441"/>
            <a:ext cx="5572545" cy="584775"/>
          </a:xfrm>
          <a:prstGeom prst="rect">
            <a:avLst/>
          </a:prstGeom>
          <a:noFill/>
        </p:spPr>
        <p:txBody>
          <a:bodyPr wrap="square" lIns="106674" tIns="53337" rIns="106674" bIns="53337" rtlCol="0">
            <a:noAutofit/>
          </a:bodyPr>
          <a:lstStyle/>
          <a:p>
            <a:r>
              <a:rPr lang="en-US" sz="3400" i="1" dirty="0">
                <a:solidFill>
                  <a:schemeClr val="tx1">
                    <a:lumMod val="65000"/>
                    <a:lumOff val="35000"/>
                  </a:schemeClr>
                </a:solidFill>
                <a:latin typeface="+mj-lt"/>
                <a:ea typeface="Verdana" panose="020B0604030504040204" pitchFamily="34" charset="0"/>
                <a:cs typeface="Verdana" panose="020B0604030504040204" pitchFamily="34" charset="0"/>
              </a:rPr>
              <a:t>Trauma hardware example [1]. </a:t>
            </a:r>
          </a:p>
        </p:txBody>
      </p:sp>
      <p:sp>
        <p:nvSpPr>
          <p:cNvPr id="63" name="Subtitle 2"/>
          <p:cNvSpPr txBox="1">
            <a:spLocks/>
          </p:cNvSpPr>
          <p:nvPr/>
        </p:nvSpPr>
        <p:spPr>
          <a:xfrm>
            <a:off x="29258283" y="4930369"/>
            <a:ext cx="13716000" cy="914400"/>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Martensitic Transformation</a:t>
            </a:r>
          </a:p>
        </p:txBody>
      </p:sp>
      <p:sp>
        <p:nvSpPr>
          <p:cNvPr id="64" name="Subtitle 2"/>
          <p:cNvSpPr txBox="1">
            <a:spLocks/>
          </p:cNvSpPr>
          <p:nvPr/>
        </p:nvSpPr>
        <p:spPr>
          <a:xfrm>
            <a:off x="29258283" y="6000070"/>
            <a:ext cx="13716000" cy="9606399"/>
          </a:xfrm>
          <a:prstGeom prst="rect">
            <a:avLst/>
          </a:prstGeom>
          <a:ln>
            <a:solidFill>
              <a:srgbClr val="D6D6D6"/>
            </a:solidFill>
          </a:ln>
        </p:spPr>
        <p:txBody>
          <a:bodyPr vert="horz" lIns="365760" tIns="274320" rIns="365760" bIns="274320" rtlCol="0" anchor="t"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2400" b="1" dirty="0">
              <a:ea typeface="Verdana"/>
              <a:cs typeface="Verdana"/>
            </a:endParaRPr>
          </a:p>
          <a:p>
            <a:pPr algn="just">
              <a:spcBef>
                <a:spcPts val="0"/>
              </a:spcBef>
            </a:pPr>
            <a:endParaRPr lang="en-US" sz="2400" b="1" dirty="0">
              <a:ea typeface="Verdana"/>
              <a:cs typeface="Verdana"/>
            </a:endParaRPr>
          </a:p>
          <a:p>
            <a:pPr algn="just">
              <a:spcBef>
                <a:spcPts val="0"/>
              </a:spcBef>
            </a:pPr>
            <a:endParaRPr lang="en-US" sz="2400" b="1" dirty="0">
              <a:ea typeface="Verdana"/>
              <a:cs typeface="Verdana"/>
            </a:endParaRPr>
          </a:p>
        </p:txBody>
      </p:sp>
      <p:pic>
        <p:nvPicPr>
          <p:cNvPr id="7" name="Picture 6">
            <a:extLst>
              <a:ext uri="{FF2B5EF4-FFF2-40B4-BE49-F238E27FC236}">
                <a16:creationId xmlns:a16="http://schemas.microsoft.com/office/drawing/2014/main" id="{62D7F47C-33A0-F94D-836F-5A70872A5BB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5216"/>
          <a:stretch/>
        </p:blipFill>
        <p:spPr>
          <a:xfrm>
            <a:off x="9479533" y="7558454"/>
            <a:ext cx="2293240" cy="2560320"/>
          </a:xfrm>
          <a:prstGeom prst="rect">
            <a:avLst/>
          </a:prstGeom>
        </p:spPr>
      </p:pic>
      <p:sp>
        <p:nvSpPr>
          <p:cNvPr id="33" name="TextBox 32">
            <a:extLst>
              <a:ext uri="{FF2B5EF4-FFF2-40B4-BE49-F238E27FC236}">
                <a16:creationId xmlns:a16="http://schemas.microsoft.com/office/drawing/2014/main" id="{CA5C34D8-AAE8-42C0-A223-AC6956D8CF9D}"/>
              </a:ext>
            </a:extLst>
          </p:cNvPr>
          <p:cNvSpPr txBox="1"/>
          <p:nvPr/>
        </p:nvSpPr>
        <p:spPr>
          <a:xfrm>
            <a:off x="1173324" y="6202811"/>
            <a:ext cx="13189424" cy="1689501"/>
          </a:xfrm>
          <a:prstGeom prst="rect">
            <a:avLst/>
          </a:prstGeom>
          <a:noFill/>
        </p:spPr>
        <p:txBody>
          <a:bodyPr wrap="square" rtlCol="0">
            <a:spAutoFit/>
          </a:bodyPr>
          <a:lstStyle/>
          <a:p>
            <a:pPr lvl="0" algn="just"/>
            <a:r>
              <a:rPr lang="en-US" sz="3400" dirty="0">
                <a:solidFill>
                  <a:prstClr val="black"/>
                </a:solidFill>
                <a:ea typeface="Verdana" panose="020B0604030504040204" pitchFamily="34" charset="0"/>
              </a:rPr>
              <a:t>Patient-specific, metallic trauma fixation hardware, e.g., plates that hold severely fractured bones together during healing, have conflicting requirements, i.e., high strength in regions </a:t>
            </a:r>
          </a:p>
        </p:txBody>
      </p:sp>
      <p:sp>
        <p:nvSpPr>
          <p:cNvPr id="78" name="TextBox 77">
            <a:extLst>
              <a:ext uri="{FF2B5EF4-FFF2-40B4-BE49-F238E27FC236}">
                <a16:creationId xmlns:a16="http://schemas.microsoft.com/office/drawing/2014/main" id="{EA2860F2-47B2-486E-B655-6EBEC2A54A7F}"/>
              </a:ext>
            </a:extLst>
          </p:cNvPr>
          <p:cNvSpPr txBox="1"/>
          <p:nvPr/>
        </p:nvSpPr>
        <p:spPr>
          <a:xfrm>
            <a:off x="1141316" y="7793167"/>
            <a:ext cx="8191130" cy="3306290"/>
          </a:xfrm>
          <a:prstGeom prst="rect">
            <a:avLst/>
          </a:prstGeom>
          <a:noFill/>
        </p:spPr>
        <p:txBody>
          <a:bodyPr wrap="square" rtlCol="0">
            <a:spAutoFit/>
          </a:bodyPr>
          <a:lstStyle/>
          <a:p>
            <a:pPr lvl="0" algn="just"/>
            <a:r>
              <a:rPr lang="en-US" sz="3400" dirty="0">
                <a:solidFill>
                  <a:prstClr val="black"/>
                </a:solidFill>
                <a:ea typeface="Verdana" panose="020B0604030504040204" pitchFamily="34" charset="0"/>
              </a:rPr>
              <a:t>where screws are located yet low weight in the remainder of the component. Like natural biomaterials, a heterogeneous structure is required, but how to design and manufacture such a biomaterial is a challenging, state-of-the-art research area. </a:t>
            </a:r>
          </a:p>
        </p:txBody>
      </p:sp>
      <p:sp>
        <p:nvSpPr>
          <p:cNvPr id="81" name="Subtitle 2">
            <a:extLst>
              <a:ext uri="{FF2B5EF4-FFF2-40B4-BE49-F238E27FC236}">
                <a16:creationId xmlns:a16="http://schemas.microsoft.com/office/drawing/2014/main" id="{BDC8C75E-A03E-4816-8774-ABF107878F16}"/>
              </a:ext>
            </a:extLst>
          </p:cNvPr>
          <p:cNvSpPr txBox="1">
            <a:spLocks/>
          </p:cNvSpPr>
          <p:nvPr/>
        </p:nvSpPr>
        <p:spPr>
          <a:xfrm>
            <a:off x="863460" y="24207588"/>
            <a:ext cx="13716000" cy="960120"/>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TSSIF Experimental Setup</a:t>
            </a:r>
          </a:p>
        </p:txBody>
      </p:sp>
      <p:sp>
        <p:nvSpPr>
          <p:cNvPr id="82" name="Subtitle 2">
            <a:extLst>
              <a:ext uri="{FF2B5EF4-FFF2-40B4-BE49-F238E27FC236}">
                <a16:creationId xmlns:a16="http://schemas.microsoft.com/office/drawing/2014/main" id="{0FA14235-4971-49E7-ABE6-A4BA9FE6915E}"/>
              </a:ext>
            </a:extLst>
          </p:cNvPr>
          <p:cNvSpPr txBox="1">
            <a:spLocks/>
          </p:cNvSpPr>
          <p:nvPr/>
        </p:nvSpPr>
        <p:spPr>
          <a:xfrm>
            <a:off x="863460" y="25352531"/>
            <a:ext cx="13716000" cy="7158009"/>
          </a:xfrm>
          <a:prstGeom prst="rect">
            <a:avLst/>
          </a:prstGeom>
          <a:ln>
            <a:solidFill>
              <a:srgbClr val="D6D6D6"/>
            </a:solidFill>
          </a:ln>
        </p:spPr>
        <p:txBody>
          <a:bodyPr vert="horz" lIns="365760" tIns="274320" rIns="365760" bIns="274320" rtlCol="0" anchor="t"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dirty="0">
              <a:latin typeface="+mj-lt"/>
              <a:ea typeface="Verdana" panose="020B0604030504040204" pitchFamily="34" charset="0"/>
              <a:cs typeface="Verdana" panose="020B0604030504040204" pitchFamily="34" charset="0"/>
            </a:endParaRPr>
          </a:p>
          <a:p>
            <a:pPr algn="l">
              <a:spcBef>
                <a:spcPts val="0"/>
              </a:spcBef>
            </a:pPr>
            <a:endParaRPr lang="en-US" sz="3600" u="sng" dirty="0">
              <a:latin typeface="+mj-lt"/>
              <a:ea typeface="Verdana" panose="020B0604030504040204" pitchFamily="34" charset="0"/>
              <a:cs typeface="Verdana" panose="020B0604030504040204" pitchFamily="34" charset="0"/>
            </a:endParaRPr>
          </a:p>
          <a:p>
            <a:pPr algn="l">
              <a:spcBef>
                <a:spcPts val="0"/>
              </a:spcBef>
            </a:pPr>
            <a:endParaRPr lang="en-US" sz="3600" u="sng" dirty="0">
              <a:latin typeface="+mj-lt"/>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F2BD9739-0B51-4A5E-8809-9A23DE498CA1}"/>
              </a:ext>
            </a:extLst>
          </p:cNvPr>
          <p:cNvSpPr txBox="1"/>
          <p:nvPr/>
        </p:nvSpPr>
        <p:spPr>
          <a:xfrm>
            <a:off x="15390898" y="14281033"/>
            <a:ext cx="13035295" cy="1003678"/>
          </a:xfrm>
          <a:prstGeom prst="rect">
            <a:avLst/>
          </a:prstGeom>
          <a:noFill/>
        </p:spPr>
        <p:txBody>
          <a:bodyPr wrap="square" lIns="106674" tIns="53337" rIns="106674" bIns="53337" rtlCol="0">
            <a:noAutofit/>
          </a:bodyPr>
          <a:lstStyle/>
          <a:p>
            <a:pPr algn="ctr">
              <a:lnSpc>
                <a:spcPts val="3000"/>
              </a:lnSpc>
            </a:pPr>
            <a:r>
              <a:rPr lang="en-US" sz="3400" i="1" dirty="0">
                <a:solidFill>
                  <a:schemeClr val="tx1">
                    <a:lumMod val="65000"/>
                    <a:lumOff val="35000"/>
                  </a:schemeClr>
                </a:solidFill>
                <a:latin typeface="+mj-lt"/>
                <a:ea typeface="Verdana" panose="020B0604030504040204" pitchFamily="34" charset="0"/>
                <a:cs typeface="Verdana" panose="020B0604030504040204" pitchFamily="34" charset="0"/>
              </a:rPr>
              <a:t>Incremental forming process: (left) axial force (z-force) and (right) maximum temperature recorded by infrared camera.</a:t>
            </a:r>
          </a:p>
        </p:txBody>
      </p:sp>
      <p:sp>
        <p:nvSpPr>
          <p:cNvPr id="20" name="TextBox 19">
            <a:extLst>
              <a:ext uri="{FF2B5EF4-FFF2-40B4-BE49-F238E27FC236}">
                <a16:creationId xmlns:a16="http://schemas.microsoft.com/office/drawing/2014/main" id="{88536A26-4984-4E4F-9E51-0C1E6F4A9F79}"/>
              </a:ext>
            </a:extLst>
          </p:cNvPr>
          <p:cNvSpPr txBox="1"/>
          <p:nvPr/>
        </p:nvSpPr>
        <p:spPr>
          <a:xfrm>
            <a:off x="8708718" y="31995434"/>
            <a:ext cx="5193571" cy="515106"/>
          </a:xfrm>
          <a:prstGeom prst="rect">
            <a:avLst/>
          </a:prstGeom>
          <a:noFill/>
        </p:spPr>
        <p:txBody>
          <a:bodyPr wrap="square" lIns="106674" tIns="53337" rIns="106674" bIns="53337" rtlCol="0">
            <a:noAutofit/>
          </a:bodyPr>
          <a:lstStyle/>
          <a:p>
            <a:pPr algn="ctr"/>
            <a:r>
              <a:rPr lang="en-US" sz="3200" i="1" dirty="0">
                <a:solidFill>
                  <a:schemeClr val="tx1">
                    <a:lumMod val="65000"/>
                    <a:lumOff val="35000"/>
                  </a:schemeClr>
                </a:solidFill>
                <a:latin typeface="+mj-lt"/>
                <a:ea typeface="Verdana" panose="020B0604030504040204" pitchFamily="34" charset="0"/>
                <a:cs typeface="Verdana" panose="020B0604030504040204" pitchFamily="34" charset="0"/>
              </a:rPr>
              <a:t>IF experimental setup.</a:t>
            </a:r>
          </a:p>
        </p:txBody>
      </p:sp>
      <p:sp>
        <p:nvSpPr>
          <p:cNvPr id="25" name="TextBox 24">
            <a:extLst>
              <a:ext uri="{FF2B5EF4-FFF2-40B4-BE49-F238E27FC236}">
                <a16:creationId xmlns:a16="http://schemas.microsoft.com/office/drawing/2014/main" id="{7D2895D6-D91F-4212-8A1E-2631D742C6DE}"/>
              </a:ext>
            </a:extLst>
          </p:cNvPr>
          <p:cNvSpPr txBox="1"/>
          <p:nvPr/>
        </p:nvSpPr>
        <p:spPr>
          <a:xfrm>
            <a:off x="1173324" y="12352997"/>
            <a:ext cx="10409475" cy="2528897"/>
          </a:xfrm>
          <a:prstGeom prst="rect">
            <a:avLst/>
          </a:prstGeom>
          <a:noFill/>
        </p:spPr>
        <p:txBody>
          <a:bodyPr wrap="square" rtlCol="0">
            <a:spAutoFit/>
          </a:bodyPr>
          <a:lstStyle/>
          <a:p>
            <a:pPr>
              <a:lnSpc>
                <a:spcPts val="3800"/>
              </a:lnSpc>
            </a:pPr>
            <a:r>
              <a:rPr lang="en-US" sz="4000" b="1" dirty="0">
                <a:solidFill>
                  <a:srgbClr val="1A6B92"/>
                </a:solidFill>
                <a:latin typeface="Cambria" panose="02040503050406030204" pitchFamily="18" charset="0"/>
                <a:ea typeface="Cambria" panose="02040503050406030204" pitchFamily="18" charset="0"/>
              </a:rPr>
              <a:t>Objective</a:t>
            </a:r>
          </a:p>
          <a:p>
            <a:pPr>
              <a:lnSpc>
                <a:spcPts val="3800"/>
              </a:lnSpc>
            </a:pPr>
            <a:r>
              <a:rPr lang="en-US" sz="3400" dirty="0"/>
              <a:t>Develop accurate models to determine deformation paths, i.e., </a:t>
            </a:r>
            <a:r>
              <a:rPr lang="en-US" sz="3400" b="1" i="1" dirty="0"/>
              <a:t>tension pre-stress </a:t>
            </a:r>
            <a:r>
              <a:rPr lang="en-US" sz="3400" dirty="0"/>
              <a:t>and toolpaths in incremental forming, that exploit stress superposition to achieve the desired final part properties</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6629D69D-120C-4EEA-A90B-C52282C5D9E3}"/>
                  </a:ext>
                </a:extLst>
              </p:cNvPr>
              <p:cNvSpPr txBox="1"/>
              <p:nvPr/>
            </p:nvSpPr>
            <p:spPr>
              <a:xfrm>
                <a:off x="1065566" y="25459318"/>
                <a:ext cx="8498966" cy="7076296"/>
              </a:xfrm>
              <a:prstGeom prst="rect">
                <a:avLst/>
              </a:prstGeom>
              <a:noFill/>
            </p:spPr>
            <p:txBody>
              <a:bodyPr wrap="square">
                <a:spAutoFit/>
              </a:bodyPr>
              <a:lstStyle/>
              <a:p>
                <a:pPr marL="228600" indent="-457200">
                  <a:buFont typeface="Arial" panose="020B0604020202020204" pitchFamily="34" charset="0"/>
                  <a:buChar char="•"/>
                </a:pPr>
                <a:r>
                  <a:rPr lang="en-US" sz="3400" kern="0" dirty="0"/>
                  <a:t>Material: SS304 (</a:t>
                </a:r>
                <a14:m>
                  <m:oMath xmlns:m="http://schemas.openxmlformats.org/officeDocument/2006/math">
                    <m:r>
                      <a:rPr lang="en-US" sz="3400" b="0" i="1" kern="0" smtClean="0">
                        <a:latin typeface="Cambria Math" panose="02040503050406030204" pitchFamily="18" charset="0"/>
                      </a:rPr>
                      <m:t>𝑡</m:t>
                    </m:r>
                    <m:r>
                      <a:rPr lang="en-US" sz="3400" b="0" i="1" kern="0" smtClean="0">
                        <a:latin typeface="Cambria Math" panose="02040503050406030204" pitchFamily="18" charset="0"/>
                      </a:rPr>
                      <m:t>=0.8</m:t>
                    </m:r>
                  </m:oMath>
                </a14:m>
                <a:r>
                  <a:rPr lang="en-US" sz="3400" kern="0" dirty="0"/>
                  <a:t> mm)</a:t>
                </a:r>
              </a:p>
              <a:p>
                <a:pPr marL="228600" indent="-457200">
                  <a:buFont typeface="Arial" panose="020B0604020202020204" pitchFamily="34" charset="0"/>
                  <a:buChar cha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During forming:</a:t>
                </a:r>
              </a:p>
              <a:p>
                <a:pPr marL="6858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Temperature</a:t>
                </a:r>
              </a:p>
              <a:p>
                <a:pPr marL="1143000" marR="0" lvl="2" indent="-4572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Thermal camera</a:t>
                </a:r>
              </a:p>
              <a:p>
                <a:pPr marL="6858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X, Y, Z forces</a:t>
                </a:r>
              </a:p>
              <a:p>
                <a:pPr marL="1143000" marR="0" lvl="2" indent="-4572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Load cell</a:t>
                </a:r>
              </a:p>
              <a:p>
                <a:pPr marL="2286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After forming:</a:t>
                </a:r>
              </a:p>
              <a:p>
                <a:pPr marL="6858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Final strain state</a:t>
                </a:r>
              </a:p>
              <a:p>
                <a:pPr marL="6858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Geometry profile</a:t>
                </a:r>
              </a:p>
              <a:p>
                <a:pPr marL="1143000" marR="0" lvl="2" indent="-4572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Photogrammetry camera (ARGUS)</a:t>
                </a:r>
              </a:p>
              <a:p>
                <a:pPr marL="6858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Phase transformation</a:t>
                </a:r>
              </a:p>
              <a:p>
                <a:pPr marL="1143000" marR="0" lvl="2" indent="-457200"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3400" b="0" i="0" u="none" strike="noStrike" kern="1200" cap="none" spc="0" normalizeH="0" baseline="0" noProof="0" dirty="0">
                    <a:ln>
                      <a:noFill/>
                    </a:ln>
                    <a:solidFill>
                      <a:prstClr val="black"/>
                    </a:solidFill>
                    <a:effectLst/>
                    <a:uLnTx/>
                    <a:uFillTx/>
                    <a:cs typeface="Arial" panose="020B0604020202020204" pitchFamily="34" charset="0"/>
                  </a:rPr>
                  <a:t>Magnetic induction (Ferritescope)</a:t>
                </a:r>
              </a:p>
              <a:p>
                <a:pPr marL="468313" indent="-468313">
                  <a:buFont typeface="Arial" panose="020B0604020202020204" pitchFamily="34" charset="0"/>
                  <a:buChar char="•"/>
                </a:pPr>
                <a:endParaRPr lang="en-US" sz="3400" kern="0" dirty="0"/>
              </a:p>
            </p:txBody>
          </p:sp>
        </mc:Choice>
        <mc:Fallback xmlns="">
          <p:sp>
            <p:nvSpPr>
              <p:cNvPr id="76" name="TextBox 75">
                <a:extLst>
                  <a:ext uri="{FF2B5EF4-FFF2-40B4-BE49-F238E27FC236}">
                    <a16:creationId xmlns:a16="http://schemas.microsoft.com/office/drawing/2014/main" id="{6629D69D-120C-4EEA-A90B-C52282C5D9E3}"/>
                  </a:ext>
                </a:extLst>
              </p:cNvPr>
              <p:cNvSpPr txBox="1">
                <a:spLocks noRot="1" noChangeAspect="1" noMove="1" noResize="1" noEditPoints="1" noAdjustHandles="1" noChangeArrowheads="1" noChangeShapeType="1" noTextEdit="1"/>
              </p:cNvSpPr>
              <p:nvPr/>
            </p:nvSpPr>
            <p:spPr>
              <a:xfrm>
                <a:off x="1065566" y="25459318"/>
                <a:ext cx="8498966" cy="7076296"/>
              </a:xfrm>
              <a:prstGeom prst="rect">
                <a:avLst/>
              </a:prstGeom>
              <a:blipFill>
                <a:blip r:embed="rId7"/>
                <a:stretch>
                  <a:fillRect l="-1793" t="-1120"/>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4F052939-6BCD-420E-8C2B-512FFA4F0FB6}"/>
              </a:ext>
            </a:extLst>
          </p:cNvPr>
          <p:cNvSpPr/>
          <p:nvPr/>
        </p:nvSpPr>
        <p:spPr>
          <a:xfrm>
            <a:off x="21448295" y="28552673"/>
            <a:ext cx="621792" cy="231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C2DFAAC2-D4B8-40CC-BF8E-04B95EF5155D}"/>
              </a:ext>
            </a:extLst>
          </p:cNvPr>
          <p:cNvSpPr txBox="1"/>
          <p:nvPr/>
        </p:nvSpPr>
        <p:spPr>
          <a:xfrm>
            <a:off x="14986237" y="23208516"/>
            <a:ext cx="13844615" cy="760396"/>
          </a:xfrm>
          <a:prstGeom prst="rect">
            <a:avLst/>
          </a:prstGeom>
          <a:noFill/>
        </p:spPr>
        <p:txBody>
          <a:bodyPr wrap="square" lIns="106674" tIns="53337" rIns="106674" bIns="53337" rtlCol="0">
            <a:noAutofit/>
          </a:bodyPr>
          <a:lstStyle/>
          <a:p>
            <a:pPr algn="ctr">
              <a:lnSpc>
                <a:spcPts val="3000"/>
              </a:lnSpc>
            </a:pPr>
            <a:r>
              <a:rPr lang="en-US" sz="3400" i="1" dirty="0">
                <a:solidFill>
                  <a:schemeClr val="tx1">
                    <a:lumMod val="65000"/>
                    <a:lumOff val="35000"/>
                  </a:schemeClr>
                </a:solidFill>
                <a:latin typeface="+mj-lt"/>
                <a:ea typeface="Verdana" panose="020B0604030504040204" pitchFamily="34" charset="0"/>
                <a:cs typeface="Verdana" panose="020B0604030504040204" pitchFamily="34" charset="0"/>
              </a:rPr>
              <a:t>Profiles along the center of pyramidal frustums in the x- (solid) and y- (dashed) directions for target geometry and parts manufactured by SPIF and TSSIF.  </a:t>
            </a: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563" y="-49910"/>
            <a:ext cx="5911702" cy="2224047"/>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50400" y="2057153"/>
            <a:ext cx="2726010" cy="2651760"/>
          </a:xfrm>
          <a:prstGeom prst="rect">
            <a:avLst/>
          </a:prstGeom>
        </p:spPr>
      </p:pic>
      <p:sp>
        <p:nvSpPr>
          <p:cNvPr id="61" name="TextBox 60">
            <a:extLst>
              <a:ext uri="{FF2B5EF4-FFF2-40B4-BE49-F238E27FC236}">
                <a16:creationId xmlns:a16="http://schemas.microsoft.com/office/drawing/2014/main" id="{B5792303-6619-46A5-A009-C462A2F4F320}"/>
              </a:ext>
            </a:extLst>
          </p:cNvPr>
          <p:cNvSpPr txBox="1"/>
          <p:nvPr/>
        </p:nvSpPr>
        <p:spPr>
          <a:xfrm>
            <a:off x="14615918" y="30341950"/>
            <a:ext cx="13822145" cy="525002"/>
          </a:xfrm>
          <a:prstGeom prst="rect">
            <a:avLst/>
          </a:prstGeom>
          <a:noFill/>
        </p:spPr>
        <p:txBody>
          <a:bodyPr wrap="square" lIns="106674" tIns="53337" rIns="106674" bIns="53337" rtlCol="0">
            <a:noAutofit/>
          </a:bodyPr>
          <a:lstStyle/>
          <a:p>
            <a:pPr algn="ctr">
              <a:lnSpc>
                <a:spcPts val="3000"/>
              </a:lnSpc>
            </a:pPr>
            <a:r>
              <a:rPr lang="en-US" sz="3400" i="1" dirty="0">
                <a:solidFill>
                  <a:schemeClr val="tx1">
                    <a:lumMod val="65000"/>
                    <a:lumOff val="35000"/>
                  </a:schemeClr>
                </a:solidFill>
                <a:latin typeface="+mj-lt"/>
                <a:ea typeface="Verdana" panose="020B0604030504040204" pitchFamily="34" charset="0"/>
                <a:cs typeface="Verdana" panose="020B0604030504040204" pitchFamily="34" charset="0"/>
              </a:rPr>
              <a:t>Final strain state for unclamped parts manufactured by SPIF and TSSIF. </a:t>
            </a:r>
          </a:p>
        </p:txBody>
      </p:sp>
      <p:sp>
        <p:nvSpPr>
          <p:cNvPr id="62" name="Rectangle 61">
            <a:extLst>
              <a:ext uri="{FF2B5EF4-FFF2-40B4-BE49-F238E27FC236}">
                <a16:creationId xmlns:a16="http://schemas.microsoft.com/office/drawing/2014/main" id="{4C64A83B-8564-4FE6-ACAB-8052FD86399C}"/>
              </a:ext>
            </a:extLst>
          </p:cNvPr>
          <p:cNvSpPr/>
          <p:nvPr/>
        </p:nvSpPr>
        <p:spPr>
          <a:xfrm>
            <a:off x="28452304" y="26323480"/>
            <a:ext cx="363406" cy="330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Subtitle 2">
            <a:extLst>
              <a:ext uri="{FF2B5EF4-FFF2-40B4-BE49-F238E27FC236}">
                <a16:creationId xmlns:a16="http://schemas.microsoft.com/office/drawing/2014/main" id="{BD3BF801-CDB3-467F-B607-557DE2EB6009}"/>
              </a:ext>
            </a:extLst>
          </p:cNvPr>
          <p:cNvSpPr txBox="1">
            <a:spLocks/>
          </p:cNvSpPr>
          <p:nvPr/>
        </p:nvSpPr>
        <p:spPr>
          <a:xfrm>
            <a:off x="29249745" y="15801385"/>
            <a:ext cx="13716000" cy="914400"/>
          </a:xfrm>
          <a:prstGeom prst="rect">
            <a:avLst/>
          </a:prstGeom>
          <a:solidFill>
            <a:srgbClr val="1A6B92"/>
          </a:solidFill>
          <a:ln>
            <a:no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600" dirty="0">
                <a:solidFill>
                  <a:schemeClr val="bg1"/>
                </a:solidFill>
                <a:latin typeface="Century Gothic" panose="020B0502020202020204" pitchFamily="34" charset="0"/>
              </a:rPr>
              <a:t>Conclusions</a:t>
            </a:r>
          </a:p>
        </p:txBody>
      </p:sp>
      <p:sp>
        <p:nvSpPr>
          <p:cNvPr id="75" name="Subtitle 2">
            <a:extLst>
              <a:ext uri="{FF2B5EF4-FFF2-40B4-BE49-F238E27FC236}">
                <a16:creationId xmlns:a16="http://schemas.microsoft.com/office/drawing/2014/main" id="{0929999F-6E1E-47AA-9759-549B78885B26}"/>
              </a:ext>
            </a:extLst>
          </p:cNvPr>
          <p:cNvSpPr txBox="1">
            <a:spLocks/>
          </p:cNvSpPr>
          <p:nvPr/>
        </p:nvSpPr>
        <p:spPr>
          <a:xfrm>
            <a:off x="29249745" y="16862202"/>
            <a:ext cx="13716000" cy="4278094"/>
          </a:xfrm>
          <a:prstGeom prst="rect">
            <a:avLst/>
          </a:prstGeom>
          <a:ln>
            <a:solidFill>
              <a:srgbClr val="D6D6D6"/>
            </a:solidFill>
          </a:ln>
        </p:spPr>
        <p:txBody>
          <a:bodyPr vert="horz" lIns="365760" tIns="274320" rIns="365760" bIns="274320" rtlCol="0" anchor="t"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a:p>
            <a:pPr algn="just">
              <a:spcBef>
                <a:spcPts val="0"/>
              </a:spcBef>
            </a:pPr>
            <a:endParaRPr lang="en-US" sz="3600" dirty="0">
              <a:ea typeface="Verdana"/>
              <a:cs typeface="Verdana"/>
            </a:endParaRPr>
          </a:p>
        </p:txBody>
      </p:sp>
      <p:sp>
        <p:nvSpPr>
          <p:cNvPr id="105" name="TextBox 104">
            <a:extLst>
              <a:ext uri="{FF2B5EF4-FFF2-40B4-BE49-F238E27FC236}">
                <a16:creationId xmlns:a16="http://schemas.microsoft.com/office/drawing/2014/main" id="{ADDC9623-5EA7-4C32-9FF4-C3E1F9687B2D}"/>
              </a:ext>
            </a:extLst>
          </p:cNvPr>
          <p:cNvSpPr txBox="1"/>
          <p:nvPr/>
        </p:nvSpPr>
        <p:spPr>
          <a:xfrm>
            <a:off x="29440186" y="16912712"/>
            <a:ext cx="13352193" cy="4278094"/>
          </a:xfrm>
          <a:prstGeom prst="rect">
            <a:avLst/>
          </a:prstGeom>
          <a:noFill/>
        </p:spPr>
        <p:txBody>
          <a:bodyPr wrap="square" rtlCol="0">
            <a:spAutoFit/>
          </a:bodyPr>
          <a:lstStyle/>
          <a:p>
            <a:pPr marL="457200" indent="-457200">
              <a:buFont typeface="Arial" panose="020B0604020202020204" pitchFamily="34" charset="0"/>
              <a:buChar char="•"/>
            </a:pPr>
            <a:r>
              <a:rPr lang="en-US" sz="3400" dirty="0"/>
              <a:t>TSSIF compared to conventional SPIF results in:</a:t>
            </a:r>
          </a:p>
          <a:p>
            <a:pPr marL="822960" indent="-457200">
              <a:buFont typeface="Wingdings" panose="05000000000000000000" pitchFamily="2" charset="2"/>
              <a:buChar char="Ø"/>
            </a:pPr>
            <a:r>
              <a:rPr lang="en-US" sz="3400" dirty="0"/>
              <a:t>Initially increased process temperatures and axial forces</a:t>
            </a:r>
          </a:p>
          <a:p>
            <a:pPr marL="822960" indent="-457200">
              <a:buFont typeface="Wingdings" panose="05000000000000000000" pitchFamily="2" charset="2"/>
              <a:buChar char="Ø"/>
            </a:pPr>
            <a:r>
              <a:rPr lang="en-US" sz="3400" dirty="0"/>
              <a:t>Greater geometrical accuracy, particularly in part height</a:t>
            </a:r>
          </a:p>
          <a:p>
            <a:pPr marL="822960" indent="-457200">
              <a:buFont typeface="Wingdings" panose="05000000000000000000" pitchFamily="2" charset="2"/>
              <a:buChar char="Ø"/>
            </a:pPr>
            <a:r>
              <a:rPr lang="en-US" sz="3400" dirty="0"/>
              <a:t>Larger uniform strain area along pyramid walls </a:t>
            </a:r>
          </a:p>
          <a:p>
            <a:pPr marL="822960" indent="-457200">
              <a:buFont typeface="Wingdings" panose="05000000000000000000" pitchFamily="2" charset="2"/>
              <a:buChar char="Ø"/>
            </a:pPr>
            <a:r>
              <a:rPr lang="en-US" sz="3400" dirty="0"/>
              <a:t>Increased phase transformation at Locations 1, 2, and 3</a:t>
            </a:r>
          </a:p>
          <a:p>
            <a:pPr marL="457200" indent="-457200">
              <a:buFont typeface="Arial" panose="020B0604020202020204" pitchFamily="34" charset="0"/>
              <a:buChar char="•"/>
            </a:pPr>
            <a:r>
              <a:rPr lang="en-US" sz="3400" dirty="0"/>
              <a:t>Methodology of using tensile stress superposition in IF successfully enhances the martensitic transformation kinetics and improves the geometrical accuracy of the final part</a:t>
            </a:r>
          </a:p>
        </p:txBody>
      </p:sp>
      <p:pic>
        <p:nvPicPr>
          <p:cNvPr id="26" name="Picture 2" descr="TU Dortmund University - TU Dortmund">
            <a:extLst>
              <a:ext uri="{FF2B5EF4-FFF2-40B4-BE49-F238E27FC236}">
                <a16:creationId xmlns:a16="http://schemas.microsoft.com/office/drawing/2014/main" id="{9A52D430-36BD-7033-4F25-DE85CD573D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35814" y="260908"/>
            <a:ext cx="5433060" cy="285673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361C8B93-D74E-E089-4F55-2BB74030C382}"/>
              </a:ext>
            </a:extLst>
          </p:cNvPr>
          <p:cNvPicPr>
            <a:picLocks noChangeAspect="1"/>
          </p:cNvPicPr>
          <p:nvPr/>
        </p:nvPicPr>
        <p:blipFill>
          <a:blip r:embed="rId11"/>
          <a:stretch>
            <a:fillRect/>
          </a:stretch>
        </p:blipFill>
        <p:spPr>
          <a:xfrm>
            <a:off x="38515721" y="2276301"/>
            <a:ext cx="3873246" cy="2138172"/>
          </a:xfrm>
          <a:prstGeom prst="rect">
            <a:avLst/>
          </a:prstGeom>
        </p:spPr>
      </p:pic>
      <p:sp>
        <p:nvSpPr>
          <p:cNvPr id="130" name="TextBox 129">
            <a:extLst>
              <a:ext uri="{FF2B5EF4-FFF2-40B4-BE49-F238E27FC236}">
                <a16:creationId xmlns:a16="http://schemas.microsoft.com/office/drawing/2014/main" id="{F5E34E99-7F72-B0C7-1C18-575B047DF37C}"/>
              </a:ext>
            </a:extLst>
          </p:cNvPr>
          <p:cNvSpPr txBox="1"/>
          <p:nvPr/>
        </p:nvSpPr>
        <p:spPr>
          <a:xfrm>
            <a:off x="7869195" y="17534827"/>
            <a:ext cx="6815746" cy="1150121"/>
          </a:xfrm>
          <a:prstGeom prst="rect">
            <a:avLst/>
          </a:prstGeom>
          <a:noFill/>
        </p:spPr>
        <p:txBody>
          <a:bodyPr wrap="square" lIns="106674" tIns="53337" rIns="106674" bIns="53337" rtlCol="0">
            <a:noAutofit/>
          </a:bodyPr>
          <a:lstStyle/>
          <a:p>
            <a:pPr algn="ctr"/>
            <a:r>
              <a:rPr lang="en-US" sz="3200" i="1" dirty="0">
                <a:solidFill>
                  <a:schemeClr val="tx1">
                    <a:lumMod val="65000"/>
                    <a:lumOff val="35000"/>
                  </a:schemeClr>
                </a:solidFill>
                <a:latin typeface="+mj-lt"/>
                <a:ea typeface="Verdana" panose="020B0604030504040204" pitchFamily="34" charset="0"/>
                <a:cs typeface="Verdana" panose="020B0604030504040204" pitchFamily="34" charset="0"/>
              </a:rPr>
              <a:t>Stress superposition experiment: lengthening of wire by twisting (torsion).</a:t>
            </a:r>
          </a:p>
        </p:txBody>
      </p:sp>
      <p:sp>
        <p:nvSpPr>
          <p:cNvPr id="134" name="TextBox 133">
            <a:extLst>
              <a:ext uri="{FF2B5EF4-FFF2-40B4-BE49-F238E27FC236}">
                <a16:creationId xmlns:a16="http://schemas.microsoft.com/office/drawing/2014/main" id="{22C5625E-C219-52D2-2C20-16C4BDE45426}"/>
              </a:ext>
            </a:extLst>
          </p:cNvPr>
          <p:cNvSpPr txBox="1"/>
          <p:nvPr/>
        </p:nvSpPr>
        <p:spPr>
          <a:xfrm>
            <a:off x="1173324" y="14929993"/>
            <a:ext cx="7442560" cy="2041585"/>
          </a:xfrm>
          <a:prstGeom prst="rect">
            <a:avLst/>
          </a:prstGeom>
          <a:noFill/>
        </p:spPr>
        <p:txBody>
          <a:bodyPr wrap="square">
            <a:spAutoFit/>
          </a:bodyPr>
          <a:lstStyle/>
          <a:p>
            <a:pPr>
              <a:lnSpc>
                <a:spcPts val="3800"/>
              </a:lnSpc>
            </a:pPr>
            <a:r>
              <a:rPr lang="en-US" sz="4000" b="1" dirty="0">
                <a:solidFill>
                  <a:srgbClr val="1A6B92"/>
                </a:solidFill>
                <a:latin typeface="Cambria" panose="02040503050406030204" pitchFamily="18" charset="0"/>
                <a:ea typeface="Cambria" panose="02040503050406030204" pitchFamily="18" charset="0"/>
              </a:rPr>
              <a:t>Stress Superposition </a:t>
            </a:r>
          </a:p>
          <a:p>
            <a:pPr>
              <a:lnSpc>
                <a:spcPts val="3800"/>
              </a:lnSpc>
            </a:pPr>
            <a:r>
              <a:rPr lang="en-US" sz="3400" dirty="0"/>
              <a:t>The incorporation of additional stresses into an existing manufacturing process during a single operation</a:t>
            </a:r>
          </a:p>
        </p:txBody>
      </p:sp>
      <p:pic>
        <p:nvPicPr>
          <p:cNvPr id="136" name="Picture 135">
            <a:extLst>
              <a:ext uri="{FF2B5EF4-FFF2-40B4-BE49-F238E27FC236}">
                <a16:creationId xmlns:a16="http://schemas.microsoft.com/office/drawing/2014/main" id="{340A13FC-1D95-FB22-ECD2-AAF3270AB819}"/>
              </a:ext>
            </a:extLst>
          </p:cNvPr>
          <p:cNvPicPr>
            <a:picLocks noChangeAspect="1"/>
          </p:cNvPicPr>
          <p:nvPr/>
        </p:nvPicPr>
        <p:blipFill>
          <a:blip r:embed="rId12"/>
          <a:stretch>
            <a:fillRect/>
          </a:stretch>
        </p:blipFill>
        <p:spPr>
          <a:xfrm>
            <a:off x="11634224" y="12956336"/>
            <a:ext cx="2856159" cy="4586174"/>
          </a:xfrm>
          <a:prstGeom prst="rect">
            <a:avLst/>
          </a:prstGeom>
        </p:spPr>
      </p:pic>
      <p:sp>
        <p:nvSpPr>
          <p:cNvPr id="137" name="TextBox 136">
            <a:extLst>
              <a:ext uri="{FF2B5EF4-FFF2-40B4-BE49-F238E27FC236}">
                <a16:creationId xmlns:a16="http://schemas.microsoft.com/office/drawing/2014/main" id="{44BCED8D-94C8-A8EB-869C-2440CD919D67}"/>
              </a:ext>
            </a:extLst>
          </p:cNvPr>
          <p:cNvSpPr txBox="1"/>
          <p:nvPr/>
        </p:nvSpPr>
        <p:spPr>
          <a:xfrm>
            <a:off x="1173324" y="16898852"/>
            <a:ext cx="7716804" cy="1554272"/>
          </a:xfrm>
          <a:prstGeom prst="rect">
            <a:avLst/>
          </a:prstGeom>
          <a:noFill/>
        </p:spPr>
        <p:txBody>
          <a:bodyPr wrap="square">
            <a:spAutoFit/>
          </a:bodyPr>
          <a:lstStyle/>
          <a:p>
            <a:pPr marL="457200" indent="-457200">
              <a:lnSpc>
                <a:spcPts val="3800"/>
              </a:lnSpc>
              <a:buFont typeface="Arial" panose="020B0604020202020204" pitchFamily="34" charset="0"/>
              <a:buChar char="•"/>
            </a:pPr>
            <a:r>
              <a:rPr lang="en-US" sz="3400" dirty="0"/>
              <a:t>Reduces required forming forces</a:t>
            </a:r>
          </a:p>
          <a:p>
            <a:pPr marL="457200" indent="-457200">
              <a:lnSpc>
                <a:spcPts val="3800"/>
              </a:lnSpc>
              <a:buFont typeface="Arial" panose="020B0604020202020204" pitchFamily="34" charset="0"/>
              <a:buChar char="•"/>
            </a:pPr>
            <a:r>
              <a:rPr lang="en-US" sz="3400" dirty="0"/>
              <a:t>Increases material formability</a:t>
            </a:r>
          </a:p>
          <a:p>
            <a:pPr marL="457200" indent="-457200">
              <a:lnSpc>
                <a:spcPts val="3800"/>
              </a:lnSpc>
              <a:buFont typeface="Arial" panose="020B0604020202020204" pitchFamily="34" charset="0"/>
              <a:buChar char="•"/>
            </a:pPr>
            <a:r>
              <a:rPr lang="en-US" sz="3400" dirty="0"/>
              <a:t>Allows for customization</a:t>
            </a:r>
          </a:p>
        </p:txBody>
      </p:sp>
      <p:grpSp>
        <p:nvGrpSpPr>
          <p:cNvPr id="138" name="Group 137">
            <a:extLst>
              <a:ext uri="{FF2B5EF4-FFF2-40B4-BE49-F238E27FC236}">
                <a16:creationId xmlns:a16="http://schemas.microsoft.com/office/drawing/2014/main" id="{7ABDB751-E3C8-CFFA-9852-A8329C2F481A}"/>
              </a:ext>
            </a:extLst>
          </p:cNvPr>
          <p:cNvGrpSpPr/>
          <p:nvPr/>
        </p:nvGrpSpPr>
        <p:grpSpPr>
          <a:xfrm>
            <a:off x="5437830" y="26492349"/>
            <a:ext cx="2746090" cy="2849827"/>
            <a:chOff x="3120291" y="3716333"/>
            <a:chExt cx="2746090" cy="2849827"/>
          </a:xfrm>
        </p:grpSpPr>
        <p:pic>
          <p:nvPicPr>
            <p:cNvPr id="139" name="Picture 138">
              <a:extLst>
                <a:ext uri="{FF2B5EF4-FFF2-40B4-BE49-F238E27FC236}">
                  <a16:creationId xmlns:a16="http://schemas.microsoft.com/office/drawing/2014/main" id="{0DB0754B-32AD-50B4-B0F5-30537C5F1033}"/>
                </a:ext>
              </a:extLst>
            </p:cNvPr>
            <p:cNvPicPr>
              <a:picLocks noChangeAspect="1"/>
            </p:cNvPicPr>
            <p:nvPr/>
          </p:nvPicPr>
          <p:blipFill>
            <a:blip r:embed="rId13"/>
            <a:stretch>
              <a:fillRect/>
            </a:stretch>
          </p:blipFill>
          <p:spPr>
            <a:xfrm>
              <a:off x="3120291" y="3716333"/>
              <a:ext cx="2746090" cy="2769362"/>
            </a:xfrm>
            <a:prstGeom prst="rect">
              <a:avLst/>
            </a:prstGeom>
          </p:spPr>
        </p:pic>
        <p:sp>
          <p:nvSpPr>
            <p:cNvPr id="140" name="TextBox 38">
              <a:extLst>
                <a:ext uri="{FF2B5EF4-FFF2-40B4-BE49-F238E27FC236}">
                  <a16:creationId xmlns:a16="http://schemas.microsoft.com/office/drawing/2014/main" id="{FA058C9D-D41B-D50B-A62B-DE86601E5EAA}"/>
                </a:ext>
              </a:extLst>
            </p:cNvPr>
            <p:cNvSpPr txBox="1"/>
            <p:nvPr/>
          </p:nvSpPr>
          <p:spPr>
            <a:xfrm>
              <a:off x="3496759" y="5979746"/>
              <a:ext cx="12954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x</a:t>
              </a:r>
            </a:p>
          </p:txBody>
        </p:sp>
        <p:sp>
          <p:nvSpPr>
            <p:cNvPr id="141" name="TextBox 39">
              <a:extLst>
                <a:ext uri="{FF2B5EF4-FFF2-40B4-BE49-F238E27FC236}">
                  <a16:creationId xmlns:a16="http://schemas.microsoft.com/office/drawing/2014/main" id="{9FA0F1FD-FF0E-BC12-F137-17EE59104E6E}"/>
                </a:ext>
              </a:extLst>
            </p:cNvPr>
            <p:cNvSpPr txBox="1"/>
            <p:nvPr/>
          </p:nvSpPr>
          <p:spPr>
            <a:xfrm>
              <a:off x="3316082" y="6227606"/>
              <a:ext cx="12954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y</a:t>
              </a:r>
            </a:p>
          </p:txBody>
        </p:sp>
        <p:cxnSp>
          <p:nvCxnSpPr>
            <p:cNvPr id="142" name="Straight Arrow Connector 36">
              <a:extLst>
                <a:ext uri="{FF2B5EF4-FFF2-40B4-BE49-F238E27FC236}">
                  <a16:creationId xmlns:a16="http://schemas.microsoft.com/office/drawing/2014/main" id="{8EDD784C-67CB-9C44-890B-EF4D95F502C8}"/>
                </a:ext>
              </a:extLst>
            </p:cNvPr>
            <p:cNvCxnSpPr>
              <a:cxnSpLocks/>
            </p:cNvCxnSpPr>
            <p:nvPr/>
          </p:nvCxnSpPr>
          <p:spPr>
            <a:xfrm rot="5400000">
              <a:off x="3090285" y="6265599"/>
              <a:ext cx="45425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6766D708-36EF-739D-6089-9007F96D5700}"/>
                </a:ext>
              </a:extLst>
            </p:cNvPr>
            <p:cNvCxnSpPr>
              <a:cxnSpLocks/>
            </p:cNvCxnSpPr>
            <p:nvPr/>
          </p:nvCxnSpPr>
          <p:spPr>
            <a:xfrm>
              <a:off x="3316082" y="6038470"/>
              <a:ext cx="45425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pic>
        <p:nvPicPr>
          <p:cNvPr id="144" name="Picture 143">
            <a:extLst>
              <a:ext uri="{FF2B5EF4-FFF2-40B4-BE49-F238E27FC236}">
                <a16:creationId xmlns:a16="http://schemas.microsoft.com/office/drawing/2014/main" id="{E47F40F8-E7AC-BDC5-E86A-4C74BB0B95A5}"/>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6655" t="44413" b="13088"/>
          <a:stretch/>
        </p:blipFill>
        <p:spPr bwMode="auto">
          <a:xfrm>
            <a:off x="8381466" y="25351771"/>
            <a:ext cx="6251202" cy="2257261"/>
          </a:xfrm>
          <a:prstGeom prst="rect">
            <a:avLst/>
          </a:prstGeom>
          <a:noFill/>
        </p:spPr>
      </p:pic>
      <p:pic>
        <p:nvPicPr>
          <p:cNvPr id="145" name="Picture 144">
            <a:extLst>
              <a:ext uri="{FF2B5EF4-FFF2-40B4-BE49-F238E27FC236}">
                <a16:creationId xmlns:a16="http://schemas.microsoft.com/office/drawing/2014/main" id="{4F64A2BF-C54A-7C86-3D1B-9DF93600441D}"/>
              </a:ext>
            </a:extLst>
          </p:cNvPr>
          <p:cNvPicPr>
            <a:picLocks noChangeAspect="1"/>
          </p:cNvPicPr>
          <p:nvPr/>
        </p:nvPicPr>
        <p:blipFill>
          <a:blip r:embed="rId15"/>
          <a:stretch>
            <a:fillRect/>
          </a:stretch>
        </p:blipFill>
        <p:spPr>
          <a:xfrm>
            <a:off x="8814249" y="27780599"/>
            <a:ext cx="5383235" cy="4377307"/>
          </a:xfrm>
          <a:prstGeom prst="rect">
            <a:avLst/>
          </a:prstGeom>
        </p:spPr>
      </p:pic>
      <p:sp>
        <p:nvSpPr>
          <p:cNvPr id="146" name="TextBox 145">
            <a:extLst>
              <a:ext uri="{FF2B5EF4-FFF2-40B4-BE49-F238E27FC236}">
                <a16:creationId xmlns:a16="http://schemas.microsoft.com/office/drawing/2014/main" id="{A190D5C6-4E2E-C1A9-2163-372A22B9C2CC}"/>
              </a:ext>
            </a:extLst>
          </p:cNvPr>
          <p:cNvSpPr txBox="1"/>
          <p:nvPr/>
        </p:nvSpPr>
        <p:spPr>
          <a:xfrm>
            <a:off x="8335734" y="27210156"/>
            <a:ext cx="6330572" cy="541111"/>
          </a:xfrm>
          <a:prstGeom prst="rect">
            <a:avLst/>
          </a:prstGeom>
          <a:noFill/>
        </p:spPr>
        <p:txBody>
          <a:bodyPr wrap="square" lIns="106674" tIns="53337" rIns="106674" bIns="53337" rtlCol="0">
            <a:noAutofit/>
          </a:bodyPr>
          <a:lstStyle/>
          <a:p>
            <a:pPr algn="ctr"/>
            <a:r>
              <a:rPr lang="en-US" sz="3200" i="1" dirty="0">
                <a:solidFill>
                  <a:schemeClr val="tx1">
                    <a:lumMod val="65000"/>
                    <a:lumOff val="35000"/>
                  </a:schemeClr>
                </a:solidFill>
                <a:latin typeface="+mj-lt"/>
                <a:ea typeface="Verdana" panose="020B0604030504040204" pitchFamily="34" charset="0"/>
                <a:cs typeface="Verdana" panose="020B0604030504040204" pitchFamily="34" charset="0"/>
              </a:rPr>
              <a:t>Pyramidal frustum target geometry.</a:t>
            </a:r>
          </a:p>
        </p:txBody>
      </p:sp>
      <p:sp>
        <p:nvSpPr>
          <p:cNvPr id="147" name="TextBox 146">
            <a:extLst>
              <a:ext uri="{FF2B5EF4-FFF2-40B4-BE49-F238E27FC236}">
                <a16:creationId xmlns:a16="http://schemas.microsoft.com/office/drawing/2014/main" id="{18FB6B6A-BBED-62AA-C960-AA978FF2C9EA}"/>
              </a:ext>
            </a:extLst>
          </p:cNvPr>
          <p:cNvSpPr txBox="1"/>
          <p:nvPr/>
        </p:nvSpPr>
        <p:spPr>
          <a:xfrm>
            <a:off x="5152118" y="29254411"/>
            <a:ext cx="3317514" cy="1087641"/>
          </a:xfrm>
          <a:prstGeom prst="rect">
            <a:avLst/>
          </a:prstGeom>
          <a:noFill/>
        </p:spPr>
        <p:txBody>
          <a:bodyPr wrap="square" lIns="106674" tIns="53337" rIns="106674" bIns="53337" rtlCol="0">
            <a:noAutofit/>
          </a:bodyPr>
          <a:lstStyle/>
          <a:p>
            <a:pPr algn="ctr"/>
            <a:r>
              <a:rPr lang="en-US" sz="3200" i="1" dirty="0">
                <a:solidFill>
                  <a:schemeClr val="tx1">
                    <a:lumMod val="65000"/>
                    <a:lumOff val="35000"/>
                  </a:schemeClr>
                </a:solidFill>
                <a:latin typeface="+mj-lt"/>
                <a:ea typeface="Verdana" panose="020B0604030504040204" pitchFamily="34" charset="0"/>
                <a:cs typeface="Verdana" panose="020B0604030504040204" pitchFamily="34" charset="0"/>
              </a:rPr>
              <a:t>Specimen blank geometry.</a:t>
            </a:r>
          </a:p>
        </p:txBody>
      </p:sp>
      <p:grpSp>
        <p:nvGrpSpPr>
          <p:cNvPr id="223" name="Group 222">
            <a:extLst>
              <a:ext uri="{FF2B5EF4-FFF2-40B4-BE49-F238E27FC236}">
                <a16:creationId xmlns:a16="http://schemas.microsoft.com/office/drawing/2014/main" id="{A81E0541-47C3-B26D-F8DC-B9A9C570EA5C}"/>
              </a:ext>
            </a:extLst>
          </p:cNvPr>
          <p:cNvGrpSpPr/>
          <p:nvPr/>
        </p:nvGrpSpPr>
        <p:grpSpPr>
          <a:xfrm>
            <a:off x="17802544" y="18625437"/>
            <a:ext cx="7913294" cy="4517528"/>
            <a:chOff x="4181949" y="993397"/>
            <a:chExt cx="7913294" cy="4517528"/>
          </a:xfrm>
        </p:grpSpPr>
        <p:pic>
          <p:nvPicPr>
            <p:cNvPr id="224" name="Picture 223">
              <a:extLst>
                <a:ext uri="{FF2B5EF4-FFF2-40B4-BE49-F238E27FC236}">
                  <a16:creationId xmlns:a16="http://schemas.microsoft.com/office/drawing/2014/main" id="{9270A9A2-2E48-A956-18B3-3E722FA735EF}"/>
                </a:ext>
              </a:extLst>
            </p:cNvPr>
            <p:cNvPicPr>
              <a:picLocks noChangeAspect="1"/>
            </p:cNvPicPr>
            <p:nvPr/>
          </p:nvPicPr>
          <p:blipFill>
            <a:blip r:embed="rId16"/>
            <a:stretch>
              <a:fillRect/>
            </a:stretch>
          </p:blipFill>
          <p:spPr>
            <a:xfrm>
              <a:off x="4181949" y="993397"/>
              <a:ext cx="7913294" cy="4517528"/>
            </a:xfrm>
            <a:prstGeom prst="rect">
              <a:avLst/>
            </a:prstGeom>
          </p:spPr>
        </p:pic>
        <p:sp>
          <p:nvSpPr>
            <p:cNvPr id="225" name="Textfeld 10">
              <a:extLst>
                <a:ext uri="{FF2B5EF4-FFF2-40B4-BE49-F238E27FC236}">
                  <a16:creationId xmlns:a16="http://schemas.microsoft.com/office/drawing/2014/main" id="{0E5039A4-4279-B56F-8590-331716F6FDB7}"/>
                </a:ext>
              </a:extLst>
            </p:cNvPr>
            <p:cNvSpPr txBox="1"/>
            <p:nvPr/>
          </p:nvSpPr>
          <p:spPr>
            <a:xfrm>
              <a:off x="10940903" y="4570938"/>
              <a:ext cx="265680" cy="307777"/>
            </a:xfrm>
            <a:prstGeom prst="rect">
              <a:avLst/>
            </a:prstGeom>
            <a:noFill/>
          </p:spPr>
          <p:txBody>
            <a:bodyPr wrap="square" rtlCol="0">
              <a:spAutoFit/>
            </a:bodyPr>
            <a:lstStyle/>
            <a:p>
              <a:r>
                <a:rPr lang="en-US" sz="1400" dirty="0"/>
                <a:t>y</a:t>
              </a:r>
            </a:p>
          </p:txBody>
        </p:sp>
        <p:sp>
          <p:nvSpPr>
            <p:cNvPr id="226" name="Rectangle 225">
              <a:extLst>
                <a:ext uri="{FF2B5EF4-FFF2-40B4-BE49-F238E27FC236}">
                  <a16:creationId xmlns:a16="http://schemas.microsoft.com/office/drawing/2014/main" id="{67EEF920-9A3D-B26F-03DE-F25D2EA21A7C}"/>
                </a:ext>
              </a:extLst>
            </p:cNvPr>
            <p:cNvSpPr/>
            <p:nvPr/>
          </p:nvSpPr>
          <p:spPr>
            <a:xfrm>
              <a:off x="10940903" y="3072810"/>
              <a:ext cx="265680" cy="202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40" name="Picture 239">
            <a:extLst>
              <a:ext uri="{FF2B5EF4-FFF2-40B4-BE49-F238E27FC236}">
                <a16:creationId xmlns:a16="http://schemas.microsoft.com/office/drawing/2014/main" id="{7ACC551B-99F2-DAF1-54DF-B8AA82D4DAF7}"/>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30544889" y="6231387"/>
            <a:ext cx="4924861" cy="4480560"/>
          </a:xfrm>
          <a:prstGeom prst="rect">
            <a:avLst/>
          </a:prstGeom>
        </p:spPr>
      </p:pic>
      <p:pic>
        <p:nvPicPr>
          <p:cNvPr id="241" name="Picture 240">
            <a:extLst>
              <a:ext uri="{FF2B5EF4-FFF2-40B4-BE49-F238E27FC236}">
                <a16:creationId xmlns:a16="http://schemas.microsoft.com/office/drawing/2014/main" id="{1B437CD7-08F8-EDFE-65B2-5C97E2A3CF99}"/>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36879551" y="5896082"/>
            <a:ext cx="4523624" cy="4529721"/>
          </a:xfrm>
          <a:prstGeom prst="rect">
            <a:avLst/>
          </a:prstGeom>
        </p:spPr>
      </p:pic>
      <p:grpSp>
        <p:nvGrpSpPr>
          <p:cNvPr id="236" name="Group 235">
            <a:extLst>
              <a:ext uri="{FF2B5EF4-FFF2-40B4-BE49-F238E27FC236}">
                <a16:creationId xmlns:a16="http://schemas.microsoft.com/office/drawing/2014/main" id="{9A7FBC4F-6C3D-FB46-5103-315197261992}"/>
              </a:ext>
            </a:extLst>
          </p:cNvPr>
          <p:cNvGrpSpPr/>
          <p:nvPr/>
        </p:nvGrpSpPr>
        <p:grpSpPr>
          <a:xfrm>
            <a:off x="1742156" y="18669831"/>
            <a:ext cx="12339291" cy="4774281"/>
            <a:chOff x="1303171" y="30750210"/>
            <a:chExt cx="10838314" cy="4774281"/>
          </a:xfrm>
        </p:grpSpPr>
        <p:pic>
          <p:nvPicPr>
            <p:cNvPr id="2" name="Picture 7" descr="A picture containing projector, miller&#10;&#10;Description automatically generated">
              <a:extLst>
                <a:ext uri="{FF2B5EF4-FFF2-40B4-BE49-F238E27FC236}">
                  <a16:creationId xmlns:a16="http://schemas.microsoft.com/office/drawing/2014/main" id="{35D497C9-504F-B064-FC81-EB9783E8656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818293" y="31240517"/>
              <a:ext cx="3922454" cy="2941840"/>
            </a:xfrm>
            <a:prstGeom prst="rect">
              <a:avLst/>
            </a:prstGeom>
          </p:spPr>
        </p:pic>
        <p:sp>
          <p:nvSpPr>
            <p:cNvPr id="4" name="Rectangle 3">
              <a:extLst>
                <a:ext uri="{FF2B5EF4-FFF2-40B4-BE49-F238E27FC236}">
                  <a16:creationId xmlns:a16="http://schemas.microsoft.com/office/drawing/2014/main" id="{1FD9E87F-13E0-081F-D8DA-C58973D2E3FD}"/>
                </a:ext>
              </a:extLst>
            </p:cNvPr>
            <p:cNvSpPr/>
            <p:nvPr/>
          </p:nvSpPr>
          <p:spPr>
            <a:xfrm>
              <a:off x="1303171" y="33685617"/>
              <a:ext cx="2941840" cy="1604709"/>
            </a:xfrm>
            <a:prstGeom prst="rect">
              <a:avLst/>
            </a:prstGeom>
            <a:solidFill>
              <a:srgbClr val="49ADDF"/>
            </a:solidFill>
            <a:ln>
              <a:solidFill>
                <a:srgbClr val="49ADD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SPIF – Single Point Incremental Forming (IF)</a:t>
              </a:r>
            </a:p>
          </p:txBody>
        </p:sp>
        <p:sp>
          <p:nvSpPr>
            <p:cNvPr id="10" name="Rectangle 9">
              <a:extLst>
                <a:ext uri="{FF2B5EF4-FFF2-40B4-BE49-F238E27FC236}">
                  <a16:creationId xmlns:a16="http://schemas.microsoft.com/office/drawing/2014/main" id="{5618CA26-FB8F-2D1A-3CE8-400112DE2DAA}"/>
                </a:ext>
              </a:extLst>
            </p:cNvPr>
            <p:cNvSpPr/>
            <p:nvPr/>
          </p:nvSpPr>
          <p:spPr>
            <a:xfrm>
              <a:off x="5176341" y="30993958"/>
              <a:ext cx="1341794" cy="894461"/>
            </a:xfrm>
            <a:prstGeom prst="rect">
              <a:avLst/>
            </a:prstGeom>
            <a:solidFill>
              <a:srgbClr val="1A6B92"/>
            </a:solidFill>
            <a:ln>
              <a:solidFill>
                <a:srgbClr val="1A6B9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Tensile Frame</a:t>
              </a:r>
            </a:p>
          </p:txBody>
        </p:sp>
        <p:sp>
          <p:nvSpPr>
            <p:cNvPr id="11" name="Rectangle 10">
              <a:extLst>
                <a:ext uri="{FF2B5EF4-FFF2-40B4-BE49-F238E27FC236}">
                  <a16:creationId xmlns:a16="http://schemas.microsoft.com/office/drawing/2014/main" id="{11CB2BB6-93E5-6E02-7704-4C66B8793C61}"/>
                </a:ext>
              </a:extLst>
            </p:cNvPr>
            <p:cNvSpPr/>
            <p:nvPr/>
          </p:nvSpPr>
          <p:spPr>
            <a:xfrm>
              <a:off x="5170913" y="33976427"/>
              <a:ext cx="1341794" cy="649224"/>
            </a:xfrm>
            <a:prstGeom prst="rect">
              <a:avLst/>
            </a:prstGeom>
            <a:solidFill>
              <a:srgbClr val="1A6B92"/>
            </a:solidFill>
            <a:ln>
              <a:solidFill>
                <a:srgbClr val="1A6B9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Die</a:t>
              </a:r>
            </a:p>
          </p:txBody>
        </p:sp>
        <p:cxnSp>
          <p:nvCxnSpPr>
            <p:cNvPr id="14" name="Straight Connector 13">
              <a:extLst>
                <a:ext uri="{FF2B5EF4-FFF2-40B4-BE49-F238E27FC236}">
                  <a16:creationId xmlns:a16="http://schemas.microsoft.com/office/drawing/2014/main" id="{23E4A92D-79CB-C854-0BAF-2A52B8C672C1}"/>
                </a:ext>
              </a:extLst>
            </p:cNvPr>
            <p:cNvCxnSpPr>
              <a:cxnSpLocks/>
              <a:stCxn id="4" idx="3"/>
              <a:endCxn id="10" idx="1"/>
            </p:cNvCxnSpPr>
            <p:nvPr/>
          </p:nvCxnSpPr>
          <p:spPr>
            <a:xfrm flipV="1">
              <a:off x="4245011" y="31441189"/>
              <a:ext cx="931330" cy="3046783"/>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CE80D55-C9E9-3016-DFAB-53FF26527EF1}"/>
                </a:ext>
              </a:extLst>
            </p:cNvPr>
            <p:cNvCxnSpPr>
              <a:cxnSpLocks/>
              <a:stCxn id="4" idx="3"/>
              <a:endCxn id="11" idx="1"/>
            </p:cNvCxnSpPr>
            <p:nvPr/>
          </p:nvCxnSpPr>
          <p:spPr>
            <a:xfrm flipV="1">
              <a:off x="4245011" y="34301039"/>
              <a:ext cx="925902" cy="186933"/>
            </a:xfrm>
            <a:prstGeom prst="line">
              <a:avLst/>
            </a:prstGeom>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7C694CF2-C561-BCEF-18E1-905B58F28D20}"/>
                </a:ext>
              </a:extLst>
            </p:cNvPr>
            <p:cNvSpPr/>
            <p:nvPr/>
          </p:nvSpPr>
          <p:spPr>
            <a:xfrm>
              <a:off x="5176341" y="32621505"/>
              <a:ext cx="1341794" cy="649224"/>
            </a:xfrm>
            <a:prstGeom prst="rect">
              <a:avLst/>
            </a:prstGeom>
            <a:solidFill>
              <a:srgbClr val="1A6B92"/>
            </a:solidFill>
            <a:ln>
              <a:solidFill>
                <a:srgbClr val="1A6B9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Tool(s)</a:t>
              </a:r>
            </a:p>
          </p:txBody>
        </p:sp>
        <p:cxnSp>
          <p:nvCxnSpPr>
            <p:cNvPr id="28" name="Straight Connector 27">
              <a:extLst>
                <a:ext uri="{FF2B5EF4-FFF2-40B4-BE49-F238E27FC236}">
                  <a16:creationId xmlns:a16="http://schemas.microsoft.com/office/drawing/2014/main" id="{77FCA053-5514-E64A-DE37-09920A9F3EE6}"/>
                </a:ext>
              </a:extLst>
            </p:cNvPr>
            <p:cNvCxnSpPr>
              <a:cxnSpLocks/>
              <a:stCxn id="4" idx="3"/>
              <a:endCxn id="27" idx="1"/>
            </p:cNvCxnSpPr>
            <p:nvPr/>
          </p:nvCxnSpPr>
          <p:spPr>
            <a:xfrm flipV="1">
              <a:off x="4245011" y="32946117"/>
              <a:ext cx="931330" cy="1541855"/>
            </a:xfrm>
            <a:prstGeom prst="line">
              <a:avLst/>
            </a:prstGeom>
          </p:spPr>
          <p:style>
            <a:lnRef idx="1">
              <a:schemeClr val="dk1"/>
            </a:lnRef>
            <a:fillRef idx="0">
              <a:schemeClr val="dk1"/>
            </a:fillRef>
            <a:effectRef idx="0">
              <a:schemeClr val="dk1"/>
            </a:effectRef>
            <a:fontRef idx="minor">
              <a:schemeClr val="tx1"/>
            </a:fontRef>
          </p:style>
        </p:cxnSp>
        <p:sp>
          <p:nvSpPr>
            <p:cNvPr id="227" name="Rectangle 226">
              <a:extLst>
                <a:ext uri="{FF2B5EF4-FFF2-40B4-BE49-F238E27FC236}">
                  <a16:creationId xmlns:a16="http://schemas.microsoft.com/office/drawing/2014/main" id="{8C151421-C1AB-558C-CC8D-15B9F1B3B29B}"/>
                </a:ext>
              </a:extLst>
            </p:cNvPr>
            <p:cNvSpPr/>
            <p:nvPr/>
          </p:nvSpPr>
          <p:spPr>
            <a:xfrm>
              <a:off x="7386605" y="30993958"/>
              <a:ext cx="4754880" cy="894461"/>
            </a:xfrm>
            <a:prstGeom prst="rect">
              <a:avLst/>
            </a:prstGeom>
            <a:solidFill>
              <a:srgbClr val="49ADDF"/>
            </a:solidFill>
            <a:ln>
              <a:solidFill>
                <a:srgbClr val="49ADD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TSSIF – Tensile Stress-Superposed IF</a:t>
              </a:r>
            </a:p>
          </p:txBody>
        </p:sp>
        <p:sp>
          <p:nvSpPr>
            <p:cNvPr id="228" name="Rectangle 227">
              <a:extLst>
                <a:ext uri="{FF2B5EF4-FFF2-40B4-BE49-F238E27FC236}">
                  <a16:creationId xmlns:a16="http://schemas.microsoft.com/office/drawing/2014/main" id="{D4F82268-B449-CDE6-7CC2-FBD6BC959C35}"/>
                </a:ext>
              </a:extLst>
            </p:cNvPr>
            <p:cNvSpPr/>
            <p:nvPr/>
          </p:nvSpPr>
          <p:spPr>
            <a:xfrm>
              <a:off x="7386605" y="32184583"/>
              <a:ext cx="4754880" cy="649224"/>
            </a:xfrm>
            <a:prstGeom prst="rect">
              <a:avLst/>
            </a:prstGeom>
            <a:solidFill>
              <a:srgbClr val="97D0EC"/>
            </a:solidFill>
            <a:ln>
              <a:solidFill>
                <a:srgbClr val="97D0E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DSIF – Double-Sided IF</a:t>
              </a:r>
            </a:p>
          </p:txBody>
        </p:sp>
        <p:sp>
          <p:nvSpPr>
            <p:cNvPr id="229" name="Rectangle 228">
              <a:extLst>
                <a:ext uri="{FF2B5EF4-FFF2-40B4-BE49-F238E27FC236}">
                  <a16:creationId xmlns:a16="http://schemas.microsoft.com/office/drawing/2014/main" id="{C681B350-44A8-747E-4E65-98F291DF403B}"/>
                </a:ext>
              </a:extLst>
            </p:cNvPr>
            <p:cNvSpPr/>
            <p:nvPr/>
          </p:nvSpPr>
          <p:spPr>
            <a:xfrm>
              <a:off x="7386605" y="33980537"/>
              <a:ext cx="4754880" cy="884020"/>
            </a:xfrm>
            <a:prstGeom prst="rect">
              <a:avLst/>
            </a:prstGeom>
            <a:solidFill>
              <a:srgbClr val="97D0EC"/>
            </a:solidFill>
            <a:ln>
              <a:solidFill>
                <a:srgbClr val="97D0E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CSSIF – Compressive Stress-Superposed IF</a:t>
              </a:r>
            </a:p>
          </p:txBody>
        </p:sp>
        <p:sp>
          <p:nvSpPr>
            <p:cNvPr id="230" name="Rectangle 229">
              <a:extLst>
                <a:ext uri="{FF2B5EF4-FFF2-40B4-BE49-F238E27FC236}">
                  <a16:creationId xmlns:a16="http://schemas.microsoft.com/office/drawing/2014/main" id="{8C546496-ECD4-E94E-EABA-6F911541320B}"/>
                </a:ext>
              </a:extLst>
            </p:cNvPr>
            <p:cNvSpPr/>
            <p:nvPr/>
          </p:nvSpPr>
          <p:spPr>
            <a:xfrm>
              <a:off x="7386605" y="33057542"/>
              <a:ext cx="4754880" cy="649224"/>
            </a:xfrm>
            <a:prstGeom prst="rect">
              <a:avLst/>
            </a:prstGeom>
            <a:solidFill>
              <a:srgbClr val="97D0EC"/>
            </a:solidFill>
            <a:ln>
              <a:solidFill>
                <a:srgbClr val="97D0EC"/>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MTIF –  Multi-Tool IF</a:t>
              </a:r>
            </a:p>
          </p:txBody>
        </p:sp>
        <p:cxnSp>
          <p:nvCxnSpPr>
            <p:cNvPr id="231" name="Straight Connector 230">
              <a:extLst>
                <a:ext uri="{FF2B5EF4-FFF2-40B4-BE49-F238E27FC236}">
                  <a16:creationId xmlns:a16="http://schemas.microsoft.com/office/drawing/2014/main" id="{76A29176-A404-E2BF-01FD-FDAD4A1ACAD1}"/>
                </a:ext>
              </a:extLst>
            </p:cNvPr>
            <p:cNvCxnSpPr>
              <a:cxnSpLocks/>
              <a:stCxn id="10" idx="3"/>
              <a:endCxn id="227" idx="1"/>
            </p:cNvCxnSpPr>
            <p:nvPr/>
          </p:nvCxnSpPr>
          <p:spPr>
            <a:xfrm>
              <a:off x="6518135" y="31441189"/>
              <a:ext cx="868470" cy="0"/>
            </a:xfrm>
            <a:prstGeom prst="line">
              <a:avLst/>
            </a:prstGeom>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4C4E78B4-B231-E420-EEBB-591861C16144}"/>
                </a:ext>
              </a:extLst>
            </p:cNvPr>
            <p:cNvCxnSpPr>
              <a:cxnSpLocks/>
              <a:endCxn id="228" idx="1"/>
            </p:cNvCxnSpPr>
            <p:nvPr/>
          </p:nvCxnSpPr>
          <p:spPr>
            <a:xfrm flipV="1">
              <a:off x="6518135" y="32509195"/>
              <a:ext cx="868470" cy="366584"/>
            </a:xfrm>
            <a:prstGeom prst="line">
              <a:avLst/>
            </a:prstGeom>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2925F329-1355-3899-9AB6-C9FA68880E06}"/>
                </a:ext>
              </a:extLst>
            </p:cNvPr>
            <p:cNvCxnSpPr>
              <a:cxnSpLocks/>
              <a:endCxn id="230" idx="1"/>
            </p:cNvCxnSpPr>
            <p:nvPr/>
          </p:nvCxnSpPr>
          <p:spPr>
            <a:xfrm>
              <a:off x="6518135" y="33063347"/>
              <a:ext cx="868470" cy="318807"/>
            </a:xfrm>
            <a:prstGeom prst="line">
              <a:avLst/>
            </a:prstGeom>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DABAB7FC-59AE-406D-7E3D-42776553E7D2}"/>
                </a:ext>
              </a:extLst>
            </p:cNvPr>
            <p:cNvCxnSpPr>
              <a:cxnSpLocks/>
              <a:stCxn id="11" idx="3"/>
              <a:endCxn id="229" idx="1"/>
            </p:cNvCxnSpPr>
            <p:nvPr/>
          </p:nvCxnSpPr>
          <p:spPr>
            <a:xfrm>
              <a:off x="6512706" y="34301039"/>
              <a:ext cx="873899" cy="121508"/>
            </a:xfrm>
            <a:prstGeom prst="line">
              <a:avLst/>
            </a:prstGeom>
          </p:spPr>
          <p:style>
            <a:lnRef idx="1">
              <a:schemeClr val="dk1"/>
            </a:lnRef>
            <a:fillRef idx="0">
              <a:schemeClr val="dk1"/>
            </a:fillRef>
            <a:effectRef idx="0">
              <a:schemeClr val="dk1"/>
            </a:effectRef>
            <a:fontRef idx="minor">
              <a:schemeClr val="tx1"/>
            </a:fontRef>
          </p:style>
        </p:cxnSp>
        <p:sp>
          <p:nvSpPr>
            <p:cNvPr id="235" name="Rectangle 234">
              <a:extLst>
                <a:ext uri="{FF2B5EF4-FFF2-40B4-BE49-F238E27FC236}">
                  <a16:creationId xmlns:a16="http://schemas.microsoft.com/office/drawing/2014/main" id="{F71BC6C1-1F9E-22E1-AC05-68D4C4C35395}"/>
                </a:ext>
              </a:extLst>
            </p:cNvPr>
            <p:cNvSpPr/>
            <p:nvPr/>
          </p:nvSpPr>
          <p:spPr>
            <a:xfrm>
              <a:off x="5859095" y="34858628"/>
              <a:ext cx="2557457" cy="66586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*Combination</a:t>
              </a:r>
            </a:p>
          </p:txBody>
        </p:sp>
      </p:grpSp>
      <p:sp>
        <p:nvSpPr>
          <p:cNvPr id="60" name="TextBox 59">
            <a:extLst>
              <a:ext uri="{FF2B5EF4-FFF2-40B4-BE49-F238E27FC236}">
                <a16:creationId xmlns:a16="http://schemas.microsoft.com/office/drawing/2014/main" id="{2D27845C-6F8A-002E-5F63-666D58F957EB}"/>
              </a:ext>
            </a:extLst>
          </p:cNvPr>
          <p:cNvSpPr txBox="1"/>
          <p:nvPr/>
        </p:nvSpPr>
        <p:spPr>
          <a:xfrm>
            <a:off x="619072" y="23261293"/>
            <a:ext cx="14171349" cy="584775"/>
          </a:xfrm>
          <a:prstGeom prst="rect">
            <a:avLst/>
          </a:prstGeom>
          <a:noFill/>
        </p:spPr>
        <p:txBody>
          <a:bodyPr wrap="square">
            <a:spAutoFit/>
          </a:bodyPr>
          <a:lstStyle/>
          <a:p>
            <a:pPr algn="ctr"/>
            <a:r>
              <a:rPr lang="en-US" sz="3200" i="1" dirty="0">
                <a:solidFill>
                  <a:schemeClr val="tx1">
                    <a:lumMod val="65000"/>
                    <a:lumOff val="35000"/>
                  </a:schemeClr>
                </a:solidFill>
                <a:latin typeface="+mj-lt"/>
                <a:ea typeface="Verdana" panose="020B0604030504040204" pitchFamily="34" charset="0"/>
                <a:cs typeface="Verdana" panose="020B0604030504040204" pitchFamily="34" charset="0"/>
              </a:rPr>
              <a:t>Examples of process variations that use stress superposition in incremental forming.</a:t>
            </a:r>
          </a:p>
        </p:txBody>
      </p:sp>
      <p:grpSp>
        <p:nvGrpSpPr>
          <p:cNvPr id="66" name="Group 65">
            <a:extLst>
              <a:ext uri="{FF2B5EF4-FFF2-40B4-BE49-F238E27FC236}">
                <a16:creationId xmlns:a16="http://schemas.microsoft.com/office/drawing/2014/main" id="{0F998041-6EA9-E285-22E8-5CB8A4A65360}"/>
              </a:ext>
            </a:extLst>
          </p:cNvPr>
          <p:cNvGrpSpPr/>
          <p:nvPr/>
        </p:nvGrpSpPr>
        <p:grpSpPr>
          <a:xfrm>
            <a:off x="8482851" y="14476139"/>
            <a:ext cx="2767361" cy="3086163"/>
            <a:chOff x="10141971" y="15528566"/>
            <a:chExt cx="2828071" cy="3208033"/>
          </a:xfrm>
        </p:grpSpPr>
        <p:sp>
          <p:nvSpPr>
            <p:cNvPr id="65" name="Rectangle 64">
              <a:extLst>
                <a:ext uri="{FF2B5EF4-FFF2-40B4-BE49-F238E27FC236}">
                  <a16:creationId xmlns:a16="http://schemas.microsoft.com/office/drawing/2014/main" id="{9BF5E65F-5383-9135-DDD7-6A87EE84ECC0}"/>
                </a:ext>
              </a:extLst>
            </p:cNvPr>
            <p:cNvSpPr/>
            <p:nvPr/>
          </p:nvSpPr>
          <p:spPr>
            <a:xfrm>
              <a:off x="10194524" y="15603565"/>
              <a:ext cx="2775518" cy="3128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 name="Picture 121">
              <a:extLst>
                <a:ext uri="{FF2B5EF4-FFF2-40B4-BE49-F238E27FC236}">
                  <a16:creationId xmlns:a16="http://schemas.microsoft.com/office/drawing/2014/main" id="{55D6D173-33EC-D2E5-72DF-53B86B98AB45}"/>
                </a:ext>
              </a:extLst>
            </p:cNvPr>
            <p:cNvPicPr>
              <a:picLocks noChangeAspect="1"/>
            </p:cNvPicPr>
            <p:nvPr/>
          </p:nvPicPr>
          <p:blipFill>
            <a:blip r:embed="rId20">
              <a:clrChange>
                <a:clrFrom>
                  <a:srgbClr val="FFFFFF"/>
                </a:clrFrom>
                <a:clrTo>
                  <a:srgbClr val="FFFFFF">
                    <a:alpha val="0"/>
                  </a:srgbClr>
                </a:clrTo>
              </a:clrChange>
              <a:alphaModFix/>
            </a:blip>
            <a:stretch>
              <a:fillRect/>
            </a:stretch>
          </p:blipFill>
          <p:spPr>
            <a:xfrm>
              <a:off x="10141971" y="15528566"/>
              <a:ext cx="2812088" cy="3208033"/>
            </a:xfrm>
            <a:prstGeom prst="rect">
              <a:avLst/>
            </a:prstGeom>
          </p:spPr>
        </p:pic>
      </p:grpSp>
      <p:sp>
        <p:nvSpPr>
          <p:cNvPr id="68" name="TextBox 67">
            <a:extLst>
              <a:ext uri="{FF2B5EF4-FFF2-40B4-BE49-F238E27FC236}">
                <a16:creationId xmlns:a16="http://schemas.microsoft.com/office/drawing/2014/main" id="{0DBA33BF-8411-84AD-3AE4-B8628EF1C611}"/>
              </a:ext>
            </a:extLst>
          </p:cNvPr>
          <p:cNvSpPr txBox="1"/>
          <p:nvPr/>
        </p:nvSpPr>
        <p:spPr>
          <a:xfrm>
            <a:off x="29479544" y="30238045"/>
            <a:ext cx="13346090" cy="2246769"/>
          </a:xfrm>
          <a:prstGeom prst="rect">
            <a:avLst/>
          </a:prstGeom>
          <a:noFill/>
        </p:spPr>
        <p:txBody>
          <a:bodyPr wrap="square">
            <a:spAutoFit/>
          </a:bodyPr>
          <a:lstStyle/>
          <a:p>
            <a:pPr marL="4572" marR="0" lvl="0" algn="just">
              <a:lnSpc>
                <a:spcPct val="100000"/>
              </a:lnSpc>
              <a:spcBef>
                <a:spcPts val="0"/>
              </a:spcBef>
            </a:pPr>
            <a:r>
              <a:rPr lang="en-US" sz="2800" dirty="0">
                <a:ea typeface="Calibri" panose="020F0502020204030204" pitchFamily="34" charset="0"/>
                <a:cs typeface="Times New Roman" panose="02020603050405020304" pitchFamily="18" charset="0"/>
              </a:rPr>
              <a:t>*Poster based on: Mamros, E.M., Maaß, F., Hahn, M., Tekkaya, A.E., Ha, J., and Kinsey, B.L. (2022) Superposing tensile stresses into single point incremental forming to affect martensitic transformation of SS304. International Deep Drawing Research Group Conference. IOP Conf. Ser.: Mater. Sci. Eng., 1238(1), p. 012085. </a:t>
            </a:r>
          </a:p>
          <a:p>
            <a:pPr marL="347472" marR="0" lvl="0" indent="-342900" algn="just">
              <a:lnSpc>
                <a:spcPct val="100000"/>
              </a:lnSpc>
              <a:spcBef>
                <a:spcPts val="0"/>
              </a:spcBef>
              <a:buFont typeface="+mj-lt"/>
              <a:buAutoNum type="arabicPeriod"/>
            </a:pPr>
            <a:r>
              <a:rPr lang="en-US" sz="2800" dirty="0">
                <a:ea typeface="Calibri" panose="020F0502020204030204" pitchFamily="34" charset="0"/>
                <a:cs typeface="Times New Roman" panose="02020603050405020304" pitchFamily="18" charset="0"/>
              </a:rPr>
              <a:t>Photo credit: Adams, M. and Marcoux, E.</a:t>
            </a:r>
            <a:endParaRPr lang="en-US" sz="2800" dirty="0"/>
          </a:p>
        </p:txBody>
      </p:sp>
      <p:pic>
        <p:nvPicPr>
          <p:cNvPr id="217" name="Picture 216">
            <a:extLst>
              <a:ext uri="{FF2B5EF4-FFF2-40B4-BE49-F238E27FC236}">
                <a16:creationId xmlns:a16="http://schemas.microsoft.com/office/drawing/2014/main" id="{14FD7CC8-70B1-213E-D0B8-EC61ABE2B71B}"/>
              </a:ext>
            </a:extLst>
          </p:cNvPr>
          <p:cNvPicPr>
            <a:picLocks noChangeAspect="1"/>
          </p:cNvPicPr>
          <p:nvPr/>
        </p:nvPicPr>
        <p:blipFill rotWithShape="1">
          <a:blip r:embed="rId21"/>
          <a:srcRect t="2813"/>
          <a:stretch/>
        </p:blipFill>
        <p:spPr>
          <a:xfrm>
            <a:off x="17189832" y="9686953"/>
            <a:ext cx="9437426" cy="4562289"/>
          </a:xfrm>
          <a:prstGeom prst="rect">
            <a:avLst/>
          </a:prstGeom>
        </p:spPr>
      </p:pic>
      <p:sp>
        <p:nvSpPr>
          <p:cNvPr id="218" name="TextBox 217">
            <a:extLst>
              <a:ext uri="{FF2B5EF4-FFF2-40B4-BE49-F238E27FC236}">
                <a16:creationId xmlns:a16="http://schemas.microsoft.com/office/drawing/2014/main" id="{7A6CEBAA-2704-7245-A950-982B95BE2D67}"/>
              </a:ext>
            </a:extLst>
          </p:cNvPr>
          <p:cNvSpPr txBox="1"/>
          <p:nvPr/>
        </p:nvSpPr>
        <p:spPr>
          <a:xfrm>
            <a:off x="15157986" y="15216515"/>
            <a:ext cx="13539535" cy="2041585"/>
          </a:xfrm>
          <a:prstGeom prst="rect">
            <a:avLst/>
          </a:prstGeom>
          <a:noFill/>
        </p:spPr>
        <p:txBody>
          <a:bodyPr wrap="square">
            <a:spAutoFit/>
          </a:bodyPr>
          <a:lstStyle/>
          <a:p>
            <a:pPr marL="457200" indent="-457200">
              <a:lnSpc>
                <a:spcPts val="3800"/>
              </a:lnSpc>
              <a:buFont typeface="Arial" panose="020B0604020202020204" pitchFamily="34" charset="0"/>
              <a:buChar char="•"/>
            </a:pPr>
            <a:r>
              <a:rPr lang="en-US" sz="3400" dirty="0"/>
              <a:t>TSSIF initially required higher forming forces, due to lower susceptibility to bending than SPIF, and subjected the blank to increased temperatures</a:t>
            </a:r>
          </a:p>
          <a:p>
            <a:pPr marL="457200" indent="-457200">
              <a:lnSpc>
                <a:spcPts val="3800"/>
              </a:lnSpc>
              <a:buFont typeface="Arial" panose="020B0604020202020204" pitchFamily="34" charset="0"/>
              <a:buChar char="•"/>
            </a:pPr>
            <a:r>
              <a:rPr lang="en-US" sz="3400" dirty="0"/>
              <a:t>Near the end of the forming process, the forces and temperatures for the two processes were approximately equal</a:t>
            </a:r>
          </a:p>
        </p:txBody>
      </p:sp>
      <p:grpSp>
        <p:nvGrpSpPr>
          <p:cNvPr id="219" name="Group 218">
            <a:extLst>
              <a:ext uri="{FF2B5EF4-FFF2-40B4-BE49-F238E27FC236}">
                <a16:creationId xmlns:a16="http://schemas.microsoft.com/office/drawing/2014/main" id="{928539BD-E025-7CA1-663A-4F746BCAD11D}"/>
              </a:ext>
            </a:extLst>
          </p:cNvPr>
          <p:cNvGrpSpPr/>
          <p:nvPr/>
        </p:nvGrpSpPr>
        <p:grpSpPr>
          <a:xfrm>
            <a:off x="17327693" y="25515855"/>
            <a:ext cx="10719069" cy="4717112"/>
            <a:chOff x="643862" y="754704"/>
            <a:chExt cx="10719069" cy="4717112"/>
          </a:xfrm>
        </p:grpSpPr>
        <p:grpSp>
          <p:nvGrpSpPr>
            <p:cNvPr id="220" name="Group 219">
              <a:extLst>
                <a:ext uri="{FF2B5EF4-FFF2-40B4-BE49-F238E27FC236}">
                  <a16:creationId xmlns:a16="http://schemas.microsoft.com/office/drawing/2014/main" id="{286482A6-8FFF-8BD1-D2A5-3C5051964B71}"/>
                </a:ext>
              </a:extLst>
            </p:cNvPr>
            <p:cNvGrpSpPr/>
            <p:nvPr/>
          </p:nvGrpSpPr>
          <p:grpSpPr>
            <a:xfrm>
              <a:off x="643862" y="754704"/>
              <a:ext cx="10719069" cy="4717112"/>
              <a:chOff x="643862" y="754704"/>
              <a:chExt cx="10719069" cy="4717112"/>
            </a:xfrm>
          </p:grpSpPr>
          <p:grpSp>
            <p:nvGrpSpPr>
              <p:cNvPr id="258" name="Group 257">
                <a:extLst>
                  <a:ext uri="{FF2B5EF4-FFF2-40B4-BE49-F238E27FC236}">
                    <a16:creationId xmlns:a16="http://schemas.microsoft.com/office/drawing/2014/main" id="{C5474C12-6C36-02D1-7080-DA16C688ADDF}"/>
                  </a:ext>
                </a:extLst>
              </p:cNvPr>
              <p:cNvGrpSpPr/>
              <p:nvPr/>
            </p:nvGrpSpPr>
            <p:grpSpPr>
              <a:xfrm>
                <a:off x="643862" y="754704"/>
                <a:ext cx="10719069" cy="4717112"/>
                <a:chOff x="643862" y="754704"/>
                <a:chExt cx="10719069" cy="4717112"/>
              </a:xfrm>
            </p:grpSpPr>
            <p:pic>
              <p:nvPicPr>
                <p:cNvPr id="260" name="Picture 259" descr="A screenshot of a computer&#10;&#10;Description automatically generated">
                  <a:extLst>
                    <a:ext uri="{FF2B5EF4-FFF2-40B4-BE49-F238E27FC236}">
                      <a16:creationId xmlns:a16="http://schemas.microsoft.com/office/drawing/2014/main" id="{0B7BB272-BE1F-45F9-0F9E-C17709DF3BA5}"/>
                    </a:ext>
                  </a:extLst>
                </p:cNvPr>
                <p:cNvPicPr>
                  <a:picLocks noChangeAspect="1"/>
                </p:cNvPicPr>
                <p:nvPr/>
              </p:nvPicPr>
              <p:blipFill rotWithShape="1">
                <a:blip r:embed="rId22">
                  <a:extLst>
                    <a:ext uri="{28A0092B-C50C-407E-A947-70E740481C1C}">
                      <a14:useLocalDpi xmlns:a14="http://schemas.microsoft.com/office/drawing/2010/main" val="0"/>
                    </a:ext>
                  </a:extLst>
                </a:blip>
                <a:srcRect l="28853" t="14697" r="31636" b="5792"/>
                <a:stretch/>
              </p:blipFill>
              <p:spPr>
                <a:xfrm>
                  <a:off x="5449064" y="759873"/>
                  <a:ext cx="4688896" cy="4690872"/>
                </a:xfrm>
                <a:prstGeom prst="rect">
                  <a:avLst/>
                </a:prstGeom>
              </p:spPr>
            </p:pic>
            <p:pic>
              <p:nvPicPr>
                <p:cNvPr id="261" name="Picture 260" descr="A screenshot of a computer&#10;&#10;Description automatically generated with medium confidence">
                  <a:extLst>
                    <a:ext uri="{FF2B5EF4-FFF2-40B4-BE49-F238E27FC236}">
                      <a16:creationId xmlns:a16="http://schemas.microsoft.com/office/drawing/2014/main" id="{FE30BE80-266F-53F3-5155-F316886305B0}"/>
                    </a:ext>
                  </a:extLst>
                </p:cNvPr>
                <p:cNvPicPr>
                  <a:picLocks noChangeAspect="1"/>
                </p:cNvPicPr>
                <p:nvPr/>
              </p:nvPicPr>
              <p:blipFill rotWithShape="1">
                <a:blip r:embed="rId23">
                  <a:extLst>
                    <a:ext uri="{28A0092B-C50C-407E-A947-70E740481C1C}">
                      <a14:useLocalDpi xmlns:a14="http://schemas.microsoft.com/office/drawing/2010/main" val="0"/>
                    </a:ext>
                  </a:extLst>
                </a:blip>
                <a:srcRect l="26158" t="1917" r="35093" b="20680"/>
                <a:stretch/>
              </p:blipFill>
              <p:spPr>
                <a:xfrm>
                  <a:off x="643862" y="754704"/>
                  <a:ext cx="4690872" cy="4717112"/>
                </a:xfrm>
                <a:prstGeom prst="rect">
                  <a:avLst/>
                </a:prstGeom>
              </p:spPr>
            </p:pic>
            <p:grpSp>
              <p:nvGrpSpPr>
                <p:cNvPr id="262" name="Gruppieren 8">
                  <a:extLst>
                    <a:ext uri="{FF2B5EF4-FFF2-40B4-BE49-F238E27FC236}">
                      <a16:creationId xmlns:a16="http://schemas.microsoft.com/office/drawing/2014/main" id="{B218D0BB-7EF3-5DC7-B4D4-3A95283D02D5}"/>
                    </a:ext>
                  </a:extLst>
                </p:cNvPr>
                <p:cNvGrpSpPr/>
                <p:nvPr/>
              </p:nvGrpSpPr>
              <p:grpSpPr>
                <a:xfrm>
                  <a:off x="10342678" y="4632686"/>
                  <a:ext cx="563143" cy="721066"/>
                  <a:chOff x="1990937" y="4226224"/>
                  <a:chExt cx="563143" cy="721066"/>
                </a:xfrm>
              </p:grpSpPr>
              <p:cxnSp>
                <p:nvCxnSpPr>
                  <p:cNvPr id="326" name="Straight Arrow Connector 36">
                    <a:extLst>
                      <a:ext uri="{FF2B5EF4-FFF2-40B4-BE49-F238E27FC236}">
                        <a16:creationId xmlns:a16="http://schemas.microsoft.com/office/drawing/2014/main" id="{3F9F344C-1FFC-1291-EBB5-B21886A7CD1B}"/>
                      </a:ext>
                    </a:extLst>
                  </p:cNvPr>
                  <p:cNvCxnSpPr>
                    <a:cxnSpLocks/>
                  </p:cNvCxnSpPr>
                  <p:nvPr/>
                </p:nvCxnSpPr>
                <p:spPr>
                  <a:xfrm flipH="1" flipV="1">
                    <a:off x="2099823" y="4300000"/>
                    <a:ext cx="45425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7" name="TextBox 38">
                    <a:extLst>
                      <a:ext uri="{FF2B5EF4-FFF2-40B4-BE49-F238E27FC236}">
                        <a16:creationId xmlns:a16="http://schemas.microsoft.com/office/drawing/2014/main" id="{9B8E0D3E-91EE-CFB5-947B-3E810F0ED248}"/>
                      </a:ext>
                    </a:extLst>
                  </p:cNvPr>
                  <p:cNvSpPr txBox="1"/>
                  <p:nvPr/>
                </p:nvSpPr>
                <p:spPr>
                  <a:xfrm>
                    <a:off x="1990937" y="4226224"/>
                    <a:ext cx="275608"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x</a:t>
                    </a:r>
                  </a:p>
                </p:txBody>
              </p:sp>
              <p:sp>
                <p:nvSpPr>
                  <p:cNvPr id="328" name="TextBox 39">
                    <a:extLst>
                      <a:ext uri="{FF2B5EF4-FFF2-40B4-BE49-F238E27FC236}">
                        <a16:creationId xmlns:a16="http://schemas.microsoft.com/office/drawing/2014/main" id="{DE9340DB-A5A4-5FA9-DA13-881FCF3CFBF5}"/>
                      </a:ext>
                    </a:extLst>
                  </p:cNvPr>
                  <p:cNvSpPr txBox="1"/>
                  <p:nvPr/>
                </p:nvSpPr>
                <p:spPr>
                  <a:xfrm>
                    <a:off x="2254743" y="4547180"/>
                    <a:ext cx="26106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y</a:t>
                    </a:r>
                  </a:p>
                </p:txBody>
              </p:sp>
              <p:cxnSp>
                <p:nvCxnSpPr>
                  <p:cNvPr id="329" name="Straight Arrow Connector 36">
                    <a:extLst>
                      <a:ext uri="{FF2B5EF4-FFF2-40B4-BE49-F238E27FC236}">
                        <a16:creationId xmlns:a16="http://schemas.microsoft.com/office/drawing/2014/main" id="{C2A66175-5796-51E1-EF46-9A0551E4AAB1}"/>
                      </a:ext>
                    </a:extLst>
                  </p:cNvPr>
                  <p:cNvCxnSpPr>
                    <a:cxnSpLocks/>
                  </p:cNvCxnSpPr>
                  <p:nvPr/>
                </p:nvCxnSpPr>
                <p:spPr>
                  <a:xfrm rot="5400000">
                    <a:off x="2317862" y="4518326"/>
                    <a:ext cx="45425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
              <p:nvSpPr>
                <p:cNvPr id="263" name="Oval 262">
                  <a:extLst>
                    <a:ext uri="{FF2B5EF4-FFF2-40B4-BE49-F238E27FC236}">
                      <a16:creationId xmlns:a16="http://schemas.microsoft.com/office/drawing/2014/main" id="{D6317431-35FC-C36B-CEF0-69B77041F58C}"/>
                    </a:ext>
                  </a:extLst>
                </p:cNvPr>
                <p:cNvSpPr/>
                <p:nvPr/>
              </p:nvSpPr>
              <p:spPr>
                <a:xfrm rot="5400000">
                  <a:off x="2993746" y="114674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264" name="Group 263">
                  <a:extLst>
                    <a:ext uri="{FF2B5EF4-FFF2-40B4-BE49-F238E27FC236}">
                      <a16:creationId xmlns:a16="http://schemas.microsoft.com/office/drawing/2014/main" id="{5025D377-2B5E-92AF-ED22-DA864A2A793A}"/>
                    </a:ext>
                  </a:extLst>
                </p:cNvPr>
                <p:cNvGrpSpPr/>
                <p:nvPr/>
              </p:nvGrpSpPr>
              <p:grpSpPr>
                <a:xfrm>
                  <a:off x="10293286" y="834257"/>
                  <a:ext cx="1069645" cy="3733672"/>
                  <a:chOff x="10295376" y="1235284"/>
                  <a:chExt cx="1069645" cy="3733672"/>
                </a:xfrm>
              </p:grpSpPr>
              <p:grpSp>
                <p:nvGrpSpPr>
                  <p:cNvPr id="312" name="Group 311">
                    <a:extLst>
                      <a:ext uri="{FF2B5EF4-FFF2-40B4-BE49-F238E27FC236}">
                        <a16:creationId xmlns:a16="http://schemas.microsoft.com/office/drawing/2014/main" id="{7B01FD35-99A9-1D39-C565-12D77D4C39A4}"/>
                      </a:ext>
                    </a:extLst>
                  </p:cNvPr>
                  <p:cNvGrpSpPr/>
                  <p:nvPr/>
                </p:nvGrpSpPr>
                <p:grpSpPr>
                  <a:xfrm>
                    <a:off x="10368550" y="1243034"/>
                    <a:ext cx="996471" cy="3725922"/>
                    <a:chOff x="8787300" y="1415032"/>
                    <a:chExt cx="996471" cy="3725922"/>
                  </a:xfrm>
                </p:grpSpPr>
                <p:grpSp>
                  <p:nvGrpSpPr>
                    <p:cNvPr id="314" name="Group 313">
                      <a:extLst>
                        <a:ext uri="{FF2B5EF4-FFF2-40B4-BE49-F238E27FC236}">
                          <a16:creationId xmlns:a16="http://schemas.microsoft.com/office/drawing/2014/main" id="{EF7A0A02-9B82-66CB-1FCE-591DB443CA67}"/>
                        </a:ext>
                      </a:extLst>
                    </p:cNvPr>
                    <p:cNvGrpSpPr/>
                    <p:nvPr/>
                  </p:nvGrpSpPr>
                  <p:grpSpPr>
                    <a:xfrm>
                      <a:off x="8787300" y="1415032"/>
                      <a:ext cx="996471" cy="3725922"/>
                      <a:chOff x="8787300" y="1415032"/>
                      <a:chExt cx="996471" cy="3725922"/>
                    </a:xfrm>
                  </p:grpSpPr>
                  <p:pic>
                    <p:nvPicPr>
                      <p:cNvPr id="316" name="Grafik 21">
                        <a:extLst>
                          <a:ext uri="{FF2B5EF4-FFF2-40B4-BE49-F238E27FC236}">
                            <a16:creationId xmlns:a16="http://schemas.microsoft.com/office/drawing/2014/main" id="{CE65970C-8141-17C8-6CB8-F9AE7707EA58}"/>
                          </a:ext>
                        </a:extLst>
                      </p:cNvPr>
                      <p:cNvPicPr>
                        <a:picLocks noChangeAspect="1"/>
                      </p:cNvPicPr>
                      <p:nvPr/>
                    </p:nvPicPr>
                    <p:blipFill rotWithShape="1">
                      <a:blip r:embed="rId24">
                        <a:extLst>
                          <a:ext uri="{28A0092B-C50C-407E-A947-70E740481C1C}">
                            <a14:useLocalDpi xmlns:a14="http://schemas.microsoft.com/office/drawing/2010/main" val="0"/>
                          </a:ext>
                        </a:extLst>
                      </a:blip>
                      <a:srcRect l="93285" t="-1" r="338" b="726"/>
                      <a:stretch/>
                    </p:blipFill>
                    <p:spPr>
                      <a:xfrm>
                        <a:off x="8787300" y="1415032"/>
                        <a:ext cx="463697" cy="3584448"/>
                      </a:xfrm>
                      <a:prstGeom prst="rect">
                        <a:avLst/>
                      </a:prstGeom>
                    </p:spPr>
                  </p:pic>
                  <p:sp>
                    <p:nvSpPr>
                      <p:cNvPr id="317" name="Textfeld 1">
                        <a:extLst>
                          <a:ext uri="{FF2B5EF4-FFF2-40B4-BE49-F238E27FC236}">
                            <a16:creationId xmlns:a16="http://schemas.microsoft.com/office/drawing/2014/main" id="{E8AC515E-D781-DF8D-A1AD-BAC2D74804BB}"/>
                          </a:ext>
                        </a:extLst>
                      </p:cNvPr>
                      <p:cNvSpPr txBox="1"/>
                      <p:nvPr/>
                    </p:nvSpPr>
                    <p:spPr>
                      <a:xfrm>
                        <a:off x="8912421" y="3148529"/>
                        <a:ext cx="677151" cy="334744"/>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panose="020B0604020202020204" pitchFamily="34" charset="0"/>
                            <a:cs typeface="Arial" panose="020B0604020202020204" pitchFamily="34" charset="0"/>
                          </a:rPr>
                          <a:t>0.30</a:t>
                        </a:r>
                      </a:p>
                    </p:txBody>
                  </p:sp>
                  <p:sp>
                    <p:nvSpPr>
                      <p:cNvPr id="318" name="Textfeld 1">
                        <a:extLst>
                          <a:ext uri="{FF2B5EF4-FFF2-40B4-BE49-F238E27FC236}">
                            <a16:creationId xmlns:a16="http://schemas.microsoft.com/office/drawing/2014/main" id="{87AF5ECA-CB6D-4E9E-A260-D5088F964604}"/>
                          </a:ext>
                        </a:extLst>
                      </p:cNvPr>
                      <p:cNvSpPr txBox="1"/>
                      <p:nvPr/>
                    </p:nvSpPr>
                    <p:spPr>
                      <a:xfrm>
                        <a:off x="8893000" y="2294027"/>
                        <a:ext cx="677151" cy="334744"/>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panose="020B0604020202020204" pitchFamily="34" charset="0"/>
                            <a:cs typeface="Arial" panose="020B0604020202020204" pitchFamily="34" charset="0"/>
                          </a:rPr>
                          <a:t>0.45</a:t>
                        </a:r>
                      </a:p>
                    </p:txBody>
                  </p:sp>
                  <p:sp>
                    <p:nvSpPr>
                      <p:cNvPr id="319" name="Textfeld 1">
                        <a:extLst>
                          <a:ext uri="{FF2B5EF4-FFF2-40B4-BE49-F238E27FC236}">
                            <a16:creationId xmlns:a16="http://schemas.microsoft.com/office/drawing/2014/main" id="{FA37118C-AF53-9742-7AA7-15AD1654EDF7}"/>
                          </a:ext>
                        </a:extLst>
                      </p:cNvPr>
                      <p:cNvSpPr txBox="1"/>
                      <p:nvPr/>
                    </p:nvSpPr>
                    <p:spPr>
                      <a:xfrm>
                        <a:off x="8912350" y="3986660"/>
                        <a:ext cx="677151" cy="334744"/>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panose="020B0604020202020204" pitchFamily="34" charset="0"/>
                            <a:cs typeface="Arial" panose="020B0604020202020204" pitchFamily="34" charset="0"/>
                          </a:rPr>
                          <a:t>0.15</a:t>
                        </a:r>
                      </a:p>
                    </p:txBody>
                  </p:sp>
                  <p:sp>
                    <p:nvSpPr>
                      <p:cNvPr id="320" name="Textfeld 1">
                        <a:extLst>
                          <a:ext uri="{FF2B5EF4-FFF2-40B4-BE49-F238E27FC236}">
                            <a16:creationId xmlns:a16="http://schemas.microsoft.com/office/drawing/2014/main" id="{C8E709D9-C256-EDA5-C6B7-661FD4596193}"/>
                          </a:ext>
                        </a:extLst>
                      </p:cNvPr>
                      <p:cNvSpPr txBox="1"/>
                      <p:nvPr/>
                    </p:nvSpPr>
                    <p:spPr>
                      <a:xfrm>
                        <a:off x="9100330" y="4806210"/>
                        <a:ext cx="262494" cy="334744"/>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panose="020B0604020202020204" pitchFamily="34" charset="0"/>
                            <a:cs typeface="Arial" panose="020B0604020202020204" pitchFamily="34" charset="0"/>
                          </a:rPr>
                          <a:t>0</a:t>
                        </a:r>
                      </a:p>
                    </p:txBody>
                  </p:sp>
                  <p:sp>
                    <p:nvSpPr>
                      <p:cNvPr id="321" name="Textfeld 1">
                        <a:extLst>
                          <a:ext uri="{FF2B5EF4-FFF2-40B4-BE49-F238E27FC236}">
                            <a16:creationId xmlns:a16="http://schemas.microsoft.com/office/drawing/2014/main" id="{BBD25C45-1337-0626-9D73-435EF1978CE2}"/>
                          </a:ext>
                        </a:extLst>
                      </p:cNvPr>
                      <p:cNvSpPr txBox="1"/>
                      <p:nvPr/>
                    </p:nvSpPr>
                    <p:spPr>
                      <a:xfrm>
                        <a:off x="8893000" y="1419926"/>
                        <a:ext cx="677151" cy="334744"/>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panose="020B0604020202020204" pitchFamily="34" charset="0"/>
                            <a:cs typeface="Arial" panose="020B0604020202020204" pitchFamily="34" charset="0"/>
                          </a:rPr>
                          <a:t>0.60</a:t>
                        </a:r>
                      </a:p>
                    </p:txBody>
                  </p:sp>
                  <p:sp>
                    <p:nvSpPr>
                      <p:cNvPr id="322" name="Rechteck 29">
                        <a:extLst>
                          <a:ext uri="{FF2B5EF4-FFF2-40B4-BE49-F238E27FC236}">
                            <a16:creationId xmlns:a16="http://schemas.microsoft.com/office/drawing/2014/main" id="{F2F38CE3-CA76-B06D-54F4-3825C3F5DD65}"/>
                          </a:ext>
                        </a:extLst>
                      </p:cNvPr>
                      <p:cNvSpPr/>
                      <p:nvPr/>
                    </p:nvSpPr>
                    <p:spPr>
                      <a:xfrm>
                        <a:off x="8911312" y="1939076"/>
                        <a:ext cx="656910" cy="102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3" name="Rechteck 30">
                        <a:extLst>
                          <a:ext uri="{FF2B5EF4-FFF2-40B4-BE49-F238E27FC236}">
                            <a16:creationId xmlns:a16="http://schemas.microsoft.com/office/drawing/2014/main" id="{999360CD-3B32-D3F8-34AE-EBB97AE0673A}"/>
                          </a:ext>
                        </a:extLst>
                      </p:cNvPr>
                      <p:cNvSpPr/>
                      <p:nvPr/>
                    </p:nvSpPr>
                    <p:spPr>
                      <a:xfrm>
                        <a:off x="8911312" y="2803768"/>
                        <a:ext cx="656910" cy="102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4" name="Rechteck 31">
                        <a:extLst>
                          <a:ext uri="{FF2B5EF4-FFF2-40B4-BE49-F238E27FC236}">
                            <a16:creationId xmlns:a16="http://schemas.microsoft.com/office/drawing/2014/main" id="{AF5B6A53-CC7F-8CCB-612A-C876CCCE43E4}"/>
                          </a:ext>
                        </a:extLst>
                      </p:cNvPr>
                      <p:cNvSpPr/>
                      <p:nvPr/>
                    </p:nvSpPr>
                    <p:spPr>
                      <a:xfrm>
                        <a:off x="8901622" y="3643919"/>
                        <a:ext cx="656910" cy="102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5" name="Textfeld 1">
                        <a:extLst>
                          <a:ext uri="{FF2B5EF4-FFF2-40B4-BE49-F238E27FC236}">
                            <a16:creationId xmlns:a16="http://schemas.microsoft.com/office/drawing/2014/main" id="{3EC6CB74-49D9-2879-F37E-A4499AA68306}"/>
                          </a:ext>
                        </a:extLst>
                      </p:cNvPr>
                      <p:cNvSpPr txBox="1"/>
                      <p:nvPr/>
                    </p:nvSpPr>
                    <p:spPr>
                      <a:xfrm rot="5400000">
                        <a:off x="8630416" y="2978579"/>
                        <a:ext cx="1868525" cy="4381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dirty="0">
                            <a:latin typeface="Arial" panose="020B0604020202020204" pitchFamily="34" charset="0"/>
                            <a:cs typeface="Arial" panose="020B0604020202020204" pitchFamily="34" charset="0"/>
                          </a:rPr>
                          <a:t>von Mises strain</a:t>
                        </a:r>
                      </a:p>
                    </p:txBody>
                  </p:sp>
                </p:grpSp>
                <p:sp>
                  <p:nvSpPr>
                    <p:cNvPr id="315" name="Rechteck 32">
                      <a:extLst>
                        <a:ext uri="{FF2B5EF4-FFF2-40B4-BE49-F238E27FC236}">
                          <a16:creationId xmlns:a16="http://schemas.microsoft.com/office/drawing/2014/main" id="{905C3583-34CF-D8BC-C1C7-33ABE5B2F978}"/>
                        </a:ext>
                      </a:extLst>
                    </p:cNvPr>
                    <p:cNvSpPr/>
                    <p:nvPr/>
                  </p:nvSpPr>
                  <p:spPr>
                    <a:xfrm>
                      <a:off x="8932591" y="4487323"/>
                      <a:ext cx="656910" cy="102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313" name="Rechteck 29">
                    <a:extLst>
                      <a:ext uri="{FF2B5EF4-FFF2-40B4-BE49-F238E27FC236}">
                        <a16:creationId xmlns:a16="http://schemas.microsoft.com/office/drawing/2014/main" id="{F2E6E7D2-D5CB-A66B-8FBD-7EF92FEDE191}"/>
                      </a:ext>
                    </a:extLst>
                  </p:cNvPr>
                  <p:cNvSpPr/>
                  <p:nvPr/>
                </p:nvSpPr>
                <p:spPr>
                  <a:xfrm>
                    <a:off x="10295376" y="1235284"/>
                    <a:ext cx="269299" cy="134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65" name="Rectangle 264">
                  <a:extLst>
                    <a:ext uri="{FF2B5EF4-FFF2-40B4-BE49-F238E27FC236}">
                      <a16:creationId xmlns:a16="http://schemas.microsoft.com/office/drawing/2014/main" id="{16CCF4C2-09DC-90AB-6935-E638297F1A65}"/>
                    </a:ext>
                  </a:extLst>
                </p:cNvPr>
                <p:cNvSpPr/>
                <p:nvPr/>
              </p:nvSpPr>
              <p:spPr>
                <a:xfrm>
                  <a:off x="961792" y="4899981"/>
                  <a:ext cx="521208"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66" name="TextBox 265">
                  <a:extLst>
                    <a:ext uri="{FF2B5EF4-FFF2-40B4-BE49-F238E27FC236}">
                      <a16:creationId xmlns:a16="http://schemas.microsoft.com/office/drawing/2014/main" id="{6AB54CA3-E200-90B1-C1E6-5516AFC9AA8E}"/>
                    </a:ext>
                  </a:extLst>
                </p:cNvPr>
                <p:cNvSpPr txBox="1"/>
                <p:nvPr/>
              </p:nvSpPr>
              <p:spPr>
                <a:xfrm>
                  <a:off x="5644612" y="4981144"/>
                  <a:ext cx="1376221" cy="338554"/>
                </a:xfrm>
                <a:prstGeom prst="rect">
                  <a:avLst/>
                </a:prstGeom>
                <a:noFill/>
              </p:spPr>
              <p:txBody>
                <a:bodyPr wrap="square" rtlCol="0">
                  <a:spAutoFit/>
                </a:bodyPr>
                <a:lstStyle/>
                <a:p>
                  <a:r>
                    <a:rPr lang="en-US" sz="1600" dirty="0">
                      <a:solidFill>
                        <a:schemeClr val="bg1"/>
                      </a:solidFill>
                    </a:rPr>
                    <a:t>10 mm</a:t>
                  </a:r>
                </a:p>
              </p:txBody>
            </p:sp>
            <p:sp>
              <p:nvSpPr>
                <p:cNvPr id="267" name="TextBox 266">
                  <a:extLst>
                    <a:ext uri="{FF2B5EF4-FFF2-40B4-BE49-F238E27FC236}">
                      <a16:creationId xmlns:a16="http://schemas.microsoft.com/office/drawing/2014/main" id="{358FADA2-E479-F157-B508-1F38040D1426}"/>
                    </a:ext>
                  </a:extLst>
                </p:cNvPr>
                <p:cNvSpPr txBox="1"/>
                <p:nvPr/>
              </p:nvSpPr>
              <p:spPr>
                <a:xfrm>
                  <a:off x="837829" y="4981144"/>
                  <a:ext cx="1376221" cy="338554"/>
                </a:xfrm>
                <a:prstGeom prst="rect">
                  <a:avLst/>
                </a:prstGeom>
                <a:noFill/>
              </p:spPr>
              <p:txBody>
                <a:bodyPr wrap="square" rtlCol="0">
                  <a:spAutoFit/>
                </a:bodyPr>
                <a:lstStyle/>
                <a:p>
                  <a:r>
                    <a:rPr lang="en-US" sz="1600" dirty="0">
                      <a:solidFill>
                        <a:schemeClr val="bg1"/>
                      </a:solidFill>
                    </a:rPr>
                    <a:t>10 mm</a:t>
                  </a:r>
                </a:p>
              </p:txBody>
            </p:sp>
            <p:sp>
              <p:nvSpPr>
                <p:cNvPr id="268" name="Textfeld 1">
                  <a:extLst>
                    <a:ext uri="{FF2B5EF4-FFF2-40B4-BE49-F238E27FC236}">
                      <a16:creationId xmlns:a16="http://schemas.microsoft.com/office/drawing/2014/main" id="{852821F0-6DD1-E3DA-90A6-19785BE67FB6}"/>
                    </a:ext>
                  </a:extLst>
                </p:cNvPr>
                <p:cNvSpPr txBox="1"/>
                <p:nvPr/>
              </p:nvSpPr>
              <p:spPr>
                <a:xfrm>
                  <a:off x="742570" y="842007"/>
                  <a:ext cx="965068" cy="4381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bg1"/>
                      </a:solidFill>
                      <a:latin typeface="Arial" panose="020B0604020202020204" pitchFamily="34" charset="0"/>
                      <a:cs typeface="Arial" panose="020B0604020202020204" pitchFamily="34" charset="0"/>
                    </a:rPr>
                    <a:t>SPIF</a:t>
                  </a:r>
                </a:p>
              </p:txBody>
            </p:sp>
            <p:sp>
              <p:nvSpPr>
                <p:cNvPr id="269" name="Textfeld 1">
                  <a:extLst>
                    <a:ext uri="{FF2B5EF4-FFF2-40B4-BE49-F238E27FC236}">
                      <a16:creationId xmlns:a16="http://schemas.microsoft.com/office/drawing/2014/main" id="{5B565CEC-4058-391E-B7CB-1880BB2C60C6}"/>
                    </a:ext>
                  </a:extLst>
                </p:cNvPr>
                <p:cNvSpPr txBox="1"/>
                <p:nvPr/>
              </p:nvSpPr>
              <p:spPr>
                <a:xfrm>
                  <a:off x="5584788" y="843167"/>
                  <a:ext cx="1113860" cy="52288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b="1" dirty="0">
                      <a:solidFill>
                        <a:schemeClr val="bg1"/>
                      </a:solidFill>
                      <a:latin typeface="Arial" panose="020B0604020202020204" pitchFamily="34" charset="0"/>
                      <a:cs typeface="Arial" panose="020B0604020202020204" pitchFamily="34" charset="0"/>
                    </a:rPr>
                    <a:t>TSSIF</a:t>
                  </a:r>
                </a:p>
              </p:txBody>
            </p:sp>
            <p:sp>
              <p:nvSpPr>
                <p:cNvPr id="270" name="Rectangle 269">
                  <a:extLst>
                    <a:ext uri="{FF2B5EF4-FFF2-40B4-BE49-F238E27FC236}">
                      <a16:creationId xmlns:a16="http://schemas.microsoft.com/office/drawing/2014/main" id="{56769625-B775-81E4-5021-772B3123A630}"/>
                    </a:ext>
                  </a:extLst>
                </p:cNvPr>
                <p:cNvSpPr/>
                <p:nvPr/>
              </p:nvSpPr>
              <p:spPr>
                <a:xfrm>
                  <a:off x="5753567" y="4879068"/>
                  <a:ext cx="521208"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1" name="Oval 270">
                  <a:extLst>
                    <a:ext uri="{FF2B5EF4-FFF2-40B4-BE49-F238E27FC236}">
                      <a16:creationId xmlns:a16="http://schemas.microsoft.com/office/drawing/2014/main" id="{8C340E14-B5ED-1267-2349-AFF72A0C7896}"/>
                    </a:ext>
                  </a:extLst>
                </p:cNvPr>
                <p:cNvSpPr/>
                <p:nvPr/>
              </p:nvSpPr>
              <p:spPr>
                <a:xfrm rot="5400000">
                  <a:off x="2996047" y="144927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2" name="Oval 271">
                  <a:extLst>
                    <a:ext uri="{FF2B5EF4-FFF2-40B4-BE49-F238E27FC236}">
                      <a16:creationId xmlns:a16="http://schemas.microsoft.com/office/drawing/2014/main" id="{8D2BC145-4B70-E465-1B59-692A0632BBCF}"/>
                    </a:ext>
                  </a:extLst>
                </p:cNvPr>
                <p:cNvSpPr/>
                <p:nvPr/>
              </p:nvSpPr>
              <p:spPr>
                <a:xfrm rot="5400000">
                  <a:off x="2996048" y="17836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3" name="Oval 272">
                  <a:extLst>
                    <a:ext uri="{FF2B5EF4-FFF2-40B4-BE49-F238E27FC236}">
                      <a16:creationId xmlns:a16="http://schemas.microsoft.com/office/drawing/2014/main" id="{F74201AC-84EF-D581-E7C6-78DD339D6CA0}"/>
                    </a:ext>
                  </a:extLst>
                </p:cNvPr>
                <p:cNvSpPr/>
                <p:nvPr/>
              </p:nvSpPr>
              <p:spPr>
                <a:xfrm rot="5400000">
                  <a:off x="2993746" y="20861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4" name="Oval 273">
                  <a:extLst>
                    <a:ext uri="{FF2B5EF4-FFF2-40B4-BE49-F238E27FC236}">
                      <a16:creationId xmlns:a16="http://schemas.microsoft.com/office/drawing/2014/main" id="{12C2DC8D-7CAA-2349-DA01-F512791E3CD3}"/>
                    </a:ext>
                  </a:extLst>
                </p:cNvPr>
                <p:cNvSpPr/>
                <p:nvPr/>
              </p:nvSpPr>
              <p:spPr>
                <a:xfrm rot="5400000">
                  <a:off x="2985244" y="38387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5" name="Oval 274">
                  <a:extLst>
                    <a:ext uri="{FF2B5EF4-FFF2-40B4-BE49-F238E27FC236}">
                      <a16:creationId xmlns:a16="http://schemas.microsoft.com/office/drawing/2014/main" id="{7AFD6314-7E78-5560-00D1-F2D15CB53671}"/>
                    </a:ext>
                  </a:extLst>
                </p:cNvPr>
                <p:cNvSpPr/>
                <p:nvPr/>
              </p:nvSpPr>
              <p:spPr>
                <a:xfrm rot="5400000">
                  <a:off x="2993746" y="418993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6" name="Oval 275">
                  <a:extLst>
                    <a:ext uri="{FF2B5EF4-FFF2-40B4-BE49-F238E27FC236}">
                      <a16:creationId xmlns:a16="http://schemas.microsoft.com/office/drawing/2014/main" id="{7D6D5351-A9AA-4067-DAA7-2EB4C9FB4D3E}"/>
                    </a:ext>
                  </a:extLst>
                </p:cNvPr>
                <p:cNvSpPr/>
                <p:nvPr/>
              </p:nvSpPr>
              <p:spPr>
                <a:xfrm rot="5400000">
                  <a:off x="2995985" y="451411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7" name="Oval 276">
                  <a:extLst>
                    <a:ext uri="{FF2B5EF4-FFF2-40B4-BE49-F238E27FC236}">
                      <a16:creationId xmlns:a16="http://schemas.microsoft.com/office/drawing/2014/main" id="{86AE4395-F15E-7C0E-B435-436085A3DC5A}"/>
                    </a:ext>
                  </a:extLst>
                </p:cNvPr>
                <p:cNvSpPr/>
                <p:nvPr/>
              </p:nvSpPr>
              <p:spPr>
                <a:xfrm rot="5400000">
                  <a:off x="2996048" y="478762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8" name="Oval 277">
                  <a:extLst>
                    <a:ext uri="{FF2B5EF4-FFF2-40B4-BE49-F238E27FC236}">
                      <a16:creationId xmlns:a16="http://schemas.microsoft.com/office/drawing/2014/main" id="{9788DAC8-E2DF-F213-DCDB-CEFDB7A7CBDF}"/>
                    </a:ext>
                  </a:extLst>
                </p:cNvPr>
                <p:cNvSpPr/>
                <p:nvPr/>
              </p:nvSpPr>
              <p:spPr>
                <a:xfrm rot="5400000">
                  <a:off x="2122610" y="297945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79" name="Oval 278">
                  <a:extLst>
                    <a:ext uri="{FF2B5EF4-FFF2-40B4-BE49-F238E27FC236}">
                      <a16:creationId xmlns:a16="http://schemas.microsoft.com/office/drawing/2014/main" id="{64077C73-737E-B170-9E77-0A829CE1A922}"/>
                    </a:ext>
                  </a:extLst>
                </p:cNvPr>
                <p:cNvSpPr/>
                <p:nvPr/>
              </p:nvSpPr>
              <p:spPr>
                <a:xfrm rot="5400000">
                  <a:off x="1784106" y="297945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0" name="Oval 279">
                  <a:extLst>
                    <a:ext uri="{FF2B5EF4-FFF2-40B4-BE49-F238E27FC236}">
                      <a16:creationId xmlns:a16="http://schemas.microsoft.com/office/drawing/2014/main" id="{509A4C07-97FE-5E09-AC6D-D30EABC38D6B}"/>
                    </a:ext>
                  </a:extLst>
                </p:cNvPr>
                <p:cNvSpPr/>
                <p:nvPr/>
              </p:nvSpPr>
              <p:spPr>
                <a:xfrm rot="5400000">
                  <a:off x="1474254" y="297528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1" name="Oval 280">
                  <a:extLst>
                    <a:ext uri="{FF2B5EF4-FFF2-40B4-BE49-F238E27FC236}">
                      <a16:creationId xmlns:a16="http://schemas.microsoft.com/office/drawing/2014/main" id="{33C4CF2B-0829-2E03-EF48-9261C78ACCA4}"/>
                    </a:ext>
                  </a:extLst>
                </p:cNvPr>
                <p:cNvSpPr/>
                <p:nvPr/>
              </p:nvSpPr>
              <p:spPr>
                <a:xfrm rot="5400000">
                  <a:off x="1191229" y="297945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2" name="Oval 281">
                  <a:extLst>
                    <a:ext uri="{FF2B5EF4-FFF2-40B4-BE49-F238E27FC236}">
                      <a16:creationId xmlns:a16="http://schemas.microsoft.com/office/drawing/2014/main" id="{2BA5B472-41FA-16C3-1C3D-6EDCA3A39C20}"/>
                    </a:ext>
                  </a:extLst>
                </p:cNvPr>
                <p:cNvSpPr/>
                <p:nvPr/>
              </p:nvSpPr>
              <p:spPr>
                <a:xfrm rot="5400000">
                  <a:off x="3859776" y="297945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3" name="Oval 282">
                  <a:extLst>
                    <a:ext uri="{FF2B5EF4-FFF2-40B4-BE49-F238E27FC236}">
                      <a16:creationId xmlns:a16="http://schemas.microsoft.com/office/drawing/2014/main" id="{3109FAC6-0E7D-3E38-F5AF-FA6AE3E73862}"/>
                    </a:ext>
                  </a:extLst>
                </p:cNvPr>
                <p:cNvSpPr/>
                <p:nvPr/>
              </p:nvSpPr>
              <p:spPr>
                <a:xfrm rot="5400000">
                  <a:off x="4202687" y="298125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4" name="Oval 283">
                  <a:extLst>
                    <a:ext uri="{FF2B5EF4-FFF2-40B4-BE49-F238E27FC236}">
                      <a16:creationId xmlns:a16="http://schemas.microsoft.com/office/drawing/2014/main" id="{F6A34A62-16E7-A7FF-661C-168DD1512BFF}"/>
                    </a:ext>
                  </a:extLst>
                </p:cNvPr>
                <p:cNvSpPr/>
                <p:nvPr/>
              </p:nvSpPr>
              <p:spPr>
                <a:xfrm rot="5400000">
                  <a:off x="4515787" y="2979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5" name="Oval 284">
                  <a:extLst>
                    <a:ext uri="{FF2B5EF4-FFF2-40B4-BE49-F238E27FC236}">
                      <a16:creationId xmlns:a16="http://schemas.microsoft.com/office/drawing/2014/main" id="{DFC89B3C-F89E-19F8-E4CB-F7C66031202F}"/>
                    </a:ext>
                  </a:extLst>
                </p:cNvPr>
                <p:cNvSpPr/>
                <p:nvPr/>
              </p:nvSpPr>
              <p:spPr>
                <a:xfrm rot="5400000">
                  <a:off x="4816536" y="298833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286" name="Picture 285" descr="A screenshot of a computer&#10;&#10;Description automatically generated">
                  <a:extLst>
                    <a:ext uri="{FF2B5EF4-FFF2-40B4-BE49-F238E27FC236}">
                      <a16:creationId xmlns:a16="http://schemas.microsoft.com/office/drawing/2014/main" id="{7645C67A-9EF7-ED92-8F62-0C15545EC14B}"/>
                    </a:ext>
                  </a:extLst>
                </p:cNvPr>
                <p:cNvPicPr>
                  <a:picLocks noChangeAspect="1"/>
                </p:cNvPicPr>
                <p:nvPr/>
              </p:nvPicPr>
              <p:blipFill rotWithShape="1">
                <a:blip r:embed="rId22">
                  <a:extLst>
                    <a:ext uri="{28A0092B-C50C-407E-A947-70E740481C1C}">
                      <a14:useLocalDpi xmlns:a14="http://schemas.microsoft.com/office/drawing/2010/main" val="0"/>
                    </a:ext>
                  </a:extLst>
                </a:blip>
                <a:srcRect l="58497" t="32119" r="40023" b="65405"/>
                <a:stretch/>
              </p:blipFill>
              <p:spPr>
                <a:xfrm>
                  <a:off x="8805260" y="1982727"/>
                  <a:ext cx="175681" cy="146038"/>
                </a:xfrm>
                <a:prstGeom prst="rect">
                  <a:avLst/>
                </a:prstGeom>
              </p:spPr>
            </p:pic>
            <p:sp>
              <p:nvSpPr>
                <p:cNvPr id="287" name="Oval 286">
                  <a:extLst>
                    <a:ext uri="{FF2B5EF4-FFF2-40B4-BE49-F238E27FC236}">
                      <a16:creationId xmlns:a16="http://schemas.microsoft.com/office/drawing/2014/main" id="{44409B38-5060-51EF-3090-6918423225D7}"/>
                    </a:ext>
                  </a:extLst>
                </p:cNvPr>
                <p:cNvSpPr/>
                <p:nvPr/>
              </p:nvSpPr>
              <p:spPr>
                <a:xfrm rot="5400000">
                  <a:off x="7824933" y="113592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8" name="Oval 287">
                  <a:extLst>
                    <a:ext uri="{FF2B5EF4-FFF2-40B4-BE49-F238E27FC236}">
                      <a16:creationId xmlns:a16="http://schemas.microsoft.com/office/drawing/2014/main" id="{E138F25F-E78F-ED63-EBD9-ED7E3FE170C6}"/>
                    </a:ext>
                  </a:extLst>
                </p:cNvPr>
                <p:cNvSpPr/>
                <p:nvPr/>
              </p:nvSpPr>
              <p:spPr>
                <a:xfrm rot="5400000">
                  <a:off x="7824933" y="140355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9" name="Oval 288">
                  <a:extLst>
                    <a:ext uri="{FF2B5EF4-FFF2-40B4-BE49-F238E27FC236}">
                      <a16:creationId xmlns:a16="http://schemas.microsoft.com/office/drawing/2014/main" id="{8257A0E3-4AD4-DB12-1F2F-1CF58A2ADB74}"/>
                    </a:ext>
                  </a:extLst>
                </p:cNvPr>
                <p:cNvSpPr/>
                <p:nvPr/>
              </p:nvSpPr>
              <p:spPr>
                <a:xfrm rot="5400000">
                  <a:off x="7828398" y="173097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0" name="Oval 289">
                  <a:extLst>
                    <a:ext uri="{FF2B5EF4-FFF2-40B4-BE49-F238E27FC236}">
                      <a16:creationId xmlns:a16="http://schemas.microsoft.com/office/drawing/2014/main" id="{5C79F166-78D8-6A38-CBA8-D98E3EA24033}"/>
                    </a:ext>
                  </a:extLst>
                </p:cNvPr>
                <p:cNvSpPr/>
                <p:nvPr/>
              </p:nvSpPr>
              <p:spPr>
                <a:xfrm rot="5400000">
                  <a:off x="7829560" y="204043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1" name="Oval 290">
                  <a:extLst>
                    <a:ext uri="{FF2B5EF4-FFF2-40B4-BE49-F238E27FC236}">
                      <a16:creationId xmlns:a16="http://schemas.microsoft.com/office/drawing/2014/main" id="{6416E898-A57C-5410-F5ED-AC48EC8351FE}"/>
                    </a:ext>
                  </a:extLst>
                </p:cNvPr>
                <p:cNvSpPr/>
                <p:nvPr/>
              </p:nvSpPr>
              <p:spPr>
                <a:xfrm rot="5400000">
                  <a:off x="7807079" y="380113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2" name="Oval 291">
                  <a:extLst>
                    <a:ext uri="{FF2B5EF4-FFF2-40B4-BE49-F238E27FC236}">
                      <a16:creationId xmlns:a16="http://schemas.microsoft.com/office/drawing/2014/main" id="{2298645E-C6FD-06DC-71CE-FAC5E9993D20}"/>
                    </a:ext>
                  </a:extLst>
                </p:cNvPr>
                <p:cNvSpPr/>
                <p:nvPr/>
              </p:nvSpPr>
              <p:spPr>
                <a:xfrm rot="5400000">
                  <a:off x="7815581" y="415231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3" name="Oval 292">
                  <a:extLst>
                    <a:ext uri="{FF2B5EF4-FFF2-40B4-BE49-F238E27FC236}">
                      <a16:creationId xmlns:a16="http://schemas.microsoft.com/office/drawing/2014/main" id="{048B6EDE-D509-B248-D237-94986E7F4035}"/>
                    </a:ext>
                  </a:extLst>
                </p:cNvPr>
                <p:cNvSpPr/>
                <p:nvPr/>
              </p:nvSpPr>
              <p:spPr>
                <a:xfrm rot="5400000">
                  <a:off x="7817820" y="446231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4" name="Oval 293">
                  <a:extLst>
                    <a:ext uri="{FF2B5EF4-FFF2-40B4-BE49-F238E27FC236}">
                      <a16:creationId xmlns:a16="http://schemas.microsoft.com/office/drawing/2014/main" id="{B6A161B8-C38B-85F8-E357-49DA76C9005D}"/>
                    </a:ext>
                  </a:extLst>
                </p:cNvPr>
                <p:cNvSpPr/>
                <p:nvPr/>
              </p:nvSpPr>
              <p:spPr>
                <a:xfrm rot="5400000">
                  <a:off x="7817883" y="475000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5" name="Oval 294">
                  <a:extLst>
                    <a:ext uri="{FF2B5EF4-FFF2-40B4-BE49-F238E27FC236}">
                      <a16:creationId xmlns:a16="http://schemas.microsoft.com/office/drawing/2014/main" id="{4A7D679B-F166-14CA-D6B7-1CEE3CE54674}"/>
                    </a:ext>
                  </a:extLst>
                </p:cNvPr>
                <p:cNvSpPr/>
                <p:nvPr/>
              </p:nvSpPr>
              <p:spPr>
                <a:xfrm rot="5400000">
                  <a:off x="6913766" y="297323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6" name="Oval 295">
                  <a:extLst>
                    <a:ext uri="{FF2B5EF4-FFF2-40B4-BE49-F238E27FC236}">
                      <a16:creationId xmlns:a16="http://schemas.microsoft.com/office/drawing/2014/main" id="{E5ADE0E2-20A3-0C2D-CC85-BAA519A69151}"/>
                    </a:ext>
                  </a:extLst>
                </p:cNvPr>
                <p:cNvSpPr/>
                <p:nvPr/>
              </p:nvSpPr>
              <p:spPr>
                <a:xfrm rot="5400000">
                  <a:off x="6607208" y="2975066"/>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7" name="Oval 296">
                  <a:extLst>
                    <a:ext uri="{FF2B5EF4-FFF2-40B4-BE49-F238E27FC236}">
                      <a16:creationId xmlns:a16="http://schemas.microsoft.com/office/drawing/2014/main" id="{3D6CC240-0DEA-C37A-5A89-D0B7ABB80D24}"/>
                    </a:ext>
                  </a:extLst>
                </p:cNvPr>
                <p:cNvSpPr/>
                <p:nvPr/>
              </p:nvSpPr>
              <p:spPr>
                <a:xfrm rot="5400000">
                  <a:off x="6278070" y="297609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8" name="Oval 297">
                  <a:extLst>
                    <a:ext uri="{FF2B5EF4-FFF2-40B4-BE49-F238E27FC236}">
                      <a16:creationId xmlns:a16="http://schemas.microsoft.com/office/drawing/2014/main" id="{FF09D180-FC84-31DC-560E-F5F9FFAE7B6D}"/>
                    </a:ext>
                  </a:extLst>
                </p:cNvPr>
                <p:cNvSpPr/>
                <p:nvPr/>
              </p:nvSpPr>
              <p:spPr>
                <a:xfrm rot="5400000">
                  <a:off x="5980519" y="297904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99" name="Oval 298">
                  <a:extLst>
                    <a:ext uri="{FF2B5EF4-FFF2-40B4-BE49-F238E27FC236}">
                      <a16:creationId xmlns:a16="http://schemas.microsoft.com/office/drawing/2014/main" id="{3838FA8F-B308-D785-8096-5475540581BB}"/>
                    </a:ext>
                  </a:extLst>
                </p:cNvPr>
                <p:cNvSpPr/>
                <p:nvPr/>
              </p:nvSpPr>
              <p:spPr>
                <a:xfrm rot="5400000">
                  <a:off x="8702410" y="295586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00" name="Oval 299">
                  <a:extLst>
                    <a:ext uri="{FF2B5EF4-FFF2-40B4-BE49-F238E27FC236}">
                      <a16:creationId xmlns:a16="http://schemas.microsoft.com/office/drawing/2014/main" id="{849434AC-4C60-B587-9C3C-E1D347FBA8A8}"/>
                    </a:ext>
                  </a:extLst>
                </p:cNvPr>
                <p:cNvSpPr/>
                <p:nvPr/>
              </p:nvSpPr>
              <p:spPr>
                <a:xfrm rot="5400000">
                  <a:off x="8959936" y="296224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01" name="Oval 300">
                  <a:extLst>
                    <a:ext uri="{FF2B5EF4-FFF2-40B4-BE49-F238E27FC236}">
                      <a16:creationId xmlns:a16="http://schemas.microsoft.com/office/drawing/2014/main" id="{3C7234CB-5C50-0798-0397-B629C9A3CA2D}"/>
                    </a:ext>
                  </a:extLst>
                </p:cNvPr>
                <p:cNvSpPr/>
                <p:nvPr/>
              </p:nvSpPr>
              <p:spPr>
                <a:xfrm rot="5400000">
                  <a:off x="9256094" y="297323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02" name="Oval 301">
                  <a:extLst>
                    <a:ext uri="{FF2B5EF4-FFF2-40B4-BE49-F238E27FC236}">
                      <a16:creationId xmlns:a16="http://schemas.microsoft.com/office/drawing/2014/main" id="{342A13FB-1054-26C8-FE3A-785CBB876F60}"/>
                    </a:ext>
                  </a:extLst>
                </p:cNvPr>
                <p:cNvSpPr/>
                <p:nvPr/>
              </p:nvSpPr>
              <p:spPr>
                <a:xfrm rot="5400000">
                  <a:off x="9572579" y="296819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303" name="Group 302">
                  <a:extLst>
                    <a:ext uri="{FF2B5EF4-FFF2-40B4-BE49-F238E27FC236}">
                      <a16:creationId xmlns:a16="http://schemas.microsoft.com/office/drawing/2014/main" id="{A9B34E77-D238-C943-FEC9-CB313168C9BC}"/>
                    </a:ext>
                  </a:extLst>
                </p:cNvPr>
                <p:cNvGrpSpPr/>
                <p:nvPr/>
              </p:nvGrpSpPr>
              <p:grpSpPr>
                <a:xfrm>
                  <a:off x="8429336" y="4652373"/>
                  <a:ext cx="1572405" cy="678894"/>
                  <a:chOff x="0" y="1118"/>
                  <a:chExt cx="1519683" cy="950580"/>
                </a:xfrm>
              </p:grpSpPr>
              <p:cxnSp>
                <p:nvCxnSpPr>
                  <p:cNvPr id="304" name="Straight Connector 303">
                    <a:extLst>
                      <a:ext uri="{FF2B5EF4-FFF2-40B4-BE49-F238E27FC236}">
                        <a16:creationId xmlns:a16="http://schemas.microsoft.com/office/drawing/2014/main" id="{E5C504F5-AE4A-5179-F1AC-0C0BF9D1E395}"/>
                      </a:ext>
                    </a:extLst>
                  </p:cNvPr>
                  <p:cNvCxnSpPr/>
                  <p:nvPr/>
                </p:nvCxnSpPr>
                <p:spPr>
                  <a:xfrm>
                    <a:off x="651768" y="847011"/>
                    <a:ext cx="70187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B35F1A66-FA5F-2635-D790-D7E1CEABE799}"/>
                      </a:ext>
                    </a:extLst>
                  </p:cNvPr>
                  <p:cNvCxnSpPr/>
                  <p:nvPr/>
                </p:nvCxnSpPr>
                <p:spPr>
                  <a:xfrm>
                    <a:off x="651771" y="847000"/>
                    <a:ext cx="701871"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Trapezoid 305">
                    <a:extLst>
                      <a:ext uri="{FF2B5EF4-FFF2-40B4-BE49-F238E27FC236}">
                        <a16:creationId xmlns:a16="http://schemas.microsoft.com/office/drawing/2014/main" id="{A9BDA094-3571-F832-206E-FED9060447A9}"/>
                      </a:ext>
                    </a:extLst>
                  </p:cNvPr>
                  <p:cNvSpPr/>
                  <p:nvPr/>
                </p:nvSpPr>
                <p:spPr>
                  <a:xfrm>
                    <a:off x="0" y="114612"/>
                    <a:ext cx="1519683" cy="833187"/>
                  </a:xfrm>
                  <a:prstGeom prst="trapezoid">
                    <a:avLst>
                      <a:gd name="adj" fmla="val 101534"/>
                    </a:avLst>
                  </a:prstGeom>
                  <a:solidFill>
                    <a:srgbClr val="A6A6C9"/>
                  </a:solidFill>
                </p:spPr>
                <p:style>
                  <a:lnRef idx="2">
                    <a:schemeClr val="dk1">
                      <a:shade val="50000"/>
                    </a:schemeClr>
                  </a:lnRef>
                  <a:fillRef idx="1">
                    <a:schemeClr val="dk1"/>
                  </a:fillRef>
                  <a:effectRef idx="0">
                    <a:schemeClr val="dk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07" name="TextBox 1">
                    <a:extLst>
                      <a:ext uri="{FF2B5EF4-FFF2-40B4-BE49-F238E27FC236}">
                        <a16:creationId xmlns:a16="http://schemas.microsoft.com/office/drawing/2014/main" id="{F8C6A7D4-EFEF-E537-9CF6-2F7D243F8D2D}"/>
                      </a:ext>
                    </a:extLst>
                  </p:cNvPr>
                  <p:cNvSpPr txBox="1"/>
                  <p:nvPr/>
                </p:nvSpPr>
                <p:spPr>
                  <a:xfrm>
                    <a:off x="618733" y="1118"/>
                    <a:ext cx="482979" cy="9505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solidFill>
                          <a:schemeClr val="bg1"/>
                        </a:solidFill>
                        <a:latin typeface="Arial" panose="020B0604020202020204" pitchFamily="34" charset="0"/>
                        <a:cs typeface="Arial" panose="020B0604020202020204" pitchFamily="34" charset="0"/>
                      </a:rPr>
                      <a:t>4</a:t>
                    </a:r>
                  </a:p>
                  <a:p>
                    <a:pPr algn="ctr"/>
                    <a:r>
                      <a:rPr lang="en-US" sz="1100" dirty="0">
                        <a:solidFill>
                          <a:schemeClr val="bg1"/>
                        </a:solidFill>
                        <a:latin typeface="Arial" panose="020B0604020202020204" pitchFamily="34" charset="0"/>
                        <a:cs typeface="Arial" panose="020B0604020202020204" pitchFamily="34" charset="0"/>
                      </a:rPr>
                      <a:t>3</a:t>
                    </a:r>
                  </a:p>
                  <a:p>
                    <a:pPr algn="ctr"/>
                    <a:r>
                      <a:rPr lang="en-US" sz="1100" dirty="0">
                        <a:solidFill>
                          <a:schemeClr val="bg1"/>
                        </a:solidFill>
                        <a:latin typeface="Arial" panose="020B0604020202020204" pitchFamily="34" charset="0"/>
                        <a:cs typeface="Arial" panose="020B0604020202020204" pitchFamily="34" charset="0"/>
                      </a:rPr>
                      <a:t>2</a:t>
                    </a:r>
                  </a:p>
                  <a:p>
                    <a:pPr algn="ctr"/>
                    <a:r>
                      <a:rPr lang="en-US" sz="1100" dirty="0">
                        <a:solidFill>
                          <a:schemeClr val="bg1"/>
                        </a:solidFill>
                        <a:latin typeface="Arial" panose="020B0604020202020204" pitchFamily="34" charset="0"/>
                        <a:cs typeface="Arial" panose="020B0604020202020204" pitchFamily="34" charset="0"/>
                      </a:rPr>
                      <a:t>1</a:t>
                    </a:r>
                  </a:p>
                </p:txBody>
              </p:sp>
              <p:sp>
                <p:nvSpPr>
                  <p:cNvPr id="308" name="Oval 307">
                    <a:extLst>
                      <a:ext uri="{FF2B5EF4-FFF2-40B4-BE49-F238E27FC236}">
                        <a16:creationId xmlns:a16="http://schemas.microsoft.com/office/drawing/2014/main" id="{09B3B7F4-1A74-0C4D-4234-B23C17FAD08A}"/>
                      </a:ext>
                    </a:extLst>
                  </p:cNvPr>
                  <p:cNvSpPr/>
                  <p:nvPr/>
                </p:nvSpPr>
                <p:spPr>
                  <a:xfrm>
                    <a:off x="738571" y="792618"/>
                    <a:ext cx="42542" cy="64205"/>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09" name="Oval 308">
                    <a:extLst>
                      <a:ext uri="{FF2B5EF4-FFF2-40B4-BE49-F238E27FC236}">
                        <a16:creationId xmlns:a16="http://schemas.microsoft.com/office/drawing/2014/main" id="{BD337507-FD1C-9037-6299-28F762DCE882}"/>
                      </a:ext>
                    </a:extLst>
                  </p:cNvPr>
                  <p:cNvSpPr/>
                  <p:nvPr/>
                </p:nvSpPr>
                <p:spPr>
                  <a:xfrm>
                    <a:off x="738571" y="165623"/>
                    <a:ext cx="42542" cy="64205"/>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10" name="Oval 309">
                    <a:extLst>
                      <a:ext uri="{FF2B5EF4-FFF2-40B4-BE49-F238E27FC236}">
                        <a16:creationId xmlns:a16="http://schemas.microsoft.com/office/drawing/2014/main" id="{13067D92-10C1-2EDE-69DF-4179489A7094}"/>
                      </a:ext>
                    </a:extLst>
                  </p:cNvPr>
                  <p:cNvSpPr/>
                  <p:nvPr/>
                </p:nvSpPr>
                <p:spPr>
                  <a:xfrm>
                    <a:off x="738571" y="374621"/>
                    <a:ext cx="42542" cy="64205"/>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311" name="Oval 310">
                    <a:extLst>
                      <a:ext uri="{FF2B5EF4-FFF2-40B4-BE49-F238E27FC236}">
                        <a16:creationId xmlns:a16="http://schemas.microsoft.com/office/drawing/2014/main" id="{14AF17F7-1AA4-4292-F14B-A075553FF0BD}"/>
                      </a:ext>
                    </a:extLst>
                  </p:cNvPr>
                  <p:cNvSpPr/>
                  <p:nvPr/>
                </p:nvSpPr>
                <p:spPr>
                  <a:xfrm>
                    <a:off x="738571" y="583618"/>
                    <a:ext cx="42542" cy="64205"/>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pic>
            <p:nvPicPr>
              <p:cNvPr id="259" name="Picture 258" descr="A screenshot of a computer&#10;&#10;Description automatically generated with medium confidence">
                <a:extLst>
                  <a:ext uri="{FF2B5EF4-FFF2-40B4-BE49-F238E27FC236}">
                    <a16:creationId xmlns:a16="http://schemas.microsoft.com/office/drawing/2014/main" id="{8B86B6F8-0D2B-3B3F-A64A-532E296D7BA6}"/>
                  </a:ext>
                </a:extLst>
              </p:cNvPr>
              <p:cNvPicPr>
                <a:picLocks noChangeAspect="1"/>
              </p:cNvPicPr>
              <p:nvPr/>
            </p:nvPicPr>
            <p:blipFill rotWithShape="1">
              <a:blip r:embed="rId23">
                <a:extLst>
                  <a:ext uri="{28A0092B-C50C-407E-A947-70E740481C1C}">
                    <a14:useLocalDpi xmlns:a14="http://schemas.microsoft.com/office/drawing/2010/main" val="0"/>
                  </a:ext>
                </a:extLst>
              </a:blip>
              <a:srcRect l="52752" t="1243" r="43253" b="91567"/>
              <a:stretch/>
            </p:blipFill>
            <p:spPr>
              <a:xfrm>
                <a:off x="3239809" y="759364"/>
                <a:ext cx="483528" cy="438183"/>
              </a:xfrm>
              <a:prstGeom prst="rect">
                <a:avLst/>
              </a:prstGeom>
            </p:spPr>
          </p:pic>
        </p:grpSp>
        <p:sp>
          <p:nvSpPr>
            <p:cNvPr id="221" name="TextBox 220">
              <a:extLst>
                <a:ext uri="{FF2B5EF4-FFF2-40B4-BE49-F238E27FC236}">
                  <a16:creationId xmlns:a16="http://schemas.microsoft.com/office/drawing/2014/main" id="{1175912F-CA9E-CA21-CB96-0990B646020A}"/>
                </a:ext>
              </a:extLst>
            </p:cNvPr>
            <p:cNvSpPr txBox="1"/>
            <p:nvPr/>
          </p:nvSpPr>
          <p:spPr>
            <a:xfrm>
              <a:off x="3146266" y="4697659"/>
              <a:ext cx="1376221" cy="338554"/>
            </a:xfrm>
            <a:prstGeom prst="rect">
              <a:avLst/>
            </a:prstGeom>
            <a:noFill/>
          </p:spPr>
          <p:txBody>
            <a:bodyPr wrap="square" rtlCol="0">
              <a:spAutoFit/>
            </a:bodyPr>
            <a:lstStyle/>
            <a:p>
              <a:r>
                <a:rPr lang="en-US" sz="1600" dirty="0">
                  <a:solidFill>
                    <a:schemeClr val="bg1"/>
                  </a:solidFill>
                </a:rPr>
                <a:t>1</a:t>
              </a:r>
            </a:p>
          </p:txBody>
        </p:sp>
        <p:sp>
          <p:nvSpPr>
            <p:cNvPr id="222" name="TextBox 221">
              <a:extLst>
                <a:ext uri="{FF2B5EF4-FFF2-40B4-BE49-F238E27FC236}">
                  <a16:creationId xmlns:a16="http://schemas.microsoft.com/office/drawing/2014/main" id="{537CABAB-38D6-EBD2-15C8-5358770323B5}"/>
                </a:ext>
              </a:extLst>
            </p:cNvPr>
            <p:cNvSpPr txBox="1"/>
            <p:nvPr/>
          </p:nvSpPr>
          <p:spPr>
            <a:xfrm>
              <a:off x="3146266" y="4373970"/>
              <a:ext cx="1376221" cy="338554"/>
            </a:xfrm>
            <a:prstGeom prst="rect">
              <a:avLst/>
            </a:prstGeom>
            <a:noFill/>
          </p:spPr>
          <p:txBody>
            <a:bodyPr wrap="square" rtlCol="0">
              <a:spAutoFit/>
            </a:bodyPr>
            <a:lstStyle/>
            <a:p>
              <a:r>
                <a:rPr lang="en-US" sz="1600" dirty="0">
                  <a:solidFill>
                    <a:schemeClr val="bg1"/>
                  </a:solidFill>
                </a:rPr>
                <a:t>2</a:t>
              </a:r>
            </a:p>
          </p:txBody>
        </p:sp>
        <p:sp>
          <p:nvSpPr>
            <p:cNvPr id="256" name="TextBox 255">
              <a:extLst>
                <a:ext uri="{FF2B5EF4-FFF2-40B4-BE49-F238E27FC236}">
                  <a16:creationId xmlns:a16="http://schemas.microsoft.com/office/drawing/2014/main" id="{F629494D-A9CE-FCFC-8D1A-66679ED43812}"/>
                </a:ext>
              </a:extLst>
            </p:cNvPr>
            <p:cNvSpPr txBox="1"/>
            <p:nvPr/>
          </p:nvSpPr>
          <p:spPr>
            <a:xfrm>
              <a:off x="3146266" y="4050282"/>
              <a:ext cx="1376221" cy="338554"/>
            </a:xfrm>
            <a:prstGeom prst="rect">
              <a:avLst/>
            </a:prstGeom>
            <a:noFill/>
          </p:spPr>
          <p:txBody>
            <a:bodyPr wrap="square" rtlCol="0">
              <a:spAutoFit/>
            </a:bodyPr>
            <a:lstStyle/>
            <a:p>
              <a:r>
                <a:rPr lang="en-US" sz="1600" dirty="0">
                  <a:solidFill>
                    <a:schemeClr val="bg1"/>
                  </a:solidFill>
                </a:rPr>
                <a:t>3</a:t>
              </a:r>
            </a:p>
          </p:txBody>
        </p:sp>
        <p:sp>
          <p:nvSpPr>
            <p:cNvPr id="257" name="TextBox 256">
              <a:extLst>
                <a:ext uri="{FF2B5EF4-FFF2-40B4-BE49-F238E27FC236}">
                  <a16:creationId xmlns:a16="http://schemas.microsoft.com/office/drawing/2014/main" id="{4457FF79-50A9-09D0-9A5B-EA385F78DBD4}"/>
                </a:ext>
              </a:extLst>
            </p:cNvPr>
            <p:cNvSpPr txBox="1"/>
            <p:nvPr/>
          </p:nvSpPr>
          <p:spPr>
            <a:xfrm>
              <a:off x="3146266" y="3726594"/>
              <a:ext cx="1376221" cy="338554"/>
            </a:xfrm>
            <a:prstGeom prst="rect">
              <a:avLst/>
            </a:prstGeom>
            <a:noFill/>
          </p:spPr>
          <p:txBody>
            <a:bodyPr wrap="square" rtlCol="0">
              <a:spAutoFit/>
            </a:bodyPr>
            <a:lstStyle/>
            <a:p>
              <a:r>
                <a:rPr lang="en-US" sz="1600" dirty="0">
                  <a:solidFill>
                    <a:schemeClr val="bg1"/>
                  </a:solidFill>
                </a:rPr>
                <a:t>4</a:t>
              </a:r>
            </a:p>
          </p:txBody>
        </p:sp>
      </p:grpSp>
      <p:pic>
        <p:nvPicPr>
          <p:cNvPr id="3" name="Picture 6">
            <a:extLst>
              <a:ext uri="{FF2B5EF4-FFF2-40B4-BE49-F238E27FC236}">
                <a16:creationId xmlns:a16="http://schemas.microsoft.com/office/drawing/2014/main" id="{70B9FF92-90D0-A0E5-9FFE-7006EE54B75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0209"/>
          <a:stretch/>
        </p:blipFill>
        <p:spPr>
          <a:xfrm>
            <a:off x="11838338" y="7557172"/>
            <a:ext cx="2549642" cy="2560320"/>
          </a:xfrm>
          <a:prstGeom prst="rect">
            <a:avLst/>
          </a:prstGeom>
        </p:spPr>
      </p:pic>
      <p:sp>
        <p:nvSpPr>
          <p:cNvPr id="5" name="TextBox 4">
            <a:extLst>
              <a:ext uri="{FF2B5EF4-FFF2-40B4-BE49-F238E27FC236}">
                <a16:creationId xmlns:a16="http://schemas.microsoft.com/office/drawing/2014/main" id="{CB148CB2-ED21-C9B4-49D7-78C67052DA89}"/>
              </a:ext>
            </a:extLst>
          </p:cNvPr>
          <p:cNvSpPr txBox="1"/>
          <p:nvPr/>
        </p:nvSpPr>
        <p:spPr>
          <a:xfrm>
            <a:off x="15198674" y="24104166"/>
            <a:ext cx="13539535" cy="1066959"/>
          </a:xfrm>
          <a:prstGeom prst="rect">
            <a:avLst/>
          </a:prstGeom>
          <a:noFill/>
        </p:spPr>
        <p:txBody>
          <a:bodyPr wrap="square">
            <a:spAutoFit/>
          </a:bodyPr>
          <a:lstStyle/>
          <a:p>
            <a:pPr marL="457200" indent="-457200">
              <a:lnSpc>
                <a:spcPts val="3800"/>
              </a:lnSpc>
              <a:buFont typeface="Arial" panose="020B0604020202020204" pitchFamily="34" charset="0"/>
              <a:buChar char="•"/>
            </a:pPr>
            <a:r>
              <a:rPr lang="en-US" sz="3400" dirty="0"/>
              <a:t>Overall, TSSIF showed increased geometrical accuracy compared to SPIF in particular with respect to the part height</a:t>
            </a:r>
          </a:p>
        </p:txBody>
      </p:sp>
      <p:sp>
        <p:nvSpPr>
          <p:cNvPr id="29" name="TextBox 28">
            <a:extLst>
              <a:ext uri="{FF2B5EF4-FFF2-40B4-BE49-F238E27FC236}">
                <a16:creationId xmlns:a16="http://schemas.microsoft.com/office/drawing/2014/main" id="{1B6B665D-AF58-9211-0AE1-63BF49C3AD4D}"/>
              </a:ext>
            </a:extLst>
          </p:cNvPr>
          <p:cNvSpPr txBox="1"/>
          <p:nvPr/>
        </p:nvSpPr>
        <p:spPr>
          <a:xfrm>
            <a:off x="15291317" y="30861128"/>
            <a:ext cx="13539535" cy="1554272"/>
          </a:xfrm>
          <a:prstGeom prst="rect">
            <a:avLst/>
          </a:prstGeom>
          <a:noFill/>
        </p:spPr>
        <p:txBody>
          <a:bodyPr wrap="square">
            <a:spAutoFit/>
          </a:bodyPr>
          <a:lstStyle/>
          <a:p>
            <a:pPr marL="457200" indent="-457200">
              <a:lnSpc>
                <a:spcPts val="3800"/>
              </a:lnSpc>
              <a:buFont typeface="Arial" panose="020B0604020202020204" pitchFamily="34" charset="0"/>
              <a:buChar char="•"/>
            </a:pPr>
            <a:r>
              <a:rPr lang="en-US" sz="3400" dirty="0"/>
              <a:t>TSSIF created larger uniform strain areas on the pyramid walls</a:t>
            </a:r>
          </a:p>
          <a:p>
            <a:pPr marL="457200" indent="-457200">
              <a:lnSpc>
                <a:spcPts val="3800"/>
              </a:lnSpc>
              <a:buFont typeface="Arial" panose="020B0604020202020204" pitchFamily="34" charset="0"/>
              <a:buChar char="•"/>
            </a:pPr>
            <a:r>
              <a:rPr lang="en-US" sz="3400" dirty="0"/>
              <a:t>Relatively uniform sheet thickness, i.e., consistent thinning, is expected along the pyramid walls for parts formed by both processes.</a:t>
            </a:r>
          </a:p>
        </p:txBody>
      </p:sp>
      <p:sp>
        <p:nvSpPr>
          <p:cNvPr id="237" name="TextBox 236">
            <a:extLst>
              <a:ext uri="{FF2B5EF4-FFF2-40B4-BE49-F238E27FC236}">
                <a16:creationId xmlns:a16="http://schemas.microsoft.com/office/drawing/2014/main" id="{2DAE0B13-8BA1-73C2-E3C2-03EEE60C0E57}"/>
              </a:ext>
            </a:extLst>
          </p:cNvPr>
          <p:cNvSpPr txBox="1"/>
          <p:nvPr/>
        </p:nvSpPr>
        <p:spPr>
          <a:xfrm>
            <a:off x="29258283" y="10528165"/>
            <a:ext cx="13707462" cy="1278456"/>
          </a:xfrm>
          <a:prstGeom prst="rect">
            <a:avLst/>
          </a:prstGeom>
          <a:noFill/>
        </p:spPr>
        <p:txBody>
          <a:bodyPr wrap="square" lIns="106674" tIns="53337" rIns="106674" bIns="53337" rtlCol="0">
            <a:noAutofit/>
          </a:bodyPr>
          <a:lstStyle/>
          <a:p>
            <a:pPr algn="ctr">
              <a:lnSpc>
                <a:spcPts val="3000"/>
              </a:lnSpc>
            </a:pPr>
            <a:r>
              <a:rPr lang="en-US" sz="3400" i="1" dirty="0">
                <a:solidFill>
                  <a:schemeClr val="tx1">
                    <a:lumMod val="65000"/>
                    <a:lumOff val="35000"/>
                  </a:schemeClr>
                </a:solidFill>
                <a:latin typeface="+mj-lt"/>
                <a:ea typeface="Verdana" panose="020B0604030504040204" pitchFamily="34" charset="0"/>
                <a:cs typeface="Verdana" panose="020B0604030504040204" pitchFamily="34" charset="0"/>
              </a:rPr>
              <a:t>TSSIF (triangles) and SPIF (squares) square pyramidal frustums:</a:t>
            </a:r>
          </a:p>
          <a:p>
            <a:pPr algn="ctr">
              <a:lnSpc>
                <a:spcPts val="3000"/>
              </a:lnSpc>
            </a:pPr>
            <a:r>
              <a:rPr lang="en-US" sz="3400" i="1" dirty="0">
                <a:solidFill>
                  <a:schemeClr val="tx1">
                    <a:lumMod val="65000"/>
                    <a:lumOff val="35000"/>
                  </a:schemeClr>
                </a:solidFill>
                <a:latin typeface="+mj-lt"/>
                <a:ea typeface="Verdana" panose="020B0604030504040204" pitchFamily="34" charset="0"/>
                <a:cs typeface="Verdana" panose="020B0604030504040204" pitchFamily="34" charset="0"/>
              </a:rPr>
              <a:t> (left) von Mises strain and (right) volume fraction of </a:t>
            </a:r>
            <a:r>
              <a:rPr lang="el-GR" sz="3400" i="1" dirty="0">
                <a:solidFill>
                  <a:schemeClr val="tx1">
                    <a:lumMod val="65000"/>
                    <a:lumOff val="35000"/>
                  </a:schemeClr>
                </a:solidFill>
                <a:latin typeface="+mj-lt"/>
                <a:ea typeface="Verdana" panose="020B0604030504040204" pitchFamily="34" charset="0"/>
                <a:cs typeface="Verdana" panose="020B0604030504040204" pitchFamily="34" charset="0"/>
              </a:rPr>
              <a:t>α</a:t>
            </a:r>
            <a:r>
              <a:rPr lang="en-US" sz="3400" i="1" dirty="0">
                <a:solidFill>
                  <a:schemeClr val="tx1">
                    <a:lumMod val="65000"/>
                    <a:lumOff val="35000"/>
                  </a:schemeClr>
                </a:solidFill>
                <a:latin typeface="+mj-lt"/>
                <a:ea typeface="Verdana" panose="020B0604030504040204" pitchFamily="34" charset="0"/>
                <a:cs typeface="Verdana" panose="020B0604030504040204" pitchFamily="34" charset="0"/>
              </a:rPr>
              <a:t>’-martensite measured on tool-side. Average values are shown as solid (TSSIF) and dashed (SPIF) lines. </a:t>
            </a:r>
          </a:p>
        </p:txBody>
      </p:sp>
      <p:sp>
        <p:nvSpPr>
          <p:cNvPr id="238" name="TextBox 237">
            <a:extLst>
              <a:ext uri="{FF2B5EF4-FFF2-40B4-BE49-F238E27FC236}">
                <a16:creationId xmlns:a16="http://schemas.microsoft.com/office/drawing/2014/main" id="{344A68C6-7F97-35C7-06D3-9AC5D48AF69F}"/>
              </a:ext>
            </a:extLst>
          </p:cNvPr>
          <p:cNvSpPr txBox="1"/>
          <p:nvPr/>
        </p:nvSpPr>
        <p:spPr>
          <a:xfrm>
            <a:off x="29488205" y="11862640"/>
            <a:ext cx="13539535" cy="3503523"/>
          </a:xfrm>
          <a:prstGeom prst="rect">
            <a:avLst/>
          </a:prstGeom>
          <a:noFill/>
        </p:spPr>
        <p:txBody>
          <a:bodyPr wrap="square">
            <a:spAutoFit/>
          </a:bodyPr>
          <a:lstStyle/>
          <a:p>
            <a:pPr marL="457200" indent="-457200">
              <a:lnSpc>
                <a:spcPts val="3800"/>
              </a:lnSpc>
              <a:buFont typeface="Arial" panose="020B0604020202020204" pitchFamily="34" charset="0"/>
              <a:buChar char="•"/>
            </a:pPr>
            <a:r>
              <a:rPr lang="en-US" sz="3400" dirty="0"/>
              <a:t>TSSIF resulted in increased phase transformation and equivalent strain at Locations 1, 2, and 3 in pyramid walls</a:t>
            </a:r>
          </a:p>
          <a:p>
            <a:pPr marL="457200" indent="-457200">
              <a:lnSpc>
                <a:spcPts val="3800"/>
              </a:lnSpc>
              <a:buFont typeface="Arial" panose="020B0604020202020204" pitchFamily="34" charset="0"/>
              <a:buChar char="•"/>
            </a:pPr>
            <a:r>
              <a:rPr lang="en-US" sz="3400" dirty="0"/>
              <a:t>Consistent with force and temperature results, the largest differences between the processes were observed at Locations 1 and 2</a:t>
            </a:r>
          </a:p>
          <a:p>
            <a:pPr marL="457200" indent="-457200">
              <a:lnSpc>
                <a:spcPts val="3800"/>
              </a:lnSpc>
              <a:buFont typeface="Arial" panose="020B0604020202020204" pitchFamily="34" charset="0"/>
              <a:buChar char="•"/>
            </a:pPr>
            <a:r>
              <a:rPr lang="en-US" sz="3400" dirty="0"/>
              <a:t>No discernible patterns were evident with respect to the different faces</a:t>
            </a:r>
          </a:p>
          <a:p>
            <a:pPr marL="457200" indent="-457200">
              <a:lnSpc>
                <a:spcPts val="3800"/>
              </a:lnSpc>
              <a:buFont typeface="Arial" panose="020B0604020202020204" pitchFamily="34" charset="0"/>
              <a:buChar char="•"/>
            </a:pPr>
            <a:r>
              <a:rPr lang="en-US" sz="3400" dirty="0"/>
              <a:t>Electron backscatter results were collected for select locations to validate trends evident in Ferritescope measurements (not shown)</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f3ab3395-c37a-468a-89f0-06cde51f4433" xsi:nil="true"/>
    <TaxCatchAll xmlns="9b543ebb-046c-4ab5-ab5b-ab27d13d93b8" xsi:nil="true"/>
    <lcf76f155ced4ddcb4097134ff3c332f xmlns="f3ab3395-c37a-468a-89f0-06cde51f443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CE962BB1F3A9C641978EC8AB6412D5E3" ma:contentTypeVersion="13" ma:contentTypeDescription="Create a new document." ma:contentTypeScope="" ma:versionID="bebf8a9fce36809902d7a54437a65d6f">
  <xsd:schema xmlns:xsd="http://www.w3.org/2001/XMLSchema" xmlns:xs="http://www.w3.org/2001/XMLSchema" xmlns:p="http://schemas.microsoft.com/office/2006/metadata/properties" xmlns:ns2="f3ab3395-c37a-468a-89f0-06cde51f4433" xmlns:ns3="9b543ebb-046c-4ab5-ab5b-ab27d13d93b8" targetNamespace="http://schemas.microsoft.com/office/2006/metadata/properties" ma:root="true" ma:fieldsID="659e912aff1a8136518297b5efb47675" ns2:_="" ns3:_="">
    <xsd:import namespace="f3ab3395-c37a-468a-89f0-06cde51f4433"/>
    <xsd:import namespace="9b543ebb-046c-4ab5-ab5b-ab27d13d93b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b3395-c37a-468a-89f0-06cde51f4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543ebb-046c-4ab5-ab5b-ab27d13d93b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3b3de8d-9f7f-4844-9b84-8344a3562fdb}" ma:internalName="TaxCatchAll" ma:showField="CatchAllData" ma:web="9b543ebb-046c-4ab5-ab5b-ab27d13d93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1B3F46DE-41A1-4648-AC69-C580D4E24200}">
  <ds:schemaRefs>
    <ds:schemaRef ds:uri="http://schemas.microsoft.com/office/2006/metadata/properties"/>
    <ds:schemaRef ds:uri="http://schemas.microsoft.com/office/infopath/2007/PartnerControls"/>
    <ds:schemaRef ds:uri="f3ab3395-c37a-468a-89f0-06cde51f4433"/>
    <ds:schemaRef ds:uri="9b543ebb-046c-4ab5-ab5b-ab27d13d93b8"/>
  </ds:schemaRefs>
</ds:datastoreItem>
</file>

<file path=customXml/itemProps3.xml><?xml version="1.0" encoding="utf-8"?>
<ds:datastoreItem xmlns:ds="http://schemas.openxmlformats.org/officeDocument/2006/customXml" ds:itemID="{BC106CFA-866A-4F0E-B5E9-5DA3BC9FD0A4}">
  <ds:schemaRefs>
    <ds:schemaRef ds:uri="http://schemas.microsoft.com/sharepoint/v3/contenttype/forms"/>
  </ds:schemaRefs>
</ds:datastoreItem>
</file>

<file path=customXml/itemProps4.xml><?xml version="1.0" encoding="utf-8"?>
<ds:datastoreItem xmlns:ds="http://schemas.openxmlformats.org/officeDocument/2006/customXml" ds:itemID="{7623770F-CCB8-4F98-AA00-0D7EB6B063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b3395-c37a-468a-89f0-06cde51f4433"/>
    <ds:schemaRef ds:uri="9b543ebb-046c-4ab5-ab5b-ab27d13d9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1191</Words>
  <Application>Microsoft Office PowerPoint</Application>
  <PresentationFormat>Custom</PresentationFormat>
  <Paragraphs>135</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Cambria Math</vt:lpstr>
      <vt:lpstr>Century Gothic</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 Mamros</dc:creator>
  <cp:lastModifiedBy>Elizabeth Mamros</cp:lastModifiedBy>
  <cp:revision>454</cp:revision>
  <dcterms:created xsi:type="dcterms:W3CDTF">2016-03-05T16:55:12Z</dcterms:created>
  <dcterms:modified xsi:type="dcterms:W3CDTF">2023-04-08T13:49:54Z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0x010100CE962BB1F3A9C641978EC8AB6412D5E3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