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6576000" cy="29260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92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4"/>
    <p:restoredTop sz="94555"/>
  </p:normalViewPr>
  <p:slideViewPr>
    <p:cSldViewPr snapToGrid="0">
      <p:cViewPr>
        <p:scale>
          <a:sx n="30" d="100"/>
          <a:sy n="30" d="100"/>
        </p:scale>
        <p:origin x="1416" y="-584"/>
      </p:cViewPr>
      <p:guideLst>
        <p:guide orient="horz" pos="9192"/>
        <p:guide pos="11520"/>
      </p:guideLst>
    </p:cSldViewPr>
  </p:slideViewPr>
  <p:notesTextViewPr>
    <p:cViewPr>
      <p:scale>
        <a:sx n="1" d="1"/>
        <a:sy n="1" d="1"/>
      </p:scale>
      <p:origin x="0" y="-1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halle\Desktop\960:961%20Research\Charts%20for%20Poste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32-D844-83F9-A32EF9A7576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732-D844-83F9-A32EF9A7576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732-D844-83F9-A32EF9A7576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732-D844-83F9-A32EF9A7576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900F1E5E-90DC-7840-A30F-978C69FD2CC4}" type="VALUE">
                      <a:rPr lang="en-US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732-D844-83F9-A32EF9A7576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E42DAB2F-9AF7-D34B-B2CE-D2E701AD68D0}" type="VALUE">
                      <a:rPr lang="en-US"/>
                      <a:pPr/>
                      <a:t>[VALUE]</a:t>
                    </a:fld>
                    <a:r>
                      <a:rPr lang="en-US" sz="1800" b="0" i="0" u="none" strike="noStrike" baseline="0">
                        <a:effectLst/>
                      </a:rPr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732-D844-83F9-A32EF9A7576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A1B19EAA-B694-8243-868A-6C31B6DDD6BE}" type="VALUE">
                      <a:rPr lang="en-US"/>
                      <a:pPr/>
                      <a:t>[VALUE]</a:t>
                    </a:fld>
                    <a:r>
                      <a:rPr lang="en-US" sz="1800" b="0" i="0" u="none" strike="noStrike" baseline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732-D844-83F9-A32EF9A7576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1AAE044-3CB9-1C4B-A32C-50CA20A58504}" type="VALUE">
                      <a:rPr lang="en-US"/>
                      <a:pPr/>
                      <a:t>[VALUE]</a:t>
                    </a:fld>
                    <a:r>
                      <a:rPr lang="en-US" sz="1800" b="0" i="0" u="none" strike="noStrike" baseline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732-D844-83F9-A32EF9A7576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178B89F-3C7B-A343-800B-DC4C268F3398}" type="VALUE">
                      <a:rPr lang="en-US"/>
                      <a:pPr/>
                      <a:t>[VALUE]</a:t>
                    </a:fld>
                    <a:r>
                      <a:rPr lang="en-US" sz="1800" b="0" i="0" u="none" strike="noStrike" baseline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732-D844-83F9-A32EF9A75765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ED9CD25-84EA-0541-9E80-9DE49148C933}" type="VALUE">
                      <a:rPr lang="en-US"/>
                      <a:pPr/>
                      <a:t>[VALUE]</a:t>
                    </a:fld>
                    <a:r>
                      <a:rPr lang="en-US" sz="1800" b="0" i="0" u="none" strike="noStrike" baseline="0"/>
                      <a:t> 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732-D844-83F9-A32EF9A757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'VM and DiChotEC'!$C$11:$C$16</c:f>
                <c:numCache>
                  <c:formatCode>General</c:formatCode>
                  <c:ptCount val="6"/>
                  <c:pt idx="0">
                    <c:v>96.9</c:v>
                  </c:pt>
                  <c:pt idx="1">
                    <c:v>84.7</c:v>
                  </c:pt>
                  <c:pt idx="2">
                    <c:v>86.4</c:v>
                  </c:pt>
                  <c:pt idx="3">
                    <c:v>72.5</c:v>
                  </c:pt>
                  <c:pt idx="4">
                    <c:v>103.9</c:v>
                  </c:pt>
                  <c:pt idx="5">
                    <c:v>88.9</c:v>
                  </c:pt>
                </c:numCache>
              </c:numRef>
            </c:plus>
            <c:minus>
              <c:numRef>
                <c:f>'VM and DiChotEC'!$C$11:$C$16</c:f>
                <c:numCache>
                  <c:formatCode>General</c:formatCode>
                  <c:ptCount val="6"/>
                  <c:pt idx="0">
                    <c:v>96.9</c:v>
                  </c:pt>
                  <c:pt idx="1">
                    <c:v>84.7</c:v>
                  </c:pt>
                  <c:pt idx="2">
                    <c:v>86.4</c:v>
                  </c:pt>
                  <c:pt idx="3">
                    <c:v>72.5</c:v>
                  </c:pt>
                  <c:pt idx="4">
                    <c:v>103.9</c:v>
                  </c:pt>
                  <c:pt idx="5">
                    <c:v>88.9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'VM and DiChotEC'!$A$11:$A$16</c:f>
              <c:strCache>
                <c:ptCount val="6"/>
                <c:pt idx="0">
                  <c:v>EC</c:v>
                </c:pt>
                <c:pt idx="1">
                  <c:v>NEc </c:v>
                </c:pt>
                <c:pt idx="2">
                  <c:v>EC</c:v>
                </c:pt>
                <c:pt idx="3">
                  <c:v>NEc</c:v>
                </c:pt>
                <c:pt idx="4">
                  <c:v>EC</c:v>
                </c:pt>
                <c:pt idx="5">
                  <c:v>NEc</c:v>
                </c:pt>
              </c:strCache>
            </c:strRef>
          </c:cat>
          <c:val>
            <c:numRef>
              <c:f>'VM and DiChotEC'!$B$11:$B$16</c:f>
              <c:numCache>
                <c:formatCode>General</c:formatCode>
                <c:ptCount val="6"/>
                <c:pt idx="0">
                  <c:v>307.8</c:v>
                </c:pt>
                <c:pt idx="1">
                  <c:v>274.89999999999998</c:v>
                </c:pt>
                <c:pt idx="2">
                  <c:v>315.2</c:v>
                </c:pt>
                <c:pt idx="3">
                  <c:v>286.39999999999998</c:v>
                </c:pt>
                <c:pt idx="4">
                  <c:v>302.3</c:v>
                </c:pt>
                <c:pt idx="5">
                  <c:v>270.2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732-D844-83F9-A32EF9A7576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56768895"/>
        <c:axId val="2046989999"/>
      </c:barChart>
      <c:catAx>
        <c:axId val="2056768895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Students</a:t>
                </a:r>
                <a:r>
                  <a:rPr lang="en-US" sz="2400" baseline="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classified as EC or </a:t>
                </a:r>
                <a:r>
                  <a:rPr lang="en-US" sz="2400" baseline="0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NEc</a:t>
                </a:r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35439755852843996"/>
              <c:y val="0.8046427767957576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46989999"/>
        <c:crosses val="autoZero"/>
        <c:auto val="1"/>
        <c:lblAlgn val="ctr"/>
        <c:lblOffset val="100"/>
        <c:noMultiLvlLbl val="0"/>
      </c:catAx>
      <c:valAx>
        <c:axId val="204698999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Average Veggie Meter Scores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2056768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0.15784</cdr:x>
      <cdr:y>0.79059</cdr:y>
    </cdr:from>
    <cdr:to>
      <cdr:x>0.31982</cdr:x>
      <cdr:y>0.87141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9FB4FC1-C8A8-2A05-776A-76C662B50927}"/>
            </a:ext>
          </a:extLst>
        </cdr:cNvPr>
        <cdr:cNvSpPr txBox="1"/>
      </cdr:nvSpPr>
      <cdr:spPr>
        <a:xfrm xmlns:a="http://schemas.openxmlformats.org/drawingml/2006/main">
          <a:off x="2226767" y="4919832"/>
          <a:ext cx="2285149" cy="502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Total Population</a:t>
          </a:r>
        </a:p>
      </cdr:txBody>
    </cdr:sp>
  </cdr:relSizeAnchor>
  <cdr:relSizeAnchor xmlns:cdr="http://schemas.openxmlformats.org/drawingml/2006/chartDrawing">
    <cdr:from>
      <cdr:x>0.49715</cdr:x>
      <cdr:y>0.79059</cdr:y>
    </cdr:from>
    <cdr:to>
      <cdr:x>0.58556</cdr:x>
      <cdr:y>0.87141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4CA4A0A5-7E87-227B-29F1-49F9EFEAE64B}"/>
            </a:ext>
          </a:extLst>
        </cdr:cNvPr>
        <cdr:cNvSpPr txBox="1"/>
      </cdr:nvSpPr>
      <cdr:spPr>
        <a:xfrm xmlns:a="http://schemas.openxmlformats.org/drawingml/2006/main">
          <a:off x="7013707" y="4919832"/>
          <a:ext cx="1247249" cy="502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Females</a:t>
          </a:r>
        </a:p>
      </cdr:txBody>
    </cdr:sp>
  </cdr:relSizeAnchor>
  <cdr:relSizeAnchor xmlns:cdr="http://schemas.openxmlformats.org/drawingml/2006/chartDrawing">
    <cdr:from>
      <cdr:x>0.80408</cdr:x>
      <cdr:y>0.79059</cdr:y>
    </cdr:from>
    <cdr:to>
      <cdr:x>0.89249</cdr:x>
      <cdr:y>0.87141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1CDA617C-D078-E5DA-6F06-0038CA3DEEC9}"/>
            </a:ext>
          </a:extLst>
        </cdr:cNvPr>
        <cdr:cNvSpPr txBox="1"/>
      </cdr:nvSpPr>
      <cdr:spPr>
        <a:xfrm xmlns:a="http://schemas.openxmlformats.org/drawingml/2006/main">
          <a:off x="11343899" y="4919832"/>
          <a:ext cx="1247249" cy="502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Males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78E20-3AA3-384A-AABC-AF62C006583D}" type="datetimeFigureOut">
              <a:rPr lang="en-US" smtClean="0"/>
              <a:t>4/6/23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1143000"/>
            <a:ext cx="3857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16AEE-3580-3545-8FE1-10B5A1627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-add lines to the table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F16AEE-3580-3545-8FE1-10B5A1627A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81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4788749"/>
            <a:ext cx="31089600" cy="10187093"/>
          </a:xfrm>
        </p:spPr>
        <p:txBody>
          <a:bodyPr anchor="b"/>
          <a:lstStyle>
            <a:lvl1pPr algn="ctr"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15368695"/>
            <a:ext cx="27432000" cy="7064585"/>
          </a:xfrm>
        </p:spPr>
        <p:txBody>
          <a:bodyPr/>
          <a:lstStyle>
            <a:lvl1pPr marL="0" indent="0" algn="ctr">
              <a:buNone/>
              <a:defRPr sz="9600"/>
            </a:lvl1pPr>
            <a:lvl2pPr marL="1828800" indent="0" algn="ctr">
              <a:buNone/>
              <a:defRPr sz="8000"/>
            </a:lvl2pPr>
            <a:lvl3pPr marL="3657600" indent="0" algn="ctr">
              <a:buNone/>
              <a:defRPr sz="7200"/>
            </a:lvl3pPr>
            <a:lvl4pPr marL="5486400" indent="0" algn="ctr">
              <a:buNone/>
              <a:defRPr sz="6400"/>
            </a:lvl4pPr>
            <a:lvl5pPr marL="7315200" indent="0" algn="ctr">
              <a:buNone/>
              <a:defRPr sz="6400"/>
            </a:lvl5pPr>
            <a:lvl6pPr marL="9144000" indent="0" algn="ctr">
              <a:buNone/>
              <a:defRPr sz="6400"/>
            </a:lvl6pPr>
            <a:lvl7pPr marL="10972800" indent="0" algn="ctr">
              <a:buNone/>
              <a:defRPr sz="6400"/>
            </a:lvl7pPr>
            <a:lvl8pPr marL="12801600" indent="0" algn="ctr">
              <a:buNone/>
              <a:defRPr sz="6400"/>
            </a:lvl8pPr>
            <a:lvl9pPr marL="14630400" indent="0" algn="ctr">
              <a:buNone/>
              <a:defRPr sz="6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7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98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2" y="1557867"/>
            <a:ext cx="7886700" cy="24797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2" y="1557867"/>
            <a:ext cx="23202900" cy="24797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8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2" y="7294888"/>
            <a:ext cx="31546800" cy="12171678"/>
          </a:xfrm>
        </p:spPr>
        <p:txBody>
          <a:bodyPr anchor="b"/>
          <a:lstStyle>
            <a:lvl1pPr>
              <a:defRPr sz="2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2" y="19581715"/>
            <a:ext cx="31546800" cy="6400798"/>
          </a:xfrm>
        </p:spPr>
        <p:txBody>
          <a:bodyPr/>
          <a:lstStyle>
            <a:lvl1pPr marL="0" indent="0">
              <a:buNone/>
              <a:defRPr sz="9600">
                <a:solidFill>
                  <a:schemeClr val="tx1"/>
                </a:solidFill>
              </a:defRPr>
            </a:lvl1pPr>
            <a:lvl2pPr marL="182880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36576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5486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73152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91440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09728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28016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463040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5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7789333"/>
            <a:ext cx="15544800" cy="18565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36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557873"/>
            <a:ext cx="31546800" cy="56557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8" y="7172962"/>
            <a:ext cx="15473360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8" y="10688320"/>
            <a:ext cx="15473360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2" y="7172962"/>
            <a:ext cx="15549564" cy="3515358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8800" indent="0">
              <a:buNone/>
              <a:defRPr sz="8000" b="1"/>
            </a:lvl2pPr>
            <a:lvl3pPr marL="3657600" indent="0">
              <a:buNone/>
              <a:defRPr sz="7200" b="1"/>
            </a:lvl3pPr>
            <a:lvl4pPr marL="5486400" indent="0">
              <a:buNone/>
              <a:defRPr sz="6400" b="1"/>
            </a:lvl4pPr>
            <a:lvl5pPr marL="7315200" indent="0">
              <a:buNone/>
              <a:defRPr sz="6400" b="1"/>
            </a:lvl5pPr>
            <a:lvl6pPr marL="9144000" indent="0">
              <a:buNone/>
              <a:defRPr sz="6400" b="1"/>
            </a:lvl6pPr>
            <a:lvl7pPr marL="10972800" indent="0">
              <a:buNone/>
              <a:defRPr sz="6400" b="1"/>
            </a:lvl7pPr>
            <a:lvl8pPr marL="12801600" indent="0">
              <a:buNone/>
              <a:defRPr sz="6400" b="1"/>
            </a:lvl8pPr>
            <a:lvl9pPr marL="14630400" indent="0">
              <a:buNone/>
              <a:defRPr sz="6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2" y="10688320"/>
            <a:ext cx="15549564" cy="157209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6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4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8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4213020"/>
            <a:ext cx="18516600" cy="20794133"/>
          </a:xfrm>
        </p:spPr>
        <p:txBody>
          <a:bodyPr/>
          <a:lstStyle>
            <a:lvl1pPr>
              <a:defRPr sz="128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7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1950720"/>
            <a:ext cx="11796712" cy="6827520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4213020"/>
            <a:ext cx="18516600" cy="20794133"/>
          </a:xfrm>
        </p:spPr>
        <p:txBody>
          <a:bodyPr anchor="t"/>
          <a:lstStyle>
            <a:lvl1pPr marL="0" indent="0">
              <a:buNone/>
              <a:defRPr sz="12800"/>
            </a:lvl1pPr>
            <a:lvl2pPr marL="1828800" indent="0">
              <a:buNone/>
              <a:defRPr sz="11200"/>
            </a:lvl2pPr>
            <a:lvl3pPr marL="3657600" indent="0">
              <a:buNone/>
              <a:defRPr sz="9600"/>
            </a:lvl3pPr>
            <a:lvl4pPr marL="5486400" indent="0">
              <a:buNone/>
              <a:defRPr sz="8000"/>
            </a:lvl4pPr>
            <a:lvl5pPr marL="7315200" indent="0">
              <a:buNone/>
              <a:defRPr sz="8000"/>
            </a:lvl5pPr>
            <a:lvl6pPr marL="9144000" indent="0">
              <a:buNone/>
              <a:defRPr sz="8000"/>
            </a:lvl6pPr>
            <a:lvl7pPr marL="10972800" indent="0">
              <a:buNone/>
              <a:defRPr sz="8000"/>
            </a:lvl7pPr>
            <a:lvl8pPr marL="12801600" indent="0">
              <a:buNone/>
              <a:defRPr sz="8000"/>
            </a:lvl8pPr>
            <a:lvl9pPr marL="14630400" indent="0">
              <a:buNone/>
              <a:defRPr sz="8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4" y="8778240"/>
            <a:ext cx="11796712" cy="16262775"/>
          </a:xfrm>
        </p:spPr>
        <p:txBody>
          <a:bodyPr/>
          <a:lstStyle>
            <a:lvl1pPr marL="0" indent="0">
              <a:buNone/>
              <a:defRPr sz="6400"/>
            </a:lvl1pPr>
            <a:lvl2pPr marL="1828800" indent="0">
              <a:buNone/>
              <a:defRPr sz="5600"/>
            </a:lvl2pPr>
            <a:lvl3pPr marL="3657600" indent="0">
              <a:buNone/>
              <a:defRPr sz="4800"/>
            </a:lvl3pPr>
            <a:lvl4pPr marL="5486400" indent="0">
              <a:buNone/>
              <a:defRPr sz="4000"/>
            </a:lvl4pPr>
            <a:lvl5pPr marL="7315200" indent="0">
              <a:buNone/>
              <a:defRPr sz="4000"/>
            </a:lvl5pPr>
            <a:lvl6pPr marL="9144000" indent="0">
              <a:buNone/>
              <a:defRPr sz="4000"/>
            </a:lvl6pPr>
            <a:lvl7pPr marL="10972800" indent="0">
              <a:buNone/>
              <a:defRPr sz="4000"/>
            </a:lvl7pPr>
            <a:lvl8pPr marL="12801600" indent="0">
              <a:buNone/>
              <a:defRPr sz="4000"/>
            </a:lvl8pPr>
            <a:lvl9pPr marL="14630400" indent="0">
              <a:buNone/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34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1557873"/>
            <a:ext cx="31546800" cy="5655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7789333"/>
            <a:ext cx="31546800" cy="18565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A8805-03BA-524A-8B2B-64A10C3F4A08}" type="datetimeFigureOut">
              <a:rPr lang="en-US" smtClean="0"/>
              <a:t>4/6/23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27120433"/>
            <a:ext cx="123444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27120433"/>
            <a:ext cx="8229600" cy="15578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66CCD-83D1-EF48-9798-B07AF6EE3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93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57600" rtl="0" eaLnBrk="1" latinLnBrk="0" hangingPunct="1">
        <a:lnSpc>
          <a:spcPct val="90000"/>
        </a:lnSpc>
        <a:spcBef>
          <a:spcPct val="0"/>
        </a:spcBef>
        <a:buNone/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0" indent="-914400" algn="l" defTabSz="3657600" rtl="0" eaLnBrk="1" latinLnBrk="0" hangingPunct="1">
        <a:lnSpc>
          <a:spcPct val="90000"/>
        </a:lnSpc>
        <a:spcBef>
          <a:spcPts val="4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0" indent="-914400" algn="l" defTabSz="36576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0" algn="l" defTabSz="3657600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2BEB1BA-0105-01F4-3848-FA61CDA7C56C}"/>
              </a:ext>
            </a:extLst>
          </p:cNvPr>
          <p:cNvSpPr txBox="1"/>
          <p:nvPr/>
        </p:nvSpPr>
        <p:spPr>
          <a:xfrm>
            <a:off x="44165" y="652384"/>
            <a:ext cx="36576000" cy="3985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latin typeface="Gill Sans MT" panose="020B0502020104020203" pitchFamily="34" charset="77"/>
                <a:cs typeface="Times New Roman" panose="02020603050405020304" pitchFamily="18" charset="0"/>
              </a:rPr>
              <a:t>Relationship Between Health-Related Biomarkers and Eating Competence</a:t>
            </a:r>
            <a:endParaRPr lang="en-US" sz="6600" dirty="0">
              <a:latin typeface="Gill Sans MT" panose="020B0502020104020203" pitchFamily="34" charset="77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6600" dirty="0">
                <a:latin typeface="Gill Sans MT" panose="020B0502020104020203" pitchFamily="34" charset="77"/>
                <a:cs typeface="Times New Roman" panose="02020603050405020304" pitchFamily="18" charset="0"/>
              </a:rPr>
              <a:t>Halle Derouin, BS and Jesse Stabile Morrell, PhD</a:t>
            </a:r>
          </a:p>
          <a:p>
            <a:pPr algn="ctr"/>
            <a:r>
              <a:rPr lang="en-US" sz="6600" dirty="0">
                <a:latin typeface="Gill Sans MT" panose="020B0502020104020203" pitchFamily="34" charset="77"/>
                <a:cs typeface="Times New Roman" panose="02020603050405020304" pitchFamily="18" charset="0"/>
              </a:rPr>
              <a:t>Department of Agriculture, Nutrition, and Food Systems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BA624B-E65E-EF62-A7F2-072B2A5ABB06}"/>
              </a:ext>
            </a:extLst>
          </p:cNvPr>
          <p:cNvSpPr txBox="1"/>
          <p:nvPr/>
        </p:nvSpPr>
        <p:spPr>
          <a:xfrm>
            <a:off x="10744605" y="20886717"/>
            <a:ext cx="1524329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</a:t>
            </a:r>
            <a:r>
              <a:rPr lang="en-US" sz="5000" b="1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Skin Carotenoids </a:t>
            </a:r>
          </a:p>
          <a:p>
            <a:pPr algn="ctr"/>
            <a:r>
              <a:rPr lang="en-US" sz="5000" b="1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EC </a:t>
            </a:r>
            <a:r>
              <a:rPr lang="en-US" sz="5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5000" b="1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tudents and </a:t>
            </a:r>
            <a:r>
              <a:rPr lang="en-US" sz="5000" b="1" baseline="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5000" b="1" baseline="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Students</a:t>
            </a:r>
            <a:endParaRPr lang="en-US" sz="5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AC3EE7-6231-6E1A-12B4-068613B96E06}"/>
              </a:ext>
            </a:extLst>
          </p:cNvPr>
          <p:cNvSpPr txBox="1"/>
          <p:nvPr/>
        </p:nvSpPr>
        <p:spPr>
          <a:xfrm>
            <a:off x="165679" y="4923103"/>
            <a:ext cx="10505945" cy="95256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Introduction</a:t>
            </a: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820" dirty="0">
                <a:solidFill>
                  <a:srgbClr val="000000"/>
                </a:solidFill>
                <a:latin typeface="Times New Roman" panose="02020603050405020304" pitchFamily="18" charset="0"/>
              </a:rPr>
              <a:t>The </a:t>
            </a:r>
            <a:r>
              <a:rPr lang="en-US" sz="282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ransition to higher education </a:t>
            </a:r>
            <a:r>
              <a:rPr lang="en-US" sz="282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can affect an individual's health.</a:t>
            </a:r>
            <a:r>
              <a:rPr lang="en-US" sz="282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Changes are observed in eating habits, attitudes, and behaviors; physical activity levels; social interactions; alcohol intake; preventative health measures</a:t>
            </a:r>
            <a:r>
              <a:rPr lang="en-US" sz="282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1-5</a:t>
            </a:r>
            <a:endParaRPr lang="en-US" sz="2820" baseline="30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457200" indent="-457200" algn="l" rtl="0" fontAlgn="base">
              <a:buFont typeface="Arial" panose="020B0604020202020204" pitchFamily="34" charset="0"/>
              <a:buChar char="•"/>
            </a:pP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Colleg</a:t>
            </a:r>
            <a:r>
              <a:rPr lang="en-US" sz="2820" dirty="0">
                <a:solidFill>
                  <a:srgbClr val="000000"/>
                </a:solidFill>
                <a:latin typeface="Times New Roman" panose="02020603050405020304" pitchFamily="18" charset="0"/>
              </a:rPr>
              <a:t>e students remain u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nderrepresented in research despite their vulnerability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Behavioral Risk Factor Surveillance System (BRFSS) found that 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10.2% of US adults aged 18 to 30 years old met the intake of fruit and 7.1% met the intake of vegetables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r>
              <a:rPr lang="en-US" sz="282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Most college students do not consume adequate amounts of fruits and vegetables.</a:t>
            </a:r>
            <a:r>
              <a:rPr lang="en-US" sz="282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7,8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20" dirty="0">
                <a:solidFill>
                  <a:srgbClr val="000000"/>
                </a:solidFill>
                <a:latin typeface="Times New Roman" panose="02020603050405020304" pitchFamily="18" charset="0"/>
              </a:rPr>
              <a:t>N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early 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half college students are not eating competent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men more so than women</a:t>
            </a:r>
            <a:r>
              <a:rPr lang="en-US" sz="282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2-3,9-11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Increased eating competence has been associated with increased consumption of fruits and vegetable</a:t>
            </a:r>
            <a:endParaRPr lang="en-US" sz="282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20" dirty="0">
                <a:solidFill>
                  <a:srgbClr val="000000"/>
                </a:solidFill>
                <a:latin typeface="Times New Roman" panose="02020603050405020304" pitchFamily="18" charset="0"/>
              </a:rPr>
              <a:t>Students 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present with 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high TC </a:t>
            </a:r>
            <a:r>
              <a:rPr lang="en-US" sz="282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and 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TG alongside low HDL-C</a:t>
            </a:r>
            <a:r>
              <a:rPr lang="en-US" sz="282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12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National Health and Nutrition Examination Survey (NHANES) data from 1999 to 2010 has shown </a:t>
            </a:r>
            <a:r>
              <a:rPr lang="en-US" sz="282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 increase in the prevalence of hyperglycemia and lipid-modifying agent use</a:t>
            </a:r>
            <a:r>
              <a:rPr lang="en-US" sz="282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despite the decrease in prevalence of hypertriglyceridemia</a:t>
            </a:r>
            <a:r>
              <a:rPr lang="en-US" sz="2820" b="0" i="0" baseline="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13</a:t>
            </a:r>
            <a:endParaRPr lang="en-US" sz="2820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A8EDDA-87BD-9467-206D-810433EB607B}"/>
              </a:ext>
            </a:extLst>
          </p:cNvPr>
          <p:cNvSpPr txBox="1"/>
          <p:nvPr/>
        </p:nvSpPr>
        <p:spPr>
          <a:xfrm>
            <a:off x="10713440" y="4893484"/>
            <a:ext cx="15147391" cy="22006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5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Objectives</a:t>
            </a:r>
          </a:p>
          <a:p>
            <a:pPr algn="ctr" rtl="0" fontAlgn="base"/>
            <a:r>
              <a:rPr lang="en-US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primary objective was to 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examine differences in blood lipid and glucose levels between eating competent (EC) and non-EC (</a:t>
            </a:r>
            <a:r>
              <a:rPr lang="en-US" sz="29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college adults</a:t>
            </a:r>
            <a:r>
              <a:rPr lang="en-US" sz="29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The secondary objective was to 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examine differences in skin carotenoid levels between EC and </a:t>
            </a:r>
            <a:r>
              <a:rPr lang="en-US" sz="29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29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college adults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783CB20-2690-EF7D-D649-3E9CDF9945F4}"/>
              </a:ext>
            </a:extLst>
          </p:cNvPr>
          <p:cNvSpPr txBox="1"/>
          <p:nvPr/>
        </p:nvSpPr>
        <p:spPr>
          <a:xfrm>
            <a:off x="26031529" y="4889237"/>
            <a:ext cx="10420607" cy="1204945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Methods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en-US" sz="2600" b="1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Data were collected between 2018-21 via the College Health and Nutrition Assessment </a:t>
            </a:r>
            <a:r>
              <a:rPr lang="en-US"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Survey (CHANAS) 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, an ongoing, cross-sectional study at a northeast, public university that collects and interprets diet and lifestyle information.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2600" b="1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Participants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: </a:t>
            </a:r>
            <a:r>
              <a:rPr lang="en-US" sz="2600" b="0" i="0" u="none" strike="noStrike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18-24 years old, were recruited from an introductory nutrition course (n=1043, 63.6% females, 46.7% first-year) and provided informed consent for participation (UNH IRB #5524)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2600" b="1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Questionnaire and Markers of Health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Eating competence was self-reported and measured via the validated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2.0 survey included in an online questionnaire (Qualtrics) 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Scores ranged from 0-48 and EC was defined as ≥32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Fasting lipid and glucose values were collected via a fingerstick blood sample </a:t>
            </a:r>
            <a:r>
              <a:rPr lang="en-US" sz="2600" dirty="0">
                <a:solidFill>
                  <a:srgbClr val="000000"/>
                </a:solidFill>
                <a:latin typeface="Times New Roman"/>
                <a:cs typeface="Times New Roman"/>
              </a:rPr>
              <a:t>and a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nalyzed using Cholestech LDX Analyzer™ </a:t>
            </a:r>
            <a:endParaRPr lang="en-US" sz="26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Values were categorized according to established cut-offs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Skin carotenoids (Veggie Meter, VM, 0-800) were measured in a subsample (n=976)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rgbClr val="000000"/>
                </a:solidFill>
                <a:latin typeface="Times New Roman"/>
                <a:cs typeface="Times New Roman"/>
              </a:rPr>
              <a:t>D</a:t>
            </a:r>
            <a:r>
              <a:rPr lang="en-US" sz="2600" b="1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ata Management and Analysis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Descriptive data are presented as percentages for categorical variables and means</a:t>
            </a:r>
            <a:r>
              <a:rPr lang="en-US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± SD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Covariates included </a:t>
            </a:r>
            <a:r>
              <a:rPr lang="en-US" sz="2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smoking status, meals consumed at the dining hall, BMI, age, Pell Grant status, daily kcals, birth control use (for females), and weight loss goal.</a:t>
            </a:r>
            <a:r>
              <a:rPr lang="en-US" sz="2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Mean differences between EC and non-EC students were stratified by sex and evaluated via ANCOVA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Proportional differences between EC and non-EC were stratified by sex and evaluated via chi-square analyses. 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sz="26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6EA56D0-B3FD-C84E-8BE1-B6229E43281E}"/>
              </a:ext>
            </a:extLst>
          </p:cNvPr>
          <p:cNvSpPr txBox="1"/>
          <p:nvPr/>
        </p:nvSpPr>
        <p:spPr>
          <a:xfrm>
            <a:off x="26031530" y="22064198"/>
            <a:ext cx="10420606" cy="33393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Key Takeaways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 should </a:t>
            </a: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examine the relationship between eating competence and skin carotenoids 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assess if fruit and vegetable intake can be improved with increased eating competence scores.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should 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 the impact of increased eating competence on lipid and glucose biomarkers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see if improving eating competence can improve lipid and glucose biomarkers.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B68529F-6B08-1D6E-88CB-1E9F8BC309C0}"/>
              </a:ext>
            </a:extLst>
          </p:cNvPr>
          <p:cNvSpPr txBox="1"/>
          <p:nvPr/>
        </p:nvSpPr>
        <p:spPr>
          <a:xfrm>
            <a:off x="26331089" y="25691919"/>
            <a:ext cx="9671017" cy="31085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References</a:t>
            </a:r>
          </a:p>
          <a:p>
            <a:pPr algn="l" rtl="0" fontAlgn="base">
              <a:buFont typeface="+mj-lt"/>
              <a:buAutoNum type="arabicPeriod"/>
            </a:pP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Antwi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J, Lavin R, Sullivan S,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Bellavia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Diabetol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Metab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Syndr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2020;12:25. doi:10.1186/s13098-020-00535-1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2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Harris CL, Haack S, Miao Z.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Appetite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2022;179:106300. doi:10.1016/j.appet.2022.106300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3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Greene GW, White AA,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Hoerr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SL, et al.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 J Health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Promot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2012;27:e47-e58. doi:10.4278/ajhp.110606-QUAN-239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4"/>
            </a:pP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Frech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 Life Course Res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2012;17:59-68. doi:10.1016/j.alcr.2012.01.003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5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Yahia N, Brown CA,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Rapley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M, Chung M.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BMC Public Health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2016;16:1-10. doi:10.1186/s12889-016-3728-z </a:t>
            </a:r>
          </a:p>
          <a:p>
            <a:pPr algn="l" rtl="0" fontAlgn="base">
              <a:buFont typeface="+mj-lt"/>
              <a:buAutoNum type="arabicPeriod" startAt="6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Seung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Hee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Lee, Moore LV,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Sohyun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Park, Harris DM,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Blanck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HM. </a:t>
            </a:r>
            <a:r>
              <a:rPr lang="en-US" sz="1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MMWR </a:t>
            </a:r>
            <a:r>
              <a:rPr lang="en-US" sz="12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Morb</a:t>
            </a:r>
            <a:r>
              <a:rPr lang="en-US" sz="1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Mortal </a:t>
            </a:r>
            <a:r>
              <a:rPr lang="en-US" sz="12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Wkly</a:t>
            </a:r>
            <a:r>
              <a:rPr lang="en-US" sz="1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Rep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2022;71(1):1-9. doi:10.15585/mmwr.mm7101a1 </a:t>
            </a:r>
          </a:p>
          <a:p>
            <a:pPr algn="l" rtl="0" fontAlgn="base">
              <a:buFont typeface="+mj-lt"/>
              <a:buAutoNum type="arabicPeriod" startAt="7"/>
            </a:pP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Deliens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Clarys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P, De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Bourdeaudhuij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Deforche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BMC Public Health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2014;14:1-12.doi:10.1186/1471-2458-14-5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8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Mello Rodrigues V, Bray J, Fernandes AC, et al. </a:t>
            </a:r>
            <a:r>
              <a:rPr lang="en-US" sz="1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Nutrients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2019;11:1634. doi:10.3390/nu11071634 </a:t>
            </a:r>
          </a:p>
          <a:p>
            <a:pPr algn="l" rtl="0" fontAlgn="base">
              <a:buFont typeface="+mj-lt"/>
              <a:buAutoNum type="arabicPeriod" startAt="9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Quick V,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Shoff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S, Lohse B, White A,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Horacek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T, Greene G.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Eat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2015;19:15-19. doi:10.1016/j.eatbeh.2015.06.012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10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Quick V, Byrd-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Bredbenner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C, White AA, et al.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Am J Health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Promot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2014;29:e64-e72. doi:10.4278/ajhp.130327-QUAN-130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11"/>
            </a:pP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Quick V,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Shoff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S, Lohse B, White A,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Horacek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T, Greene G.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Eat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Behav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2015;19:15-19. doi:10.1016/j.eatbeh.2015.06.012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 fontAlgn="base">
              <a:buFont typeface="+mj-lt"/>
              <a:buAutoNum type="arabicPeriod" startAt="12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Arts J, Fernandez ML, Lofgren IE. </a:t>
            </a:r>
            <a:r>
              <a:rPr lang="en-US" sz="12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 </a:t>
            </a:r>
            <a:r>
              <a:rPr lang="en-US" sz="12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Nutr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2014;5:177-187. doi:10.3945/an.113.005447 </a:t>
            </a:r>
          </a:p>
          <a:p>
            <a:pPr algn="l" rtl="0" fontAlgn="base">
              <a:buFont typeface="+mj-lt"/>
              <a:buAutoNum type="arabicPeriod" startAt="13"/>
            </a:pP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Beltrán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-Sánchez H,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Harhay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MO,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Harhay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MM, </a:t>
            </a:r>
            <a:r>
              <a:rPr lang="en-US" sz="1200" b="0" i="0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McElligott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S. </a:t>
            </a:r>
            <a:r>
              <a:rPr lang="en-US" sz="1200" b="0" i="1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 Am Coll </a:t>
            </a:r>
            <a:r>
              <a:rPr lang="en-US" sz="1200" b="0" i="1" dirty="0" err="1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Cardiol</a:t>
            </a:r>
            <a:r>
              <a:rPr lang="en-US" sz="1200" b="0" i="0" dirty="0"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2013;62:697-703. doi:10.1016/j.jacc.2013.05.064 </a:t>
            </a:r>
            <a:endParaRPr lang="en-US" sz="1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AE9ED18-3636-71C8-AD2A-4628ACD47042}"/>
              </a:ext>
            </a:extLst>
          </p:cNvPr>
          <p:cNvCxnSpPr>
            <a:cxnSpLocks/>
          </p:cNvCxnSpPr>
          <p:nvPr/>
        </p:nvCxnSpPr>
        <p:spPr>
          <a:xfrm>
            <a:off x="10671629" y="4926593"/>
            <a:ext cx="0" cy="24296914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3B9A136-FF41-C52B-8771-CFB87CB4F2F4}"/>
              </a:ext>
            </a:extLst>
          </p:cNvPr>
          <p:cNvCxnSpPr>
            <a:cxnSpLocks/>
          </p:cNvCxnSpPr>
          <p:nvPr/>
        </p:nvCxnSpPr>
        <p:spPr>
          <a:xfrm>
            <a:off x="25975782" y="4963886"/>
            <a:ext cx="0" cy="24296914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686DB418-5AB2-9672-93E8-3C21013779D1}"/>
              </a:ext>
            </a:extLst>
          </p:cNvPr>
          <p:cNvSpPr txBox="1"/>
          <p:nvPr/>
        </p:nvSpPr>
        <p:spPr>
          <a:xfrm>
            <a:off x="25989721" y="16403924"/>
            <a:ext cx="10462415" cy="54168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More than half of students (53.4%) were eating competent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45.6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% of females vs. 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57.6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% of males).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 differences in average lipid and glucose values between EC and </a:t>
            </a:r>
            <a:r>
              <a:rPr lang="en-US" sz="27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students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were observed.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Males: </a:t>
            </a: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EC students were more likely than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</a:t>
            </a:r>
            <a:r>
              <a:rPr lang="en-US" sz="27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students to have "best” HDL-C levels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(14.4% vs. 4.6%, p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&lt;0.05)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prevalence of dyslipidemia is higher in </a:t>
            </a:r>
            <a:r>
              <a:rPr lang="en-US" sz="27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27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students compared to the prevalence in EC students</a:t>
            </a:r>
            <a:r>
              <a:rPr lang="en-US" sz="27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7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subsample (n= 976), </a:t>
            </a:r>
            <a:r>
              <a:rPr lang="en-US" sz="27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VM scores were higher in EC vs. non-EC students </a:t>
            </a:r>
            <a:r>
              <a:rPr lang="en-US" sz="27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(307.8±97.6 vs. 274.9±84.7, p&lt;0.001) for the total population as well as for males and females.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7794BE7-5A25-606E-1A70-767B718F4762}"/>
              </a:ext>
            </a:extLst>
          </p:cNvPr>
          <p:cNvSpPr txBox="1"/>
          <p:nvPr/>
        </p:nvSpPr>
        <p:spPr>
          <a:xfrm>
            <a:off x="165679" y="14666465"/>
            <a:ext cx="103508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i="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Subject Characteristics</a:t>
            </a:r>
            <a:endParaRPr lang="en-US" sz="49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0F8CE754-941C-23C3-C763-65D9FCB5FE77}"/>
              </a:ext>
            </a:extLst>
          </p:cNvPr>
          <p:cNvCxnSpPr>
            <a:cxnSpLocks/>
          </p:cNvCxnSpPr>
          <p:nvPr/>
        </p:nvCxnSpPr>
        <p:spPr>
          <a:xfrm flipH="1">
            <a:off x="-49653" y="27239947"/>
            <a:ext cx="10721277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8ABF25D4-D8A8-9689-7591-28D1C4FC3CBC}"/>
              </a:ext>
            </a:extLst>
          </p:cNvPr>
          <p:cNvSpPr txBox="1"/>
          <p:nvPr/>
        </p:nvSpPr>
        <p:spPr>
          <a:xfrm>
            <a:off x="466997" y="27239947"/>
            <a:ext cx="10204627" cy="14619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Acknowledgements</a:t>
            </a:r>
          </a:p>
          <a:p>
            <a:r>
              <a:rPr lang="en-US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This research was funded in part by the New Hampshire Agriculture Experiment Station and USDA National Institute of Food and Agriculture Hatch Project 1010738 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0" name="Table 79">
            <a:extLst>
              <a:ext uri="{FF2B5EF4-FFF2-40B4-BE49-F238E27FC236}">
                <a16:creationId xmlns:a16="http://schemas.microsoft.com/office/drawing/2014/main" id="{DC7C452B-0377-C6ED-29CE-3DB7A06EF1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000138"/>
              </p:ext>
            </p:extLst>
          </p:nvPr>
        </p:nvGraphicFramePr>
        <p:xfrm>
          <a:off x="163858" y="15628390"/>
          <a:ext cx="10352670" cy="111762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4203">
                  <a:extLst>
                    <a:ext uri="{9D8B030D-6E8A-4147-A177-3AD203B41FA5}">
                      <a16:colId xmlns:a16="http://schemas.microsoft.com/office/drawing/2014/main" val="3218932114"/>
                    </a:ext>
                  </a:extLst>
                </a:gridCol>
                <a:gridCol w="2211829">
                  <a:extLst>
                    <a:ext uri="{9D8B030D-6E8A-4147-A177-3AD203B41FA5}">
                      <a16:colId xmlns:a16="http://schemas.microsoft.com/office/drawing/2014/main" val="2980000778"/>
                    </a:ext>
                  </a:extLst>
                </a:gridCol>
                <a:gridCol w="1598319">
                  <a:extLst>
                    <a:ext uri="{9D8B030D-6E8A-4147-A177-3AD203B41FA5}">
                      <a16:colId xmlns:a16="http://schemas.microsoft.com/office/drawing/2014/main" val="1590208154"/>
                    </a:ext>
                  </a:extLst>
                </a:gridCol>
                <a:gridCol w="1598319">
                  <a:extLst>
                    <a:ext uri="{9D8B030D-6E8A-4147-A177-3AD203B41FA5}">
                      <a16:colId xmlns:a16="http://schemas.microsoft.com/office/drawing/2014/main" val="1558522733"/>
                    </a:ext>
                  </a:extLst>
                </a:gridCol>
              </a:tblGrid>
              <a:tr h="8502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                       % (N)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271518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First-year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48.1 (411)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43.6 (243)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.088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856902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&lt;.001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0145245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lvl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Nutrition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7.5 (64)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 (8)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7715965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Allied Health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16.7 (143)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 (51)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2692876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All other majors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75.8 (648)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89.4 (498)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7413783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BMI (kg/m²)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&lt;.001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111499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Underweight (&lt;18.5)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 (45)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 (15)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1948830"/>
                  </a:ext>
                </a:extLst>
              </a:tr>
              <a:tr h="56746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Normal weight (18.5-24.9)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 (590)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60.1 (335)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1268435"/>
                  </a:ext>
                </a:extLst>
              </a:tr>
              <a:tr h="53083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Overweight (25.0-29.9)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15.4 (132)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 (128)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4253192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Obese (≥30.0)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 (45) 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7.7 (43)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923073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 current smoker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95.6 (817)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89.9 (501)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.002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4988167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 previous smoker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95.4 (816)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89.0 (496)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&lt;.001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853913"/>
                  </a:ext>
                </a:extLst>
              </a:tr>
              <a:tr h="55097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Eating Competent (ecSI score &gt;32)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45.6 (390)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57.6 (321)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&lt;.001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1180317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Pell Grant Recipient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.45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1290021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Yes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19.9 (170)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17.4 (97)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1071433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No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57.4 (491)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56.2 (313)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9057092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I don’t know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 (171)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19.7 (110)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686568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I choose not to answer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0.7 (6)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 (10)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5716661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meals per day at the dining hall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8.7 (73)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(111)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&lt;.001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4506070"/>
                  </a:ext>
                </a:extLst>
              </a:tr>
              <a:tr h="51039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Uses birth control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57.4 (491)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5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0685500"/>
                  </a:ext>
                </a:extLst>
              </a:tr>
            </a:tbl>
          </a:graphicData>
        </a:graphic>
      </p:graphicFrame>
      <p:graphicFrame>
        <p:nvGraphicFramePr>
          <p:cNvPr id="85" name="Chart 84">
            <a:extLst>
              <a:ext uri="{FF2B5EF4-FFF2-40B4-BE49-F238E27FC236}">
                <a16:creationId xmlns:a16="http://schemas.microsoft.com/office/drawing/2014/main" id="{107EAE34-A9D1-6947-869F-08F26BF0DD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4213129"/>
              </p:ext>
            </p:extLst>
          </p:nvPr>
        </p:nvGraphicFramePr>
        <p:xfrm>
          <a:off x="11234052" y="22238883"/>
          <a:ext cx="14107885" cy="622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7" name="TextBox 86">
            <a:extLst>
              <a:ext uri="{FF2B5EF4-FFF2-40B4-BE49-F238E27FC236}">
                <a16:creationId xmlns:a16="http://schemas.microsoft.com/office/drawing/2014/main" id="{79F03413-9239-51FF-F70F-68F3AAC741B1}"/>
              </a:ext>
            </a:extLst>
          </p:cNvPr>
          <p:cNvSpPr txBox="1"/>
          <p:nvPr/>
        </p:nvSpPr>
        <p:spPr>
          <a:xfrm>
            <a:off x="11624218" y="28301776"/>
            <a:ext cx="123626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EC= Eating Competent (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&gt;32);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Not Eating Competent (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≤32)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* p&lt;.01 vs </a:t>
            </a:r>
            <a:r>
              <a:rPr lang="en-US" sz="1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within group</a:t>
            </a:r>
            <a:endParaRPr lang="en-US" sz="1400" baseline="30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0356592-D565-2AFB-A400-17A6B1ABF8FA}"/>
              </a:ext>
            </a:extLst>
          </p:cNvPr>
          <p:cNvSpPr txBox="1"/>
          <p:nvPr/>
        </p:nvSpPr>
        <p:spPr>
          <a:xfrm>
            <a:off x="13263935" y="22635454"/>
            <a:ext cx="42530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0BD9588-340E-C158-ACFD-A43E92EDD8BE}"/>
              </a:ext>
            </a:extLst>
          </p:cNvPr>
          <p:cNvSpPr txBox="1"/>
          <p:nvPr/>
        </p:nvSpPr>
        <p:spPr>
          <a:xfrm>
            <a:off x="11583285" y="12843812"/>
            <a:ext cx="1350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EC= Eating Competent (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&gt;32);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Not Eating Competent (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≤32); TC= Total Cholesterol; TG= Triglycerides; LDL= Low Density Lipoprotein Cholesterol; HDL= High Density Lipoprotein Cholesterol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E585BC-808A-67B3-848A-B1C48645B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336845"/>
              </p:ext>
            </p:extLst>
          </p:nvPr>
        </p:nvGraphicFramePr>
        <p:xfrm>
          <a:off x="10803500" y="8264624"/>
          <a:ext cx="15057331" cy="46115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1886">
                  <a:extLst>
                    <a:ext uri="{9D8B030D-6E8A-4147-A177-3AD203B41FA5}">
                      <a16:colId xmlns:a16="http://schemas.microsoft.com/office/drawing/2014/main" val="3267174880"/>
                    </a:ext>
                  </a:extLst>
                </a:gridCol>
                <a:gridCol w="1894191">
                  <a:extLst>
                    <a:ext uri="{9D8B030D-6E8A-4147-A177-3AD203B41FA5}">
                      <a16:colId xmlns:a16="http://schemas.microsoft.com/office/drawing/2014/main" val="1310785797"/>
                    </a:ext>
                  </a:extLst>
                </a:gridCol>
                <a:gridCol w="1943114">
                  <a:extLst>
                    <a:ext uri="{9D8B030D-6E8A-4147-A177-3AD203B41FA5}">
                      <a16:colId xmlns:a16="http://schemas.microsoft.com/office/drawing/2014/main" val="1926808685"/>
                    </a:ext>
                  </a:extLst>
                </a:gridCol>
                <a:gridCol w="711564">
                  <a:extLst>
                    <a:ext uri="{9D8B030D-6E8A-4147-A177-3AD203B41FA5}">
                      <a16:colId xmlns:a16="http://schemas.microsoft.com/office/drawing/2014/main" val="144872474"/>
                    </a:ext>
                  </a:extLst>
                </a:gridCol>
                <a:gridCol w="2052586">
                  <a:extLst>
                    <a:ext uri="{9D8B030D-6E8A-4147-A177-3AD203B41FA5}">
                      <a16:colId xmlns:a16="http://schemas.microsoft.com/office/drawing/2014/main" val="3968429108"/>
                    </a:ext>
                  </a:extLst>
                </a:gridCol>
                <a:gridCol w="1718166">
                  <a:extLst>
                    <a:ext uri="{9D8B030D-6E8A-4147-A177-3AD203B41FA5}">
                      <a16:colId xmlns:a16="http://schemas.microsoft.com/office/drawing/2014/main" val="3349721920"/>
                    </a:ext>
                  </a:extLst>
                </a:gridCol>
                <a:gridCol w="559764">
                  <a:extLst>
                    <a:ext uri="{9D8B030D-6E8A-4147-A177-3AD203B41FA5}">
                      <a16:colId xmlns:a16="http://schemas.microsoft.com/office/drawing/2014/main" val="1734363662"/>
                    </a:ext>
                  </a:extLst>
                </a:gridCol>
                <a:gridCol w="1762673">
                  <a:extLst>
                    <a:ext uri="{9D8B030D-6E8A-4147-A177-3AD203B41FA5}">
                      <a16:colId xmlns:a16="http://schemas.microsoft.com/office/drawing/2014/main" val="2318301704"/>
                    </a:ext>
                  </a:extLst>
                </a:gridCol>
                <a:gridCol w="1772541">
                  <a:extLst>
                    <a:ext uri="{9D8B030D-6E8A-4147-A177-3AD203B41FA5}">
                      <a16:colId xmlns:a16="http://schemas.microsoft.com/office/drawing/2014/main" val="3788418666"/>
                    </a:ext>
                  </a:extLst>
                </a:gridCol>
                <a:gridCol w="590846">
                  <a:extLst>
                    <a:ext uri="{9D8B030D-6E8A-4147-A177-3AD203B41FA5}">
                      <a16:colId xmlns:a16="http://schemas.microsoft.com/office/drawing/2014/main" val="226487392"/>
                    </a:ext>
                  </a:extLst>
                </a:gridCol>
              </a:tblGrid>
              <a:tr h="756513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Biochemical Measure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 ± SD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Population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N=1109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N=417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N=692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492511"/>
                  </a:ext>
                </a:extLst>
              </a:tr>
              <a:tr h="378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b="1" i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869322"/>
                  </a:ext>
                </a:extLst>
              </a:tr>
              <a:tr h="695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TC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162.5 ± 31.7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159.2 ± 24.9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145.0 ± 28.3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150.6 ± 24.2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170.7 ± 30.2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162.2 ± 24.8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2093"/>
                  </a:ext>
                </a:extLst>
              </a:tr>
              <a:tr h="695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104.0 ± 44.7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96.5 ± 37.1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100.6 ± 45.9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81.5 ± 34.3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170.7 ± 30.2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162.2 ± 24.8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554255"/>
                  </a:ext>
                </a:extLst>
              </a:tr>
              <a:tr h="695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83.6 ± 23.3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82.0 ± 25.1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.59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78.9 ± 19.4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89.6 ± 20.6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85.9 ± 25.1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79.7± 26.2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.19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92172"/>
                  </a:ext>
                </a:extLst>
              </a:tr>
              <a:tr h="695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HDL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56.4 ± 16.7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57.7 ± 13.9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47.5 ± 17.3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48.5 ± 10.7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.88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60.9 ± 14.7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60.9 ± 13.5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.95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01384"/>
                  </a:ext>
                </a:extLst>
              </a:tr>
              <a:tr h="695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Glucose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88.1 ± 10.3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88.5 ± 6.6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.77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90.6 ±6.8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89.0 ± 5.0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.06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86.9 ± 11.5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88.4 ± 7.1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.38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3577609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9B5A1F1-B166-E975-52FA-A705D38F1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882234"/>
              </p:ext>
            </p:extLst>
          </p:nvPr>
        </p:nvGraphicFramePr>
        <p:xfrm>
          <a:off x="10770885" y="15413824"/>
          <a:ext cx="15049796" cy="45651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8083">
                  <a:extLst>
                    <a:ext uri="{9D8B030D-6E8A-4147-A177-3AD203B41FA5}">
                      <a16:colId xmlns:a16="http://schemas.microsoft.com/office/drawing/2014/main" val="3508760596"/>
                    </a:ext>
                  </a:extLst>
                </a:gridCol>
                <a:gridCol w="1690499">
                  <a:extLst>
                    <a:ext uri="{9D8B030D-6E8A-4147-A177-3AD203B41FA5}">
                      <a16:colId xmlns:a16="http://schemas.microsoft.com/office/drawing/2014/main" val="755610832"/>
                    </a:ext>
                  </a:extLst>
                </a:gridCol>
                <a:gridCol w="1690499">
                  <a:extLst>
                    <a:ext uri="{9D8B030D-6E8A-4147-A177-3AD203B41FA5}">
                      <a16:colId xmlns:a16="http://schemas.microsoft.com/office/drawing/2014/main" val="928114819"/>
                    </a:ext>
                  </a:extLst>
                </a:gridCol>
                <a:gridCol w="913921">
                  <a:extLst>
                    <a:ext uri="{9D8B030D-6E8A-4147-A177-3AD203B41FA5}">
                      <a16:colId xmlns:a16="http://schemas.microsoft.com/office/drawing/2014/main" val="160075347"/>
                    </a:ext>
                  </a:extLst>
                </a:gridCol>
                <a:gridCol w="1687238">
                  <a:extLst>
                    <a:ext uri="{9D8B030D-6E8A-4147-A177-3AD203B41FA5}">
                      <a16:colId xmlns:a16="http://schemas.microsoft.com/office/drawing/2014/main" val="3634038074"/>
                    </a:ext>
                  </a:extLst>
                </a:gridCol>
                <a:gridCol w="1687238">
                  <a:extLst>
                    <a:ext uri="{9D8B030D-6E8A-4147-A177-3AD203B41FA5}">
                      <a16:colId xmlns:a16="http://schemas.microsoft.com/office/drawing/2014/main" val="2312716909"/>
                    </a:ext>
                  </a:extLst>
                </a:gridCol>
                <a:gridCol w="913921">
                  <a:extLst>
                    <a:ext uri="{9D8B030D-6E8A-4147-A177-3AD203B41FA5}">
                      <a16:colId xmlns:a16="http://schemas.microsoft.com/office/drawing/2014/main" val="2023960804"/>
                    </a:ext>
                  </a:extLst>
                </a:gridCol>
                <a:gridCol w="1687238">
                  <a:extLst>
                    <a:ext uri="{9D8B030D-6E8A-4147-A177-3AD203B41FA5}">
                      <a16:colId xmlns:a16="http://schemas.microsoft.com/office/drawing/2014/main" val="858971681"/>
                    </a:ext>
                  </a:extLst>
                </a:gridCol>
                <a:gridCol w="1687238">
                  <a:extLst>
                    <a:ext uri="{9D8B030D-6E8A-4147-A177-3AD203B41FA5}">
                      <a16:colId xmlns:a16="http://schemas.microsoft.com/office/drawing/2014/main" val="2046524575"/>
                    </a:ext>
                  </a:extLst>
                </a:gridCol>
                <a:gridCol w="913921">
                  <a:extLst>
                    <a:ext uri="{9D8B030D-6E8A-4147-A177-3AD203B41FA5}">
                      <a16:colId xmlns:a16="http://schemas.microsoft.com/office/drawing/2014/main" val="444772308"/>
                    </a:ext>
                  </a:extLst>
                </a:gridCol>
              </a:tblGrid>
              <a:tr h="73807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 Risk Biomarkers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%(N)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%(N)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Female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%(N)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4060691"/>
                  </a:ext>
                </a:extLst>
              </a:tr>
              <a:tr h="36903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NEc</a:t>
                      </a:r>
                      <a:endParaRPr lang="en-US" sz="2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949608"/>
                  </a:ext>
                </a:extLst>
              </a:tr>
              <a:tr h="5514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Elevated TC   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 (65)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 (70)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.17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 (13)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6.6 (11)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.34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14.4 (52)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 (59)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.79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249794"/>
                  </a:ext>
                </a:extLst>
              </a:tr>
              <a:tr h="5562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Elevated TG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10.8 (62)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13.4 (67)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.19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8.6 (21)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11.3 (16)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.39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 (41)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14.3 (51)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.50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475316"/>
                  </a:ext>
                </a:extLst>
              </a:tr>
              <a:tr h="7380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Elevated LDL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31.8 (177)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32.5 (158)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.80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32.1 (77)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32.4 (45)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.95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31.5 (100)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32.6 (113)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.78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135940"/>
                  </a:ext>
                </a:extLst>
              </a:tr>
              <a:tr h="7380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HDL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23.8 (155)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28.3 (157)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.18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 (71)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24.6 (41)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.04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23.7 (84)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 (116)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.13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683679"/>
                  </a:ext>
                </a:extLst>
              </a:tr>
              <a:tr h="7380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Elevated Glucose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 (47)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 (44)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.65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11.1 (33)</a:t>
                      </a:r>
                      <a:endParaRPr lang="en-US" sz="2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11.8 (20)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.82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 (14)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6.1 (24)</a:t>
                      </a:r>
                      <a:endParaRPr lang="en-US" sz="2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.16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5010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3513165-49AD-50F5-DE24-F118272478AD}"/>
              </a:ext>
            </a:extLst>
          </p:cNvPr>
          <p:cNvSpPr txBox="1"/>
          <p:nvPr/>
        </p:nvSpPr>
        <p:spPr>
          <a:xfrm>
            <a:off x="10743904" y="7392823"/>
            <a:ext cx="15159602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9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 of Biomarkers by Eating Competence</a:t>
            </a:r>
            <a:endParaRPr lang="en-US" sz="49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B6FE3C-5CEF-19B1-F634-6B68B557C56C}"/>
              </a:ext>
            </a:extLst>
          </p:cNvPr>
          <p:cNvSpPr txBox="1"/>
          <p:nvPr/>
        </p:nvSpPr>
        <p:spPr>
          <a:xfrm>
            <a:off x="10803500" y="13716386"/>
            <a:ext cx="1523274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5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Dyslipidemia &amp; Hyperglycemia Risk by </a:t>
            </a:r>
          </a:p>
          <a:p>
            <a:pPr algn="ctr" rtl="0" fontAlgn="base"/>
            <a:r>
              <a:rPr lang="en-US" sz="5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Eating Competence</a:t>
            </a:r>
            <a:endParaRPr lang="en-US" sz="5000" b="0" i="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41E0734-7FCE-5A92-63AF-541433FC050F}"/>
              </a:ext>
            </a:extLst>
          </p:cNvPr>
          <p:cNvCxnSpPr>
            <a:cxnSpLocks/>
          </p:cNvCxnSpPr>
          <p:nvPr/>
        </p:nvCxnSpPr>
        <p:spPr>
          <a:xfrm flipH="1">
            <a:off x="123863" y="14631468"/>
            <a:ext cx="10547761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835C43E-3397-5712-EBAD-CCF73526BBF6}"/>
              </a:ext>
            </a:extLst>
          </p:cNvPr>
          <p:cNvCxnSpPr>
            <a:cxnSpLocks/>
          </p:cNvCxnSpPr>
          <p:nvPr/>
        </p:nvCxnSpPr>
        <p:spPr>
          <a:xfrm flipH="1">
            <a:off x="25975780" y="22064198"/>
            <a:ext cx="10721277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8AD5FEA-8CDC-4203-3789-569272AC24A9}"/>
              </a:ext>
            </a:extLst>
          </p:cNvPr>
          <p:cNvCxnSpPr>
            <a:cxnSpLocks/>
          </p:cNvCxnSpPr>
          <p:nvPr/>
        </p:nvCxnSpPr>
        <p:spPr>
          <a:xfrm flipH="1">
            <a:off x="26031529" y="25691919"/>
            <a:ext cx="10721277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B040643-1ACE-64BA-D0DB-7A2D9311293F}"/>
              </a:ext>
            </a:extLst>
          </p:cNvPr>
          <p:cNvCxnSpPr>
            <a:cxnSpLocks/>
          </p:cNvCxnSpPr>
          <p:nvPr/>
        </p:nvCxnSpPr>
        <p:spPr>
          <a:xfrm flipH="1">
            <a:off x="25975780" y="16403924"/>
            <a:ext cx="10721277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4310DAC-33C2-9C87-D702-5D459D09D400}"/>
              </a:ext>
            </a:extLst>
          </p:cNvPr>
          <p:cNvCxnSpPr>
            <a:cxnSpLocks/>
          </p:cNvCxnSpPr>
          <p:nvPr/>
        </p:nvCxnSpPr>
        <p:spPr>
          <a:xfrm flipH="1">
            <a:off x="10658642" y="20886717"/>
            <a:ext cx="15256985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DAC0088F-3FD4-63D1-D5B2-3988534F2148}"/>
              </a:ext>
            </a:extLst>
          </p:cNvPr>
          <p:cNvSpPr txBox="1"/>
          <p:nvPr/>
        </p:nvSpPr>
        <p:spPr>
          <a:xfrm>
            <a:off x="11583285" y="19925906"/>
            <a:ext cx="13503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EC= Eating Competent (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&gt;32); 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Not Eating Competent (</a:t>
            </a:r>
            <a:r>
              <a:rPr lang="en-US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ecSI</a:t>
            </a:r>
            <a:r>
              <a: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score ≤32); TC= Total Cholesterol; TG= Triglycerides; LDL= Low Density Lipoprotein Cholesterol; HDL= High Density Lipoprotein Cholesterol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D5348F3B-A131-5EF6-0BA2-0B3F1FBE6B03}"/>
              </a:ext>
            </a:extLst>
          </p:cNvPr>
          <p:cNvCxnSpPr>
            <a:cxnSpLocks/>
          </p:cNvCxnSpPr>
          <p:nvPr/>
        </p:nvCxnSpPr>
        <p:spPr>
          <a:xfrm flipH="1">
            <a:off x="10804386" y="13716385"/>
            <a:ext cx="15256985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741A93D-3904-7C75-2325-B6550981788A}"/>
              </a:ext>
            </a:extLst>
          </p:cNvPr>
          <p:cNvCxnSpPr>
            <a:cxnSpLocks/>
          </p:cNvCxnSpPr>
          <p:nvPr/>
        </p:nvCxnSpPr>
        <p:spPr>
          <a:xfrm flipH="1">
            <a:off x="10695212" y="7392823"/>
            <a:ext cx="15256985" cy="0"/>
          </a:xfrm>
          <a:prstGeom prst="line">
            <a:avLst/>
          </a:prstGeom>
          <a:ln w="25400"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4BE2200-40C5-136A-6AD4-12EAEA41D284}"/>
              </a:ext>
            </a:extLst>
          </p:cNvPr>
          <p:cNvSpPr txBox="1"/>
          <p:nvPr/>
        </p:nvSpPr>
        <p:spPr>
          <a:xfrm>
            <a:off x="21837683" y="22635454"/>
            <a:ext cx="42530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9993BD-55E8-27AB-52E9-2576AF82D961}"/>
              </a:ext>
            </a:extLst>
          </p:cNvPr>
          <p:cNvSpPr txBox="1"/>
          <p:nvPr/>
        </p:nvSpPr>
        <p:spPr>
          <a:xfrm>
            <a:off x="17550809" y="22680969"/>
            <a:ext cx="425302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A8C735A9-D9C2-F78E-C9BA-57AD17E4FF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9706" y="2235497"/>
            <a:ext cx="7772400" cy="201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423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16310</TotalTime>
  <Words>1776</Words>
  <Application>Microsoft Macintosh PowerPoint</Application>
  <PresentationFormat>Custom</PresentationFormat>
  <Paragraphs>286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Halle Derouin</dc:creator>
  <cp:lastModifiedBy>Halle Derouin</cp:lastModifiedBy>
  <cp:revision>24</cp:revision>
  <cp:lastPrinted>2023-04-03T12:16:30Z</cp:lastPrinted>
  <dcterms:created xsi:type="dcterms:W3CDTF">2023-03-22T00:15:37Z</dcterms:created>
  <dcterms:modified xsi:type="dcterms:W3CDTF">2023-04-07T15:54:40Z</dcterms:modified>
</cp:coreProperties>
</file>