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3"/>
  </p:sldMasterIdLst>
  <p:sldIdLst>
    <p:sldId id="256" r:id="rId4"/>
  </p:sldIdLst>
  <p:sldSz cx="40233600" cy="32918400"/>
  <p:notesSz cx="9144000" cy="6858000"/>
  <p:defaultTextStyle>
    <a:defPPr>
      <a:defRPr lang="en-US"/>
    </a:defPPr>
    <a:lvl1pPr marL="0" algn="l" defTabSz="4301092" rtl="0" eaLnBrk="1" latinLnBrk="0" hangingPunct="1">
      <a:defRPr sz="8500" kern="1200">
        <a:solidFill>
          <a:schemeClr val="tx1"/>
        </a:solidFill>
        <a:latin typeface="+mn-lt"/>
        <a:ea typeface="+mn-ea"/>
        <a:cs typeface="+mn-cs"/>
      </a:defRPr>
    </a:lvl1pPr>
    <a:lvl2pPr marL="2150545" algn="l" defTabSz="4301092" rtl="0" eaLnBrk="1" latinLnBrk="0" hangingPunct="1">
      <a:defRPr sz="8500" kern="1200">
        <a:solidFill>
          <a:schemeClr val="tx1"/>
        </a:solidFill>
        <a:latin typeface="+mn-lt"/>
        <a:ea typeface="+mn-ea"/>
        <a:cs typeface="+mn-cs"/>
      </a:defRPr>
    </a:lvl2pPr>
    <a:lvl3pPr marL="4301092" algn="l" defTabSz="4301092" rtl="0" eaLnBrk="1" latinLnBrk="0" hangingPunct="1">
      <a:defRPr sz="8500" kern="1200">
        <a:solidFill>
          <a:schemeClr val="tx1"/>
        </a:solidFill>
        <a:latin typeface="+mn-lt"/>
        <a:ea typeface="+mn-ea"/>
        <a:cs typeface="+mn-cs"/>
      </a:defRPr>
    </a:lvl3pPr>
    <a:lvl4pPr marL="6451637" algn="l" defTabSz="4301092" rtl="0" eaLnBrk="1" latinLnBrk="0" hangingPunct="1">
      <a:defRPr sz="8500" kern="1200">
        <a:solidFill>
          <a:schemeClr val="tx1"/>
        </a:solidFill>
        <a:latin typeface="+mn-lt"/>
        <a:ea typeface="+mn-ea"/>
        <a:cs typeface="+mn-cs"/>
      </a:defRPr>
    </a:lvl4pPr>
    <a:lvl5pPr marL="8602184" algn="l" defTabSz="4301092" rtl="0" eaLnBrk="1" latinLnBrk="0" hangingPunct="1">
      <a:defRPr sz="8500" kern="1200">
        <a:solidFill>
          <a:schemeClr val="tx1"/>
        </a:solidFill>
        <a:latin typeface="+mn-lt"/>
        <a:ea typeface="+mn-ea"/>
        <a:cs typeface="+mn-cs"/>
      </a:defRPr>
    </a:lvl5pPr>
    <a:lvl6pPr marL="10752730" algn="l" defTabSz="4301092" rtl="0" eaLnBrk="1" latinLnBrk="0" hangingPunct="1">
      <a:defRPr sz="8500" kern="1200">
        <a:solidFill>
          <a:schemeClr val="tx1"/>
        </a:solidFill>
        <a:latin typeface="+mn-lt"/>
        <a:ea typeface="+mn-ea"/>
        <a:cs typeface="+mn-cs"/>
      </a:defRPr>
    </a:lvl6pPr>
    <a:lvl7pPr marL="12903275" algn="l" defTabSz="4301092" rtl="0" eaLnBrk="1" latinLnBrk="0" hangingPunct="1">
      <a:defRPr sz="8500" kern="1200">
        <a:solidFill>
          <a:schemeClr val="tx1"/>
        </a:solidFill>
        <a:latin typeface="+mn-lt"/>
        <a:ea typeface="+mn-ea"/>
        <a:cs typeface="+mn-cs"/>
      </a:defRPr>
    </a:lvl7pPr>
    <a:lvl8pPr marL="15053822" algn="l" defTabSz="4301092" rtl="0" eaLnBrk="1" latinLnBrk="0" hangingPunct="1">
      <a:defRPr sz="8500" kern="1200">
        <a:solidFill>
          <a:schemeClr val="tx1"/>
        </a:solidFill>
        <a:latin typeface="+mn-lt"/>
        <a:ea typeface="+mn-ea"/>
        <a:cs typeface="+mn-cs"/>
      </a:defRPr>
    </a:lvl8pPr>
    <a:lvl9pPr marL="17204367" algn="l" defTabSz="4301092"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26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0957"/>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79" autoAdjust="0"/>
    <p:restoredTop sz="94434" autoAdjust="0"/>
  </p:normalViewPr>
  <p:slideViewPr>
    <p:cSldViewPr snapToGrid="0">
      <p:cViewPr varScale="1">
        <p:scale>
          <a:sx n="23" d="100"/>
          <a:sy n="23" d="100"/>
        </p:scale>
        <p:origin x="2370" y="102"/>
      </p:cViewPr>
      <p:guideLst>
        <p:guide orient="horz" pos="10368"/>
        <p:guide pos="126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5387342"/>
            <a:ext cx="34198560" cy="11460480"/>
          </a:xfrm>
        </p:spPr>
        <p:txBody>
          <a:bodyPr anchor="b"/>
          <a:lstStyle>
            <a:lvl1pPr algn="ctr">
              <a:defRPr sz="26400"/>
            </a:lvl1pPr>
          </a:lstStyle>
          <a:p>
            <a:r>
              <a:rPr lang="en-US"/>
              <a:t>Click to edit Master title style</a:t>
            </a:r>
            <a:endParaRPr lang="en-US" dirty="0"/>
          </a:p>
        </p:txBody>
      </p:sp>
      <p:sp>
        <p:nvSpPr>
          <p:cNvPr id="3" name="Subtitle 2"/>
          <p:cNvSpPr>
            <a:spLocks noGrp="1"/>
          </p:cNvSpPr>
          <p:nvPr>
            <p:ph type="subTitle" idx="1"/>
          </p:nvPr>
        </p:nvSpPr>
        <p:spPr>
          <a:xfrm>
            <a:off x="5029200" y="17289782"/>
            <a:ext cx="30175200" cy="7947658"/>
          </a:xfrm>
        </p:spPr>
        <p:txBody>
          <a:bodyPr/>
          <a:lstStyle>
            <a:lvl1pPr marL="0" indent="0" algn="ctr">
              <a:buNone/>
              <a:defRPr sz="10560"/>
            </a:lvl1pPr>
            <a:lvl2pPr marL="2011680" indent="0" algn="ctr">
              <a:buNone/>
              <a:defRPr sz="8800"/>
            </a:lvl2pPr>
            <a:lvl3pPr marL="4023360" indent="0" algn="ctr">
              <a:buNone/>
              <a:defRPr sz="7920"/>
            </a:lvl3pPr>
            <a:lvl4pPr marL="6035040" indent="0" algn="ctr">
              <a:buNone/>
              <a:defRPr sz="7040"/>
            </a:lvl4pPr>
            <a:lvl5pPr marL="8046720" indent="0" algn="ctr">
              <a:buNone/>
              <a:defRPr sz="7040"/>
            </a:lvl5pPr>
            <a:lvl6pPr marL="10058400" indent="0" algn="ctr">
              <a:buNone/>
              <a:defRPr sz="7040"/>
            </a:lvl6pPr>
            <a:lvl7pPr marL="12070080" indent="0" algn="ctr">
              <a:buNone/>
              <a:defRPr sz="7040"/>
            </a:lvl7pPr>
            <a:lvl8pPr marL="14081760" indent="0" algn="ctr">
              <a:buNone/>
              <a:defRPr sz="7040"/>
            </a:lvl8pPr>
            <a:lvl9pPr marL="16093440" indent="0" algn="ctr">
              <a:buNone/>
              <a:defRPr sz="70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492903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4127544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792172" y="1752600"/>
            <a:ext cx="867537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66062" y="1752600"/>
            <a:ext cx="25523190"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2356922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73041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5107" y="8206749"/>
            <a:ext cx="34701480" cy="13693138"/>
          </a:xfrm>
        </p:spPr>
        <p:txBody>
          <a:bodyPr anchor="b"/>
          <a:lstStyle>
            <a:lvl1pPr>
              <a:defRPr sz="26400"/>
            </a:lvl1pPr>
          </a:lstStyle>
          <a:p>
            <a:r>
              <a:rPr lang="en-US"/>
              <a:t>Click to edit Master title style</a:t>
            </a:r>
            <a:endParaRPr lang="en-US" dirty="0"/>
          </a:p>
        </p:txBody>
      </p:sp>
      <p:sp>
        <p:nvSpPr>
          <p:cNvPr id="3" name="Text Placeholder 2"/>
          <p:cNvSpPr>
            <a:spLocks noGrp="1"/>
          </p:cNvSpPr>
          <p:nvPr>
            <p:ph type="body" idx="1"/>
          </p:nvPr>
        </p:nvSpPr>
        <p:spPr>
          <a:xfrm>
            <a:off x="2745107" y="22029429"/>
            <a:ext cx="34701480" cy="7200898"/>
          </a:xfrm>
        </p:spPr>
        <p:txBody>
          <a:bodyPr/>
          <a:lstStyle>
            <a:lvl1pPr marL="0" indent="0">
              <a:buNone/>
              <a:defRPr sz="10560">
                <a:solidFill>
                  <a:schemeClr val="tx1"/>
                </a:solidFill>
              </a:defRPr>
            </a:lvl1pPr>
            <a:lvl2pPr marL="2011680" indent="0">
              <a:buNone/>
              <a:defRPr sz="8800">
                <a:solidFill>
                  <a:schemeClr val="tx1">
                    <a:tint val="75000"/>
                  </a:schemeClr>
                </a:solidFill>
              </a:defRPr>
            </a:lvl2pPr>
            <a:lvl3pPr marL="4023360" indent="0">
              <a:buNone/>
              <a:defRPr sz="7920">
                <a:solidFill>
                  <a:schemeClr val="tx1">
                    <a:tint val="75000"/>
                  </a:schemeClr>
                </a:solidFill>
              </a:defRPr>
            </a:lvl3pPr>
            <a:lvl4pPr marL="6035040" indent="0">
              <a:buNone/>
              <a:defRPr sz="7040">
                <a:solidFill>
                  <a:schemeClr val="tx1">
                    <a:tint val="75000"/>
                  </a:schemeClr>
                </a:solidFill>
              </a:defRPr>
            </a:lvl4pPr>
            <a:lvl5pPr marL="8046720" indent="0">
              <a:buNone/>
              <a:defRPr sz="7040">
                <a:solidFill>
                  <a:schemeClr val="tx1">
                    <a:tint val="75000"/>
                  </a:schemeClr>
                </a:solidFill>
              </a:defRPr>
            </a:lvl5pPr>
            <a:lvl6pPr marL="10058400" indent="0">
              <a:buNone/>
              <a:defRPr sz="7040">
                <a:solidFill>
                  <a:schemeClr val="tx1">
                    <a:tint val="75000"/>
                  </a:schemeClr>
                </a:solidFill>
              </a:defRPr>
            </a:lvl6pPr>
            <a:lvl7pPr marL="12070080" indent="0">
              <a:buNone/>
              <a:defRPr sz="7040">
                <a:solidFill>
                  <a:schemeClr val="tx1">
                    <a:tint val="75000"/>
                  </a:schemeClr>
                </a:solidFill>
              </a:defRPr>
            </a:lvl7pPr>
            <a:lvl8pPr marL="14081760" indent="0">
              <a:buNone/>
              <a:defRPr sz="7040">
                <a:solidFill>
                  <a:schemeClr val="tx1">
                    <a:tint val="75000"/>
                  </a:schemeClr>
                </a:solidFill>
              </a:defRPr>
            </a:lvl8pPr>
            <a:lvl9pPr marL="16093440" indent="0">
              <a:buNone/>
              <a:defRPr sz="70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E81BC7-D5A5-445F-BF4D-797F02B50EB4}"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4181674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766060" y="8763000"/>
            <a:ext cx="1709928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368260" y="8763000"/>
            <a:ext cx="1709928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E81BC7-D5A5-445F-BF4D-797F02B50EB4}"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060956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300" y="1752607"/>
            <a:ext cx="347014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771305" y="8069582"/>
            <a:ext cx="17020696"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Edit Master text styles</a:t>
            </a:r>
          </a:p>
        </p:txBody>
      </p:sp>
      <p:sp>
        <p:nvSpPr>
          <p:cNvPr id="4" name="Content Placeholder 3"/>
          <p:cNvSpPr>
            <a:spLocks noGrp="1"/>
          </p:cNvSpPr>
          <p:nvPr>
            <p:ph sz="half" idx="2"/>
          </p:nvPr>
        </p:nvSpPr>
        <p:spPr>
          <a:xfrm>
            <a:off x="2771305" y="12024360"/>
            <a:ext cx="17020696"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368262" y="8069582"/>
            <a:ext cx="17104520"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Edit Master text styles</a:t>
            </a:r>
          </a:p>
        </p:txBody>
      </p:sp>
      <p:sp>
        <p:nvSpPr>
          <p:cNvPr id="6" name="Content Placeholder 5"/>
          <p:cNvSpPr>
            <a:spLocks noGrp="1"/>
          </p:cNvSpPr>
          <p:nvPr>
            <p:ph sz="quarter" idx="4"/>
          </p:nvPr>
        </p:nvSpPr>
        <p:spPr>
          <a:xfrm>
            <a:off x="20368262" y="12024360"/>
            <a:ext cx="17104520"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E81BC7-D5A5-445F-BF4D-797F02B50EB4}" type="datetimeFigureOut">
              <a:rPr lang="en-US" smtClean="0"/>
              <a:t>4/6/2023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4011396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E81BC7-D5A5-445F-BF4D-797F02B50EB4}" type="datetimeFigureOut">
              <a:rPr lang="en-US" smtClean="0"/>
              <a:t>4/6/2023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546020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81BC7-D5A5-445F-BF4D-797F02B50EB4}" type="datetimeFigureOut">
              <a:rPr lang="en-US" smtClean="0"/>
              <a:t>4/6/2023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823129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Content Placeholder 2"/>
          <p:cNvSpPr>
            <a:spLocks noGrp="1"/>
          </p:cNvSpPr>
          <p:nvPr>
            <p:ph idx="1"/>
          </p:nvPr>
        </p:nvSpPr>
        <p:spPr>
          <a:xfrm>
            <a:off x="17104520" y="4739647"/>
            <a:ext cx="20368260" cy="23393400"/>
          </a:xfrm>
        </p:spPr>
        <p:txBody>
          <a:bodyPr/>
          <a:lstStyle>
            <a:lvl1pPr>
              <a:defRPr sz="14080"/>
            </a:lvl1pPr>
            <a:lvl2pPr>
              <a:defRPr sz="12320"/>
            </a:lvl2pPr>
            <a:lvl3pPr>
              <a:defRPr sz="10560"/>
            </a:lvl3pPr>
            <a:lvl4pPr>
              <a:defRPr sz="8800"/>
            </a:lvl4pPr>
            <a:lvl5pPr>
              <a:defRPr sz="8800"/>
            </a:lvl5pPr>
            <a:lvl6pPr>
              <a:defRPr sz="8800"/>
            </a:lvl6pPr>
            <a:lvl7pPr>
              <a:defRPr sz="8800"/>
            </a:lvl7pPr>
            <a:lvl8pPr>
              <a:defRPr sz="8800"/>
            </a:lvl8pPr>
            <a:lvl9pPr>
              <a:defRPr sz="8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735416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04520" y="4739647"/>
            <a:ext cx="20368260" cy="23393400"/>
          </a:xfrm>
        </p:spPr>
        <p:txBody>
          <a:bodyPr anchor="t"/>
          <a:lstStyle>
            <a:lvl1pPr marL="0" indent="0">
              <a:buNone/>
              <a:defRPr sz="14080"/>
            </a:lvl1pPr>
            <a:lvl2pPr marL="2011680" indent="0">
              <a:buNone/>
              <a:defRPr sz="12320"/>
            </a:lvl2pPr>
            <a:lvl3pPr marL="4023360" indent="0">
              <a:buNone/>
              <a:defRPr sz="10560"/>
            </a:lvl3pPr>
            <a:lvl4pPr marL="6035040" indent="0">
              <a:buNone/>
              <a:defRPr sz="8800"/>
            </a:lvl4pPr>
            <a:lvl5pPr marL="8046720" indent="0">
              <a:buNone/>
              <a:defRPr sz="8800"/>
            </a:lvl5pPr>
            <a:lvl6pPr marL="10058400" indent="0">
              <a:buNone/>
              <a:defRPr sz="8800"/>
            </a:lvl6pPr>
            <a:lvl7pPr marL="12070080" indent="0">
              <a:buNone/>
              <a:defRPr sz="8800"/>
            </a:lvl7pPr>
            <a:lvl8pPr marL="14081760" indent="0">
              <a:buNone/>
              <a:defRPr sz="8800"/>
            </a:lvl8pPr>
            <a:lvl9pPr marL="16093440" indent="0">
              <a:buNone/>
              <a:defRPr sz="8800"/>
            </a:lvl9pPr>
          </a:lstStyle>
          <a:p>
            <a:r>
              <a:rPr lang="en-US"/>
              <a:t>Click icon to add picture</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2191128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6060" y="1752607"/>
            <a:ext cx="347014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766060" y="8763000"/>
            <a:ext cx="3470148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66060" y="30510487"/>
            <a:ext cx="9052560" cy="1752600"/>
          </a:xfrm>
          <a:prstGeom prst="rect">
            <a:avLst/>
          </a:prstGeom>
        </p:spPr>
        <p:txBody>
          <a:bodyPr vert="horz" lIns="91440" tIns="45720" rIns="91440" bIns="45720" rtlCol="0" anchor="ctr"/>
          <a:lstStyle>
            <a:lvl1pPr algn="l">
              <a:defRPr sz="5280">
                <a:solidFill>
                  <a:schemeClr val="tx1">
                    <a:tint val="75000"/>
                  </a:schemeClr>
                </a:solidFill>
              </a:defRPr>
            </a:lvl1pPr>
          </a:lstStyle>
          <a:p>
            <a:fld id="{08E81BC7-D5A5-445F-BF4D-797F02B50EB4}" type="datetimeFigureOut">
              <a:rPr lang="en-US" smtClean="0"/>
              <a:t>4/6/2023</a:t>
            </a:fld>
            <a:endParaRPr lang="en-US"/>
          </a:p>
        </p:txBody>
      </p:sp>
      <p:sp>
        <p:nvSpPr>
          <p:cNvPr id="5" name="Footer Placeholder 4"/>
          <p:cNvSpPr>
            <a:spLocks noGrp="1"/>
          </p:cNvSpPr>
          <p:nvPr>
            <p:ph type="ftr" sz="quarter" idx="3"/>
          </p:nvPr>
        </p:nvSpPr>
        <p:spPr>
          <a:xfrm>
            <a:off x="13327380" y="30510487"/>
            <a:ext cx="13578840" cy="1752600"/>
          </a:xfrm>
          <a:prstGeom prst="rect">
            <a:avLst/>
          </a:prstGeom>
        </p:spPr>
        <p:txBody>
          <a:bodyPr vert="horz" lIns="91440" tIns="45720" rIns="91440" bIns="45720" rtlCol="0" anchor="ctr"/>
          <a:lstStyle>
            <a:lvl1pPr algn="ctr">
              <a:defRPr sz="52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414980" y="30510487"/>
            <a:ext cx="9052560" cy="1752600"/>
          </a:xfrm>
          <a:prstGeom prst="rect">
            <a:avLst/>
          </a:prstGeom>
        </p:spPr>
        <p:txBody>
          <a:bodyPr vert="horz" lIns="91440" tIns="45720" rIns="91440" bIns="45720" rtlCol="0" anchor="ctr"/>
          <a:lstStyle>
            <a:lvl1pPr algn="r">
              <a:defRPr sz="5280">
                <a:solidFill>
                  <a:schemeClr val="tx1">
                    <a:tint val="75000"/>
                  </a:schemeClr>
                </a:solidFill>
              </a:defRPr>
            </a:lvl1pPr>
          </a:lstStyle>
          <a:p>
            <a:fld id="{59152990-41B8-4C7F-B873-1D5366E1EAB8}" type="slidenum">
              <a:rPr lang="en-US" smtClean="0"/>
              <a:t>‹#›</a:t>
            </a:fld>
            <a:endParaRPr lang="en-US"/>
          </a:p>
        </p:txBody>
      </p:sp>
    </p:spTree>
    <p:extLst>
      <p:ext uri="{BB962C8B-B14F-4D97-AF65-F5344CB8AC3E}">
        <p14:creationId xmlns:p14="http://schemas.microsoft.com/office/powerpoint/2010/main" val="269588051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jpg"/><Relationship Id="rId12" Type="http://schemas.openxmlformats.org/officeDocument/2006/relationships/image" Target="../media/image11.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0.jpg"/><Relationship Id="rId5" Type="http://schemas.openxmlformats.org/officeDocument/2006/relationships/image" Target="../media/image4.jpg"/><Relationship Id="rId10" Type="http://schemas.openxmlformats.org/officeDocument/2006/relationships/image" Target="../media/image9.jpg"/><Relationship Id="rId4" Type="http://schemas.openxmlformats.org/officeDocument/2006/relationships/image" Target="../media/image3.jp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6530" y="580958"/>
            <a:ext cx="39541878" cy="3618896"/>
          </a:xfrm>
          <a:solidFill>
            <a:srgbClr val="002060"/>
          </a:solidFill>
          <a:ln w="101600">
            <a:solidFill>
              <a:srgbClr val="002060"/>
            </a:solidFill>
          </a:ln>
        </p:spPr>
        <p:style>
          <a:lnRef idx="2">
            <a:schemeClr val="dk1"/>
          </a:lnRef>
          <a:fillRef idx="1">
            <a:schemeClr val="lt1"/>
          </a:fillRef>
          <a:effectRef idx="0">
            <a:schemeClr val="dk1"/>
          </a:effectRef>
          <a:fontRef idx="minor">
            <a:schemeClr val="dk1"/>
          </a:fontRef>
        </p:style>
        <p:txBody>
          <a:bodyPr anchor="ctr">
            <a:normAutofit/>
          </a:bodyPr>
          <a:lstStyle/>
          <a:p>
            <a:r>
              <a:rPr lang="en-US" sz="7700" dirty="0">
                <a:solidFill>
                  <a:schemeClr val="bg1"/>
                </a:solidFill>
                <a:latin typeface="Cambria" panose="02040503050406030204" pitchFamily="18" charset="0"/>
                <a:cs typeface="Arial" panose="020B0604020202020204" pitchFamily="34" charset="0"/>
              </a:rPr>
              <a:t>Reducing the Variability and Cost of Determining the Coefficient </a:t>
            </a:r>
            <a:br>
              <a:rPr lang="en-US" sz="7700" dirty="0">
                <a:solidFill>
                  <a:schemeClr val="bg1"/>
                </a:solidFill>
                <a:latin typeface="Cambria" panose="02040503050406030204" pitchFamily="18" charset="0"/>
                <a:cs typeface="Arial" panose="020B0604020202020204" pitchFamily="34" charset="0"/>
              </a:rPr>
            </a:br>
            <a:r>
              <a:rPr lang="en-US" sz="7700" dirty="0">
                <a:solidFill>
                  <a:schemeClr val="bg1"/>
                </a:solidFill>
                <a:latin typeface="Cambria" panose="02040503050406030204" pitchFamily="18" charset="0"/>
                <a:cs typeface="Arial" panose="020B0604020202020204" pitchFamily="34" charset="0"/>
              </a:rPr>
              <a:t>of Friction of Various Lubricants </a:t>
            </a:r>
            <a:br>
              <a:rPr lang="en-US" sz="7700" dirty="0">
                <a:solidFill>
                  <a:schemeClr val="bg1"/>
                </a:solidFill>
                <a:latin typeface="Cambria" panose="02040503050406030204" pitchFamily="18" charset="0"/>
                <a:cs typeface="Arial" panose="020B0604020202020204" pitchFamily="34" charset="0"/>
              </a:rPr>
            </a:br>
            <a:r>
              <a:rPr lang="en-US" sz="5134" u="sng" dirty="0">
                <a:solidFill>
                  <a:schemeClr val="bg1"/>
                </a:solidFill>
                <a:latin typeface="Cambria" panose="02040503050406030204" pitchFamily="18" charset="0"/>
                <a:cs typeface="Arial" panose="020B0604020202020204" pitchFamily="34" charset="0"/>
              </a:rPr>
              <a:t>James Wirth</a:t>
            </a:r>
            <a:br>
              <a:rPr lang="en-US" sz="5134" dirty="0">
                <a:solidFill>
                  <a:schemeClr val="bg1"/>
                </a:solidFill>
                <a:latin typeface="Cambria" panose="02040503050406030204" pitchFamily="18" charset="0"/>
                <a:cs typeface="Arial" panose="020B0604020202020204" pitchFamily="34" charset="0"/>
              </a:rPr>
            </a:br>
            <a:r>
              <a:rPr lang="en-US" sz="5134" i="1" dirty="0">
                <a:solidFill>
                  <a:schemeClr val="bg1"/>
                </a:solidFill>
                <a:latin typeface="Cambria" panose="02040503050406030204" pitchFamily="18" charset="0"/>
                <a:cs typeface="Arial" panose="020B0604020202020204" pitchFamily="34" charset="0"/>
              </a:rPr>
              <a:t>Physics &amp; Astronomy, University of New Hampshire, Durham, NH 03824</a:t>
            </a:r>
            <a:endParaRPr lang="en-US" sz="8525" i="1" dirty="0">
              <a:solidFill>
                <a:schemeClr val="bg1"/>
              </a:solidFill>
              <a:latin typeface="Cambria" panose="02040503050406030204" pitchFamily="18" charset="0"/>
              <a:cs typeface="Arial" panose="020B0604020202020204" pitchFamily="34" charset="0"/>
            </a:endParaRPr>
          </a:p>
        </p:txBody>
      </p:sp>
      <p:sp>
        <p:nvSpPr>
          <p:cNvPr id="6" name="Subtitle 2"/>
          <p:cNvSpPr txBox="1">
            <a:spLocks/>
          </p:cNvSpPr>
          <p:nvPr/>
        </p:nvSpPr>
        <p:spPr>
          <a:xfrm>
            <a:off x="341561" y="5578005"/>
            <a:ext cx="10011573" cy="6409131"/>
          </a:xfrm>
          <a:prstGeom prst="rect">
            <a:avLst/>
          </a:prstGeom>
          <a:noFill/>
          <a:ln>
            <a:solidFill>
              <a:srgbClr val="002060"/>
            </a:solidFill>
          </a:ln>
        </p:spPr>
        <p:txBody>
          <a:bodyPr vert="horz" lIns="97785" tIns="48892" rIns="97785" bIns="48892"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457200" indent="-457200" algn="l">
              <a:spcBef>
                <a:spcPts val="0"/>
              </a:spcBef>
              <a:buFont typeface="Arial" panose="020B0604020202020204" pitchFamily="34" charset="0"/>
              <a:buChar char="•"/>
            </a:pPr>
            <a:r>
              <a:rPr lang="en-US" sz="3392" dirty="0">
                <a:latin typeface="Cambria" panose="02040503050406030204" pitchFamily="18" charset="0"/>
              </a:rPr>
              <a:t>For fastening applications in US Navy, the coefficient of friction (COF) for the lubricant used must be known in all cases where a torque value is specified</a:t>
            </a:r>
          </a:p>
          <a:p>
            <a:pPr marL="457200" indent="-457200" algn="l">
              <a:spcBef>
                <a:spcPts val="0"/>
              </a:spcBef>
              <a:buFont typeface="Arial" panose="020B0604020202020204" pitchFamily="34" charset="0"/>
              <a:buChar char="•"/>
            </a:pPr>
            <a:r>
              <a:rPr lang="en-US" sz="3392" dirty="0">
                <a:latin typeface="Cambria" panose="02040503050406030204" pitchFamily="18" charset="0"/>
              </a:rPr>
              <a:t>There are few lubricants with a known COF that the Navy has approved for use. These can be more expensive and less effective than other lubricants with an unknown COF</a:t>
            </a:r>
          </a:p>
          <a:p>
            <a:pPr marL="457200" indent="-457200" algn="l">
              <a:spcBef>
                <a:spcPts val="0"/>
              </a:spcBef>
              <a:buFont typeface="Arial" panose="020B0604020202020204" pitchFamily="34" charset="0"/>
              <a:buChar char="•"/>
            </a:pPr>
            <a:r>
              <a:rPr lang="en-US" sz="3392" dirty="0">
                <a:latin typeface="Cambria" panose="02040503050406030204" pitchFamily="18" charset="0"/>
              </a:rPr>
              <a:t>Portsmouth Naval Shipyard (PNS), is performing tests to determine the COF for several lubricants, so these lubricants may be used in torqued applications</a:t>
            </a:r>
          </a:p>
          <a:p>
            <a:pPr marL="457200" indent="-457200" algn="l">
              <a:spcBef>
                <a:spcPts val="0"/>
              </a:spcBef>
              <a:buFont typeface="Arial" panose="020B0604020202020204" pitchFamily="34" charset="0"/>
              <a:buChar char="•"/>
            </a:pPr>
            <a:r>
              <a:rPr lang="en-US" sz="3392" dirty="0">
                <a:latin typeface="Cambria" panose="02040503050406030204" pitchFamily="18" charset="0"/>
              </a:rPr>
              <a:t> I was tasked by PNS to determine the COF of two lubricants and to optimize the testing process</a:t>
            </a:r>
          </a:p>
        </p:txBody>
      </p:sp>
      <p:sp>
        <p:nvSpPr>
          <p:cNvPr id="7" name="Subtitle 2"/>
          <p:cNvSpPr txBox="1">
            <a:spLocks/>
          </p:cNvSpPr>
          <p:nvPr/>
        </p:nvSpPr>
        <p:spPr>
          <a:xfrm>
            <a:off x="341561" y="12288925"/>
            <a:ext cx="10005181" cy="837062"/>
          </a:xfrm>
          <a:prstGeom prst="rect">
            <a:avLst/>
          </a:prstGeom>
          <a:solidFill>
            <a:srgbClr val="002060"/>
          </a:solidFill>
          <a:ln>
            <a:solidFill>
              <a:srgbClr val="002060"/>
            </a:solidFill>
          </a:ln>
        </p:spPr>
        <p:txBody>
          <a:bodyPr vert="horz" lIns="97785" tIns="48892" rIns="97785" bIns="48892"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775" dirty="0">
                <a:solidFill>
                  <a:schemeClr val="bg1"/>
                </a:solidFill>
                <a:latin typeface="Cambria" panose="02040503050406030204" pitchFamily="18" charset="0"/>
              </a:rPr>
              <a:t> </a:t>
            </a:r>
            <a:r>
              <a:rPr lang="en-US" sz="5317" dirty="0">
                <a:solidFill>
                  <a:schemeClr val="bg1"/>
                </a:solidFill>
                <a:latin typeface="Cambria" panose="02040503050406030204" pitchFamily="18" charset="0"/>
              </a:rPr>
              <a:t>Methodology</a:t>
            </a:r>
          </a:p>
        </p:txBody>
      </p:sp>
      <mc:AlternateContent xmlns:mc="http://schemas.openxmlformats.org/markup-compatibility/2006" xmlns:a14="http://schemas.microsoft.com/office/drawing/2010/main">
        <mc:Choice Requires="a14">
          <p:sp>
            <p:nvSpPr>
              <p:cNvPr id="8" name="Subtitle 2"/>
              <p:cNvSpPr txBox="1">
                <a:spLocks/>
              </p:cNvSpPr>
              <p:nvPr/>
            </p:nvSpPr>
            <p:spPr>
              <a:xfrm>
                <a:off x="306962" y="22288216"/>
                <a:ext cx="10005181" cy="10074760"/>
              </a:xfrm>
              <a:prstGeom prst="rect">
                <a:avLst/>
              </a:prstGeom>
              <a:ln>
                <a:solidFill>
                  <a:srgbClr val="002060"/>
                </a:solidFill>
              </a:ln>
            </p:spPr>
            <p:txBody>
              <a:bodyPr vert="horz" lIns="97785" tIns="48892" rIns="97785" bIns="48892" rtlCol="0" anchor="t">
                <a:normAutofit fontScale="92500" lnSpcReduction="2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457200" indent="-457200" algn="l">
                  <a:spcBef>
                    <a:spcPts val="0"/>
                  </a:spcBef>
                  <a:buFont typeface="Arial" panose="020B0604020202020204" pitchFamily="34" charset="0"/>
                  <a:buChar char="•"/>
                </a:pPr>
                <a:endParaRPr lang="en-US" sz="3392" dirty="0">
                  <a:latin typeface="Cambria" panose="02040503050406030204" pitchFamily="18" charset="0"/>
                </a:endParaRPr>
              </a:p>
              <a:p>
                <a:pPr marL="457200" indent="-457200" algn="l">
                  <a:spcBef>
                    <a:spcPts val="0"/>
                  </a:spcBef>
                  <a:buFont typeface="Arial" panose="020B0604020202020204" pitchFamily="34" charset="0"/>
                  <a:buChar char="•"/>
                </a:pPr>
                <a:r>
                  <a:rPr lang="en-US" sz="3392" dirty="0">
                    <a:latin typeface="Cambria" panose="02040503050406030204" pitchFamily="18" charset="0"/>
                  </a:rPr>
                  <a:t>For each fastener, there is a calculated 1/3 and 2/3 yield preload target value (read from the load cell) and torque value (read from torque wrenches or multipliers)</a:t>
                </a:r>
              </a:p>
              <a:p>
                <a:pPr marL="457200" indent="-457200" algn="l">
                  <a:spcBef>
                    <a:spcPts val="0"/>
                  </a:spcBef>
                  <a:buFont typeface="Arial" panose="020B0604020202020204" pitchFamily="34" charset="0"/>
                  <a:buChar char="•"/>
                </a:pPr>
                <a:r>
                  <a:rPr lang="en-US" sz="3392" dirty="0">
                    <a:latin typeface="Cambria" panose="02040503050406030204" pitchFamily="18" charset="0"/>
                  </a:rPr>
                  <a:t>The fastener is cleaned, lubricated, and inserted in the load cell (Image #2), then is tightened until the 1/3 yield preload target is reached, then the torque is recorded. The fastener is then tightened to the 2/3 yield preload target, and the torque is recorded. After these two readings, the nut is loosened to remove all preload on the system. This process is repeated two more times (for a total of three times) for each fastener</a:t>
                </a:r>
              </a:p>
              <a:p>
                <a:pPr marL="457200" indent="-457200" algn="l">
                  <a:spcBef>
                    <a:spcPts val="0"/>
                  </a:spcBef>
                  <a:buFont typeface="Arial" panose="020B0604020202020204" pitchFamily="34" charset="0"/>
                  <a:buChar char="•"/>
                </a:pPr>
                <a:r>
                  <a:rPr lang="en-US" sz="3392" dirty="0">
                    <a:latin typeface="Cambria" panose="02040503050406030204" pitchFamily="18" charset="0"/>
                  </a:rPr>
                  <a:t>The washer crush diameter is then determined by measuring the diameter of the circle scribed on the washer by the nut</a:t>
                </a:r>
              </a:p>
              <a:p>
                <a:pPr marL="457200" indent="-457200" algn="l">
                  <a:spcBef>
                    <a:spcPts val="0"/>
                  </a:spcBef>
                  <a:buFont typeface="Arial" panose="020B0604020202020204" pitchFamily="34" charset="0"/>
                  <a:buChar char="•"/>
                </a:pPr>
                <a:r>
                  <a:rPr lang="en-US" sz="3392" dirty="0">
                    <a:latin typeface="Cambria" panose="02040503050406030204" pitchFamily="18" charset="0"/>
                  </a:rPr>
                  <a:t>The COF for each fastener may then be calculated using this equation:</a:t>
                </a:r>
              </a:p>
              <a:p>
                <a:pPr algn="l">
                  <a:spcBef>
                    <a:spcPts val="0"/>
                  </a:spcBef>
                </a:pPr>
                <a:endParaRPr lang="en-US" sz="3392" dirty="0">
                  <a:latin typeface="Cambria" panose="02040503050406030204" pitchFamily="18" charset="0"/>
                </a:endParaRPr>
              </a:p>
              <a:p>
                <a:pPr marL="457200" indent="-457200" algn="l">
                  <a:spcBef>
                    <a:spcPts val="0"/>
                  </a:spcBef>
                  <a:buFont typeface="Arial" panose="020B0604020202020204" pitchFamily="34" charset="0"/>
                  <a:buChar char="•"/>
                </a:pPr>
                <a:endParaRPr lang="en-US" sz="3392" dirty="0">
                  <a:latin typeface="Cambria" panose="02040503050406030204" pitchFamily="18" charset="0"/>
                </a:endParaRPr>
              </a:p>
              <a:p>
                <a:pPr marL="457200" indent="-457200" algn="l">
                  <a:spcBef>
                    <a:spcPts val="0"/>
                  </a:spcBef>
                  <a:buFont typeface="Arial" panose="020B0604020202020204" pitchFamily="34" charset="0"/>
                  <a:buChar char="•"/>
                </a:pPr>
                <a:endParaRPr lang="en-US" sz="3392" dirty="0">
                  <a:latin typeface="Cambria" panose="02040503050406030204" pitchFamily="18" charset="0"/>
                </a:endParaRPr>
              </a:p>
              <a:p>
                <a:pPr marL="457200" indent="-457200" algn="l">
                  <a:spcBef>
                    <a:spcPts val="0"/>
                  </a:spcBef>
                  <a:spcAft>
                    <a:spcPts val="600"/>
                  </a:spcAft>
                  <a:buFont typeface="Arial" panose="020B0604020202020204" pitchFamily="34" charset="0"/>
                  <a:buChar char="•"/>
                </a:pPr>
                <a:r>
                  <a:rPr lang="en-US" sz="3392" dirty="0">
                    <a:latin typeface="Cambria" panose="02040503050406030204" pitchFamily="18" charset="0"/>
                  </a:rPr>
                  <a:t>Table #3 was calculated using the following equation for a confidence interval where </a:t>
                </a:r>
                <a:r>
                  <a:rPr lang="en-US" sz="3392" i="1" dirty="0">
                    <a:latin typeface="Cambria" panose="02040503050406030204" pitchFamily="18" charset="0"/>
                  </a:rPr>
                  <a:t>CI</a:t>
                </a:r>
                <a:r>
                  <a:rPr lang="en-US" sz="3392" dirty="0">
                    <a:latin typeface="Cambria" panose="02040503050406030204" pitchFamily="18" charset="0"/>
                  </a:rPr>
                  <a:t> is the confidence interval, </a:t>
                </a:r>
                <a:r>
                  <a:rPr lang="en-US" sz="3392" i="1" dirty="0">
                    <a:latin typeface="Cambria" panose="02040503050406030204" pitchFamily="18" charset="0"/>
                  </a:rPr>
                  <a:t>t</a:t>
                </a:r>
                <a:r>
                  <a:rPr lang="en-US" sz="3392" dirty="0">
                    <a:latin typeface="Cambria" panose="02040503050406030204" pitchFamily="18" charset="0"/>
                  </a:rPr>
                  <a:t> is the t-value for the specific confidence percentage, and </a:t>
                </a:r>
                <a:r>
                  <a:rPr lang="en-US" sz="3392" i="1" dirty="0">
                    <a:latin typeface="Cambria" panose="02040503050406030204" pitchFamily="18" charset="0"/>
                  </a:rPr>
                  <a:t>s</a:t>
                </a:r>
                <a:r>
                  <a:rPr lang="en-US" sz="3392" dirty="0">
                    <a:latin typeface="Cambria" panose="02040503050406030204" pitchFamily="18" charset="0"/>
                  </a:rPr>
                  <a:t> is the standard deviation of the data: </a:t>
                </a:r>
              </a:p>
              <a:p>
                <a:pPr algn="l">
                  <a:spcBef>
                    <a:spcPts val="0"/>
                  </a:spcBef>
                  <a:spcAft>
                    <a:spcPts val="1200"/>
                  </a:spcAft>
                </a:pPr>
                <a14:m>
                  <m:oMathPara xmlns:m="http://schemas.openxmlformats.org/officeDocument/2006/math">
                    <m:oMathParaPr>
                      <m:jc m:val="centerGroup"/>
                    </m:oMathParaPr>
                    <m:oMath xmlns:m="http://schemas.openxmlformats.org/officeDocument/2006/math">
                      <m:r>
                        <a:rPr lang="en-US" sz="3392" b="0" i="1" smtClean="0">
                          <a:latin typeface="Cambria Math" panose="02040503050406030204" pitchFamily="18" charset="0"/>
                        </a:rPr>
                        <m:t>𝑛</m:t>
                      </m:r>
                      <m:r>
                        <a:rPr lang="en-US" sz="3392" b="0" i="1" smtClean="0">
                          <a:latin typeface="Cambria Math" panose="02040503050406030204" pitchFamily="18" charset="0"/>
                        </a:rPr>
                        <m:t>=</m:t>
                      </m:r>
                      <m:sSup>
                        <m:sSupPr>
                          <m:ctrlPr>
                            <a:rPr lang="en-US" sz="3392" b="0" i="1" smtClean="0">
                              <a:latin typeface="Cambria Math" panose="02040503050406030204" pitchFamily="18" charset="0"/>
                            </a:rPr>
                          </m:ctrlPr>
                        </m:sSupPr>
                        <m:e>
                          <m:r>
                            <a:rPr lang="en-US" sz="3392" b="0" i="1" smtClean="0">
                              <a:latin typeface="Cambria Math" panose="02040503050406030204" pitchFamily="18" charset="0"/>
                            </a:rPr>
                            <m:t>(</m:t>
                          </m:r>
                          <m:f>
                            <m:fPr>
                              <m:ctrlPr>
                                <a:rPr lang="en-US" sz="3392" b="0" i="1" smtClean="0">
                                  <a:latin typeface="Cambria Math" panose="02040503050406030204" pitchFamily="18" charset="0"/>
                                </a:rPr>
                              </m:ctrlPr>
                            </m:fPr>
                            <m:num>
                              <m:r>
                                <a:rPr lang="en-US" sz="3392" b="0" i="1" smtClean="0">
                                  <a:latin typeface="Cambria Math" panose="02040503050406030204" pitchFamily="18" charset="0"/>
                                </a:rPr>
                                <m:t>𝑡𝑠</m:t>
                              </m:r>
                            </m:num>
                            <m:den>
                              <m:r>
                                <a:rPr lang="en-US" sz="3392" b="0" i="1" smtClean="0">
                                  <a:latin typeface="Cambria Math" panose="02040503050406030204" pitchFamily="18" charset="0"/>
                                </a:rPr>
                                <m:t>𝐶𝐼</m:t>
                              </m:r>
                            </m:den>
                          </m:f>
                          <m:r>
                            <a:rPr lang="en-US" sz="3392" b="0" i="1" smtClean="0">
                              <a:latin typeface="Cambria Math" panose="02040503050406030204" pitchFamily="18" charset="0"/>
                            </a:rPr>
                            <m:t>)</m:t>
                          </m:r>
                        </m:e>
                        <m:sup>
                          <m:r>
                            <a:rPr lang="en-US" sz="3392" b="0" i="1" smtClean="0">
                              <a:latin typeface="Cambria Math" panose="02040503050406030204" pitchFamily="18" charset="0"/>
                            </a:rPr>
                            <m:t>2</m:t>
                          </m:r>
                        </m:sup>
                      </m:sSup>
                    </m:oMath>
                  </m:oMathPara>
                </a14:m>
                <a:endParaRPr lang="en-US" sz="3392" dirty="0">
                  <a:latin typeface="Cambria" panose="02040503050406030204" pitchFamily="18" charset="0"/>
                </a:endParaRPr>
              </a:p>
              <a:p>
                <a:pPr marL="914400" lvl="1" indent="-457200" algn="l">
                  <a:spcBef>
                    <a:spcPts val="0"/>
                  </a:spcBef>
                  <a:buFont typeface="Arial" panose="020B0604020202020204" pitchFamily="34" charset="0"/>
                  <a:buChar char="•"/>
                </a:pPr>
                <a:r>
                  <a:rPr lang="en-US" sz="3000" dirty="0">
                    <a:latin typeface="Cambria" panose="02040503050406030204" pitchFamily="18" charset="0"/>
                  </a:rPr>
                  <a:t>CI was determined to be 5% of the average because a 5% error is commonly accepted</a:t>
                </a:r>
                <a:endParaRPr lang="en-US" sz="1712" dirty="0">
                  <a:latin typeface="Cambria" panose="02040503050406030204" pitchFamily="18" charset="0"/>
                </a:endParaRPr>
              </a:p>
            </p:txBody>
          </p:sp>
        </mc:Choice>
        <mc:Fallback xmlns="">
          <p:sp>
            <p:nvSpPr>
              <p:cNvPr id="8" name="Subtitle 2"/>
              <p:cNvSpPr txBox="1">
                <a:spLocks noRot="1" noChangeAspect="1" noMove="1" noResize="1" noEditPoints="1" noAdjustHandles="1" noChangeArrowheads="1" noChangeShapeType="1" noTextEdit="1"/>
              </p:cNvSpPr>
              <p:nvPr/>
            </p:nvSpPr>
            <p:spPr>
              <a:xfrm>
                <a:off x="306962" y="22288216"/>
                <a:ext cx="10005181" cy="10074760"/>
              </a:xfrm>
              <a:prstGeom prst="rect">
                <a:avLst/>
              </a:prstGeom>
              <a:blipFill>
                <a:blip r:embed="rId2"/>
                <a:stretch>
                  <a:fillRect l="-1217" r="-1156" b="-483"/>
                </a:stretch>
              </a:blipFill>
              <a:ln>
                <a:solidFill>
                  <a:srgbClr val="002060"/>
                </a:solidFill>
              </a:ln>
            </p:spPr>
            <p:txBody>
              <a:bodyPr/>
              <a:lstStyle/>
              <a:p>
                <a:r>
                  <a:rPr lang="en-US">
                    <a:noFill/>
                  </a:rPr>
                  <a:t> </a:t>
                </a:r>
              </a:p>
            </p:txBody>
          </p:sp>
        </mc:Fallback>
      </mc:AlternateContent>
      <p:sp>
        <p:nvSpPr>
          <p:cNvPr id="9" name="Subtitle 2"/>
          <p:cNvSpPr txBox="1">
            <a:spLocks/>
          </p:cNvSpPr>
          <p:nvPr/>
        </p:nvSpPr>
        <p:spPr>
          <a:xfrm>
            <a:off x="11114987" y="4439155"/>
            <a:ext cx="18004968" cy="837061"/>
          </a:xfrm>
          <a:prstGeom prst="rect">
            <a:avLst/>
          </a:prstGeom>
          <a:solidFill>
            <a:srgbClr val="002060"/>
          </a:solidFill>
          <a:ln>
            <a:solidFill>
              <a:srgbClr val="002060"/>
            </a:solidFill>
          </a:ln>
        </p:spPr>
        <p:txBody>
          <a:bodyPr vert="horz" lIns="97785" tIns="48892" rIns="97785" bIns="48892"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675" dirty="0">
                <a:solidFill>
                  <a:schemeClr val="bg1"/>
                </a:solidFill>
                <a:latin typeface="Cambria" panose="02040503050406030204" pitchFamily="18" charset="0"/>
              </a:rPr>
              <a:t>Equipment</a:t>
            </a:r>
          </a:p>
        </p:txBody>
      </p:sp>
      <p:sp>
        <p:nvSpPr>
          <p:cNvPr id="12" name="Subtitle 2"/>
          <p:cNvSpPr txBox="1">
            <a:spLocks/>
          </p:cNvSpPr>
          <p:nvPr/>
        </p:nvSpPr>
        <p:spPr>
          <a:xfrm>
            <a:off x="29839644" y="15447522"/>
            <a:ext cx="10005181" cy="9261385"/>
          </a:xfrm>
          <a:prstGeom prst="rect">
            <a:avLst/>
          </a:prstGeom>
          <a:noFill/>
          <a:ln>
            <a:solidFill>
              <a:srgbClr val="002060"/>
            </a:solidFill>
          </a:ln>
        </p:spPr>
        <p:txBody>
          <a:bodyPr vert="horz" lIns="97785" tIns="48892" rIns="97785" bIns="48892"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457200" indent="-457200" algn="l">
              <a:spcBef>
                <a:spcPts val="0"/>
              </a:spcBef>
              <a:buFont typeface="Arial" panose="020B0604020202020204" pitchFamily="34" charset="0"/>
              <a:buChar char="•"/>
            </a:pPr>
            <a:r>
              <a:rPr lang="en-US" sz="3392" dirty="0">
                <a:latin typeface="Cambria" panose="02040503050406030204" pitchFamily="18" charset="0"/>
              </a:rPr>
              <a:t>Past Impact</a:t>
            </a:r>
          </a:p>
          <a:p>
            <a:pPr marL="914400" lvl="1" indent="-457200" algn="l">
              <a:spcBef>
                <a:spcPts val="0"/>
              </a:spcBef>
              <a:buFont typeface="Arial" panose="020B0604020202020204" pitchFamily="34" charset="0"/>
              <a:buChar char="•"/>
            </a:pPr>
            <a:r>
              <a:rPr lang="en-US" sz="2600" dirty="0">
                <a:latin typeface="Cambria" panose="02040503050406030204" pitchFamily="18" charset="0"/>
              </a:rPr>
              <a:t>Pros</a:t>
            </a:r>
          </a:p>
          <a:p>
            <a:pPr marL="1371600" lvl="2" indent="-457200" algn="l">
              <a:spcBef>
                <a:spcPts val="0"/>
              </a:spcBef>
              <a:buFont typeface="Arial" panose="020B0604020202020204" pitchFamily="34" charset="0"/>
              <a:buChar char="•"/>
            </a:pPr>
            <a:r>
              <a:rPr lang="en-US" sz="2800" dirty="0">
                <a:latin typeface="Cambria" panose="02040503050406030204" pitchFamily="18" charset="0"/>
              </a:rPr>
              <a:t>Decreased number of manhours by approximately:</a:t>
            </a:r>
          </a:p>
          <a:p>
            <a:pPr marL="1828800" lvl="3" indent="-457200" algn="l">
              <a:spcBef>
                <a:spcPts val="0"/>
              </a:spcBef>
              <a:buFont typeface="Arial" panose="020B0604020202020204" pitchFamily="34" charset="0"/>
              <a:buChar char="•"/>
            </a:pPr>
            <a:r>
              <a:rPr lang="en-US" sz="2800" dirty="0">
                <a:latin typeface="Cambria" panose="02040503050406030204" pitchFamily="18" charset="0"/>
              </a:rPr>
              <a:t>200.5 hrs. decrease from projected to January tests</a:t>
            </a:r>
          </a:p>
          <a:p>
            <a:pPr marL="1828800" lvl="3" indent="-457200" algn="l">
              <a:spcBef>
                <a:spcPts val="0"/>
              </a:spcBef>
              <a:buFont typeface="Arial" panose="020B0604020202020204" pitchFamily="34" charset="0"/>
              <a:buChar char="•"/>
            </a:pPr>
            <a:r>
              <a:rPr lang="en-US" sz="2800" dirty="0">
                <a:latin typeface="Cambria" panose="02040503050406030204" pitchFamily="18" charset="0"/>
              </a:rPr>
              <a:t>41.5 hrs. decrease from summer to January tests</a:t>
            </a:r>
          </a:p>
          <a:p>
            <a:pPr marL="1371600" lvl="2" indent="-457200" algn="l">
              <a:spcBef>
                <a:spcPts val="0"/>
              </a:spcBef>
              <a:buFont typeface="Arial" panose="020B0604020202020204" pitchFamily="34" charset="0"/>
              <a:buChar char="•"/>
            </a:pPr>
            <a:r>
              <a:rPr lang="en-US" sz="2800" dirty="0">
                <a:latin typeface="Cambria" panose="02040503050406030204" pitchFamily="18" charset="0"/>
              </a:rPr>
              <a:t>Increased consistency of preloads</a:t>
            </a:r>
          </a:p>
          <a:p>
            <a:pPr marL="1371600" lvl="2" indent="-457200" algn="l">
              <a:spcBef>
                <a:spcPts val="0"/>
              </a:spcBef>
              <a:buFont typeface="Arial" panose="020B0604020202020204" pitchFamily="34" charset="0"/>
              <a:buChar char="•"/>
            </a:pPr>
            <a:r>
              <a:rPr lang="en-US" sz="2800" dirty="0">
                <a:latin typeface="Cambria" panose="02040503050406030204" pitchFamily="18" charset="0"/>
              </a:rPr>
              <a:t>Reduced risk of injury by ergonomic correction, less repetitive actions, etc.</a:t>
            </a:r>
          </a:p>
          <a:p>
            <a:pPr marL="1371600" lvl="2" indent="-457200" algn="l">
              <a:spcBef>
                <a:spcPts val="0"/>
              </a:spcBef>
              <a:buFont typeface="Arial" panose="020B0604020202020204" pitchFamily="34" charset="0"/>
              <a:buChar char="•"/>
            </a:pPr>
            <a:r>
              <a:rPr lang="en-US" sz="2800" dirty="0">
                <a:latin typeface="Cambria" panose="02040503050406030204" pitchFamily="18" charset="0"/>
              </a:rPr>
              <a:t>Reduced the need of PNS network connection</a:t>
            </a:r>
          </a:p>
          <a:p>
            <a:pPr indent="-457200" algn="l">
              <a:spcBef>
                <a:spcPts val="0"/>
              </a:spcBef>
              <a:buFont typeface="Arial" panose="020B0604020202020204" pitchFamily="34" charset="0"/>
              <a:buChar char="•"/>
            </a:pPr>
            <a:r>
              <a:rPr lang="en-US" sz="3400" dirty="0">
                <a:latin typeface="Cambria" panose="02040503050406030204" pitchFamily="18" charset="0"/>
              </a:rPr>
              <a:t>Impact in the Future if Recommendations are Followed</a:t>
            </a:r>
          </a:p>
          <a:p>
            <a:pPr marL="914400" lvl="1" indent="-457200" algn="l">
              <a:spcBef>
                <a:spcPts val="0"/>
              </a:spcBef>
              <a:buFont typeface="Arial" panose="020B0604020202020204" pitchFamily="34" charset="0"/>
              <a:buChar char="•"/>
            </a:pPr>
            <a:r>
              <a:rPr lang="en-US" sz="2800" dirty="0">
                <a:latin typeface="Cambria" panose="02040503050406030204" pitchFamily="18" charset="0"/>
              </a:rPr>
              <a:t>Pros</a:t>
            </a:r>
          </a:p>
          <a:p>
            <a:pPr marL="1371600" lvl="2" indent="-457200" algn="l">
              <a:spcBef>
                <a:spcPts val="0"/>
              </a:spcBef>
              <a:buFont typeface="Arial" panose="020B0604020202020204" pitchFamily="34" charset="0"/>
              <a:buChar char="•"/>
            </a:pPr>
            <a:r>
              <a:rPr lang="en-US" sz="2800" dirty="0">
                <a:latin typeface="Cambria" panose="02040503050406030204" pitchFamily="18" charset="0"/>
              </a:rPr>
              <a:t>Decreased the number of manhours by 165.5 hrs. based on the January testing</a:t>
            </a:r>
          </a:p>
          <a:p>
            <a:pPr marL="1371600" lvl="2" indent="-457200" algn="l">
              <a:spcBef>
                <a:spcPts val="0"/>
              </a:spcBef>
              <a:buFont typeface="Arial" panose="020B0604020202020204" pitchFamily="34" charset="0"/>
              <a:buChar char="•"/>
            </a:pPr>
            <a:r>
              <a:rPr lang="en-US" sz="2800" dirty="0">
                <a:latin typeface="Cambria" panose="02040503050406030204" pitchFamily="18" charset="0"/>
              </a:rPr>
              <a:t>Reduced cost by decreasing the number of fasteners</a:t>
            </a:r>
          </a:p>
          <a:p>
            <a:pPr marL="1371600" lvl="2" indent="-457200" algn="l">
              <a:spcBef>
                <a:spcPts val="0"/>
              </a:spcBef>
              <a:buFont typeface="Arial" panose="020B0604020202020204" pitchFamily="34" charset="0"/>
              <a:buChar char="•"/>
            </a:pPr>
            <a:r>
              <a:rPr lang="en-US" sz="2800" dirty="0">
                <a:latin typeface="Cambria" panose="02040503050406030204" pitchFamily="18" charset="0"/>
              </a:rPr>
              <a:t>Further increased consistency of preloads</a:t>
            </a:r>
          </a:p>
          <a:p>
            <a:pPr marL="1371600" lvl="2" indent="-457200" algn="l">
              <a:spcBef>
                <a:spcPts val="0"/>
              </a:spcBef>
              <a:buFont typeface="Arial" panose="020B0604020202020204" pitchFamily="34" charset="0"/>
              <a:buChar char="•"/>
            </a:pPr>
            <a:r>
              <a:rPr lang="en-US" sz="2800" dirty="0">
                <a:latin typeface="Cambria" panose="02040503050406030204" pitchFamily="18" charset="0"/>
              </a:rPr>
              <a:t>Increased diversity of user</a:t>
            </a:r>
          </a:p>
          <a:p>
            <a:pPr marL="1371600" lvl="2" indent="-457200" algn="l">
              <a:spcBef>
                <a:spcPts val="0"/>
              </a:spcBef>
              <a:buFont typeface="Arial" panose="020B0604020202020204" pitchFamily="34" charset="0"/>
              <a:buChar char="•"/>
            </a:pPr>
            <a:r>
              <a:rPr lang="en-US" sz="2800" dirty="0">
                <a:latin typeface="Cambria" panose="02040503050406030204" pitchFamily="18" charset="0"/>
              </a:rPr>
              <a:t>Reduced storage</a:t>
            </a:r>
          </a:p>
          <a:p>
            <a:pPr marL="1371600" lvl="2" indent="-457200" algn="l">
              <a:spcBef>
                <a:spcPts val="0"/>
              </a:spcBef>
              <a:buFont typeface="Arial" panose="020B0604020202020204" pitchFamily="34" charset="0"/>
              <a:buChar char="•"/>
            </a:pPr>
            <a:r>
              <a:rPr lang="en-US" sz="2800" dirty="0">
                <a:latin typeface="Cambria" panose="02040503050406030204" pitchFamily="18" charset="0"/>
              </a:rPr>
              <a:t>Better operating procedure which requires less skill and less risk of damaging the equipment</a:t>
            </a:r>
          </a:p>
          <a:p>
            <a:pPr marL="1371600" lvl="2" indent="-457200" algn="l">
              <a:spcBef>
                <a:spcPts val="0"/>
              </a:spcBef>
              <a:buFont typeface="Arial" panose="020B0604020202020204" pitchFamily="34" charset="0"/>
              <a:buChar char="•"/>
            </a:pPr>
            <a:r>
              <a:rPr lang="en-US" sz="2800" dirty="0">
                <a:latin typeface="Cambria" panose="02040503050406030204" pitchFamily="18" charset="0"/>
              </a:rPr>
              <a:t>Less calibration required </a:t>
            </a:r>
          </a:p>
          <a:p>
            <a:pPr marL="914400" lvl="1" indent="-457200" algn="l">
              <a:spcBef>
                <a:spcPts val="0"/>
              </a:spcBef>
              <a:buFont typeface="Arial" panose="020B0604020202020204" pitchFamily="34" charset="0"/>
              <a:buChar char="•"/>
            </a:pPr>
            <a:r>
              <a:rPr lang="en-US" sz="2800" dirty="0">
                <a:latin typeface="Cambria" panose="02040503050406030204" pitchFamily="18" charset="0"/>
              </a:rPr>
              <a:t>Cons</a:t>
            </a:r>
          </a:p>
          <a:p>
            <a:pPr marL="1371600" lvl="2" indent="-457200" algn="l">
              <a:spcBef>
                <a:spcPts val="0"/>
              </a:spcBef>
              <a:buFont typeface="Arial" panose="020B0604020202020204" pitchFamily="34" charset="0"/>
              <a:buChar char="•"/>
            </a:pPr>
            <a:r>
              <a:rPr lang="en-US" sz="2800" dirty="0">
                <a:latin typeface="Cambria" panose="02040503050406030204" pitchFamily="18" charset="0"/>
              </a:rPr>
              <a:t>More offsite upkeep of the machines</a:t>
            </a:r>
          </a:p>
        </p:txBody>
      </p:sp>
      <p:sp>
        <p:nvSpPr>
          <p:cNvPr id="13" name="Subtitle 2"/>
          <p:cNvSpPr txBox="1">
            <a:spLocks/>
          </p:cNvSpPr>
          <p:nvPr/>
        </p:nvSpPr>
        <p:spPr>
          <a:xfrm>
            <a:off x="346530" y="4439154"/>
            <a:ext cx="10011574" cy="837062"/>
          </a:xfrm>
          <a:prstGeom prst="rect">
            <a:avLst/>
          </a:prstGeom>
          <a:solidFill>
            <a:srgbClr val="002060"/>
          </a:solidFill>
          <a:ln>
            <a:solidFill>
              <a:srgbClr val="002060"/>
            </a:solidFill>
          </a:ln>
        </p:spPr>
        <p:txBody>
          <a:bodyPr vert="horz" lIns="97785" tIns="48892" rIns="97785" bIns="48892"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317" dirty="0">
                <a:solidFill>
                  <a:schemeClr val="bg1"/>
                </a:solidFill>
                <a:latin typeface="Cambria" panose="02040503050406030204" pitchFamily="18" charset="0"/>
              </a:rPr>
              <a:t>Introduction</a:t>
            </a:r>
          </a:p>
        </p:txBody>
      </p:sp>
      <p:sp>
        <p:nvSpPr>
          <p:cNvPr id="15" name="Subtitle 2"/>
          <p:cNvSpPr txBox="1">
            <a:spLocks/>
          </p:cNvSpPr>
          <p:nvPr/>
        </p:nvSpPr>
        <p:spPr>
          <a:xfrm>
            <a:off x="29875497" y="4439155"/>
            <a:ext cx="10005181" cy="837062"/>
          </a:xfrm>
          <a:prstGeom prst="rect">
            <a:avLst/>
          </a:prstGeom>
          <a:solidFill>
            <a:srgbClr val="002060"/>
          </a:solidFill>
          <a:ln>
            <a:solidFill>
              <a:srgbClr val="002060"/>
            </a:solidFill>
          </a:ln>
        </p:spPr>
        <p:txBody>
          <a:bodyPr vert="horz" lIns="97785" tIns="48892" rIns="97785" bIns="48892"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317" dirty="0">
                <a:solidFill>
                  <a:schemeClr val="bg1"/>
                </a:solidFill>
                <a:latin typeface="Cambria" panose="02040503050406030204" pitchFamily="18" charset="0"/>
              </a:rPr>
              <a:t>Recommendations</a:t>
            </a:r>
          </a:p>
        </p:txBody>
      </p:sp>
      <p:sp>
        <p:nvSpPr>
          <p:cNvPr id="16" name="Subtitle 2"/>
          <p:cNvSpPr txBox="1">
            <a:spLocks/>
          </p:cNvSpPr>
          <p:nvPr/>
        </p:nvSpPr>
        <p:spPr>
          <a:xfrm>
            <a:off x="11114316" y="5568395"/>
            <a:ext cx="18004968" cy="6502879"/>
          </a:xfrm>
          <a:prstGeom prst="rect">
            <a:avLst/>
          </a:prstGeom>
          <a:ln>
            <a:solidFill>
              <a:srgbClr val="002060"/>
            </a:solidFill>
          </a:ln>
        </p:spPr>
        <p:txBody>
          <a:bodyPr vert="horz" lIns="97785" tIns="48892" rIns="97785" bIns="48892"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392" dirty="0">
              <a:latin typeface="Cambria" panose="02040503050406030204" pitchFamily="18" charset="0"/>
            </a:endParaRPr>
          </a:p>
        </p:txBody>
      </p:sp>
      <p:sp>
        <p:nvSpPr>
          <p:cNvPr id="17" name="Subtitle 2"/>
          <p:cNvSpPr txBox="1">
            <a:spLocks/>
          </p:cNvSpPr>
          <p:nvPr/>
        </p:nvSpPr>
        <p:spPr>
          <a:xfrm>
            <a:off x="29839643" y="14321670"/>
            <a:ext cx="10005181" cy="837062"/>
          </a:xfrm>
          <a:prstGeom prst="rect">
            <a:avLst/>
          </a:prstGeom>
          <a:solidFill>
            <a:srgbClr val="002060"/>
          </a:solidFill>
          <a:ln>
            <a:solidFill>
              <a:srgbClr val="002060"/>
            </a:solidFill>
          </a:ln>
        </p:spPr>
        <p:txBody>
          <a:bodyPr vert="horz" lIns="97785" tIns="48892" rIns="97785" bIns="48892"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317" dirty="0">
                <a:solidFill>
                  <a:schemeClr val="bg1"/>
                </a:solidFill>
                <a:latin typeface="Cambria" panose="02040503050406030204" pitchFamily="18" charset="0"/>
              </a:rPr>
              <a:t>Impact from Recommendations</a:t>
            </a:r>
          </a:p>
        </p:txBody>
      </p:sp>
      <p:sp>
        <p:nvSpPr>
          <p:cNvPr id="18" name="Subtitle 2"/>
          <p:cNvSpPr txBox="1">
            <a:spLocks/>
          </p:cNvSpPr>
          <p:nvPr/>
        </p:nvSpPr>
        <p:spPr>
          <a:xfrm>
            <a:off x="11105106" y="30319458"/>
            <a:ext cx="18010914" cy="805102"/>
          </a:xfrm>
          <a:prstGeom prst="rect">
            <a:avLst/>
          </a:prstGeom>
          <a:solidFill>
            <a:srgbClr val="002060"/>
          </a:solidFill>
          <a:ln>
            <a:solidFill>
              <a:srgbClr val="002060"/>
            </a:solidFill>
          </a:ln>
        </p:spPr>
        <p:txBody>
          <a:bodyPr vert="horz" lIns="97785" tIns="48892" rIns="97785" bIns="48892"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308" dirty="0">
                <a:solidFill>
                  <a:schemeClr val="bg1"/>
                </a:solidFill>
                <a:latin typeface="Cambria" panose="02040503050406030204" pitchFamily="18" charset="0"/>
              </a:rPr>
              <a:t>Acknowledgements</a:t>
            </a:r>
          </a:p>
        </p:txBody>
      </p:sp>
      <p:sp>
        <p:nvSpPr>
          <p:cNvPr id="19" name="Subtitle 2"/>
          <p:cNvSpPr txBox="1">
            <a:spLocks/>
          </p:cNvSpPr>
          <p:nvPr/>
        </p:nvSpPr>
        <p:spPr>
          <a:xfrm>
            <a:off x="29875496" y="5555194"/>
            <a:ext cx="10005181" cy="8477686"/>
          </a:xfrm>
          <a:prstGeom prst="rect">
            <a:avLst/>
          </a:prstGeom>
          <a:noFill/>
          <a:ln>
            <a:solidFill>
              <a:srgbClr val="002060"/>
            </a:solidFill>
          </a:ln>
        </p:spPr>
        <p:txBody>
          <a:bodyPr vert="horz" lIns="97785" tIns="48892" rIns="97785" bIns="48892" rtlCol="0" anchor="t">
            <a:normAutofit fontScale="62500" lnSpcReduction="2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457200" indent="-457200" algn="l">
              <a:lnSpc>
                <a:spcPct val="110000"/>
              </a:lnSpc>
              <a:spcBef>
                <a:spcPts val="0"/>
              </a:spcBef>
              <a:buFont typeface="Arial" panose="020B0604020202020204" pitchFamily="34" charset="0"/>
              <a:buChar char="•"/>
            </a:pPr>
            <a:r>
              <a:rPr lang="en-US" sz="4680" dirty="0">
                <a:latin typeface="Cambria" panose="02040503050406030204" pitchFamily="18" charset="0"/>
              </a:rPr>
              <a:t>Decrease number of fasteners to 9 per group</a:t>
            </a:r>
          </a:p>
          <a:p>
            <a:pPr marL="457200" indent="-457200" algn="l">
              <a:lnSpc>
                <a:spcPct val="110000"/>
              </a:lnSpc>
              <a:spcBef>
                <a:spcPts val="0"/>
              </a:spcBef>
              <a:buFont typeface="Arial" panose="020B0604020202020204" pitchFamily="34" charset="0"/>
              <a:buChar char="•"/>
            </a:pPr>
            <a:r>
              <a:rPr lang="en-US" sz="4680" dirty="0">
                <a:latin typeface="Cambria" panose="02040503050406030204" pitchFamily="18" charset="0"/>
              </a:rPr>
              <a:t>Have two people watching the load cell</a:t>
            </a:r>
          </a:p>
          <a:p>
            <a:pPr marL="457200" indent="-457200" algn="l">
              <a:lnSpc>
                <a:spcPct val="110000"/>
              </a:lnSpc>
              <a:spcBef>
                <a:spcPts val="0"/>
              </a:spcBef>
              <a:buFont typeface="Arial" panose="020B0604020202020204" pitchFamily="34" charset="0"/>
              <a:buChar char="•"/>
            </a:pPr>
            <a:r>
              <a:rPr lang="en-US" sz="4680" dirty="0">
                <a:latin typeface="Cambria" panose="02040503050406030204" pitchFamily="18" charset="0"/>
              </a:rPr>
              <a:t>Purchase a step stool, larger ultrasonic cleaner, impact wrench, and a new machine to automate the process</a:t>
            </a:r>
          </a:p>
          <a:p>
            <a:pPr marL="457200" indent="-457200" algn="l">
              <a:lnSpc>
                <a:spcPct val="110000"/>
              </a:lnSpc>
              <a:spcBef>
                <a:spcPts val="0"/>
              </a:spcBef>
              <a:buFont typeface="Arial" panose="020B0604020202020204" pitchFamily="34" charset="0"/>
              <a:buChar char="•"/>
            </a:pPr>
            <a:r>
              <a:rPr lang="en-US" sz="4680" dirty="0">
                <a:latin typeface="Cambria" panose="02040503050406030204" pitchFamily="18" charset="0"/>
              </a:rPr>
              <a:t>Continue actions that help with the repetitive and mundane nature of the testing</a:t>
            </a:r>
          </a:p>
          <a:p>
            <a:pPr marL="457200" indent="-457200" algn="l">
              <a:lnSpc>
                <a:spcPct val="110000"/>
              </a:lnSpc>
              <a:spcBef>
                <a:spcPts val="0"/>
              </a:spcBef>
              <a:buFont typeface="Arial" panose="020B0604020202020204" pitchFamily="34" charset="0"/>
              <a:buChar char="•"/>
            </a:pPr>
            <a:r>
              <a:rPr lang="en-US" sz="4680" dirty="0">
                <a:latin typeface="Cambria" panose="02040503050406030204" pitchFamily="18" charset="0"/>
              </a:rPr>
              <a:t>Have a clearly defined system for cleaning and testing, so all those involved know where all the fasteners are in the testing procedure</a:t>
            </a:r>
          </a:p>
          <a:p>
            <a:pPr marL="457200" indent="-457200" algn="l">
              <a:lnSpc>
                <a:spcPct val="110000"/>
              </a:lnSpc>
              <a:spcBef>
                <a:spcPts val="0"/>
              </a:spcBef>
              <a:buFont typeface="Arial" panose="020B0604020202020204" pitchFamily="34" charset="0"/>
              <a:buChar char="•"/>
            </a:pPr>
            <a:r>
              <a:rPr lang="en-US" sz="4680" dirty="0">
                <a:latin typeface="Cambria" panose="02040503050406030204" pitchFamily="18" charset="0"/>
              </a:rPr>
              <a:t>If a calculated torque yield falls between two torque wrenches or torque multipliers, choose a torque value that will only require one of these tools. The relationship between the torque and preload is necessary, not the projected values</a:t>
            </a:r>
          </a:p>
          <a:p>
            <a:pPr marL="457200" indent="-457200" algn="l">
              <a:lnSpc>
                <a:spcPct val="110000"/>
              </a:lnSpc>
              <a:spcBef>
                <a:spcPts val="0"/>
              </a:spcBef>
              <a:buFont typeface="Arial" panose="020B0604020202020204" pitchFamily="34" charset="0"/>
              <a:buChar char="•"/>
            </a:pPr>
            <a:r>
              <a:rPr lang="en-US" sz="4680" dirty="0">
                <a:latin typeface="Cambria" panose="02040503050406030204" pitchFamily="18" charset="0"/>
              </a:rPr>
              <a:t>There is not a correlation between the consistency of the preload and the COF value (Graph #1), but torque multipliers/automation will take out any chance of error that this could cause. Also, torque multipliers/automation will decrease the time of the testing, because fatigue of the tester will not be an issue</a:t>
            </a:r>
          </a:p>
          <a:p>
            <a:pPr marL="457200" indent="-457200" algn="l">
              <a:lnSpc>
                <a:spcPct val="110000"/>
              </a:lnSpc>
              <a:spcBef>
                <a:spcPts val="0"/>
              </a:spcBef>
              <a:buFont typeface="Arial" panose="020B0604020202020204" pitchFamily="34" charset="0"/>
              <a:buChar char="•"/>
            </a:pPr>
            <a:r>
              <a:rPr lang="en-US" sz="4680" dirty="0">
                <a:latin typeface="Cambria" panose="02040503050406030204" pitchFamily="18" charset="0"/>
              </a:rPr>
              <a:t>Further recommendations were given</a:t>
            </a:r>
          </a:p>
        </p:txBody>
      </p:sp>
      <p:sp>
        <p:nvSpPr>
          <p:cNvPr id="30" name="Subtitle 2"/>
          <p:cNvSpPr txBox="1">
            <a:spLocks/>
          </p:cNvSpPr>
          <p:nvPr/>
        </p:nvSpPr>
        <p:spPr>
          <a:xfrm>
            <a:off x="11131482" y="12289982"/>
            <a:ext cx="17987800" cy="835159"/>
          </a:xfrm>
          <a:prstGeom prst="rect">
            <a:avLst/>
          </a:prstGeom>
          <a:solidFill>
            <a:srgbClr val="002060"/>
          </a:solidFill>
          <a:ln>
            <a:solidFill>
              <a:srgbClr val="002060"/>
            </a:solidFill>
          </a:ln>
        </p:spPr>
        <p:txBody>
          <a:bodyPr vert="horz" lIns="97785" tIns="48892" rIns="97785" bIns="48892"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675" dirty="0">
                <a:solidFill>
                  <a:schemeClr val="bg1"/>
                </a:solidFill>
                <a:latin typeface="Cambria" panose="02040503050406030204" pitchFamily="18" charset="0"/>
              </a:rPr>
              <a:t> Data Tables</a:t>
            </a:r>
          </a:p>
        </p:txBody>
      </p:sp>
      <p:sp>
        <p:nvSpPr>
          <p:cNvPr id="33" name="Subtitle 2"/>
          <p:cNvSpPr txBox="1">
            <a:spLocks/>
          </p:cNvSpPr>
          <p:nvPr/>
        </p:nvSpPr>
        <p:spPr>
          <a:xfrm>
            <a:off x="11112759" y="23241322"/>
            <a:ext cx="18004967" cy="6858095"/>
          </a:xfrm>
          <a:prstGeom prst="rect">
            <a:avLst/>
          </a:prstGeom>
          <a:ln>
            <a:solidFill>
              <a:srgbClr val="002060"/>
            </a:solidFill>
          </a:ln>
        </p:spPr>
        <p:txBody>
          <a:bodyPr vert="horz" lIns="97785" tIns="48892" rIns="97785" bIns="48892"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392" dirty="0">
              <a:latin typeface="Cambria" panose="02040503050406030204" pitchFamily="18" charset="0"/>
            </a:endParaRPr>
          </a:p>
        </p:txBody>
      </p:sp>
      <p:cxnSp>
        <p:nvCxnSpPr>
          <p:cNvPr id="50" name="Straight Connector 49"/>
          <p:cNvCxnSpPr>
            <a:cxnSpLocks/>
          </p:cNvCxnSpPr>
          <p:nvPr/>
        </p:nvCxnSpPr>
        <p:spPr>
          <a:xfrm>
            <a:off x="20050847" y="5726253"/>
            <a:ext cx="0" cy="6112633"/>
          </a:xfrm>
          <a:prstGeom prst="line">
            <a:avLst/>
          </a:prstGeom>
          <a:ln>
            <a:solidFill>
              <a:schemeClr val="bg1">
                <a:lumMod val="75000"/>
              </a:schemeClr>
            </a:solidFill>
            <a:prstDash val="solid"/>
          </a:ln>
        </p:spPr>
        <p:style>
          <a:lnRef idx="2">
            <a:schemeClr val="dk1"/>
          </a:lnRef>
          <a:fillRef idx="0">
            <a:schemeClr val="dk1"/>
          </a:fillRef>
          <a:effectRef idx="1">
            <a:schemeClr val="dk1"/>
          </a:effectRef>
          <a:fontRef idx="minor">
            <a:schemeClr val="tx1"/>
          </a:fontRef>
        </p:style>
      </p:cxnSp>
      <p:sp>
        <p:nvSpPr>
          <p:cNvPr id="60" name="TextBox 59"/>
          <p:cNvSpPr txBox="1"/>
          <p:nvPr/>
        </p:nvSpPr>
        <p:spPr>
          <a:xfrm>
            <a:off x="11109346" y="5583661"/>
            <a:ext cx="8769109" cy="663061"/>
          </a:xfrm>
          <a:prstGeom prst="rect">
            <a:avLst/>
          </a:prstGeom>
          <a:noFill/>
        </p:spPr>
        <p:txBody>
          <a:bodyPr wrap="square" lIns="97785" tIns="48892" rIns="97785" bIns="48892" rtlCol="0">
            <a:spAutoFit/>
          </a:bodyPr>
          <a:lstStyle/>
          <a:p>
            <a:pPr algn="ctr"/>
            <a:r>
              <a:rPr lang="en-US" sz="3667" dirty="0">
                <a:latin typeface="Cambria" panose="02040503050406030204" pitchFamily="18" charset="0"/>
              </a:rPr>
              <a:t>Image #1: Testing Apparatus</a:t>
            </a:r>
          </a:p>
        </p:txBody>
      </p:sp>
      <p:sp>
        <p:nvSpPr>
          <p:cNvPr id="64" name="TextBox 63"/>
          <p:cNvSpPr txBox="1"/>
          <p:nvPr/>
        </p:nvSpPr>
        <p:spPr>
          <a:xfrm>
            <a:off x="20692522" y="10795013"/>
            <a:ext cx="7711979" cy="837403"/>
          </a:xfrm>
          <a:prstGeom prst="rect">
            <a:avLst/>
          </a:prstGeom>
          <a:noFill/>
        </p:spPr>
        <p:txBody>
          <a:bodyPr wrap="square" lIns="97785" tIns="48892" rIns="97785" bIns="48892" rtlCol="0">
            <a:spAutoFit/>
          </a:bodyPr>
          <a:lstStyle/>
          <a:p>
            <a:pPr algn="ctr"/>
            <a:r>
              <a:rPr lang="en-US" sz="2400" dirty="0">
                <a:latin typeface="Cambria" panose="02040503050406030204" pitchFamily="18" charset="0"/>
              </a:rPr>
              <a:t>Image #2: A cross section of the MZ-100 which displays how a fastener is loaded into the device for testing.</a:t>
            </a:r>
          </a:p>
        </p:txBody>
      </p:sp>
      <p:sp>
        <p:nvSpPr>
          <p:cNvPr id="62" name="TextBox 61"/>
          <p:cNvSpPr txBox="1"/>
          <p:nvPr/>
        </p:nvSpPr>
        <p:spPr>
          <a:xfrm>
            <a:off x="11109346" y="10790798"/>
            <a:ext cx="8774082" cy="468071"/>
          </a:xfrm>
          <a:prstGeom prst="rect">
            <a:avLst/>
          </a:prstGeom>
          <a:noFill/>
        </p:spPr>
        <p:txBody>
          <a:bodyPr wrap="square" lIns="97785" tIns="48892" rIns="97785" bIns="48892" rtlCol="0">
            <a:spAutoFit/>
          </a:bodyPr>
          <a:lstStyle/>
          <a:p>
            <a:pPr algn="ctr"/>
            <a:r>
              <a:rPr lang="en-US" sz="2400" dirty="0">
                <a:latin typeface="Cambria" panose="02040503050406030204" pitchFamily="18" charset="0"/>
              </a:rPr>
              <a:t>Image #1: The MZ-100 load cell and testing fixture.</a:t>
            </a:r>
          </a:p>
        </p:txBody>
      </p:sp>
      <p:cxnSp>
        <p:nvCxnSpPr>
          <p:cNvPr id="75" name="Straight Connector 74"/>
          <p:cNvCxnSpPr>
            <a:cxnSpLocks/>
          </p:cNvCxnSpPr>
          <p:nvPr/>
        </p:nvCxnSpPr>
        <p:spPr>
          <a:xfrm>
            <a:off x="20026033" y="23361366"/>
            <a:ext cx="43538" cy="6553797"/>
          </a:xfrm>
          <a:prstGeom prst="line">
            <a:avLst/>
          </a:prstGeom>
          <a:ln>
            <a:solidFill>
              <a:schemeClr val="bg1">
                <a:lumMod val="75000"/>
              </a:schemeClr>
            </a:solidFill>
            <a:prstDash val="solid"/>
          </a:ln>
        </p:spPr>
        <p:style>
          <a:lnRef idx="2">
            <a:schemeClr val="dk1"/>
          </a:lnRef>
          <a:fillRef idx="0">
            <a:schemeClr val="dk1"/>
          </a:fillRef>
          <a:effectRef idx="1">
            <a:schemeClr val="dk1"/>
          </a:effectRef>
          <a:fontRef idx="minor">
            <a:schemeClr val="tx1"/>
          </a:fontRef>
        </p:style>
      </p:cxnSp>
      <p:sp>
        <p:nvSpPr>
          <p:cNvPr id="149" name="Subtitle 2"/>
          <p:cNvSpPr txBox="1">
            <a:spLocks/>
          </p:cNvSpPr>
          <p:nvPr/>
        </p:nvSpPr>
        <p:spPr>
          <a:xfrm>
            <a:off x="11107225" y="22180289"/>
            <a:ext cx="18027103" cy="843909"/>
          </a:xfrm>
          <a:prstGeom prst="rect">
            <a:avLst/>
          </a:prstGeom>
          <a:solidFill>
            <a:srgbClr val="002060"/>
          </a:solidFill>
          <a:ln>
            <a:solidFill>
              <a:srgbClr val="002060"/>
            </a:solidFill>
          </a:ln>
        </p:spPr>
        <p:txBody>
          <a:bodyPr vert="horz" lIns="97785" tIns="48892" rIns="97785" bIns="48892"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675" dirty="0">
                <a:solidFill>
                  <a:schemeClr val="bg1"/>
                </a:solidFill>
                <a:latin typeface="Cambria" panose="02040503050406030204" pitchFamily="18" charset="0"/>
              </a:rPr>
              <a:t>Resulting Analysis</a:t>
            </a:r>
          </a:p>
        </p:txBody>
      </p:sp>
      <p:sp>
        <p:nvSpPr>
          <p:cNvPr id="31" name="Subtitle 2"/>
          <p:cNvSpPr txBox="1">
            <a:spLocks/>
          </p:cNvSpPr>
          <p:nvPr/>
        </p:nvSpPr>
        <p:spPr>
          <a:xfrm>
            <a:off x="11131482" y="13412468"/>
            <a:ext cx="18004967" cy="8550697"/>
          </a:xfrm>
          <a:prstGeom prst="rect">
            <a:avLst/>
          </a:prstGeom>
          <a:ln>
            <a:solidFill>
              <a:srgbClr val="002060"/>
            </a:solidFill>
          </a:ln>
        </p:spPr>
        <p:txBody>
          <a:bodyPr vert="horz" lIns="97785" tIns="48892" rIns="97785" bIns="48892"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392" dirty="0">
              <a:latin typeface="Cambria" panose="02040503050406030204" pitchFamily="18" charset="0"/>
            </a:endParaRPr>
          </a:p>
        </p:txBody>
      </p:sp>
      <p:sp>
        <p:nvSpPr>
          <p:cNvPr id="85" name="Subtitle 2"/>
          <p:cNvSpPr txBox="1">
            <a:spLocks/>
          </p:cNvSpPr>
          <p:nvPr/>
        </p:nvSpPr>
        <p:spPr>
          <a:xfrm>
            <a:off x="29839644" y="26089584"/>
            <a:ext cx="10005181" cy="6247858"/>
          </a:xfrm>
          <a:prstGeom prst="rect">
            <a:avLst/>
          </a:prstGeom>
          <a:noFill/>
          <a:ln>
            <a:solidFill>
              <a:srgbClr val="002060"/>
            </a:solidFill>
          </a:ln>
        </p:spPr>
        <p:txBody>
          <a:bodyPr vert="horz" lIns="97785" tIns="48892" rIns="97785" bIns="48892"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457200" marR="0" indent="-457200" algn="l">
              <a:lnSpc>
                <a:spcPct val="80000"/>
              </a:lnSpc>
              <a:spcBef>
                <a:spcPts val="0"/>
              </a:spcBef>
              <a:spcAft>
                <a:spcPts val="800"/>
              </a:spcAft>
              <a:buFont typeface="Arial" panose="020B0604020202020204" pitchFamily="34" charset="0"/>
              <a:buChar char="•"/>
            </a:pPr>
            <a:r>
              <a:rPr lang="en-US" sz="3390" dirty="0">
                <a:effectLst/>
                <a:latin typeface="Cambria" panose="02040503050406030204" pitchFamily="18" charset="0"/>
                <a:ea typeface="Cambria" panose="02040503050406030204" pitchFamily="18" charset="0"/>
                <a:cs typeface="Times New Roman" panose="02020603050405020304" pitchFamily="18" charset="0"/>
              </a:rPr>
              <a:t>DDS-COF-TP-0060 - Procedure for Determining the Coefficient of Friction of Various Lubricants on Common Naval Fastener Materials</a:t>
            </a:r>
          </a:p>
          <a:p>
            <a:pPr marL="457200" marR="0" indent="-457200" algn="l">
              <a:lnSpc>
                <a:spcPct val="80000"/>
              </a:lnSpc>
              <a:spcBef>
                <a:spcPts val="0"/>
              </a:spcBef>
              <a:spcAft>
                <a:spcPts val="800"/>
              </a:spcAft>
              <a:buFont typeface="Arial" panose="020B0604020202020204" pitchFamily="34" charset="0"/>
              <a:buChar char="•"/>
            </a:pPr>
            <a:r>
              <a:rPr lang="en-US" sz="3390" dirty="0">
                <a:effectLst/>
                <a:latin typeface="Cambria" panose="02040503050406030204" pitchFamily="18" charset="0"/>
                <a:ea typeface="Cambria" panose="02040503050406030204" pitchFamily="18" charset="0"/>
                <a:cs typeface="Times New Roman" panose="02020603050405020304" pitchFamily="18" charset="0"/>
              </a:rPr>
              <a:t>C206.4 Summer Assignment – Data Analysis</a:t>
            </a:r>
          </a:p>
          <a:p>
            <a:pPr marL="457200" marR="0" indent="-457200" algn="l">
              <a:lnSpc>
                <a:spcPct val="80000"/>
              </a:lnSpc>
              <a:spcBef>
                <a:spcPts val="0"/>
              </a:spcBef>
              <a:spcAft>
                <a:spcPts val="800"/>
              </a:spcAft>
              <a:buFont typeface="Arial" panose="020B0604020202020204" pitchFamily="34" charset="0"/>
              <a:buChar char="•"/>
            </a:pPr>
            <a:r>
              <a:rPr lang="en-US" sz="3390" b="0" i="0" u="none" strike="noStrike" baseline="0" dirty="0">
                <a:latin typeface="Cambria" panose="02040503050406030204" pitchFamily="18" charset="0"/>
                <a:ea typeface="Cambria" panose="02040503050406030204" pitchFamily="18" charset="0"/>
              </a:rPr>
              <a:t>S9086-CJ-STM-010; Naval Ships’ Technical Manual Chapter 075 – Fasteners</a:t>
            </a:r>
          </a:p>
          <a:p>
            <a:pPr marL="457200" marR="0" indent="-457200" algn="l">
              <a:lnSpc>
                <a:spcPct val="80000"/>
              </a:lnSpc>
              <a:spcBef>
                <a:spcPts val="0"/>
              </a:spcBef>
              <a:spcAft>
                <a:spcPts val="800"/>
              </a:spcAft>
              <a:buFont typeface="Arial" panose="020B0604020202020204" pitchFamily="34" charset="0"/>
              <a:buChar char="•"/>
            </a:pPr>
            <a:r>
              <a:rPr lang="en-US" sz="3390" b="0" i="0" u="none" strike="noStrike" baseline="0" dirty="0">
                <a:latin typeface="Cambria" panose="02040503050406030204" pitchFamily="18" charset="0"/>
                <a:ea typeface="Cambria" panose="02040503050406030204" pitchFamily="18" charset="0"/>
              </a:rPr>
              <a:t>Skidmore Wilhelm – Model MZ-100 Bolt Tension Calibrator, User Manual, 2009, www.skidmore-wilhelm.com</a:t>
            </a:r>
            <a:r>
              <a:rPr lang="en-US" sz="3390" dirty="0">
                <a:effectLst/>
                <a:latin typeface="Cambria" panose="02040503050406030204" pitchFamily="18" charset="0"/>
                <a:ea typeface="Cambria" panose="02040503050406030204" pitchFamily="18" charset="0"/>
                <a:cs typeface="Times New Roman" panose="02020603050405020304" pitchFamily="18" charset="0"/>
              </a:rPr>
              <a:t> </a:t>
            </a:r>
          </a:p>
          <a:p>
            <a:pPr marL="457200" marR="0" indent="-457200" algn="l">
              <a:lnSpc>
                <a:spcPct val="80000"/>
              </a:lnSpc>
              <a:spcBef>
                <a:spcPts val="0"/>
              </a:spcBef>
              <a:spcAft>
                <a:spcPts val="800"/>
              </a:spcAft>
              <a:buFont typeface="Arial" panose="020B0604020202020204" pitchFamily="34" charset="0"/>
              <a:buChar char="•"/>
            </a:pPr>
            <a:r>
              <a:rPr lang="en-US" sz="3390" dirty="0">
                <a:latin typeface="Cambria" panose="02040503050406030204" pitchFamily="18" charset="0"/>
                <a:ea typeface="Cambria" panose="02040503050406030204" pitchFamily="18" charset="0"/>
                <a:cs typeface="Times New Roman" panose="02020603050405020304" pitchFamily="18" charset="0"/>
              </a:rPr>
              <a:t>Skidmore Wilhelm – HT-4000 User Manual, 6/24/2020</a:t>
            </a:r>
          </a:p>
          <a:p>
            <a:pPr marL="457200" marR="0" indent="-457200" algn="l">
              <a:lnSpc>
                <a:spcPct val="80000"/>
              </a:lnSpc>
              <a:spcBef>
                <a:spcPts val="0"/>
              </a:spcBef>
              <a:spcAft>
                <a:spcPts val="800"/>
              </a:spcAft>
              <a:buFont typeface="Arial" panose="020B0604020202020204" pitchFamily="34" charset="0"/>
              <a:buChar char="•"/>
            </a:pPr>
            <a:r>
              <a:rPr lang="en-US" sz="3390" dirty="0">
                <a:effectLst/>
                <a:latin typeface="Cambria" panose="02040503050406030204" pitchFamily="18" charset="0"/>
                <a:ea typeface="Cambria" panose="02040503050406030204" pitchFamily="18" charset="0"/>
                <a:cs typeface="Times New Roman" panose="02020603050405020304" pitchFamily="18" charset="0"/>
              </a:rPr>
              <a:t>Tone </a:t>
            </a:r>
            <a:r>
              <a:rPr lang="en-US" sz="3390" dirty="0" err="1">
                <a:effectLst/>
                <a:latin typeface="Cambria" panose="02040503050406030204" pitchFamily="18" charset="0"/>
                <a:ea typeface="Cambria" panose="02040503050406030204" pitchFamily="18" charset="0"/>
                <a:cs typeface="Times New Roman" panose="02020603050405020304" pitchFamily="18" charset="0"/>
              </a:rPr>
              <a:t>Digitorqon</a:t>
            </a:r>
            <a:r>
              <a:rPr lang="en-US" sz="3390" dirty="0">
                <a:effectLst/>
                <a:latin typeface="Cambria" panose="02040503050406030204" pitchFamily="18" charset="0"/>
                <a:ea typeface="Cambria" panose="02040503050406030204" pitchFamily="18" charset="0"/>
                <a:cs typeface="Times New Roman" panose="02020603050405020304" pitchFamily="18" charset="0"/>
              </a:rPr>
              <a:t> – PD150ENA and PD300ENA, Instruction Manual No. 1409</a:t>
            </a:r>
          </a:p>
        </p:txBody>
      </p:sp>
      <p:sp>
        <p:nvSpPr>
          <p:cNvPr id="93" name="Subtitle 2"/>
          <p:cNvSpPr txBox="1">
            <a:spLocks/>
          </p:cNvSpPr>
          <p:nvPr/>
        </p:nvSpPr>
        <p:spPr>
          <a:xfrm>
            <a:off x="29839643" y="24996695"/>
            <a:ext cx="10005181" cy="805102"/>
          </a:xfrm>
          <a:prstGeom prst="rect">
            <a:avLst/>
          </a:prstGeom>
          <a:solidFill>
            <a:srgbClr val="002060"/>
          </a:solidFill>
          <a:ln>
            <a:solidFill>
              <a:srgbClr val="002060"/>
            </a:solidFill>
          </a:ln>
        </p:spPr>
        <p:txBody>
          <a:bodyPr vert="horz" lIns="97785" tIns="48892" rIns="97785" bIns="48892"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308" dirty="0">
                <a:solidFill>
                  <a:schemeClr val="bg1"/>
                </a:solidFill>
                <a:latin typeface="Cambria" panose="02040503050406030204" pitchFamily="18" charset="0"/>
              </a:rPr>
              <a:t>References</a:t>
            </a:r>
          </a:p>
        </p:txBody>
      </p:sp>
      <p:sp>
        <p:nvSpPr>
          <p:cNvPr id="97" name="TextBox 96"/>
          <p:cNvSpPr txBox="1"/>
          <p:nvPr/>
        </p:nvSpPr>
        <p:spPr>
          <a:xfrm>
            <a:off x="19878455" y="5589000"/>
            <a:ext cx="9240826" cy="663061"/>
          </a:xfrm>
          <a:prstGeom prst="rect">
            <a:avLst/>
          </a:prstGeom>
          <a:noFill/>
        </p:spPr>
        <p:txBody>
          <a:bodyPr wrap="square" lIns="97785" tIns="48892" rIns="97785" bIns="48892" rtlCol="0">
            <a:spAutoFit/>
          </a:bodyPr>
          <a:lstStyle/>
          <a:p>
            <a:pPr algn="ctr"/>
            <a:r>
              <a:rPr lang="en-US" sz="3667" dirty="0">
                <a:latin typeface="Cambria" panose="02040503050406030204" pitchFamily="18" charset="0"/>
              </a:rPr>
              <a:t>Image #2: Load Cell Configuration</a:t>
            </a:r>
          </a:p>
        </p:txBody>
      </p:sp>
      <p:sp>
        <p:nvSpPr>
          <p:cNvPr id="98" name="Subtitle 2"/>
          <p:cNvSpPr txBox="1">
            <a:spLocks/>
          </p:cNvSpPr>
          <p:nvPr/>
        </p:nvSpPr>
        <p:spPr>
          <a:xfrm>
            <a:off x="349726" y="21149365"/>
            <a:ext cx="10005181" cy="837062"/>
          </a:xfrm>
          <a:prstGeom prst="rect">
            <a:avLst/>
          </a:prstGeom>
          <a:solidFill>
            <a:srgbClr val="002060"/>
          </a:solidFill>
          <a:ln>
            <a:solidFill>
              <a:srgbClr val="002060"/>
            </a:solidFill>
          </a:ln>
        </p:spPr>
        <p:txBody>
          <a:bodyPr vert="horz" lIns="97785" tIns="48892" rIns="97785" bIns="48892"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775" dirty="0">
                <a:solidFill>
                  <a:schemeClr val="bg1"/>
                </a:solidFill>
                <a:latin typeface="Cambria" panose="02040503050406030204" pitchFamily="18" charset="0"/>
              </a:rPr>
              <a:t> </a:t>
            </a:r>
            <a:r>
              <a:rPr lang="en-US" sz="5317" dirty="0">
                <a:solidFill>
                  <a:schemeClr val="bg1"/>
                </a:solidFill>
                <a:latin typeface="Cambria" panose="02040503050406030204" pitchFamily="18" charset="0"/>
              </a:rPr>
              <a:t>Procedure</a:t>
            </a:r>
          </a:p>
        </p:txBody>
      </p:sp>
      <p:sp>
        <p:nvSpPr>
          <p:cNvPr id="99" name="Subtitle 2"/>
          <p:cNvSpPr txBox="1">
            <a:spLocks/>
          </p:cNvSpPr>
          <p:nvPr/>
        </p:nvSpPr>
        <p:spPr>
          <a:xfrm>
            <a:off x="341561" y="13428225"/>
            <a:ext cx="10005181" cy="7418902"/>
          </a:xfrm>
          <a:prstGeom prst="rect">
            <a:avLst/>
          </a:prstGeom>
          <a:ln>
            <a:solidFill>
              <a:srgbClr val="002060"/>
            </a:solidFill>
          </a:ln>
        </p:spPr>
        <p:txBody>
          <a:bodyPr vert="horz" lIns="97785" tIns="48892" rIns="97785" bIns="48892"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457200" indent="-457200" algn="l">
              <a:spcBef>
                <a:spcPts val="0"/>
              </a:spcBef>
              <a:buFont typeface="Arial" panose="020B0604020202020204" pitchFamily="34" charset="0"/>
              <a:buChar char="•"/>
            </a:pPr>
            <a:r>
              <a:rPr lang="en-US" sz="3200" dirty="0">
                <a:latin typeface="Cambria" panose="02040503050406030204" pitchFamily="18" charset="0"/>
              </a:rPr>
              <a:t>Used both experimental and computational methods</a:t>
            </a:r>
          </a:p>
          <a:p>
            <a:pPr marL="457200" indent="-457200" algn="l">
              <a:spcBef>
                <a:spcPts val="0"/>
              </a:spcBef>
              <a:buFont typeface="Arial" panose="020B0604020202020204" pitchFamily="34" charset="0"/>
              <a:buChar char="•"/>
            </a:pPr>
            <a:r>
              <a:rPr lang="en-US" sz="3200" dirty="0">
                <a:latin typeface="Cambria" panose="02040503050406030204" pitchFamily="18" charset="0"/>
              </a:rPr>
              <a:t>Experimental:</a:t>
            </a:r>
          </a:p>
          <a:p>
            <a:pPr marL="914400" lvl="1" indent="-457200" algn="l">
              <a:spcBef>
                <a:spcPts val="0"/>
              </a:spcBef>
              <a:buFont typeface="Arial" panose="020B0604020202020204" pitchFamily="34" charset="0"/>
              <a:buChar char="•"/>
            </a:pPr>
            <a:r>
              <a:rPr lang="en-US" sz="2400" dirty="0">
                <a:latin typeface="Cambria" panose="02040503050406030204" pitchFamily="18" charset="0"/>
              </a:rPr>
              <a:t>Calculated the COF through testing a total of 256 fasteners, with a total of 1536 COF data points per lubricant (Table #1)</a:t>
            </a:r>
          </a:p>
          <a:p>
            <a:pPr marL="914400" lvl="1" indent="-457200" algn="l">
              <a:spcBef>
                <a:spcPts val="0"/>
              </a:spcBef>
              <a:buFont typeface="Arial" panose="020B0604020202020204" pitchFamily="34" charset="0"/>
              <a:buChar char="•"/>
            </a:pPr>
            <a:r>
              <a:rPr lang="en-US" sz="2400" dirty="0">
                <a:latin typeface="Cambria" panose="02040503050406030204" pitchFamily="18" charset="0"/>
              </a:rPr>
              <a:t>Made recommendations for non-procedural changes by determining ways to increase safety, decrease time, or decrease the repetitive nature of the testing</a:t>
            </a:r>
          </a:p>
          <a:p>
            <a:pPr marL="914400" lvl="1" indent="-457200" algn="l">
              <a:spcBef>
                <a:spcPts val="0"/>
              </a:spcBef>
              <a:buFont typeface="Arial" panose="020B0604020202020204" pitchFamily="34" charset="0"/>
              <a:buChar char="•"/>
            </a:pPr>
            <a:endParaRPr lang="en-US" sz="2400" dirty="0">
              <a:latin typeface="Cambria" panose="02040503050406030204" pitchFamily="18" charset="0"/>
            </a:endParaRPr>
          </a:p>
          <a:p>
            <a:pPr marL="914400" lvl="1" indent="-457200" algn="l">
              <a:spcBef>
                <a:spcPts val="0"/>
              </a:spcBef>
              <a:buFont typeface="Arial" panose="020B0604020202020204" pitchFamily="34" charset="0"/>
              <a:buChar char="•"/>
            </a:pPr>
            <a:endParaRPr lang="en-US" sz="2400" dirty="0">
              <a:latin typeface="Cambria" panose="02040503050406030204" pitchFamily="18" charset="0"/>
            </a:endParaRPr>
          </a:p>
          <a:p>
            <a:pPr marL="914400" lvl="1" indent="-457200" algn="l">
              <a:spcBef>
                <a:spcPts val="0"/>
              </a:spcBef>
              <a:buFont typeface="Arial" panose="020B0604020202020204" pitchFamily="34" charset="0"/>
              <a:buChar char="•"/>
            </a:pPr>
            <a:endParaRPr lang="en-US" sz="2400" dirty="0">
              <a:latin typeface="Cambria" panose="02040503050406030204" pitchFamily="18" charset="0"/>
            </a:endParaRPr>
          </a:p>
          <a:p>
            <a:pPr marL="914400" lvl="1" indent="-457200" algn="l">
              <a:spcBef>
                <a:spcPts val="0"/>
              </a:spcBef>
              <a:buFont typeface="Arial" panose="020B0604020202020204" pitchFamily="34" charset="0"/>
              <a:buChar char="•"/>
            </a:pPr>
            <a:endParaRPr lang="en-US" sz="2400" dirty="0">
              <a:latin typeface="Cambria" panose="02040503050406030204" pitchFamily="18" charset="0"/>
            </a:endParaRPr>
          </a:p>
          <a:p>
            <a:pPr marL="914400" lvl="1" indent="-457200" algn="l">
              <a:spcBef>
                <a:spcPts val="0"/>
              </a:spcBef>
              <a:buFont typeface="Arial" panose="020B0604020202020204" pitchFamily="34" charset="0"/>
              <a:buChar char="•"/>
            </a:pPr>
            <a:endParaRPr lang="en-US" sz="2400" dirty="0">
              <a:latin typeface="Cambria" panose="02040503050406030204" pitchFamily="18" charset="0"/>
            </a:endParaRPr>
          </a:p>
          <a:p>
            <a:pPr marL="914400" lvl="1" indent="-457200" algn="l">
              <a:spcBef>
                <a:spcPts val="0"/>
              </a:spcBef>
              <a:buFont typeface="Arial" panose="020B0604020202020204" pitchFamily="34" charset="0"/>
              <a:buChar char="•"/>
            </a:pPr>
            <a:endParaRPr lang="en-US" sz="2400" dirty="0">
              <a:latin typeface="Cambria" panose="02040503050406030204" pitchFamily="18" charset="0"/>
            </a:endParaRPr>
          </a:p>
          <a:p>
            <a:pPr marL="914400" lvl="1" indent="-457200" algn="l">
              <a:spcBef>
                <a:spcPts val="0"/>
              </a:spcBef>
              <a:buFont typeface="Arial" panose="020B0604020202020204" pitchFamily="34" charset="0"/>
              <a:buChar char="•"/>
            </a:pPr>
            <a:endParaRPr lang="en-US" sz="4400" dirty="0">
              <a:latin typeface="Cambria" panose="02040503050406030204" pitchFamily="18" charset="0"/>
            </a:endParaRPr>
          </a:p>
          <a:p>
            <a:pPr marL="457200" indent="-457200" algn="l">
              <a:spcBef>
                <a:spcPts val="0"/>
              </a:spcBef>
              <a:buFont typeface="Arial" panose="020B0604020202020204" pitchFamily="34" charset="0"/>
              <a:buChar char="•"/>
            </a:pPr>
            <a:r>
              <a:rPr lang="en-US" sz="3200" dirty="0">
                <a:latin typeface="Cambria" panose="02040503050406030204" pitchFamily="18" charset="0"/>
              </a:rPr>
              <a:t>Computational:</a:t>
            </a:r>
          </a:p>
          <a:p>
            <a:pPr marL="914400" lvl="1" indent="-457200" algn="l">
              <a:spcBef>
                <a:spcPts val="0"/>
              </a:spcBef>
              <a:buFont typeface="Arial" panose="020B0604020202020204" pitchFamily="34" charset="0"/>
              <a:buChar char="•"/>
            </a:pPr>
            <a:r>
              <a:rPr lang="en-US" sz="2400" dirty="0">
                <a:effectLst/>
                <a:latin typeface="Cambria" panose="02040503050406030204" pitchFamily="18" charset="0"/>
                <a:ea typeface="Cambria" panose="02040503050406030204" pitchFamily="18" charset="0"/>
              </a:rPr>
              <a:t>Calculated a new quantity of fasteners to test for each lubricant while maintaining a high degree of confidence in the COF value </a:t>
            </a:r>
            <a:r>
              <a:rPr lang="en-US" sz="2400" dirty="0">
                <a:latin typeface="Cambria" panose="02040503050406030204" pitchFamily="18" charset="0"/>
              </a:rPr>
              <a:t>(Table #3)</a:t>
            </a:r>
          </a:p>
          <a:p>
            <a:pPr marL="914400" lvl="1" indent="-457200" algn="l">
              <a:spcBef>
                <a:spcPts val="0"/>
              </a:spcBef>
              <a:buFont typeface="Arial" panose="020B0604020202020204" pitchFamily="34" charset="0"/>
              <a:buChar char="•"/>
            </a:pPr>
            <a:r>
              <a:rPr lang="en-US" sz="2400" dirty="0">
                <a:latin typeface="Cambria" panose="02040503050406030204" pitchFamily="18" charset="0"/>
              </a:rPr>
              <a:t>Plotted the data to determine trends or other information from the tests (Graph #1)</a:t>
            </a:r>
          </a:p>
        </p:txBody>
      </p:sp>
      <p:sp>
        <p:nvSpPr>
          <p:cNvPr id="100" name="TextBox 99"/>
          <p:cNvSpPr txBox="1"/>
          <p:nvPr/>
        </p:nvSpPr>
        <p:spPr>
          <a:xfrm>
            <a:off x="11123828" y="17673515"/>
            <a:ext cx="17993898" cy="663061"/>
          </a:xfrm>
          <a:prstGeom prst="rect">
            <a:avLst/>
          </a:prstGeom>
          <a:noFill/>
        </p:spPr>
        <p:txBody>
          <a:bodyPr wrap="square" lIns="97785" tIns="48892" rIns="97785" bIns="48892" rtlCol="0">
            <a:spAutoFit/>
          </a:bodyPr>
          <a:lstStyle/>
          <a:p>
            <a:pPr algn="ctr"/>
            <a:r>
              <a:rPr lang="en-US" sz="3667" dirty="0">
                <a:latin typeface="Cambria" panose="02040503050406030204" pitchFamily="18" charset="0"/>
              </a:rPr>
              <a:t>Table #2: COF Results</a:t>
            </a:r>
          </a:p>
        </p:txBody>
      </p:sp>
      <p:sp>
        <p:nvSpPr>
          <p:cNvPr id="102" name="TextBox 101"/>
          <p:cNvSpPr txBox="1"/>
          <p:nvPr/>
        </p:nvSpPr>
        <p:spPr>
          <a:xfrm>
            <a:off x="11105106" y="21495094"/>
            <a:ext cx="18031343" cy="468071"/>
          </a:xfrm>
          <a:prstGeom prst="rect">
            <a:avLst/>
          </a:prstGeom>
          <a:noFill/>
        </p:spPr>
        <p:txBody>
          <a:bodyPr wrap="square" lIns="97785" tIns="48892" rIns="97785" bIns="48892" rtlCol="0">
            <a:spAutoFit/>
          </a:bodyPr>
          <a:lstStyle/>
          <a:p>
            <a:pPr algn="ctr"/>
            <a:r>
              <a:rPr lang="en-US" sz="2400" dirty="0">
                <a:latin typeface="Cambria" panose="02040503050406030204" pitchFamily="18" charset="0"/>
              </a:rPr>
              <a:t>Table #2: The calculated COF results for both lubricants</a:t>
            </a:r>
          </a:p>
        </p:txBody>
      </p:sp>
      <p:sp>
        <p:nvSpPr>
          <p:cNvPr id="103" name="TextBox 102"/>
          <p:cNvSpPr txBox="1"/>
          <p:nvPr/>
        </p:nvSpPr>
        <p:spPr>
          <a:xfrm>
            <a:off x="16684347" y="13428225"/>
            <a:ext cx="6733000" cy="663061"/>
          </a:xfrm>
          <a:prstGeom prst="rect">
            <a:avLst/>
          </a:prstGeom>
          <a:noFill/>
        </p:spPr>
        <p:txBody>
          <a:bodyPr wrap="square" lIns="97785" tIns="48892" rIns="97785" bIns="48892" rtlCol="0">
            <a:spAutoFit/>
          </a:bodyPr>
          <a:lstStyle/>
          <a:p>
            <a:pPr algn="ctr"/>
            <a:r>
              <a:rPr lang="en-US" sz="3667" dirty="0">
                <a:latin typeface="Cambria" panose="02040503050406030204" pitchFamily="18" charset="0"/>
              </a:rPr>
              <a:t>Table #1: Example Data Section </a:t>
            </a:r>
          </a:p>
        </p:txBody>
      </p:sp>
      <p:sp>
        <p:nvSpPr>
          <p:cNvPr id="104" name="TextBox 103"/>
          <p:cNvSpPr txBox="1"/>
          <p:nvPr/>
        </p:nvSpPr>
        <p:spPr>
          <a:xfrm>
            <a:off x="11131483" y="23310759"/>
            <a:ext cx="8919364" cy="663061"/>
          </a:xfrm>
          <a:prstGeom prst="rect">
            <a:avLst/>
          </a:prstGeom>
          <a:noFill/>
        </p:spPr>
        <p:txBody>
          <a:bodyPr wrap="square" lIns="97785" tIns="48892" rIns="97785" bIns="48892" rtlCol="0">
            <a:spAutoFit/>
          </a:bodyPr>
          <a:lstStyle/>
          <a:p>
            <a:pPr algn="ctr"/>
            <a:r>
              <a:rPr lang="en-US" sz="3667" dirty="0">
                <a:latin typeface="Cambria" panose="02040503050406030204" pitchFamily="18" charset="0"/>
              </a:rPr>
              <a:t>Graph #1: Consistency of Preload Argument</a:t>
            </a:r>
          </a:p>
        </p:txBody>
      </p:sp>
      <p:sp>
        <p:nvSpPr>
          <p:cNvPr id="105" name="TextBox 104"/>
          <p:cNvSpPr txBox="1"/>
          <p:nvPr/>
        </p:nvSpPr>
        <p:spPr>
          <a:xfrm>
            <a:off x="20115095" y="28594981"/>
            <a:ext cx="9000925" cy="1206735"/>
          </a:xfrm>
          <a:prstGeom prst="rect">
            <a:avLst/>
          </a:prstGeom>
          <a:noFill/>
        </p:spPr>
        <p:txBody>
          <a:bodyPr wrap="square" lIns="97785" tIns="48892" rIns="97785" bIns="48892" rtlCol="0">
            <a:spAutoFit/>
          </a:bodyPr>
          <a:lstStyle/>
          <a:p>
            <a:pPr algn="ctr"/>
            <a:r>
              <a:rPr lang="en-US" sz="2400" dirty="0">
                <a:latin typeface="Cambria" panose="02040503050406030204" pitchFamily="18" charset="0"/>
              </a:rPr>
              <a:t>Table #3: These calculated values show that a set of 16 fasteners per group is not necessary to maintain a high degree of confidence in a 5% error range. </a:t>
            </a:r>
          </a:p>
        </p:txBody>
      </p:sp>
      <p:sp>
        <p:nvSpPr>
          <p:cNvPr id="106" name="TextBox 105"/>
          <p:cNvSpPr txBox="1"/>
          <p:nvPr/>
        </p:nvSpPr>
        <p:spPr>
          <a:xfrm>
            <a:off x="11686257" y="28594981"/>
            <a:ext cx="7783436" cy="1206735"/>
          </a:xfrm>
          <a:prstGeom prst="rect">
            <a:avLst/>
          </a:prstGeom>
          <a:noFill/>
        </p:spPr>
        <p:txBody>
          <a:bodyPr wrap="square" lIns="97785" tIns="48892" rIns="97785" bIns="48892" rtlCol="0">
            <a:spAutoFit/>
          </a:bodyPr>
          <a:lstStyle/>
          <a:p>
            <a:pPr algn="ctr"/>
            <a:r>
              <a:rPr lang="en-US" sz="2400" dirty="0">
                <a:latin typeface="Cambria" panose="02040503050406030204" pitchFamily="18" charset="0"/>
              </a:rPr>
              <a:t>Graph #1: Consistency in the preload values does not have a correlation to more consistent coefficient of frictions values</a:t>
            </a:r>
            <a:r>
              <a:rPr lang="en-US" sz="2200" dirty="0">
                <a:latin typeface="Cambria" panose="02040503050406030204" pitchFamily="18" charset="0"/>
              </a:rPr>
              <a:t>. </a:t>
            </a:r>
          </a:p>
        </p:txBody>
      </p:sp>
      <p:sp>
        <p:nvSpPr>
          <p:cNvPr id="107" name="TextBox 106"/>
          <p:cNvSpPr txBox="1"/>
          <p:nvPr/>
        </p:nvSpPr>
        <p:spPr>
          <a:xfrm>
            <a:off x="20043190" y="23310759"/>
            <a:ext cx="9085603" cy="1227381"/>
          </a:xfrm>
          <a:prstGeom prst="rect">
            <a:avLst/>
          </a:prstGeom>
          <a:noFill/>
        </p:spPr>
        <p:txBody>
          <a:bodyPr wrap="square" lIns="97785" tIns="48892" rIns="97785" bIns="48892" rtlCol="0">
            <a:spAutoFit/>
          </a:bodyPr>
          <a:lstStyle/>
          <a:p>
            <a:pPr algn="ctr"/>
            <a:r>
              <a:rPr lang="en-US" sz="3667" dirty="0">
                <a:latin typeface="Cambria" panose="02040503050406030204" pitchFamily="18" charset="0"/>
              </a:rPr>
              <a:t>Table #3: Calculated Number of Fasteners per Group</a:t>
            </a:r>
          </a:p>
        </p:txBody>
      </p:sp>
      <p:sp>
        <p:nvSpPr>
          <p:cNvPr id="108" name="Subtitle 2"/>
          <p:cNvSpPr txBox="1">
            <a:spLocks/>
          </p:cNvSpPr>
          <p:nvPr/>
        </p:nvSpPr>
        <p:spPr>
          <a:xfrm>
            <a:off x="11105106" y="31308814"/>
            <a:ext cx="18010914" cy="1054162"/>
          </a:xfrm>
          <a:prstGeom prst="rect">
            <a:avLst/>
          </a:prstGeom>
          <a:noFill/>
          <a:ln>
            <a:solidFill>
              <a:srgbClr val="002060"/>
            </a:solidFill>
          </a:ln>
        </p:spPr>
        <p:txBody>
          <a:bodyPr vert="horz" lIns="97785" tIns="48892" rIns="97785" bIns="48892"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457200" indent="-457200" algn="l">
              <a:spcBef>
                <a:spcPts val="0"/>
              </a:spcBef>
              <a:buFont typeface="Arial" panose="020B0604020202020204" pitchFamily="34" charset="0"/>
              <a:buChar char="•"/>
            </a:pPr>
            <a:r>
              <a:rPr lang="en-US" sz="3392" dirty="0">
                <a:latin typeface="Cambria" panose="02040503050406030204" pitchFamily="18" charset="0"/>
              </a:rPr>
              <a:t>Portsmouth Naval Shipyard</a:t>
            </a:r>
          </a:p>
          <a:p>
            <a:pPr marL="457200" indent="-457200" algn="l">
              <a:spcBef>
                <a:spcPts val="0"/>
              </a:spcBef>
              <a:buFont typeface="Arial" panose="020B0604020202020204" pitchFamily="34" charset="0"/>
              <a:buChar char="•"/>
            </a:pPr>
            <a:r>
              <a:rPr lang="en-US" sz="3392" dirty="0">
                <a:latin typeface="Cambria" panose="02040503050406030204" pitchFamily="18" charset="0"/>
              </a:rPr>
              <a:t>CACI Inc. - FEDERAL</a:t>
            </a:r>
          </a:p>
          <a:p>
            <a:pPr algn="l">
              <a:spcBef>
                <a:spcPts val="0"/>
              </a:spcBef>
            </a:pPr>
            <a:endParaRPr lang="en-US" sz="3392" dirty="0">
              <a:latin typeface="Cambria" panose="02040503050406030204" pitchFamily="18" charset="0"/>
            </a:endParaRPr>
          </a:p>
          <a:p>
            <a:pPr algn="l"/>
            <a:endParaRPr lang="en-US" sz="3392" dirty="0">
              <a:latin typeface="Cambria" panose="02040503050406030204" pitchFamily="18" charset="0"/>
            </a:endParaRPr>
          </a:p>
        </p:txBody>
      </p:sp>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1311" y="791974"/>
            <a:ext cx="2306782" cy="3053094"/>
          </a:xfrm>
          <a:prstGeom prst="rect">
            <a:avLst/>
          </a:prstGeom>
        </p:spPr>
      </p:pic>
      <p:pic>
        <p:nvPicPr>
          <p:cNvPr id="23" name="Picture 22">
            <a:extLst>
              <a:ext uri="{FF2B5EF4-FFF2-40B4-BE49-F238E27FC236}">
                <a16:creationId xmlns:a16="http://schemas.microsoft.com/office/drawing/2014/main" id="{A147514D-9E8B-1626-7A28-BD31CE886BD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80671" y="6603877"/>
            <a:ext cx="6335682" cy="3612022"/>
          </a:xfrm>
          <a:prstGeom prst="rect">
            <a:avLst/>
          </a:prstGeom>
        </p:spPr>
      </p:pic>
      <p:pic>
        <p:nvPicPr>
          <p:cNvPr id="28" name="Picture 27">
            <a:extLst>
              <a:ext uri="{FF2B5EF4-FFF2-40B4-BE49-F238E27FC236}">
                <a16:creationId xmlns:a16="http://schemas.microsoft.com/office/drawing/2014/main" id="{7C6D84BD-3FB4-039F-A822-5E71CEAEE8BF}"/>
              </a:ext>
            </a:extLst>
          </p:cNvPr>
          <p:cNvPicPr>
            <a:picLocks noChangeAspect="1"/>
          </p:cNvPicPr>
          <p:nvPr/>
        </p:nvPicPr>
        <p:blipFill rotWithShape="1">
          <a:blip r:embed="rId5">
            <a:extLst>
              <a:ext uri="{28A0092B-C50C-407E-A947-70E740481C1C}">
                <a14:useLocalDpi xmlns:a14="http://schemas.microsoft.com/office/drawing/2010/main" val="0"/>
              </a:ext>
            </a:extLst>
          </a:blip>
          <a:srcRect l="1971" t="4695" r="2770" b="6743"/>
          <a:stretch/>
        </p:blipFill>
        <p:spPr>
          <a:xfrm>
            <a:off x="523141" y="16109509"/>
            <a:ext cx="9658350" cy="2429524"/>
          </a:xfrm>
          <a:prstGeom prst="rect">
            <a:avLst/>
          </a:prstGeom>
        </p:spPr>
      </p:pic>
      <p:pic>
        <p:nvPicPr>
          <p:cNvPr id="34" name="Picture 33">
            <a:extLst>
              <a:ext uri="{FF2B5EF4-FFF2-40B4-BE49-F238E27FC236}">
                <a16:creationId xmlns:a16="http://schemas.microsoft.com/office/drawing/2014/main" id="{02A49380-BE65-1D4D-208F-9295859F8E06}"/>
              </a:ext>
            </a:extLst>
          </p:cNvPr>
          <p:cNvPicPr>
            <a:picLocks noChangeAspect="1"/>
          </p:cNvPicPr>
          <p:nvPr/>
        </p:nvPicPr>
        <p:blipFill rotWithShape="1">
          <a:blip r:embed="rId6">
            <a:extLst>
              <a:ext uri="{28A0092B-C50C-407E-A947-70E740481C1C}">
                <a14:useLocalDpi xmlns:a14="http://schemas.microsoft.com/office/drawing/2010/main" val="0"/>
              </a:ext>
            </a:extLst>
          </a:blip>
          <a:srcRect r="5627"/>
          <a:stretch/>
        </p:blipFill>
        <p:spPr>
          <a:xfrm>
            <a:off x="11405890" y="14009194"/>
            <a:ext cx="17411878" cy="3048068"/>
          </a:xfrm>
          <a:prstGeom prst="rect">
            <a:avLst/>
          </a:prstGeom>
        </p:spPr>
      </p:pic>
      <p:sp>
        <p:nvSpPr>
          <p:cNvPr id="38" name="TextBox 37">
            <a:extLst>
              <a:ext uri="{FF2B5EF4-FFF2-40B4-BE49-F238E27FC236}">
                <a16:creationId xmlns:a16="http://schemas.microsoft.com/office/drawing/2014/main" id="{4B4429F1-E8BB-C919-63EA-6D5F7B8174E2}"/>
              </a:ext>
            </a:extLst>
          </p:cNvPr>
          <p:cNvSpPr txBox="1"/>
          <p:nvPr/>
        </p:nvSpPr>
        <p:spPr>
          <a:xfrm>
            <a:off x="11179994" y="17057755"/>
            <a:ext cx="17982831" cy="468071"/>
          </a:xfrm>
          <a:prstGeom prst="rect">
            <a:avLst/>
          </a:prstGeom>
          <a:noFill/>
        </p:spPr>
        <p:txBody>
          <a:bodyPr wrap="square" lIns="97785" tIns="48892" rIns="97785" bIns="48892" rtlCol="0">
            <a:spAutoFit/>
          </a:bodyPr>
          <a:lstStyle/>
          <a:p>
            <a:pPr algn="ctr"/>
            <a:r>
              <a:rPr lang="en-US" sz="2400" dirty="0">
                <a:latin typeface="Cambria" panose="02040503050406030204" pitchFamily="18" charset="0"/>
              </a:rPr>
              <a:t>Table #1: An example of the data that is collected during testing. </a:t>
            </a:r>
          </a:p>
        </p:txBody>
      </p:sp>
      <p:pic>
        <p:nvPicPr>
          <p:cNvPr id="42" name="Picture 41">
            <a:extLst>
              <a:ext uri="{FF2B5EF4-FFF2-40B4-BE49-F238E27FC236}">
                <a16:creationId xmlns:a16="http://schemas.microsoft.com/office/drawing/2014/main" id="{3D7C6342-3ED2-7BD3-ED77-F395321F324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707045" y="25183216"/>
            <a:ext cx="7757892" cy="2202368"/>
          </a:xfrm>
          <a:prstGeom prst="rect">
            <a:avLst/>
          </a:prstGeom>
        </p:spPr>
      </p:pic>
      <p:pic>
        <p:nvPicPr>
          <p:cNvPr id="10" name="Picture 9">
            <a:extLst>
              <a:ext uri="{FF2B5EF4-FFF2-40B4-BE49-F238E27FC236}">
                <a16:creationId xmlns:a16="http://schemas.microsoft.com/office/drawing/2014/main" id="{4AAEB35E-68F6-BEE1-C017-E013FF585EB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41311" y="28346308"/>
            <a:ext cx="8231433" cy="846305"/>
          </a:xfrm>
          <a:prstGeom prst="rect">
            <a:avLst/>
          </a:prstGeom>
        </p:spPr>
      </p:pic>
      <p:pic>
        <p:nvPicPr>
          <p:cNvPr id="3" name="Picture 2">
            <a:extLst>
              <a:ext uri="{FF2B5EF4-FFF2-40B4-BE49-F238E27FC236}">
                <a16:creationId xmlns:a16="http://schemas.microsoft.com/office/drawing/2014/main" id="{97C9E1AE-B815-6C0D-B428-EBCEF000056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6306361" y="875557"/>
            <a:ext cx="2885928" cy="2885928"/>
          </a:xfrm>
          <a:prstGeom prst="ellipse">
            <a:avLst/>
          </a:prstGeom>
        </p:spPr>
      </p:pic>
      <p:pic>
        <p:nvPicPr>
          <p:cNvPr id="14" name="Picture 13" descr="Table&#10;&#10;Description automatically generated">
            <a:extLst>
              <a:ext uri="{FF2B5EF4-FFF2-40B4-BE49-F238E27FC236}">
                <a16:creationId xmlns:a16="http://schemas.microsoft.com/office/drawing/2014/main" id="{03475ED2-8A01-E2AA-2E0A-3FA578C0D587}"/>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3218826" y="18308878"/>
            <a:ext cx="13830278" cy="3186216"/>
          </a:xfrm>
          <a:prstGeom prst="rect">
            <a:avLst/>
          </a:prstGeom>
        </p:spPr>
      </p:pic>
      <p:pic>
        <p:nvPicPr>
          <p:cNvPr id="5" name="Picture 4" descr="Chart, line chart&#10;&#10;Description automatically generated">
            <a:extLst>
              <a:ext uri="{FF2B5EF4-FFF2-40B4-BE49-F238E27FC236}">
                <a16:creationId xmlns:a16="http://schemas.microsoft.com/office/drawing/2014/main" id="{0C111A6F-A1C9-0DFA-8BDB-3D8B25726BDE}"/>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l="9248" t="1783" r="5269" b="5278"/>
          <a:stretch/>
        </p:blipFill>
        <p:spPr>
          <a:xfrm>
            <a:off x="11452363" y="24043257"/>
            <a:ext cx="8251223" cy="4482287"/>
          </a:xfrm>
          <a:prstGeom prst="rect">
            <a:avLst/>
          </a:prstGeom>
        </p:spPr>
      </p:pic>
      <p:pic>
        <p:nvPicPr>
          <p:cNvPr id="11" name="Picture 10" descr="A drawing of a house&#10;&#10;Description automatically generated with medium confidence">
            <a:extLst>
              <a:ext uri="{FF2B5EF4-FFF2-40B4-BE49-F238E27FC236}">
                <a16:creationId xmlns:a16="http://schemas.microsoft.com/office/drawing/2014/main" id="{B0CC3BA1-493E-82CE-BA07-38FA1AC784D2}"/>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2829051" y="6294665"/>
            <a:ext cx="5329698" cy="4298474"/>
          </a:xfrm>
          <a:prstGeom prst="rect">
            <a:avLst/>
          </a:prstGeom>
        </p:spPr>
      </p:pic>
    </p:spTree>
    <p:extLst>
      <p:ext uri="{BB962C8B-B14F-4D97-AF65-F5344CB8AC3E}">
        <p14:creationId xmlns:p14="http://schemas.microsoft.com/office/powerpoint/2010/main" val="3760304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2.xml><?xml version="1.0" encoding="utf-8"?>
<ds:datastoreItem xmlns:ds="http://schemas.openxmlformats.org/officeDocument/2006/customXml" ds:itemID="{E8B49EBC-8012-49EB-A634-9AC004CF8E85}">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Office Theme</Template>
  <TotalTime>4869</TotalTime>
  <Words>1013</Words>
  <Application>Microsoft Office PowerPoint</Application>
  <PresentationFormat>Custom</PresentationFormat>
  <Paragraphs>87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Cambria</vt:lpstr>
      <vt:lpstr>Cambria Math</vt:lpstr>
      <vt:lpstr>Office Theme</vt:lpstr>
      <vt:lpstr>Reducing the Variability and Cost of Determining the Coefficient  of Friction of Various Lubricants  James Wirth Physics &amp; Astronomy, University of New Hampshire, Durham, NH 03824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James Wirth</cp:lastModifiedBy>
  <cp:revision>234</cp:revision>
  <dcterms:created xsi:type="dcterms:W3CDTF">2016-03-05T16:55:12Z</dcterms:created>
  <dcterms:modified xsi:type="dcterms:W3CDTF">2023-04-06T21:15:42Z</dcterms:modified>
</cp:coreProperties>
</file>