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</p:sldMasterIdLst>
  <p:notesMasterIdLst>
    <p:notesMasterId r:id="rId3"/>
  </p:notesMasterIdLst>
  <p:sldIdLst>
    <p:sldId id="256" r:id="rId2"/>
  </p:sldIdLst>
  <p:sldSz cx="36576000" cy="27432000"/>
  <p:notesSz cx="37585650" cy="732980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2" autoAdjust="0"/>
    <p:restoredTop sz="95698" autoAdjust="0"/>
  </p:normalViewPr>
  <p:slideViewPr>
    <p:cSldViewPr snapToGrid="0">
      <p:cViewPr varScale="1">
        <p:scale>
          <a:sx n="28" d="100"/>
          <a:sy n="28" d="100"/>
        </p:scale>
        <p:origin x="2154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16287750" cy="3675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1289963" y="0"/>
            <a:ext cx="16287750" cy="36750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F65358-5FD5-49BE-82F9-BF08B26ABDEA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00288" y="9163050"/>
            <a:ext cx="32985075" cy="247380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759200" y="35274250"/>
            <a:ext cx="30067250" cy="28862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9622988"/>
            <a:ext cx="16287750" cy="3675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1289963" y="69622988"/>
            <a:ext cx="16287750" cy="36750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7FE388-6AEC-461C-A873-3827A983E7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667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00288" y="9163050"/>
            <a:ext cx="32985075" cy="247380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7FE388-6AEC-461C-A873-3827A983E7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65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4489452"/>
            <a:ext cx="31089600" cy="9550400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14408152"/>
            <a:ext cx="27432000" cy="6623048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0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1676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6174702" y="1460500"/>
            <a:ext cx="7886700" cy="2324735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14602" y="1460500"/>
            <a:ext cx="23202900" cy="232473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770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82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552" y="6838958"/>
            <a:ext cx="31546800" cy="11410948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95552" y="18357858"/>
            <a:ext cx="31546800" cy="6000748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3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14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516600" y="7302500"/>
            <a:ext cx="15544800" cy="17405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054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460506"/>
            <a:ext cx="31546800" cy="53022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9368" y="6724652"/>
            <a:ext cx="15473360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9368" y="10020300"/>
            <a:ext cx="15473360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8516602" y="6724652"/>
            <a:ext cx="15549564" cy="3295648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8516602" y="10020300"/>
            <a:ext cx="15549564" cy="14738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976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85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90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49564" y="3949706"/>
            <a:ext cx="18516600" cy="19494500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19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364" y="1828800"/>
            <a:ext cx="11796712" cy="64008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549564" y="3949706"/>
            <a:ext cx="18516600" cy="19494500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19364" y="8229600"/>
            <a:ext cx="11796712" cy="15246352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91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1460506"/>
            <a:ext cx="31546800" cy="53022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4600" y="7302500"/>
            <a:ext cx="31546800" cy="174053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5146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2F448-2981-4FDE-804C-ECCA76C533E0}" type="datetimeFigureOut">
              <a:rPr lang="en-US" smtClean="0"/>
              <a:t>4/6/2023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15800" y="25425406"/>
            <a:ext cx="123444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5831800" y="25425406"/>
            <a:ext cx="8229600" cy="14605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398FBA-5ADA-4768-B082-F851447D58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7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3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34" Type="http://schemas.openxmlformats.org/officeDocument/2006/relationships/image" Target="../media/image31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jpeg"/><Relationship Id="rId25" Type="http://schemas.openxmlformats.org/officeDocument/2006/relationships/image" Target="../media/image22.png"/><Relationship Id="rId3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jpeg"/><Relationship Id="rId20" Type="http://schemas.openxmlformats.org/officeDocument/2006/relationships/image" Target="../media/image17.png"/><Relationship Id="rId29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8.jpg"/><Relationship Id="rId24" Type="http://schemas.openxmlformats.org/officeDocument/2006/relationships/image" Target="../media/image21.png"/><Relationship Id="rId32" Type="http://schemas.openxmlformats.org/officeDocument/2006/relationships/image" Target="../media/image29.png"/><Relationship Id="rId5" Type="http://schemas.openxmlformats.org/officeDocument/2006/relationships/image" Target="../media/image3.jpe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openxmlformats.org/officeDocument/2006/relationships/image" Target="../media/image28.png"/><Relationship Id="rId4" Type="http://schemas.openxmlformats.org/officeDocument/2006/relationships/image" Target="../media/image2.png"/><Relationship Id="rId9" Type="http://schemas.openxmlformats.org/officeDocument/2006/relationships/image" Target="../media/image6.jpeg"/><Relationship Id="rId14" Type="http://schemas.openxmlformats.org/officeDocument/2006/relationships/image" Target="../media/image11.PNG"/><Relationship Id="rId22" Type="http://schemas.openxmlformats.org/officeDocument/2006/relationships/image" Target="../media/image19.jpeg"/><Relationship Id="rId27" Type="http://schemas.openxmlformats.org/officeDocument/2006/relationships/image" Target="../media/image24.png"/><Relationship Id="rId30" Type="http://schemas.openxmlformats.org/officeDocument/2006/relationships/image" Target="../media/image27.png"/><Relationship Id="rId35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16ABE8D9-11CF-26A1-51F0-8C4DED29D7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1" b="1911"/>
          <a:stretch/>
        </p:blipFill>
        <p:spPr>
          <a:xfrm>
            <a:off x="9371975" y="7019559"/>
            <a:ext cx="8674584" cy="38227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C323531-CEB2-B9F4-4ABC-7B4334FDD0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4560" y="3298265"/>
            <a:ext cx="8517981" cy="37212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 bwMode="auto">
          <a:xfrm>
            <a:off x="0" y="-19715"/>
            <a:ext cx="36576000" cy="2675006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0000" tIns="250000" rIns="250000" bIns="250000">
            <a:prstTxWarp prst="textNoShape">
              <a:avLst/>
            </a:prstTxWarp>
          </a:bodyPr>
          <a:lstStyle/>
          <a:p>
            <a:pPr algn="just"/>
            <a:endParaRPr lang="en-US" sz="2667" dirty="0">
              <a:ea typeface="Times New Roman" panose="02020603050405020304" pitchFamily="18" charset="0"/>
            </a:endParaRPr>
          </a:p>
        </p:txBody>
      </p:sp>
      <p:sp>
        <p:nvSpPr>
          <p:cNvPr id="7" name="Rectangle 218"/>
          <p:cNvSpPr>
            <a:spLocks noChangeArrowheads="1"/>
          </p:cNvSpPr>
          <p:nvPr/>
        </p:nvSpPr>
        <p:spPr bwMode="auto">
          <a:xfrm>
            <a:off x="7358063" y="64941"/>
            <a:ext cx="22002750" cy="2761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620" tIns="19005" rIns="22860" bIns="19005">
            <a:spAutoFit/>
          </a:bodyPr>
          <a:lstStyle>
            <a:lvl1pPr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761970"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4500" kern="0" dirty="0">
                <a:solidFill>
                  <a:schemeClr val="accent5">
                    <a:lumMod val="50000"/>
                  </a:schemeClr>
                </a:solidFill>
                <a:latin typeface="Arial Black" panose="020B0A04020102020204" pitchFamily="34" charset="0"/>
              </a:rPr>
              <a:t>Development of a UAS-based Sensing Approach to Detect and Measure Pavement Frost Heaves </a:t>
            </a:r>
          </a:p>
          <a:p>
            <a:pPr algn="ctr" defTabSz="761970" fontAlgn="base">
              <a:spcBef>
                <a:spcPct val="0"/>
              </a:spcBef>
              <a:spcAft>
                <a:spcPts val="1000"/>
              </a:spcAft>
            </a:pP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Farah Zaremotekhases (fz1008@usnh.edu), </a:t>
            </a: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Adam </a:t>
            </a:r>
            <a:r>
              <a:rPr lang="en-US" altLang="en-US" sz="3000" b="1" kern="0" dirty="0" err="1" smtClean="0">
                <a:solidFill>
                  <a:schemeClr val="accent5">
                    <a:lumMod val="50000"/>
                  </a:schemeClr>
                </a:solidFill>
              </a:rPr>
              <a:t>Hunsaker</a:t>
            </a:r>
            <a:r>
              <a:rPr lang="en-US" altLang="en-US" sz="3000" b="1" kern="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3000" b="1" kern="0" dirty="0" err="1">
                <a:solidFill>
                  <a:schemeClr val="accent5">
                    <a:lumMod val="50000"/>
                  </a:schemeClr>
                </a:solidFill>
              </a:rPr>
              <a:t>Eshan</a:t>
            </a: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V. Dave</a:t>
            </a:r>
            <a:r>
              <a:rPr lang="en-US" altLang="en-US" sz="3000" b="1" kern="0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Jo E. </a:t>
            </a:r>
            <a:r>
              <a:rPr lang="en-US" altLang="en-US" sz="3000" b="1" kern="0" dirty="0" err="1">
                <a:solidFill>
                  <a:schemeClr val="accent5">
                    <a:lumMod val="50000"/>
                  </a:schemeClr>
                </a:solidFill>
              </a:rPr>
              <a:t>Sias</a:t>
            </a:r>
            <a:r>
              <a:rPr lang="en-US" altLang="en-US" sz="3000" b="1" kern="0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667" b="1" kern="0" dirty="0">
                <a:solidFill>
                  <a:schemeClr val="accent5">
                    <a:lumMod val="50000"/>
                  </a:schemeClr>
                </a:solidFill>
              </a:rPr>
              <a:t>Department of Civil and Environmental Engineering, University of New Hampshire</a:t>
            </a:r>
          </a:p>
          <a:p>
            <a:pPr algn="ctr" defTabSz="76197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42" b="1" kern="0" baseline="30000" dirty="0">
              <a:solidFill>
                <a:srgbClr val="F8F8F8"/>
              </a:solidFill>
            </a:endParaRP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4739" y="3199065"/>
            <a:ext cx="8594660" cy="2854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7684" tIns="237684" rIns="237684" bIns="240030">
            <a:spAutoFit/>
          </a:bodyPr>
          <a:lstStyle>
            <a:lvl1pPr marL="457200" indent="-4572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b="1" dirty="0">
                <a:solidFill>
                  <a:srgbClr val="000000"/>
                </a:solidFill>
                <a:cs typeface="Arial" panose="020B0604020202020204" pitchFamily="34" charset="0"/>
              </a:rPr>
              <a:t>Frost heave</a:t>
            </a: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 is one of the major distresses in cold climate regions, which could lead to pavement surface cracking and an extensive surface roughness.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UAS-based systems are an </a:t>
            </a:r>
            <a:r>
              <a:rPr lang="en-US" sz="2500" b="1" dirty="0">
                <a:solidFill>
                  <a:srgbClr val="000000"/>
                </a:solidFill>
                <a:cs typeface="Arial" panose="020B0604020202020204" pitchFamily="34" charset="0"/>
              </a:rPr>
              <a:t>effective</a:t>
            </a: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 and </a:t>
            </a:r>
            <a:r>
              <a:rPr lang="en-US" sz="2500" b="1" dirty="0">
                <a:solidFill>
                  <a:srgbClr val="000000"/>
                </a:solidFill>
                <a:cs typeface="Arial" panose="020B0604020202020204" pitchFamily="34" charset="0"/>
              </a:rPr>
              <a:t>accurate</a:t>
            </a: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 system to assess the pavement condition in airfields and roadways in inaccessible regions.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05" y="14007714"/>
            <a:ext cx="8368566" cy="7119898"/>
          </a:xfrm>
          <a:prstGeom prst="rect">
            <a:avLst/>
          </a:prstGeom>
          <a:noFill/>
        </p:spPr>
        <p:txBody>
          <a:bodyPr wrap="square" lIns="266700" rtlCol="0">
            <a:spAutoFit/>
          </a:bodyPr>
          <a:lstStyle/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Flights conducted at two types of locations.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Simulated heaves in a controlled location and in-service pavements at several field sites.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LiDAR, optical, was performed.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Measurements were conducted periodically on the pavement sections throughout summer, winter and spring.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Cloud and QGIS are used to extract and analyze the LiDAR  and Photogrammetry data.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extracted elevation data from the DEMs were used as an input for the Profile Viewing and Analysis (</a:t>
            </a:r>
            <a:r>
              <a:rPr lang="en-US" altLang="en-US" sz="25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ProVAL</a:t>
            </a: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software.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r>
              <a:rPr lang="en-US" altLang="en-US" sz="2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Pavement surface roughness has been calculated in terms of the International Roughness Index (IRI).</a:t>
            </a:r>
          </a:p>
          <a:p>
            <a:pPr marL="380985" lvl="1" indent="-380985" algn="just" defTabSz="761970" fontAlgn="base">
              <a:spcBef>
                <a:spcPts val="875"/>
              </a:spcBef>
              <a:spcAft>
                <a:spcPts val="500"/>
              </a:spcAft>
              <a:buFont typeface="Wingdings" panose="05000000000000000000" pitchFamily="2" charset="2"/>
              <a:buChar char="Ø"/>
            </a:pPr>
            <a:endParaRPr lang="en-US" altLang="en-US" sz="2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 Box 76"/>
          <p:cNvSpPr txBox="1">
            <a:spLocks noChangeArrowheads="1"/>
          </p:cNvSpPr>
          <p:nvPr/>
        </p:nvSpPr>
        <p:spPr bwMode="auto">
          <a:xfrm>
            <a:off x="113777" y="9628467"/>
            <a:ext cx="8596570" cy="3562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30" tIns="240030" rIns="240030" bIns="240030">
            <a:spAutoFit/>
          </a:bodyPr>
          <a:lstStyle>
            <a:lvl1pPr marL="514350" indent="-5143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380985" indent="-380985" algn="just" defTabSz="761970" fontAlgn="base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Improve safe road and air transportation in remote cold climate regions.</a:t>
            </a:r>
          </a:p>
          <a:p>
            <a:pPr marL="380985" indent="-380985" defTabSz="761970" fontAlgn="base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Develop measurement protocols and data analysis systems for frost heave using UAS and mobile platforms.</a:t>
            </a:r>
          </a:p>
          <a:p>
            <a:pPr marL="380985" indent="-380985" algn="just" defTabSz="761970" fontAlgn="base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Adopting a machine vision automate pavement roughness measurements to calculate the extent of road roughness due to frost heave distresses. </a:t>
            </a:r>
          </a:p>
        </p:txBody>
      </p:sp>
      <p:pic>
        <p:nvPicPr>
          <p:cNvPr id="64" name="Picture 2" descr="upload.wikimedia.org/wikipedia/commons/d/dd/Col...">
            <a:extLst>
              <a:ext uri="{FF2B5EF4-FFF2-40B4-BE49-F238E27FC236}">
                <a16:creationId xmlns:a16="http://schemas.microsoft.com/office/drawing/2014/main" id="{C7BDCF42-96D8-4B9C-93E6-6C5C96EC61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871043" y="234983"/>
            <a:ext cx="1902837" cy="190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Rectangle 49"/>
          <p:cNvSpPr>
            <a:spLocks noChangeArrowheads="1"/>
          </p:cNvSpPr>
          <p:nvPr/>
        </p:nvSpPr>
        <p:spPr bwMode="auto">
          <a:xfrm>
            <a:off x="103333" y="2740648"/>
            <a:ext cx="8861979" cy="24589752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0000" tIns="250000" rIns="250000" bIns="250000">
            <a:prstTxWarp prst="textNoShape">
              <a:avLst/>
            </a:prstTxWarp>
          </a:bodyPr>
          <a:lstStyle/>
          <a:p>
            <a:pPr algn="just"/>
            <a:endParaRPr lang="en-GB" sz="2667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endParaRPr lang="en-US" sz="2500" dirty="0"/>
          </a:p>
          <a:p>
            <a:pPr algn="just"/>
            <a:endParaRPr lang="en-US" sz="2333" dirty="0"/>
          </a:p>
        </p:txBody>
      </p:sp>
      <p:sp>
        <p:nvSpPr>
          <p:cNvPr id="76" name="Rectangle 49"/>
          <p:cNvSpPr>
            <a:spLocks noChangeArrowheads="1"/>
          </p:cNvSpPr>
          <p:nvPr/>
        </p:nvSpPr>
        <p:spPr bwMode="auto">
          <a:xfrm>
            <a:off x="9069972" y="2740648"/>
            <a:ext cx="9111002" cy="24589752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0000" tIns="250000" rIns="250000" bIns="250000">
            <a:prstTxWarp prst="textNoShape">
              <a:avLst/>
            </a:prstTxWarp>
          </a:bodyPr>
          <a:lstStyle/>
          <a:p>
            <a:pPr algn="just"/>
            <a:endParaRPr lang="en-GB" sz="2667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endParaRPr lang="en-US" sz="2500" dirty="0"/>
          </a:p>
          <a:p>
            <a:pPr algn="just"/>
            <a:endParaRPr lang="en-US" sz="2333" dirty="0"/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746"/>
          <a:stretch/>
        </p:blipFill>
        <p:spPr>
          <a:xfrm>
            <a:off x="201315" y="20707762"/>
            <a:ext cx="4677108" cy="3027821"/>
          </a:xfrm>
          <a:prstGeom prst="rect">
            <a:avLst/>
          </a:prstGeom>
        </p:spPr>
      </p:pic>
      <p:sp>
        <p:nvSpPr>
          <p:cNvPr id="106" name="Rectangle 49"/>
          <p:cNvSpPr>
            <a:spLocks noChangeArrowheads="1"/>
          </p:cNvSpPr>
          <p:nvPr/>
        </p:nvSpPr>
        <p:spPr bwMode="auto">
          <a:xfrm>
            <a:off x="18317359" y="2743200"/>
            <a:ext cx="18095918" cy="24587200"/>
          </a:xfrm>
          <a:prstGeom prst="rect">
            <a:avLst/>
          </a:prstGeom>
          <a:noFill/>
          <a:ln w="3175">
            <a:solidFill>
              <a:schemeClr val="tx1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250000" tIns="250000" rIns="250000" bIns="250000">
            <a:prstTxWarp prst="textNoShape">
              <a:avLst/>
            </a:prstTxWarp>
          </a:bodyPr>
          <a:lstStyle/>
          <a:p>
            <a:pPr algn="just"/>
            <a:endParaRPr lang="en-GB" sz="2667" dirty="0">
              <a:solidFill>
                <a:schemeClr val="tx1"/>
              </a:solidFill>
              <a:ea typeface="Times New Roman" panose="02020603050405020304" pitchFamily="18" charset="0"/>
            </a:endParaRPr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pPr algn="just"/>
            <a:endParaRPr lang="en-US" sz="2500" dirty="0"/>
          </a:p>
          <a:p>
            <a:endParaRPr lang="en-US" sz="2500" dirty="0"/>
          </a:p>
          <a:p>
            <a:pPr algn="just"/>
            <a:endParaRPr lang="en-US" sz="2333" dirty="0"/>
          </a:p>
        </p:txBody>
      </p:sp>
      <p:pic>
        <p:nvPicPr>
          <p:cNvPr id="113" name="Picture 1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55735" y="17866255"/>
            <a:ext cx="4317018" cy="381994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280" y="22168534"/>
            <a:ext cx="4316642" cy="44572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7" name="Text Box 9"/>
          <p:cNvSpPr txBox="1">
            <a:spLocks noChangeArrowheads="1"/>
          </p:cNvSpPr>
          <p:nvPr/>
        </p:nvSpPr>
        <p:spPr bwMode="auto">
          <a:xfrm>
            <a:off x="18337871" y="20766000"/>
            <a:ext cx="17656958" cy="5034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37684" tIns="237684" rIns="237684" bIns="240030">
            <a:spAutoFit/>
          </a:bodyPr>
          <a:lstStyle>
            <a:lvl1pPr marL="457200" indent="-4572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3135313" eaLnBrk="0" hangingPunct="0">
              <a:defRPr sz="68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3135313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Photogrammetry elevation models can detect subtle elevation changes made by artificial frost heaves. 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Pavement surface profile can be constructed from extracted photogrammetry elevation data providing a better understanding of the road condition and elevation changes due to the formation of the frost heaves. 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The collected elevation data from optical imaging in different seasons can be used to measure the pavement surface roughness in terms of IRI.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The applied technology can help keep track of changes in pavement surface roughness and IRI values due to the formation of the frost heaves in freezing temperatures.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There is a reasonable agreements between IRI measurements using UAS-sensed with those measured using currently standardized measurement method.</a:t>
            </a:r>
          </a:p>
          <a:p>
            <a:pPr algn="just" eaLnBrk="1" fontAlgn="base" hangingPunct="1">
              <a:spcBef>
                <a:spcPct val="0"/>
              </a:spcBef>
              <a:spcAft>
                <a:spcPts val="500"/>
              </a:spcAft>
              <a:buFont typeface="Wingdings" pitchFamily="2" charset="2"/>
              <a:buChar char="Ø"/>
              <a:defRPr/>
            </a:pPr>
            <a:r>
              <a:rPr lang="en-US" sz="2500" dirty="0">
                <a:solidFill>
                  <a:srgbClr val="000000"/>
                </a:solidFill>
                <a:cs typeface="Arial" panose="020B0604020202020204" pitchFamily="34" charset="0"/>
              </a:rPr>
              <a:t>As a next step, a machine vision-based algorithm will be adopted to calculate the extent of road roughness due to frost heave distresses, which can support safe aircraft and vehicle operations in remote locations. </a:t>
            </a:r>
          </a:p>
        </p:txBody>
      </p:sp>
      <p:sp>
        <p:nvSpPr>
          <p:cNvPr id="129" name="Text Box 76"/>
          <p:cNvSpPr txBox="1">
            <a:spLocks noChangeArrowheads="1"/>
          </p:cNvSpPr>
          <p:nvPr/>
        </p:nvSpPr>
        <p:spPr bwMode="auto">
          <a:xfrm>
            <a:off x="18192170" y="25934802"/>
            <a:ext cx="18289701" cy="163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74320" tIns="274320" rIns="274320" bIns="274320">
            <a:spAutoFit/>
          </a:bodyPr>
          <a:lstStyle>
            <a:lvl1pPr marL="514350" indent="-5143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algn="just">
              <a:defRPr/>
            </a:pPr>
            <a:r>
              <a:rPr lang="en-US" sz="2333" dirty="0"/>
              <a:t>The authors would like to acknowledge Maine Department of Transportation (</a:t>
            </a:r>
            <a:r>
              <a:rPr lang="en-US" sz="2333" dirty="0" err="1"/>
              <a:t>MaineDOT</a:t>
            </a:r>
            <a:r>
              <a:rPr lang="en-US" sz="2333" dirty="0"/>
              <a:t>) for supporting this study. This material is based upon work supported by the Broad Agency Announcement Program and the Cold Regions Research and Engineering Laboratory (ERDC-CRREL) under Contract No. W913E5-21-C-0006</a:t>
            </a:r>
          </a:p>
        </p:txBody>
      </p:sp>
      <p:pic>
        <p:nvPicPr>
          <p:cNvPr id="130" name="Picture 2" descr="Hom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583" y="498830"/>
            <a:ext cx="5021253" cy="1431391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3" name="Rectangle 2"/>
          <p:cNvSpPr/>
          <p:nvPr/>
        </p:nvSpPr>
        <p:spPr>
          <a:xfrm>
            <a:off x="108727" y="2740648"/>
            <a:ext cx="8856585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Introduction</a:t>
            </a:r>
            <a:r>
              <a:rPr lang="fa-IR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and Background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15573" y="9156946"/>
            <a:ext cx="8856586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Motivation &amp; Objectives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99620" y="13277850"/>
            <a:ext cx="8861980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Data Acquisition and Processing</a:t>
            </a:r>
          </a:p>
        </p:txBody>
      </p:sp>
      <p:sp>
        <p:nvSpPr>
          <p:cNvPr id="65" name="Rectangle 64"/>
          <p:cNvSpPr/>
          <p:nvPr/>
        </p:nvSpPr>
        <p:spPr>
          <a:xfrm>
            <a:off x="9068644" y="10869130"/>
            <a:ext cx="9111002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Flights on Simulated Frost Heaves</a:t>
            </a:r>
          </a:p>
        </p:txBody>
      </p:sp>
      <p:sp>
        <p:nvSpPr>
          <p:cNvPr id="66" name="Rectangle 65"/>
          <p:cNvSpPr/>
          <p:nvPr/>
        </p:nvSpPr>
        <p:spPr>
          <a:xfrm>
            <a:off x="18316642" y="2759025"/>
            <a:ext cx="18096635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Results and Discussion</a:t>
            </a:r>
          </a:p>
        </p:txBody>
      </p:sp>
      <p:sp>
        <p:nvSpPr>
          <p:cNvPr id="72" name="Rectangle 71"/>
          <p:cNvSpPr/>
          <p:nvPr/>
        </p:nvSpPr>
        <p:spPr>
          <a:xfrm>
            <a:off x="18337873" y="20298094"/>
            <a:ext cx="18066678" cy="458417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67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Conclusions and Planned Work</a:t>
            </a:r>
          </a:p>
        </p:txBody>
      </p:sp>
      <p:sp>
        <p:nvSpPr>
          <p:cNvPr id="75" name="Rectangle 74"/>
          <p:cNvSpPr/>
          <p:nvPr/>
        </p:nvSpPr>
        <p:spPr>
          <a:xfrm>
            <a:off x="18337872" y="25658123"/>
            <a:ext cx="18066678" cy="458417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67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Acknowledgment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9215171" y="26578940"/>
            <a:ext cx="4298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Sections with varying degrees of frost susceptibility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9076234" y="21710776"/>
            <a:ext cx="461417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UAS flight over the field sections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13674073" y="21723476"/>
            <a:ext cx="4298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LiDAR flight pattern on the field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13582445" y="26604955"/>
            <a:ext cx="429868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Soil sampling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DFF2E1-B94B-198D-2041-2B504E0FFE06}"/>
              </a:ext>
            </a:extLst>
          </p:cNvPr>
          <p:cNvSpPr/>
          <p:nvPr/>
        </p:nvSpPr>
        <p:spPr>
          <a:xfrm>
            <a:off x="0" y="0"/>
            <a:ext cx="36576000" cy="27432000"/>
          </a:xfrm>
          <a:prstGeom prst="rect">
            <a:avLst/>
          </a:prstGeom>
          <a:noFill/>
          <a:ln w="76200">
            <a:solidFill>
              <a:srgbClr val="1F389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picture containing road, outdoor, tree, scene">
            <a:extLst>
              <a:ext uri="{FF2B5EF4-FFF2-40B4-BE49-F238E27FC236}">
                <a16:creationId xmlns:a16="http://schemas.microsoft.com/office/drawing/2014/main" id="{A8B02124-D354-1F75-D72C-9224B9F418A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60"/>
          <a:stretch/>
        </p:blipFill>
        <p:spPr>
          <a:xfrm>
            <a:off x="259231" y="6085349"/>
            <a:ext cx="4194163" cy="282060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F18FB8B-82EE-0A36-1717-24D43D88F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582" y="6085348"/>
            <a:ext cx="4194163" cy="2820603"/>
          </a:xfrm>
          <a:prstGeom prst="rect">
            <a:avLst/>
          </a:prstGeom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1F8F90-BAF3-4AE8-B8F3-C5D9E0865B3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26288"/>
          <a:stretch/>
        </p:blipFill>
        <p:spPr>
          <a:xfrm>
            <a:off x="14480381" y="11548012"/>
            <a:ext cx="3495745" cy="3435705"/>
          </a:xfrm>
          <a:prstGeom prst="rect">
            <a:avLst/>
          </a:prstGeom>
        </p:spPr>
      </p:pic>
      <p:sp>
        <p:nvSpPr>
          <p:cNvPr id="84" name="Text Box 76"/>
          <p:cNvSpPr txBox="1">
            <a:spLocks noChangeArrowheads="1"/>
          </p:cNvSpPr>
          <p:nvPr/>
        </p:nvSpPr>
        <p:spPr bwMode="auto">
          <a:xfrm>
            <a:off x="9102249" y="11285841"/>
            <a:ext cx="5253495" cy="32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40030" tIns="240030" rIns="240030" bIns="240030">
            <a:spAutoFit/>
          </a:bodyPr>
          <a:lstStyle>
            <a:lvl1pPr marL="514350" indent="-5143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6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defTabSz="761970" fontAlgn="base">
              <a:spcBef>
                <a:spcPct val="0"/>
              </a:spcBef>
              <a:spcAft>
                <a:spcPts val="500"/>
              </a:spcAft>
              <a:defRPr/>
            </a:pPr>
            <a:r>
              <a:rPr lang="en-US" altLang="en-US" sz="2500" b="1" kern="0" dirty="0">
                <a:solidFill>
                  <a:srgbClr val="000000"/>
                </a:solidFill>
              </a:rPr>
              <a:t>Variables: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Flight pattern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Velocity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Altitude 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Surface color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Number of returns </a:t>
            </a:r>
          </a:p>
          <a:p>
            <a:pPr marL="380985" indent="-380985" defTabSz="761970" fontAlgn="base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500" kern="0" dirty="0">
                <a:solidFill>
                  <a:srgbClr val="000000"/>
                </a:solidFill>
              </a:rPr>
              <a:t>Different geometries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02857CB-2CCD-8AC1-7A34-E32547F4D1A9}"/>
              </a:ext>
            </a:extLst>
          </p:cNvPr>
          <p:cNvSpPr/>
          <p:nvPr/>
        </p:nvSpPr>
        <p:spPr>
          <a:xfrm>
            <a:off x="9076234" y="17202871"/>
            <a:ext cx="9111002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Flights on In-Service Pavement Sites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E371CC5-7719-DF63-6642-85013359BE0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0088" y="14369961"/>
            <a:ext cx="3164656" cy="20817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E108C39-5362-9116-C070-7520093FF46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1984" t="14489" r="5398" b="45125"/>
          <a:stretch/>
        </p:blipFill>
        <p:spPr>
          <a:xfrm>
            <a:off x="12242327" y="15026419"/>
            <a:ext cx="2936422" cy="193158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00BD8C9-538F-8C23-64BB-1FCF411246A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331" y="15197572"/>
            <a:ext cx="2936422" cy="193158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457EC13-2E93-5C5D-B9B1-85EECC05C96D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5" b="11111"/>
          <a:stretch/>
        </p:blipFill>
        <p:spPr bwMode="auto">
          <a:xfrm>
            <a:off x="9241279" y="17867241"/>
            <a:ext cx="4316643" cy="3819949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E7B7D38A-9B1F-CBF4-D5E4-91CBB31DC4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652233" y="22154020"/>
            <a:ext cx="4304466" cy="447173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F6AA96-D5BB-2FC6-CE08-EE9DA1254ECA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2"/>
          <a:stretch/>
        </p:blipFill>
        <p:spPr bwMode="auto">
          <a:xfrm>
            <a:off x="18656126" y="4734598"/>
            <a:ext cx="3528333" cy="249860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634B2B5-E228-EB76-D118-0104D84A0DC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349"/>
          <a:stretch/>
        </p:blipFill>
        <p:spPr>
          <a:xfrm>
            <a:off x="31294464" y="7316111"/>
            <a:ext cx="4780263" cy="32955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30F84B-E4B9-DCCF-DCB5-007013224E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3058" y="23820940"/>
            <a:ext cx="4261684" cy="3039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B329C5-C10C-82FA-9767-0A37DC8DDEB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808" y="22121824"/>
            <a:ext cx="3754901" cy="4738562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902A000D-238B-AACF-C802-6606523781F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455259" y="4450696"/>
            <a:ext cx="3864943" cy="287455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D91C36B2-018F-4CB4-492E-D7BF8CDDA079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6588080" y="4409030"/>
            <a:ext cx="3950717" cy="287455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FD41049-7AAC-B9C9-7863-70D832FB5E60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540344" y="7372176"/>
            <a:ext cx="4096946" cy="3152266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5723AE5-08BE-C6B4-15A6-F6BF2E7BAB4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637290" y="7374293"/>
            <a:ext cx="4023360" cy="315226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7E4467CC-EC06-62AC-4210-71E594030B6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6733221" y="7365451"/>
            <a:ext cx="4096946" cy="316995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619EE7-C8CA-7FEC-40E2-2557E8C8FDD2}"/>
              </a:ext>
            </a:extLst>
          </p:cNvPr>
          <p:cNvSpPr txBox="1"/>
          <p:nvPr/>
        </p:nvSpPr>
        <p:spPr>
          <a:xfrm>
            <a:off x="18398004" y="3084413"/>
            <a:ext cx="6493960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u="sng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Flights on Simulated Frost Heaves</a:t>
            </a:r>
            <a:endParaRPr lang="en-US" sz="2400" u="sng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4CAE135-D6C7-2DC7-BAAE-8FC052309658}"/>
              </a:ext>
            </a:extLst>
          </p:cNvPr>
          <p:cNvSpPr txBox="1"/>
          <p:nvPr/>
        </p:nvSpPr>
        <p:spPr>
          <a:xfrm>
            <a:off x="18398004" y="10494478"/>
            <a:ext cx="7490505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2400" b="1" u="sng" dirty="0"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Flights on In-Service Pavement Sites</a:t>
            </a:r>
            <a:endParaRPr lang="en-US" sz="2400" b="1" u="sng" dirty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9774ABE-0A58-89A4-8A8F-E9779C0EE49D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9178639" y="11858979"/>
            <a:ext cx="5306961" cy="3852513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12122660-AA95-12E9-C5A7-4BA9817F5F46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4758500" y="11867172"/>
            <a:ext cx="5303520" cy="3852514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6FFB8734-7866-A852-E5DF-1B893B83544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323082" y="11680037"/>
            <a:ext cx="5303520" cy="408979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A6D66954-9992-4BB3-082B-4A4D697EDE55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9487226" y="16302405"/>
            <a:ext cx="4605536" cy="3851680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9DA509D7-4959-848A-28B0-7793B70E6BF2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238742" y="16421770"/>
            <a:ext cx="3855215" cy="3732315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C5D77768-CD31-E0AD-F63F-036AAEAB341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0323082" y="16422390"/>
            <a:ext cx="3857622" cy="3731695"/>
          </a:xfrm>
          <a:prstGeom prst="rect">
            <a:avLst/>
          </a:prstGeom>
        </p:spPr>
      </p:pic>
      <p:sp>
        <p:nvSpPr>
          <p:cNvPr id="94" name="TextBox 93">
            <a:extLst>
              <a:ext uri="{FF2B5EF4-FFF2-40B4-BE49-F238E27FC236}">
                <a16:creationId xmlns:a16="http://schemas.microsoft.com/office/drawing/2014/main" id="{7B420139-B1B3-B4E6-22F4-F290E6000680}"/>
              </a:ext>
            </a:extLst>
          </p:cNvPr>
          <p:cNvSpPr txBox="1"/>
          <p:nvPr/>
        </p:nvSpPr>
        <p:spPr>
          <a:xfrm>
            <a:off x="18419948" y="11322189"/>
            <a:ext cx="152888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Ride quality analysis results for one of the field sections in September, January, and March: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AB60D8E9-54EE-BDB8-ACE3-5F9923CB8E88}"/>
              </a:ext>
            </a:extLst>
          </p:cNvPr>
          <p:cNvSpPr txBox="1"/>
          <p:nvPr/>
        </p:nvSpPr>
        <p:spPr>
          <a:xfrm>
            <a:off x="21370062" y="12007248"/>
            <a:ext cx="16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September</a:t>
            </a:r>
            <a:endParaRPr lang="en-US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60DC8E3-8C41-EC8F-F5C3-9E6BC7BACB0C}"/>
              </a:ext>
            </a:extLst>
          </p:cNvPr>
          <p:cNvSpPr txBox="1"/>
          <p:nvPr/>
        </p:nvSpPr>
        <p:spPr>
          <a:xfrm>
            <a:off x="28200777" y="12026985"/>
            <a:ext cx="16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January</a:t>
            </a:r>
            <a:endParaRPr lang="en-US" b="1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B97E268A-626B-F1A9-AC3A-73F80540B598}"/>
              </a:ext>
            </a:extLst>
          </p:cNvPr>
          <p:cNvSpPr txBox="1"/>
          <p:nvPr/>
        </p:nvSpPr>
        <p:spPr>
          <a:xfrm>
            <a:off x="34008065" y="12033270"/>
            <a:ext cx="16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March</a:t>
            </a:r>
            <a:endParaRPr lang="en-US" b="1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CA877A1-06D6-F7A0-CEC8-B485B466599B}"/>
              </a:ext>
            </a:extLst>
          </p:cNvPr>
          <p:cNvSpPr txBox="1"/>
          <p:nvPr/>
        </p:nvSpPr>
        <p:spPr>
          <a:xfrm>
            <a:off x="18540344" y="15738137"/>
            <a:ext cx="110396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Comparing ride quality analysis results under the wheel paths: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C8060B94-AE83-FB01-1E69-767DA23C3B9E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31344988" y="4461672"/>
            <a:ext cx="4649841" cy="28699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5" name="TextBox 104">
            <a:extLst>
              <a:ext uri="{FF2B5EF4-FFF2-40B4-BE49-F238E27FC236}">
                <a16:creationId xmlns:a16="http://schemas.microsoft.com/office/drawing/2014/main" id="{824EF06D-E481-1881-88C7-D623201887AE}"/>
              </a:ext>
            </a:extLst>
          </p:cNvPr>
          <p:cNvSpPr txBox="1"/>
          <p:nvPr/>
        </p:nvSpPr>
        <p:spPr>
          <a:xfrm>
            <a:off x="4048288" y="20857425"/>
            <a:ext cx="347906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hermal–mechanical change process of subgrade in frozen ground regions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B48689FD-F556-A6F3-FF61-DA2675659F19}"/>
              </a:ext>
            </a:extLst>
          </p:cNvPr>
          <p:cNvSpPr txBox="1"/>
          <p:nvPr/>
        </p:nvSpPr>
        <p:spPr>
          <a:xfrm>
            <a:off x="5958902" y="26905405"/>
            <a:ext cx="26704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GPS receiver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F1D598A7-3C61-0D08-0992-710BFA62D4FB}"/>
              </a:ext>
            </a:extLst>
          </p:cNvPr>
          <p:cNvSpPr txBox="1"/>
          <p:nvPr/>
        </p:nvSpPr>
        <p:spPr>
          <a:xfrm>
            <a:off x="515711" y="26895338"/>
            <a:ext cx="42417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effectLst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Captured photogrammetry image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2E10D986-53CC-E477-AD6A-80C4D1702F78}"/>
              </a:ext>
            </a:extLst>
          </p:cNvPr>
          <p:cNvSpPr txBox="1"/>
          <p:nvPr/>
        </p:nvSpPr>
        <p:spPr>
          <a:xfrm>
            <a:off x="10393590" y="5943444"/>
            <a:ext cx="444000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Road profile constructed from DEM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D2581DB1-0F2C-9124-B3C0-4DF0B70938BC}"/>
              </a:ext>
            </a:extLst>
          </p:cNvPr>
          <p:cNvSpPr/>
          <p:nvPr/>
        </p:nvSpPr>
        <p:spPr>
          <a:xfrm>
            <a:off x="18447657" y="3295650"/>
            <a:ext cx="17841799" cy="732046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178B4C91-5729-D57A-EC87-7BB830A714E0}"/>
              </a:ext>
            </a:extLst>
          </p:cNvPr>
          <p:cNvSpPr/>
          <p:nvPr/>
        </p:nvSpPr>
        <p:spPr>
          <a:xfrm>
            <a:off x="9068643" y="2749719"/>
            <a:ext cx="9111001" cy="478871"/>
          </a:xfrm>
          <a:prstGeom prst="rect">
            <a:avLst/>
          </a:prstGeom>
          <a:solidFill>
            <a:srgbClr val="0070C0"/>
          </a:solidFill>
          <a:ln w="9525">
            <a:solidFill>
              <a:srgbClr val="003366"/>
            </a:solidFill>
            <a:miter lim="800000"/>
            <a:headEnd/>
            <a:tailEnd/>
          </a:ln>
          <a:effectLst/>
        </p:spPr>
        <p:txBody>
          <a:bodyPr wrap="square" lIns="47529" tIns="23760" rIns="47529" bIns="23760">
            <a:spAutoFit/>
          </a:bodyPr>
          <a:lstStyle/>
          <a:p>
            <a:pPr algn="ctr" defTabSz="475741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kern="0" dirty="0">
                <a:solidFill>
                  <a:srgbClr val="F8F8F8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 panose="020B0604020202020204" pitchFamily="34" charset="0"/>
              </a:rPr>
              <a:t>Data Acquisition and Processing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B4AA78DC-0E10-6982-48C9-55ECD691F383}"/>
              </a:ext>
            </a:extLst>
          </p:cNvPr>
          <p:cNvSpPr/>
          <p:nvPr/>
        </p:nvSpPr>
        <p:spPr>
          <a:xfrm>
            <a:off x="18440461" y="10703420"/>
            <a:ext cx="17848995" cy="951395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AE9C29EC-BA6D-3D95-4428-7D1EFED8B0EB}"/>
              </a:ext>
            </a:extLst>
          </p:cNvPr>
          <p:cNvSpPr txBox="1"/>
          <p:nvPr/>
        </p:nvSpPr>
        <p:spPr>
          <a:xfrm>
            <a:off x="18398004" y="3634936"/>
            <a:ext cx="15202765" cy="71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indent="-34290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Simulated frost heaves profile (solid red line: actual plywood height, black line: as sensed profile)</a:t>
            </a:r>
            <a:endParaRPr lang="en-US" sz="2800" dirty="0"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D04CAE63-882C-D996-C90A-88F4E1A3FB8B}"/>
              </a:ext>
            </a:extLst>
          </p:cNvPr>
          <p:cNvSpPr txBox="1"/>
          <p:nvPr/>
        </p:nvSpPr>
        <p:spPr>
          <a:xfrm>
            <a:off x="10396288" y="9724186"/>
            <a:ext cx="50706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Ride quality analysis results from </a:t>
            </a:r>
            <a:r>
              <a:rPr lang="en-US" sz="20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ProVAL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DE4A22D-7ECD-CF0F-3163-FAAEA7698728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15298793" y="3605681"/>
            <a:ext cx="2140955" cy="71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361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9798</TotalTime>
  <Words>589</Words>
  <Application>Microsoft Office PowerPoint</Application>
  <PresentationFormat>Custom</PresentationFormat>
  <Paragraphs>80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SimSun</vt:lpstr>
      <vt:lpstr>Arial</vt:lpstr>
      <vt:lpstr>Arial Black</vt:lpstr>
      <vt:lpstr>Calibri</vt:lpstr>
      <vt:lpstr>Calibri Light</vt:lpstr>
      <vt:lpstr>Times New Roman</vt:lpstr>
      <vt:lpstr>Wingdings</vt:lpstr>
      <vt:lpstr>Office Theme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Chibuike</dc:creator>
  <cp:lastModifiedBy>Zaremotekhases, Farah</cp:lastModifiedBy>
  <cp:revision>165</cp:revision>
  <cp:lastPrinted>2019-01-11T19:26:55Z</cp:lastPrinted>
  <dcterms:created xsi:type="dcterms:W3CDTF">2019-01-01T17:37:23Z</dcterms:created>
  <dcterms:modified xsi:type="dcterms:W3CDTF">2023-04-10T21:16:59Z</dcterms:modified>
</cp:coreProperties>
</file>