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36576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8" userDrawn="1">
          <p15:clr>
            <a:srgbClr val="A4A3A4"/>
          </p15:clr>
        </p15:guide>
        <p15:guide id="2" pos="7872" userDrawn="1">
          <p15:clr>
            <a:srgbClr val="A4A3A4"/>
          </p15:clr>
        </p15:guide>
        <p15:guide id="3" pos="151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DCDC"/>
    <a:srgbClr val="009A46"/>
    <a:srgbClr val="2D8742"/>
    <a:srgbClr val="49702E"/>
    <a:srgbClr val="812769"/>
    <a:srgbClr val="A72F7F"/>
    <a:srgbClr val="D69AC2"/>
    <a:srgbClr val="E6C0D9"/>
    <a:srgbClr val="00CC66"/>
    <a:srgbClr val="A9E8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20" d="100"/>
          <a:sy n="20" d="100"/>
        </p:scale>
        <p:origin x="1550" y="-24"/>
      </p:cViewPr>
      <p:guideLst>
        <p:guide orient="horz" pos="2328"/>
        <p:guide pos="7872"/>
        <p:guide pos="151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28462855186579"/>
          <c:y val="8.4482204196930408E-2"/>
          <c:w val="0.84638577861253583"/>
          <c:h val="0.73885344790053398"/>
        </c:manualLayout>
      </c:layout>
      <c:barChart>
        <c:barDir val="col"/>
        <c:grouping val="clustered"/>
        <c:varyColors val="0"/>
        <c:ser>
          <c:idx val="0"/>
          <c:order val="0"/>
          <c:tx>
            <c:strRef>
              <c:f>Sheet1!$B$1</c:f>
              <c:strCache>
                <c:ptCount val="1"/>
                <c:pt idx="0">
                  <c:v>Men</c:v>
                </c:pt>
              </c:strCache>
            </c:strRef>
          </c:tx>
          <c:spPr>
            <a:solidFill>
              <a:schemeClr val="bg2">
                <a:lumMod val="75000"/>
              </a:schemeClr>
            </a:solidFill>
            <a:ln>
              <a:noFill/>
            </a:ln>
            <a:effectLst/>
          </c:spPr>
          <c:invertIfNegative val="0"/>
          <c:dPt>
            <c:idx val="0"/>
            <c:invertIfNegative val="0"/>
            <c:bubble3D val="0"/>
            <c:spPr>
              <a:solidFill>
                <a:schemeClr val="accent6">
                  <a:lumMod val="40000"/>
                  <a:lumOff val="60000"/>
                </a:schemeClr>
              </a:solidFill>
              <a:ln>
                <a:noFill/>
              </a:ln>
              <a:effectLst/>
            </c:spPr>
            <c:extLst>
              <c:ext xmlns:c16="http://schemas.microsoft.com/office/drawing/2014/chart" uri="{C3380CC4-5D6E-409C-BE32-E72D297353CC}">
                <c16:uniqueId val="{00000003-B6DC-4CC3-BA6C-3B13D0F5ABAC}"/>
              </c:ext>
            </c:extLst>
          </c:dPt>
          <c:dPt>
            <c:idx val="1"/>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4-B6DC-4CC3-BA6C-3B13D0F5ABAC}"/>
              </c:ext>
            </c:extLst>
          </c:dPt>
          <c:dPt>
            <c:idx val="2"/>
            <c:invertIfNegative val="0"/>
            <c:bubble3D val="0"/>
            <c:spPr>
              <a:solidFill>
                <a:schemeClr val="accent6">
                  <a:lumMod val="75000"/>
                </a:schemeClr>
              </a:solidFill>
              <a:ln>
                <a:noFill/>
              </a:ln>
              <a:effectLst/>
            </c:spPr>
            <c:extLst>
              <c:ext xmlns:c16="http://schemas.microsoft.com/office/drawing/2014/chart" uri="{C3380CC4-5D6E-409C-BE32-E72D297353CC}">
                <c16:uniqueId val="{00000005-B6DC-4CC3-BA6C-3B13D0F5ABAC}"/>
              </c:ext>
            </c:extLst>
          </c:dPt>
          <c:errBars>
            <c:errBarType val="both"/>
            <c:errValType val="cust"/>
            <c:noEndCap val="0"/>
            <c:plus>
              <c:numRef>
                <c:f>Sheet1!$B$6</c:f>
                <c:numCache>
                  <c:formatCode>General</c:formatCode>
                  <c:ptCount val="1"/>
                  <c:pt idx="0">
                    <c:v>0.6</c:v>
                  </c:pt>
                </c:numCache>
              </c:numRef>
            </c:plus>
            <c:minus>
              <c:numRef>
                <c:f>Sheet1!$B$6</c:f>
                <c:numCache>
                  <c:formatCode>General</c:formatCode>
                  <c:ptCount val="1"/>
                  <c:pt idx="0">
                    <c:v>0.6</c:v>
                  </c:pt>
                </c:numCache>
              </c:numRef>
            </c:minus>
            <c:spPr>
              <a:noFill/>
              <a:ln w="9525" cap="flat" cmpd="sng" algn="ctr">
                <a:solidFill>
                  <a:schemeClr val="tx1">
                    <a:lumMod val="65000"/>
                    <a:lumOff val="35000"/>
                  </a:schemeClr>
                </a:solidFill>
                <a:round/>
              </a:ln>
              <a:effectLst/>
            </c:spPr>
          </c:errBars>
          <c:cat>
            <c:strRef>
              <c:f>Sheet1!$A$2:$A$4</c:f>
              <c:strCache>
                <c:ptCount val="3"/>
                <c:pt idx="0">
                  <c:v>0 meals/wk</c:v>
                </c:pt>
                <c:pt idx="1">
                  <c:v>1-3 meals/wk</c:v>
                </c:pt>
                <c:pt idx="2">
                  <c:v>4+ meals/wk</c:v>
                </c:pt>
              </c:strCache>
            </c:strRef>
          </c:cat>
          <c:val>
            <c:numRef>
              <c:f>Sheet1!$B$2:$B$4</c:f>
              <c:numCache>
                <c:formatCode>General</c:formatCode>
                <c:ptCount val="3"/>
                <c:pt idx="0">
                  <c:v>48.4</c:v>
                </c:pt>
                <c:pt idx="1">
                  <c:v>48.2</c:v>
                </c:pt>
                <c:pt idx="2">
                  <c:v>46.5</c:v>
                </c:pt>
              </c:numCache>
            </c:numRef>
          </c:val>
          <c:extLst>
            <c:ext xmlns:c16="http://schemas.microsoft.com/office/drawing/2014/chart" uri="{C3380CC4-5D6E-409C-BE32-E72D297353CC}">
              <c16:uniqueId val="{00000000-B6DC-4CC3-BA6C-3B13D0F5ABAC}"/>
            </c:ext>
          </c:extLst>
        </c:ser>
        <c:ser>
          <c:idx val="1"/>
          <c:order val="1"/>
          <c:tx>
            <c:strRef>
              <c:f>Sheet1!$C$1</c:f>
              <c:strCache>
                <c:ptCount val="1"/>
                <c:pt idx="0">
                  <c:v>Women</c:v>
                </c:pt>
              </c:strCache>
            </c:strRef>
          </c:tx>
          <c:spPr>
            <a:solidFill>
              <a:schemeClr val="accent2"/>
            </a:solidFill>
            <a:ln>
              <a:noFill/>
            </a:ln>
            <a:effectLst/>
          </c:spPr>
          <c:invertIfNegative val="0"/>
          <c:dPt>
            <c:idx val="0"/>
            <c:invertIfNegative val="0"/>
            <c:bubble3D val="0"/>
            <c:spPr>
              <a:solidFill>
                <a:srgbClr val="E6C0D9"/>
              </a:solidFill>
              <a:ln>
                <a:noFill/>
              </a:ln>
              <a:effectLst/>
            </c:spPr>
            <c:extLst>
              <c:ext xmlns:c16="http://schemas.microsoft.com/office/drawing/2014/chart" uri="{C3380CC4-5D6E-409C-BE32-E72D297353CC}">
                <c16:uniqueId val="{00000007-043D-4988-A945-A513C75304A2}"/>
              </c:ext>
            </c:extLst>
          </c:dPt>
          <c:dPt>
            <c:idx val="1"/>
            <c:invertIfNegative val="0"/>
            <c:bubble3D val="0"/>
            <c:spPr>
              <a:solidFill>
                <a:srgbClr val="D69AC2"/>
              </a:solidFill>
              <a:ln>
                <a:noFill/>
              </a:ln>
              <a:effectLst/>
            </c:spPr>
            <c:extLst>
              <c:ext xmlns:c16="http://schemas.microsoft.com/office/drawing/2014/chart" uri="{C3380CC4-5D6E-409C-BE32-E72D297353CC}">
                <c16:uniqueId val="{00000008-043D-4988-A945-A513C75304A2}"/>
              </c:ext>
            </c:extLst>
          </c:dPt>
          <c:dPt>
            <c:idx val="2"/>
            <c:invertIfNegative val="0"/>
            <c:bubble3D val="0"/>
            <c:spPr>
              <a:solidFill>
                <a:srgbClr val="A72F7F"/>
              </a:solidFill>
              <a:ln>
                <a:noFill/>
              </a:ln>
              <a:effectLst/>
            </c:spPr>
            <c:extLst>
              <c:ext xmlns:c16="http://schemas.microsoft.com/office/drawing/2014/chart" uri="{C3380CC4-5D6E-409C-BE32-E72D297353CC}">
                <c16:uniqueId val="{00000009-043D-4988-A945-A513C75304A2}"/>
              </c:ext>
            </c:extLst>
          </c:dPt>
          <c:errBars>
            <c:errBarType val="both"/>
            <c:errValType val="cust"/>
            <c:noEndCap val="0"/>
            <c:plus>
              <c:numRef>
                <c:f>Sheet1!$C$6</c:f>
                <c:numCache>
                  <c:formatCode>General</c:formatCode>
                  <c:ptCount val="1"/>
                  <c:pt idx="0">
                    <c:v>0.4</c:v>
                  </c:pt>
                </c:numCache>
              </c:numRef>
            </c:plus>
            <c:minus>
              <c:numRef>
                <c:f>Sheet1!$C$6</c:f>
                <c:numCache>
                  <c:formatCode>General</c:formatCode>
                  <c:ptCount val="1"/>
                  <c:pt idx="0">
                    <c:v>0.4</c:v>
                  </c:pt>
                </c:numCache>
              </c:numRef>
            </c:minus>
            <c:spPr>
              <a:noFill/>
              <a:ln w="9525" cap="flat" cmpd="sng" algn="ctr">
                <a:solidFill>
                  <a:schemeClr val="tx1">
                    <a:lumMod val="65000"/>
                    <a:lumOff val="35000"/>
                  </a:schemeClr>
                </a:solidFill>
                <a:round/>
              </a:ln>
              <a:effectLst/>
            </c:spPr>
          </c:errBars>
          <c:cat>
            <c:strRef>
              <c:f>Sheet1!$A$2:$A$4</c:f>
              <c:strCache>
                <c:ptCount val="3"/>
                <c:pt idx="0">
                  <c:v>0 meals/wk</c:v>
                </c:pt>
                <c:pt idx="1">
                  <c:v>1-3 meals/wk</c:v>
                </c:pt>
                <c:pt idx="2">
                  <c:v>4+ meals/wk</c:v>
                </c:pt>
              </c:strCache>
            </c:strRef>
          </c:cat>
          <c:val>
            <c:numRef>
              <c:f>Sheet1!$C$2:$C$4</c:f>
              <c:numCache>
                <c:formatCode>General</c:formatCode>
                <c:ptCount val="3"/>
                <c:pt idx="0">
                  <c:v>59.3</c:v>
                </c:pt>
                <c:pt idx="1">
                  <c:v>59.4</c:v>
                </c:pt>
                <c:pt idx="2">
                  <c:v>59.5</c:v>
                </c:pt>
              </c:numCache>
            </c:numRef>
          </c:val>
          <c:extLst>
            <c:ext xmlns:c16="http://schemas.microsoft.com/office/drawing/2014/chart" uri="{C3380CC4-5D6E-409C-BE32-E72D297353CC}">
              <c16:uniqueId val="{00000006-043D-4988-A945-A513C75304A2}"/>
            </c:ext>
          </c:extLst>
        </c:ser>
        <c:dLbls>
          <c:showLegendKey val="0"/>
          <c:showVal val="0"/>
          <c:showCatName val="0"/>
          <c:showSerName val="0"/>
          <c:showPercent val="0"/>
          <c:showBubbleSize val="0"/>
        </c:dLbls>
        <c:gapWidth val="182"/>
        <c:axId val="1016505120"/>
        <c:axId val="60804320"/>
      </c:barChart>
      <c:catAx>
        <c:axId val="101650512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60804320"/>
        <c:crosses val="autoZero"/>
        <c:auto val="1"/>
        <c:lblAlgn val="ctr"/>
        <c:lblOffset val="100"/>
        <c:noMultiLvlLbl val="0"/>
      </c:catAx>
      <c:valAx>
        <c:axId val="60804320"/>
        <c:scaling>
          <c:orientation val="minMax"/>
          <c:min val="15"/>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016505120"/>
        <c:crosses val="autoZero"/>
        <c:crossBetween val="between"/>
      </c:valAx>
      <c:spPr>
        <a:noFill/>
        <a:ln>
          <a:solidFill>
            <a:srgbClr val="009A46"/>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Male</c:v>
                </c:pt>
              </c:strCache>
            </c:strRef>
          </c:tx>
          <c:spPr>
            <a:solidFill>
              <a:schemeClr val="accent6">
                <a:lumMod val="60000"/>
                <a:lumOff val="40000"/>
              </a:schemeClr>
            </a:solidFill>
            <a:ln>
              <a:noFill/>
            </a:ln>
            <a:effectLst/>
          </c:spPr>
          <c:invertIfNegative val="0"/>
          <c:dPt>
            <c:idx val="0"/>
            <c:invertIfNegative val="0"/>
            <c:bubble3D val="0"/>
            <c:spPr>
              <a:solidFill>
                <a:schemeClr val="accent6">
                  <a:lumMod val="40000"/>
                  <a:lumOff val="60000"/>
                </a:schemeClr>
              </a:solidFill>
              <a:ln>
                <a:noFill/>
              </a:ln>
              <a:effectLst/>
            </c:spPr>
            <c:extLst>
              <c:ext xmlns:c16="http://schemas.microsoft.com/office/drawing/2014/chart" uri="{C3380CC4-5D6E-409C-BE32-E72D297353CC}">
                <c16:uniqueId val="{00000008-721F-4AE4-BB23-B86DF289C688}"/>
              </c:ext>
            </c:extLst>
          </c:dPt>
          <c:dPt>
            <c:idx val="1"/>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3-08A1-49C5-95DB-C5A072AF4CEE}"/>
              </c:ext>
            </c:extLst>
          </c:dPt>
          <c:dPt>
            <c:idx val="2"/>
            <c:invertIfNegative val="0"/>
            <c:bubble3D val="0"/>
            <c:spPr>
              <a:solidFill>
                <a:schemeClr val="accent6">
                  <a:lumMod val="75000"/>
                </a:schemeClr>
              </a:solidFill>
              <a:ln>
                <a:noFill/>
              </a:ln>
              <a:effectLst/>
            </c:spPr>
            <c:extLst>
              <c:ext xmlns:c16="http://schemas.microsoft.com/office/drawing/2014/chart" uri="{C3380CC4-5D6E-409C-BE32-E72D297353CC}">
                <c16:uniqueId val="{00000004-08A1-49C5-95DB-C5A072AF4CEE}"/>
              </c:ext>
            </c:extLst>
          </c:dPt>
          <c:errBars>
            <c:errBarType val="both"/>
            <c:errValType val="cust"/>
            <c:noEndCap val="0"/>
            <c:plus>
              <c:numRef>
                <c:f>Sheet1!#REF!</c:f>
                <c:numCache>
                  <c:formatCode>General</c:formatCode>
                  <c:ptCount val="1"/>
                  <c:pt idx="0">
                    <c:v>1</c:v>
                  </c:pt>
                </c:numCache>
              </c:numRef>
            </c:plus>
            <c:minus>
              <c:numRef>
                <c:f>Sheet1!#REF!</c:f>
                <c:numCache>
                  <c:formatCode>General</c:formatCode>
                  <c:ptCount val="1"/>
                  <c:pt idx="0">
                    <c:v>1</c:v>
                  </c:pt>
                </c:numCache>
              </c:numRef>
            </c:minus>
            <c:spPr>
              <a:noFill/>
              <a:ln w="9525" cap="flat" cmpd="sng" algn="ctr">
                <a:solidFill>
                  <a:schemeClr val="tx1">
                    <a:lumMod val="65000"/>
                    <a:lumOff val="35000"/>
                  </a:schemeClr>
                </a:solidFill>
                <a:round/>
              </a:ln>
              <a:effectLst/>
            </c:spPr>
          </c:errBars>
          <c:cat>
            <c:strRef>
              <c:f>Sheet1!$A$2:$A$4</c:f>
              <c:strCache>
                <c:ptCount val="3"/>
                <c:pt idx="0">
                  <c:v>0 meals/wk</c:v>
                </c:pt>
                <c:pt idx="1">
                  <c:v>1-3 meals/wk</c:v>
                </c:pt>
                <c:pt idx="2">
                  <c:v>4+ meals/wk</c:v>
                </c:pt>
              </c:strCache>
            </c:strRef>
          </c:cat>
          <c:val>
            <c:numRef>
              <c:f>Sheet1!$B$2:$B$4</c:f>
              <c:numCache>
                <c:formatCode>General</c:formatCode>
                <c:ptCount val="3"/>
                <c:pt idx="0">
                  <c:v>90.8</c:v>
                </c:pt>
                <c:pt idx="1">
                  <c:v>98.5</c:v>
                </c:pt>
                <c:pt idx="2">
                  <c:v>101.5</c:v>
                </c:pt>
              </c:numCache>
            </c:numRef>
          </c:val>
          <c:extLst>
            <c:ext xmlns:c16="http://schemas.microsoft.com/office/drawing/2014/chart" uri="{C3380CC4-5D6E-409C-BE32-E72D297353CC}">
              <c16:uniqueId val="{00000000-08A1-49C5-95DB-C5A072AF4CEE}"/>
            </c:ext>
          </c:extLst>
        </c:ser>
        <c:ser>
          <c:idx val="1"/>
          <c:order val="1"/>
          <c:tx>
            <c:strRef>
              <c:f>Sheet1!$C$1</c:f>
              <c:strCache>
                <c:ptCount val="1"/>
                <c:pt idx="0">
                  <c:v>Female</c:v>
                </c:pt>
              </c:strCache>
            </c:strRef>
          </c:tx>
          <c:spPr>
            <a:solidFill>
              <a:srgbClr val="D69AC2"/>
            </a:solidFill>
            <a:ln>
              <a:noFill/>
            </a:ln>
            <a:effectLst/>
          </c:spPr>
          <c:invertIfNegative val="0"/>
          <c:dPt>
            <c:idx val="0"/>
            <c:invertIfNegative val="0"/>
            <c:bubble3D val="0"/>
            <c:spPr>
              <a:solidFill>
                <a:srgbClr val="E6C0D9"/>
              </a:solidFill>
              <a:ln>
                <a:noFill/>
              </a:ln>
              <a:effectLst/>
            </c:spPr>
            <c:extLst>
              <c:ext xmlns:c16="http://schemas.microsoft.com/office/drawing/2014/chart" uri="{C3380CC4-5D6E-409C-BE32-E72D297353CC}">
                <c16:uniqueId val="{00000009-721F-4AE4-BB23-B86DF289C688}"/>
              </c:ext>
            </c:extLst>
          </c:dPt>
          <c:dPt>
            <c:idx val="1"/>
            <c:invertIfNegative val="0"/>
            <c:bubble3D val="0"/>
            <c:spPr>
              <a:solidFill>
                <a:srgbClr val="D69AC2"/>
              </a:solidFill>
              <a:ln>
                <a:noFill/>
              </a:ln>
              <a:effectLst/>
            </c:spPr>
            <c:extLst>
              <c:ext xmlns:c16="http://schemas.microsoft.com/office/drawing/2014/chart" uri="{C3380CC4-5D6E-409C-BE32-E72D297353CC}">
                <c16:uniqueId val="{00000006-08A1-49C5-95DB-C5A072AF4CEE}"/>
              </c:ext>
            </c:extLst>
          </c:dPt>
          <c:dPt>
            <c:idx val="2"/>
            <c:invertIfNegative val="0"/>
            <c:bubble3D val="0"/>
            <c:spPr>
              <a:solidFill>
                <a:srgbClr val="A72F7F"/>
              </a:solidFill>
              <a:ln>
                <a:noFill/>
              </a:ln>
              <a:effectLst/>
            </c:spPr>
            <c:extLst>
              <c:ext xmlns:c16="http://schemas.microsoft.com/office/drawing/2014/chart" uri="{C3380CC4-5D6E-409C-BE32-E72D297353CC}">
                <c16:uniqueId val="{00000007-08A1-49C5-95DB-C5A072AF4CEE}"/>
              </c:ext>
            </c:extLst>
          </c:dPt>
          <c:errBars>
            <c:errBarType val="both"/>
            <c:errValType val="cust"/>
            <c:noEndCap val="0"/>
            <c:plus>
              <c:numRef>
                <c:f>Sheet1!$C$7</c:f>
                <c:numCache>
                  <c:formatCode>General</c:formatCode>
                  <c:ptCount val="1"/>
                  <c:pt idx="0">
                    <c:v>1.6</c:v>
                  </c:pt>
                </c:numCache>
              </c:numRef>
            </c:plus>
            <c:minus>
              <c:numRef>
                <c:f>Sheet1!$C$7</c:f>
                <c:numCache>
                  <c:formatCode>General</c:formatCode>
                  <c:ptCount val="1"/>
                  <c:pt idx="0">
                    <c:v>1.6</c:v>
                  </c:pt>
                </c:numCache>
              </c:numRef>
            </c:minus>
            <c:spPr>
              <a:noFill/>
              <a:ln w="9525" cap="flat" cmpd="sng" algn="ctr">
                <a:solidFill>
                  <a:schemeClr val="tx1">
                    <a:lumMod val="65000"/>
                    <a:lumOff val="35000"/>
                  </a:schemeClr>
                </a:solidFill>
                <a:round/>
              </a:ln>
              <a:effectLst/>
            </c:spPr>
          </c:errBars>
          <c:cat>
            <c:strRef>
              <c:f>Sheet1!$A$2:$A$4</c:f>
              <c:strCache>
                <c:ptCount val="3"/>
                <c:pt idx="0">
                  <c:v>0 meals/wk</c:v>
                </c:pt>
                <c:pt idx="1">
                  <c:v>1-3 meals/wk</c:v>
                </c:pt>
                <c:pt idx="2">
                  <c:v>4+ meals/wk</c:v>
                </c:pt>
              </c:strCache>
            </c:strRef>
          </c:cat>
          <c:val>
            <c:numRef>
              <c:f>Sheet1!$C$2:$C$4</c:f>
              <c:numCache>
                <c:formatCode>General</c:formatCode>
                <c:ptCount val="3"/>
                <c:pt idx="0">
                  <c:v>108.6</c:v>
                </c:pt>
                <c:pt idx="1">
                  <c:v>112.3</c:v>
                </c:pt>
                <c:pt idx="2">
                  <c:v>111.3</c:v>
                </c:pt>
              </c:numCache>
            </c:numRef>
          </c:val>
          <c:extLst>
            <c:ext xmlns:c16="http://schemas.microsoft.com/office/drawing/2014/chart" uri="{C3380CC4-5D6E-409C-BE32-E72D297353CC}">
              <c16:uniqueId val="{00000001-08A1-49C5-95DB-C5A072AF4CEE}"/>
            </c:ext>
          </c:extLst>
        </c:ser>
        <c:dLbls>
          <c:showLegendKey val="0"/>
          <c:showVal val="0"/>
          <c:showCatName val="0"/>
          <c:showSerName val="0"/>
          <c:showPercent val="0"/>
          <c:showBubbleSize val="0"/>
        </c:dLbls>
        <c:gapWidth val="182"/>
        <c:axId val="319081776"/>
        <c:axId val="140780144"/>
      </c:barChart>
      <c:catAx>
        <c:axId val="31908177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40780144"/>
        <c:crosses val="autoZero"/>
        <c:auto val="1"/>
        <c:lblAlgn val="ctr"/>
        <c:lblOffset val="100"/>
        <c:noMultiLvlLbl val="0"/>
      </c:catAx>
      <c:valAx>
        <c:axId val="140780144"/>
        <c:scaling>
          <c:orientation val="minMax"/>
          <c:min val="4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19081776"/>
        <c:crosses val="autoZero"/>
        <c:crossBetween val="between"/>
      </c:valAx>
      <c:spPr>
        <a:noFill/>
        <a:ln>
          <a:solidFill>
            <a:srgbClr val="009A46"/>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0.18887</cdr:x>
      <cdr:y>0.25254</cdr:y>
    </cdr:from>
    <cdr:to>
      <cdr:x>0.26122</cdr:x>
      <cdr:y>0.31181</cdr:y>
    </cdr:to>
    <cdr:sp macro="" textlink="">
      <cdr:nvSpPr>
        <cdr:cNvPr id="2" name="TextBox 1">
          <a:extLst xmlns:a="http://schemas.openxmlformats.org/drawingml/2006/main">
            <a:ext uri="{FF2B5EF4-FFF2-40B4-BE49-F238E27FC236}">
              <a16:creationId xmlns:a16="http://schemas.microsoft.com/office/drawing/2014/main" id="{A7A176F6-68C7-08AF-E5B1-52DF0AE37A97}"/>
            </a:ext>
          </a:extLst>
        </cdr:cNvPr>
        <cdr:cNvSpPr txBox="1"/>
      </cdr:nvSpPr>
      <cdr:spPr>
        <a:xfrm xmlns:a="http://schemas.openxmlformats.org/drawingml/2006/main">
          <a:off x="2068830" y="1558406"/>
          <a:ext cx="792480" cy="3657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2000" dirty="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0.20696</cdr:x>
      <cdr:y>0.6452</cdr:y>
    </cdr:from>
    <cdr:to>
      <cdr:x>0.26678</cdr:x>
      <cdr:y>0.69212</cdr:y>
    </cdr:to>
    <cdr:sp macro="" textlink="">
      <cdr:nvSpPr>
        <cdr:cNvPr id="3" name="TextBox 2">
          <a:extLst xmlns:a="http://schemas.openxmlformats.org/drawingml/2006/main">
            <a:ext uri="{FF2B5EF4-FFF2-40B4-BE49-F238E27FC236}">
              <a16:creationId xmlns:a16="http://schemas.microsoft.com/office/drawing/2014/main" id="{D813F478-E299-BCB9-9FB0-98B2F63862F3}"/>
            </a:ext>
          </a:extLst>
        </cdr:cNvPr>
        <cdr:cNvSpPr txBox="1"/>
      </cdr:nvSpPr>
      <cdr:spPr>
        <a:xfrm xmlns:a="http://schemas.openxmlformats.org/drawingml/2006/main">
          <a:off x="2266950" y="3981566"/>
          <a:ext cx="655320" cy="2895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latin typeface="Times New Roman" panose="02020603050405020304" pitchFamily="18" charset="0"/>
              <a:cs typeface="Times New Roman" panose="02020603050405020304" pitchFamily="18" charset="0"/>
            </a:rPr>
            <a:t>48.4</a:t>
          </a:r>
        </a:p>
      </cdr:txBody>
    </cdr:sp>
  </cdr:relSizeAnchor>
  <cdr:relSizeAnchor xmlns:cdr="http://schemas.openxmlformats.org/drawingml/2006/chartDrawing">
    <cdr:from>
      <cdr:x>0.27374</cdr:x>
      <cdr:y>0.6452</cdr:y>
    </cdr:from>
    <cdr:to>
      <cdr:x>0.35443</cdr:x>
      <cdr:y>0.69706</cdr:y>
    </cdr:to>
    <cdr:sp macro="" textlink="">
      <cdr:nvSpPr>
        <cdr:cNvPr id="4" name="TextBox 3">
          <a:extLst xmlns:a="http://schemas.openxmlformats.org/drawingml/2006/main">
            <a:ext uri="{FF2B5EF4-FFF2-40B4-BE49-F238E27FC236}">
              <a16:creationId xmlns:a16="http://schemas.microsoft.com/office/drawing/2014/main" id="{EF038FD2-8A7F-188E-1577-F67D2FED7619}"/>
            </a:ext>
          </a:extLst>
        </cdr:cNvPr>
        <cdr:cNvSpPr txBox="1"/>
      </cdr:nvSpPr>
      <cdr:spPr>
        <a:xfrm xmlns:a="http://schemas.openxmlformats.org/drawingml/2006/main">
          <a:off x="2998470" y="3981566"/>
          <a:ext cx="883920" cy="3200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solidFill>
                <a:schemeClr val="tx1"/>
              </a:solidFill>
              <a:latin typeface="Times New Roman" panose="02020603050405020304" pitchFamily="18" charset="0"/>
              <a:cs typeface="Times New Roman" panose="02020603050405020304" pitchFamily="18" charset="0"/>
            </a:rPr>
            <a:t>59.3</a:t>
          </a:r>
        </a:p>
      </cdr:txBody>
    </cdr:sp>
  </cdr:relSizeAnchor>
  <cdr:relSizeAnchor xmlns:cdr="http://schemas.openxmlformats.org/drawingml/2006/chartDrawing">
    <cdr:from>
      <cdr:x>0.48522</cdr:x>
      <cdr:y>0.6452</cdr:y>
    </cdr:from>
    <cdr:to>
      <cdr:x>0.55617</cdr:x>
      <cdr:y>0.72176</cdr:y>
    </cdr:to>
    <cdr:sp macro="" textlink="">
      <cdr:nvSpPr>
        <cdr:cNvPr id="5" name="TextBox 4">
          <a:extLst xmlns:a="http://schemas.openxmlformats.org/drawingml/2006/main">
            <a:ext uri="{FF2B5EF4-FFF2-40B4-BE49-F238E27FC236}">
              <a16:creationId xmlns:a16="http://schemas.microsoft.com/office/drawing/2014/main" id="{518F93DB-22BE-BF7C-8999-C60349619EE3}"/>
            </a:ext>
          </a:extLst>
        </cdr:cNvPr>
        <cdr:cNvSpPr txBox="1"/>
      </cdr:nvSpPr>
      <cdr:spPr>
        <a:xfrm xmlns:a="http://schemas.openxmlformats.org/drawingml/2006/main">
          <a:off x="5314950" y="3981566"/>
          <a:ext cx="777240" cy="4724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solidFill>
                <a:schemeClr val="tx1"/>
              </a:solidFill>
              <a:latin typeface="Times New Roman" panose="02020603050405020304" pitchFamily="18" charset="0"/>
              <a:cs typeface="Times New Roman" panose="02020603050405020304" pitchFamily="18" charset="0"/>
            </a:rPr>
            <a:t>48.2</a:t>
          </a:r>
        </a:p>
      </cdr:txBody>
    </cdr:sp>
  </cdr:relSizeAnchor>
  <cdr:relSizeAnchor xmlns:cdr="http://schemas.openxmlformats.org/drawingml/2006/chartDrawing">
    <cdr:from>
      <cdr:x>0.55478</cdr:x>
      <cdr:y>0.64767</cdr:y>
    </cdr:from>
    <cdr:to>
      <cdr:x>0.63547</cdr:x>
      <cdr:y>0.71435</cdr:y>
    </cdr:to>
    <cdr:sp macro="" textlink="">
      <cdr:nvSpPr>
        <cdr:cNvPr id="6" name="TextBox 5">
          <a:extLst xmlns:a="http://schemas.openxmlformats.org/drawingml/2006/main">
            <a:ext uri="{FF2B5EF4-FFF2-40B4-BE49-F238E27FC236}">
              <a16:creationId xmlns:a16="http://schemas.microsoft.com/office/drawing/2014/main" id="{23D33181-8BDE-4994-6860-665DC4769BC1}"/>
            </a:ext>
          </a:extLst>
        </cdr:cNvPr>
        <cdr:cNvSpPr txBox="1"/>
      </cdr:nvSpPr>
      <cdr:spPr>
        <a:xfrm xmlns:a="http://schemas.openxmlformats.org/drawingml/2006/main">
          <a:off x="6076964" y="3996793"/>
          <a:ext cx="883858" cy="41148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solidFill>
                <a:schemeClr val="tx1"/>
              </a:solidFill>
              <a:latin typeface="Times New Roman" panose="02020603050405020304" pitchFamily="18" charset="0"/>
              <a:cs typeface="Times New Roman" panose="02020603050405020304" pitchFamily="18" charset="0"/>
            </a:rPr>
            <a:t>59.4</a:t>
          </a:r>
        </a:p>
      </cdr:txBody>
    </cdr:sp>
  </cdr:relSizeAnchor>
  <cdr:relSizeAnchor xmlns:cdr="http://schemas.openxmlformats.org/drawingml/2006/chartDrawing">
    <cdr:from>
      <cdr:x>0.76765</cdr:x>
      <cdr:y>0.65014</cdr:y>
    </cdr:from>
    <cdr:to>
      <cdr:x>0.84</cdr:x>
      <cdr:y>0.69706</cdr:y>
    </cdr:to>
    <cdr:sp macro="" textlink="">
      <cdr:nvSpPr>
        <cdr:cNvPr id="7" name="TextBox 6">
          <a:extLst xmlns:a="http://schemas.openxmlformats.org/drawingml/2006/main">
            <a:ext uri="{FF2B5EF4-FFF2-40B4-BE49-F238E27FC236}">
              <a16:creationId xmlns:a16="http://schemas.microsoft.com/office/drawing/2014/main" id="{592404AE-D125-25F4-7AC7-B19375E8E1E6}"/>
            </a:ext>
          </a:extLst>
        </cdr:cNvPr>
        <cdr:cNvSpPr txBox="1"/>
      </cdr:nvSpPr>
      <cdr:spPr>
        <a:xfrm xmlns:a="http://schemas.openxmlformats.org/drawingml/2006/main">
          <a:off x="8408622" y="4012038"/>
          <a:ext cx="792504" cy="28954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solidFill>
                <a:schemeClr val="tx1"/>
              </a:solidFill>
              <a:latin typeface="Times New Roman" panose="02020603050405020304" pitchFamily="18" charset="0"/>
              <a:cs typeface="Times New Roman" panose="02020603050405020304" pitchFamily="18" charset="0"/>
            </a:rPr>
            <a:t>46.5</a:t>
          </a:r>
        </a:p>
      </cdr:txBody>
    </cdr:sp>
  </cdr:relSizeAnchor>
  <cdr:relSizeAnchor xmlns:cdr="http://schemas.openxmlformats.org/drawingml/2006/chartDrawing">
    <cdr:from>
      <cdr:x>0.84278</cdr:x>
      <cdr:y>0.64767</cdr:y>
    </cdr:from>
    <cdr:to>
      <cdr:x>0.9193</cdr:x>
      <cdr:y>0.72176</cdr:y>
    </cdr:to>
    <cdr:sp macro="" textlink="">
      <cdr:nvSpPr>
        <cdr:cNvPr id="8" name="TextBox 7">
          <a:extLst xmlns:a="http://schemas.openxmlformats.org/drawingml/2006/main">
            <a:ext uri="{FF2B5EF4-FFF2-40B4-BE49-F238E27FC236}">
              <a16:creationId xmlns:a16="http://schemas.microsoft.com/office/drawing/2014/main" id="{E9D981D4-5C07-E582-E85D-9567E1143899}"/>
            </a:ext>
          </a:extLst>
        </cdr:cNvPr>
        <cdr:cNvSpPr txBox="1"/>
      </cdr:nvSpPr>
      <cdr:spPr>
        <a:xfrm xmlns:a="http://schemas.openxmlformats.org/drawingml/2006/main">
          <a:off x="9231606" y="3996801"/>
          <a:ext cx="838181" cy="4572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solidFill>
                <a:schemeClr val="tx1"/>
              </a:solidFill>
              <a:latin typeface="Times New Roman" panose="02020603050405020304" pitchFamily="18" charset="0"/>
              <a:cs typeface="Times New Roman" panose="02020603050405020304" pitchFamily="18" charset="0"/>
            </a:rPr>
            <a:t>59.5</a:t>
          </a:r>
        </a:p>
      </cdr:txBody>
    </cdr:sp>
  </cdr:relSizeAnchor>
</c:userShapes>
</file>

<file path=ppt/drawings/drawing2.xml><?xml version="1.0" encoding="utf-8"?>
<c:userShapes xmlns:c="http://schemas.openxmlformats.org/drawingml/2006/chart">
  <cdr:relSizeAnchor xmlns:cdr="http://schemas.openxmlformats.org/drawingml/2006/chartDrawing">
    <cdr:from>
      <cdr:x>0.46019</cdr:x>
      <cdr:y>0.6837</cdr:y>
    </cdr:from>
    <cdr:to>
      <cdr:x>0.53645</cdr:x>
      <cdr:y>0.74926</cdr:y>
    </cdr:to>
    <cdr:sp macro="" textlink="">
      <cdr:nvSpPr>
        <cdr:cNvPr id="2" name="TextBox 1">
          <a:extLst xmlns:a="http://schemas.openxmlformats.org/drawingml/2006/main">
            <a:ext uri="{FF2B5EF4-FFF2-40B4-BE49-F238E27FC236}">
              <a16:creationId xmlns:a16="http://schemas.microsoft.com/office/drawing/2014/main" id="{06585B6F-C3EA-F0EE-7D7C-7B42E8251918}"/>
            </a:ext>
          </a:extLst>
        </cdr:cNvPr>
        <cdr:cNvSpPr txBox="1"/>
      </cdr:nvSpPr>
      <cdr:spPr>
        <a:xfrm xmlns:a="http://schemas.openxmlformats.org/drawingml/2006/main">
          <a:off x="4690140" y="4450061"/>
          <a:ext cx="777223" cy="4267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latin typeface="Times New Roman" panose="02020603050405020304" pitchFamily="18" charset="0"/>
              <a:cs typeface="Times New Roman" panose="02020603050405020304" pitchFamily="18" charset="0"/>
            </a:rPr>
            <a:t>98.5</a:t>
          </a:r>
        </a:p>
      </cdr:txBody>
    </cdr:sp>
  </cdr:relSizeAnchor>
  <cdr:relSizeAnchor xmlns:cdr="http://schemas.openxmlformats.org/drawingml/2006/chartDrawing">
    <cdr:from>
      <cdr:x>0.53046</cdr:x>
      <cdr:y>0.68196</cdr:y>
    </cdr:from>
    <cdr:to>
      <cdr:x>0.64112</cdr:x>
      <cdr:y>0.74283</cdr:y>
    </cdr:to>
    <cdr:sp macro="" textlink="">
      <cdr:nvSpPr>
        <cdr:cNvPr id="4" name="TextBox 3">
          <a:extLst xmlns:a="http://schemas.openxmlformats.org/drawingml/2006/main">
            <a:ext uri="{FF2B5EF4-FFF2-40B4-BE49-F238E27FC236}">
              <a16:creationId xmlns:a16="http://schemas.microsoft.com/office/drawing/2014/main" id="{CEA4BCA4-8204-2BBB-04B5-1496F4165FEA}"/>
            </a:ext>
          </a:extLst>
        </cdr:cNvPr>
        <cdr:cNvSpPr txBox="1"/>
      </cdr:nvSpPr>
      <cdr:spPr>
        <a:xfrm xmlns:a="http://schemas.openxmlformats.org/drawingml/2006/main">
          <a:off x="5406341" y="4438677"/>
          <a:ext cx="1127819" cy="3961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latin typeface="Times New Roman" panose="02020603050405020304" pitchFamily="18" charset="0"/>
              <a:cs typeface="Times New Roman" panose="02020603050405020304" pitchFamily="18" charset="0"/>
            </a:rPr>
            <a:t>112.3</a:t>
          </a:r>
        </a:p>
      </cdr:txBody>
    </cdr:sp>
  </cdr:relSizeAnchor>
  <cdr:relSizeAnchor xmlns:cdr="http://schemas.openxmlformats.org/drawingml/2006/chartDrawing">
    <cdr:from>
      <cdr:x>0.75776</cdr:x>
      <cdr:y>0.67961</cdr:y>
    </cdr:from>
    <cdr:to>
      <cdr:x>0.84599</cdr:x>
      <cdr:y>0.74048</cdr:y>
    </cdr:to>
    <cdr:sp macro="" textlink="">
      <cdr:nvSpPr>
        <cdr:cNvPr id="5" name="TextBox 4">
          <a:extLst xmlns:a="http://schemas.openxmlformats.org/drawingml/2006/main">
            <a:ext uri="{FF2B5EF4-FFF2-40B4-BE49-F238E27FC236}">
              <a16:creationId xmlns:a16="http://schemas.microsoft.com/office/drawing/2014/main" id="{0E341505-DFDC-0FC9-97D8-13160F47EE4D}"/>
            </a:ext>
          </a:extLst>
        </cdr:cNvPr>
        <cdr:cNvSpPr txBox="1"/>
      </cdr:nvSpPr>
      <cdr:spPr>
        <a:xfrm xmlns:a="http://schemas.openxmlformats.org/drawingml/2006/main">
          <a:off x="7722859" y="4423431"/>
          <a:ext cx="899218" cy="3961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latin typeface="Times New Roman" panose="02020603050405020304" pitchFamily="18" charset="0"/>
              <a:cs typeface="Times New Roman" panose="02020603050405020304" pitchFamily="18" charset="0"/>
            </a:rPr>
            <a:t>101.5</a:t>
          </a:r>
        </a:p>
      </cdr:txBody>
    </cdr:sp>
  </cdr:relSizeAnchor>
  <cdr:relSizeAnchor xmlns:cdr="http://schemas.openxmlformats.org/drawingml/2006/chartDrawing">
    <cdr:from>
      <cdr:x>0.83813</cdr:x>
      <cdr:y>0.67903</cdr:y>
    </cdr:from>
    <cdr:to>
      <cdr:x>0.93682</cdr:x>
      <cdr:y>0.73757</cdr:y>
    </cdr:to>
    <cdr:sp macro="" textlink="">
      <cdr:nvSpPr>
        <cdr:cNvPr id="6" name="TextBox 5">
          <a:extLst xmlns:a="http://schemas.openxmlformats.org/drawingml/2006/main">
            <a:ext uri="{FF2B5EF4-FFF2-40B4-BE49-F238E27FC236}">
              <a16:creationId xmlns:a16="http://schemas.microsoft.com/office/drawing/2014/main" id="{2884C0BE-8165-F929-D61F-F99DE63DDB1B}"/>
            </a:ext>
          </a:extLst>
        </cdr:cNvPr>
        <cdr:cNvSpPr txBox="1"/>
      </cdr:nvSpPr>
      <cdr:spPr>
        <a:xfrm xmlns:a="http://schemas.openxmlformats.org/drawingml/2006/main">
          <a:off x="8542059" y="4419608"/>
          <a:ext cx="1005824" cy="3810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latin typeface="Times New Roman" panose="02020603050405020304" pitchFamily="18" charset="0"/>
              <a:cs typeface="Times New Roman" panose="02020603050405020304" pitchFamily="18" charset="0"/>
            </a:rPr>
            <a:t>111.3</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3C91FE-EA75-4046-9DBE-224E1CAAF17D}"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4217073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C91FE-EA75-4046-9DBE-224E1CAAF17D}"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1476305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C91FE-EA75-4046-9DBE-224E1CAAF17D}"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2464350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C91FE-EA75-4046-9DBE-224E1CAAF17D}"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27358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3C91FE-EA75-4046-9DBE-224E1CAAF17D}"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2510766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3C91FE-EA75-4046-9DBE-224E1CAAF17D}"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349378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3C91FE-EA75-4046-9DBE-224E1CAAF17D}" type="datetimeFigureOut">
              <a:rPr lang="en-US" smtClean="0"/>
              <a:t>4/5/2023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4232096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3C91FE-EA75-4046-9DBE-224E1CAAF17D}" type="datetimeFigureOut">
              <a:rPr lang="en-US" smtClean="0"/>
              <a:t>4/5/2023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75472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3C91FE-EA75-4046-9DBE-224E1CAAF17D}" type="datetimeFigureOut">
              <a:rPr lang="en-US" smtClean="0"/>
              <a:t>4/5/2023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1192566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7B3C91FE-EA75-4046-9DBE-224E1CAAF17D}"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3075148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7B3C91FE-EA75-4046-9DBE-224E1CAAF17D}"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CF8519-C3B3-49C9-95FE-E5E7DE5C8F80}" type="slidenum">
              <a:rPr lang="en-US" smtClean="0"/>
              <a:t>‹#›</a:t>
            </a:fld>
            <a:endParaRPr lang="en-US"/>
          </a:p>
        </p:txBody>
      </p:sp>
    </p:spTree>
    <p:extLst>
      <p:ext uri="{BB962C8B-B14F-4D97-AF65-F5344CB8AC3E}">
        <p14:creationId xmlns:p14="http://schemas.microsoft.com/office/powerpoint/2010/main" val="4187364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7B3C91FE-EA75-4046-9DBE-224E1CAAF17D}" type="datetimeFigureOut">
              <a:rPr lang="en-US" smtClean="0"/>
              <a:t>4/5/2023</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26CF8519-C3B3-49C9-95FE-E5E7DE5C8F80}" type="slidenum">
              <a:rPr lang="en-US" smtClean="0"/>
              <a:t>‹#›</a:t>
            </a:fld>
            <a:endParaRPr lang="en-US"/>
          </a:p>
        </p:txBody>
      </p:sp>
    </p:spTree>
    <p:extLst>
      <p:ext uri="{BB962C8B-B14F-4D97-AF65-F5344CB8AC3E}">
        <p14:creationId xmlns:p14="http://schemas.microsoft.com/office/powerpoint/2010/main" val="19762355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D54EAEB8-8681-005A-6555-9B873BA4253E}"/>
              </a:ext>
            </a:extLst>
          </p:cNvPr>
          <p:cNvSpPr/>
          <p:nvPr/>
        </p:nvSpPr>
        <p:spPr>
          <a:xfrm>
            <a:off x="12344400" y="4191000"/>
            <a:ext cx="23774400" cy="157734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E98E017-1018-683D-C0DF-A6612BBF77AF}"/>
              </a:ext>
            </a:extLst>
          </p:cNvPr>
          <p:cNvSpPr/>
          <p:nvPr/>
        </p:nvSpPr>
        <p:spPr>
          <a:xfrm>
            <a:off x="457201" y="17389181"/>
            <a:ext cx="11506201" cy="9093781"/>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tx1"/>
                </a:solidFill>
                <a:latin typeface="Times New Roman" panose="02020603050405020304" pitchFamily="18" charset="0"/>
                <a:cs typeface="Times New Roman" panose="02020603050405020304" pitchFamily="18" charset="0"/>
              </a:rPr>
              <a:t>Participants &amp; Study Design</a:t>
            </a:r>
          </a:p>
          <a:p>
            <a:pPr marL="457200" indent="-457200">
              <a:buFont typeface="Arial" panose="020B0604020202020204" pitchFamily="34" charset="0"/>
              <a:buChar char="•"/>
            </a:pPr>
            <a:r>
              <a:rPr lang="en-US" sz="3200" dirty="0">
                <a:solidFill>
                  <a:schemeClr val="tx1"/>
                </a:solidFill>
                <a:latin typeface="Times New Roman" panose="02020603050405020304" pitchFamily="18" charset="0"/>
                <a:cs typeface="Times New Roman" panose="02020603050405020304" pitchFamily="18" charset="0"/>
              </a:rPr>
              <a:t>Convenience sample of (n=8907) college students between the ages of 18-24 enrolled in an introductory nutrition course.</a:t>
            </a:r>
            <a:endParaRPr lang="en-US" sz="3200" b="1" dirty="0">
              <a:solidFill>
                <a:schemeClr val="tx1"/>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solidFill>
                  <a:schemeClr val="tx1"/>
                </a:solidFill>
                <a:latin typeface="Times New Roman" panose="02020603050405020304" pitchFamily="18" charset="0"/>
                <a:cs typeface="Times New Roman" panose="02020603050405020304" pitchFamily="18" charset="0"/>
              </a:rPr>
              <a:t>The College Health and Nutrition Assessment Survey (CHANAS): is </a:t>
            </a:r>
            <a:r>
              <a:rPr lang="en-US" sz="3200" b="0" i="0" u="none" strike="noStrike" dirty="0">
                <a:solidFill>
                  <a:srgbClr val="000000"/>
                </a:solidFill>
                <a:effectLst/>
                <a:latin typeface="Times New Roman" panose="02020603050405020304" pitchFamily="18" charset="0"/>
              </a:rPr>
              <a:t>an ongoing cross-sectional study conducted at the University of New Hampshire since 2005 </a:t>
            </a:r>
            <a:r>
              <a:rPr lang="en-US" sz="3200" dirty="0">
                <a:solidFill>
                  <a:srgbClr val="000000"/>
                </a:solidFill>
                <a:latin typeface="Times New Roman" panose="02020603050405020304" pitchFamily="18" charset="0"/>
              </a:rPr>
              <a:t>(UNH IRB </a:t>
            </a:r>
            <a:r>
              <a:rPr lang="en-US" sz="3200" dirty="0">
                <a:solidFill>
                  <a:srgbClr val="000000"/>
                </a:solidFill>
                <a:latin typeface="Times New Roman" panose="02020603050405020304" pitchFamily="18" charset="0"/>
                <a:cs typeface="Times New Roman" panose="02020603050405020304" pitchFamily="18" charset="0"/>
              </a:rPr>
              <a:t>#5524).</a:t>
            </a:r>
          </a:p>
          <a:p>
            <a:pPr marL="457200" indent="-457200">
              <a:buFont typeface="Arial" panose="020B0604020202020204" pitchFamily="34" charset="0"/>
              <a:buChar char="•"/>
            </a:pPr>
            <a:endParaRPr lang="en-US" sz="3200" dirty="0">
              <a:solidFill>
                <a:srgbClr val="000000"/>
              </a:solidFill>
              <a:latin typeface="Times New Roman" panose="02020603050405020304" pitchFamily="18" charset="0"/>
              <a:cs typeface="Times New Roman" panose="02020603050405020304" pitchFamily="18" charset="0"/>
            </a:endParaRPr>
          </a:p>
          <a:p>
            <a:r>
              <a:rPr lang="en-US" sz="3200" b="1" dirty="0">
                <a:solidFill>
                  <a:srgbClr val="000000"/>
                </a:solidFill>
                <a:latin typeface="Times New Roman" panose="02020603050405020304" pitchFamily="18" charset="0"/>
                <a:cs typeface="Times New Roman" panose="02020603050405020304" pitchFamily="18" charset="0"/>
              </a:rPr>
              <a:t>Measurements:</a:t>
            </a:r>
          </a:p>
          <a:p>
            <a:pPr marL="457200" indent="-457200">
              <a:buFont typeface="Arial" panose="020B0604020202020204" pitchFamily="34" charset="0"/>
              <a:buChar char="•"/>
            </a:pPr>
            <a:r>
              <a:rPr lang="en-US" sz="3200" dirty="0">
                <a:solidFill>
                  <a:srgbClr val="000000"/>
                </a:solidFill>
                <a:latin typeface="Times New Roman" panose="02020603050405020304" pitchFamily="18" charset="0"/>
                <a:cs typeface="Times New Roman" panose="02020603050405020304" pitchFamily="18" charset="0"/>
              </a:rPr>
              <a:t>Fasting lipid panel including LDL &amp; HDL cholesterol, triglycerides (TG), and total cholesterol (TC) via fingerstick performed by trained research assistants.</a:t>
            </a:r>
          </a:p>
          <a:p>
            <a:pPr marL="457200" indent="-457200">
              <a:buFont typeface="Arial" panose="020B0604020202020204" pitchFamily="34" charset="0"/>
              <a:buChar char="•"/>
            </a:pPr>
            <a:r>
              <a:rPr lang="en-US" sz="3200" dirty="0">
                <a:solidFill>
                  <a:srgbClr val="000000"/>
                </a:solidFill>
                <a:latin typeface="Times New Roman" panose="02020603050405020304" pitchFamily="18" charset="0"/>
                <a:cs typeface="Times New Roman" panose="02020603050405020304" pitchFamily="18" charset="0"/>
              </a:rPr>
              <a:t>Meal skipping using the question “Considering that 3 meals per day is desirable, how many meals a week do you skip?”</a:t>
            </a:r>
          </a:p>
          <a:p>
            <a:endParaRPr lang="en-US" sz="3200" b="1" dirty="0">
              <a:solidFill>
                <a:schemeClr val="tx1"/>
              </a:solidFill>
              <a:latin typeface="Times New Roman" panose="02020603050405020304" pitchFamily="18" charset="0"/>
              <a:cs typeface="Times New Roman" panose="02020603050405020304" pitchFamily="18" charset="0"/>
            </a:endParaRPr>
          </a:p>
          <a:p>
            <a:r>
              <a:rPr lang="en-US" sz="3200" b="1" dirty="0">
                <a:solidFill>
                  <a:schemeClr val="tx1"/>
                </a:solidFill>
                <a:latin typeface="Times New Roman" panose="02020603050405020304" pitchFamily="18" charset="0"/>
                <a:cs typeface="Times New Roman" panose="02020603050405020304" pitchFamily="18" charset="0"/>
              </a:rPr>
              <a:t>Data Analysis</a:t>
            </a:r>
          </a:p>
          <a:p>
            <a:pPr marL="457200" indent="-457200">
              <a:buFont typeface="Arial" panose="020B0604020202020204" pitchFamily="34" charset="0"/>
              <a:buChar char="•"/>
            </a:pPr>
            <a:r>
              <a:rPr lang="en-US" sz="3200" dirty="0">
                <a:solidFill>
                  <a:schemeClr val="tx1"/>
                </a:solidFill>
                <a:latin typeface="Times New Roman" panose="02020603050405020304" pitchFamily="18" charset="0"/>
                <a:cs typeface="Times New Roman" panose="02020603050405020304" pitchFamily="18" charset="0"/>
              </a:rPr>
              <a:t>Chi-square and ANCOVA to examine differences between meal skipping groups. SPSS v. 28 was used to conduct analyses. </a:t>
            </a:r>
          </a:p>
          <a:p>
            <a:pPr marL="457200" indent="-457200">
              <a:buFont typeface="Arial" panose="020B0604020202020204" pitchFamily="34" charset="0"/>
              <a:buChar char="•"/>
            </a:pPr>
            <a:r>
              <a:rPr lang="en-US" sz="3200" dirty="0">
                <a:solidFill>
                  <a:schemeClr val="tx1"/>
                </a:solidFill>
                <a:latin typeface="Times New Roman" panose="02020603050405020304" pitchFamily="18" charset="0"/>
                <a:cs typeface="Times New Roman" panose="02020603050405020304" pitchFamily="18" charset="0"/>
              </a:rPr>
              <a:t>Covariates: </a:t>
            </a:r>
            <a:r>
              <a:rPr lang="en-US" sz="3200" b="0" i="0" u="none" strike="noStrike" dirty="0">
                <a:solidFill>
                  <a:srgbClr val="000000"/>
                </a:solidFill>
                <a:effectLst/>
                <a:latin typeface="Times New Roman" panose="02020603050405020304" pitchFamily="18" charset="0"/>
              </a:rPr>
              <a:t>BMI, sat. fat, alcohol, and birth control (women only).</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35" name="Rectangle 34">
            <a:extLst>
              <a:ext uri="{FF2B5EF4-FFF2-40B4-BE49-F238E27FC236}">
                <a16:creationId xmlns:a16="http://schemas.microsoft.com/office/drawing/2014/main" id="{6184F000-6FA8-AA39-93A6-E3688EB10553}"/>
              </a:ext>
            </a:extLst>
          </p:cNvPr>
          <p:cNvSpPr/>
          <p:nvPr/>
        </p:nvSpPr>
        <p:spPr>
          <a:xfrm>
            <a:off x="0" y="27307309"/>
            <a:ext cx="36576000" cy="1953491"/>
          </a:xfrm>
          <a:prstGeom prst="rect">
            <a:avLst/>
          </a:prstGeom>
          <a:solidFill>
            <a:srgbClr val="2D87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61CCD36-A120-AE5E-35AE-5E7B3976C93E}"/>
              </a:ext>
            </a:extLst>
          </p:cNvPr>
          <p:cNvSpPr/>
          <p:nvPr/>
        </p:nvSpPr>
        <p:spPr>
          <a:xfrm>
            <a:off x="457201" y="15712785"/>
            <a:ext cx="11514860" cy="1241714"/>
          </a:xfrm>
          <a:prstGeom prst="rect">
            <a:avLst/>
          </a:prstGeom>
          <a:solidFill>
            <a:srgbClr val="81276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9AB91DE-24D8-1771-BE41-4CF36198903E}"/>
              </a:ext>
            </a:extLst>
          </p:cNvPr>
          <p:cNvSpPr/>
          <p:nvPr/>
        </p:nvSpPr>
        <p:spPr>
          <a:xfrm>
            <a:off x="476251" y="11068050"/>
            <a:ext cx="11506201" cy="1101436"/>
          </a:xfrm>
          <a:prstGeom prst="rect">
            <a:avLst/>
          </a:prstGeom>
          <a:solidFill>
            <a:srgbClr val="2D874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9D4BC8A-9A1C-B3A9-FA95-52D04873C326}"/>
              </a:ext>
            </a:extLst>
          </p:cNvPr>
          <p:cNvSpPr/>
          <p:nvPr/>
        </p:nvSpPr>
        <p:spPr>
          <a:xfrm>
            <a:off x="457201" y="4464710"/>
            <a:ext cx="11499273" cy="1173480"/>
          </a:xfrm>
          <a:prstGeom prst="rect">
            <a:avLst/>
          </a:prstGeom>
          <a:solidFill>
            <a:srgbClr val="81276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02AAC59-85A3-1162-4A52-349B21F07A36}"/>
              </a:ext>
            </a:extLst>
          </p:cNvPr>
          <p:cNvSpPr/>
          <p:nvPr/>
        </p:nvSpPr>
        <p:spPr>
          <a:xfrm>
            <a:off x="495301" y="12685569"/>
            <a:ext cx="11506201" cy="2216727"/>
          </a:xfrm>
          <a:prstGeom prst="rect">
            <a:avLst/>
          </a:prstGeom>
          <a:solidFill>
            <a:srgbClr val="CFCFC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FB8D681-7FC7-6329-7552-B27EE9B11F2C}"/>
              </a:ext>
            </a:extLst>
          </p:cNvPr>
          <p:cNvSpPr/>
          <p:nvPr/>
        </p:nvSpPr>
        <p:spPr>
          <a:xfrm>
            <a:off x="457201" y="6141027"/>
            <a:ext cx="11506200" cy="4180031"/>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CF5571C-938C-CB47-D115-3E993FEE06E4}"/>
              </a:ext>
            </a:extLst>
          </p:cNvPr>
          <p:cNvSpPr/>
          <p:nvPr/>
        </p:nvSpPr>
        <p:spPr>
          <a:xfrm>
            <a:off x="0" y="0"/>
            <a:ext cx="36576000" cy="3657600"/>
          </a:xfrm>
          <a:prstGeom prst="rect">
            <a:avLst/>
          </a:prstGeom>
          <a:solidFill>
            <a:srgbClr val="2D87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27BE9EA-AFA2-953D-709B-9AD0139AF424}"/>
              </a:ext>
            </a:extLst>
          </p:cNvPr>
          <p:cNvSpPr>
            <a:spLocks noGrp="1"/>
          </p:cNvSpPr>
          <p:nvPr>
            <p:ph type="subTitle" idx="1"/>
          </p:nvPr>
        </p:nvSpPr>
        <p:spPr>
          <a:xfrm>
            <a:off x="495301" y="6221844"/>
            <a:ext cx="11222182" cy="3858491"/>
          </a:xfrm>
        </p:spPr>
        <p:txBody>
          <a:bodyPr>
            <a:noAutofit/>
          </a:bodyPr>
          <a:lstStyle/>
          <a:p>
            <a:pPr algn="l"/>
            <a:r>
              <a:rPr lang="en-US" sz="3200" b="0" i="0" u="none" strike="noStrike" dirty="0">
                <a:solidFill>
                  <a:srgbClr val="000000"/>
                </a:solidFill>
                <a:effectLst/>
                <a:latin typeface="Times New Roman" panose="02020603050405020304" pitchFamily="18" charset="0"/>
              </a:rPr>
              <a:t>College students are a population often overlooked when it comes to research due to the assumption that people of that age are healthy and not at risk for chronic diseases. The stressors of college can alter the diet. Previous literature has shown that there is a prevalence of students skipping meals</a:t>
            </a:r>
            <a:r>
              <a:rPr lang="en-US" sz="3200" baseline="30000" dirty="0">
                <a:solidFill>
                  <a:srgbClr val="000000"/>
                </a:solidFill>
                <a:latin typeface="Times New Roman" panose="02020603050405020304" pitchFamily="18" charset="0"/>
              </a:rPr>
              <a:t>1</a:t>
            </a:r>
            <a:r>
              <a:rPr lang="en-US" sz="3200" b="0" i="0" u="none" strike="noStrike" dirty="0">
                <a:solidFill>
                  <a:srgbClr val="000000"/>
                </a:solidFill>
                <a:effectLst/>
                <a:latin typeface="Times New Roman" panose="02020603050405020304" pitchFamily="18" charset="0"/>
              </a:rPr>
              <a:t>. Previous literature has also suggested that skipping meals can increase dyslipidemia within adults and elders</a:t>
            </a:r>
            <a:r>
              <a:rPr lang="en-US" sz="3200" b="0" i="0" u="none" strike="noStrike" baseline="30000" dirty="0">
                <a:solidFill>
                  <a:srgbClr val="000000"/>
                </a:solidFill>
                <a:effectLst/>
                <a:latin typeface="Times New Roman" panose="02020603050405020304" pitchFamily="18" charset="0"/>
              </a:rPr>
              <a:t>2,3,4 </a:t>
            </a:r>
            <a:r>
              <a:rPr lang="en-US" sz="3200" b="0" i="0" u="none" strike="noStrike" dirty="0">
                <a:solidFill>
                  <a:srgbClr val="000000"/>
                </a:solidFill>
                <a:effectLst/>
                <a:latin typeface="Times New Roman" panose="02020603050405020304" pitchFamily="18" charset="0"/>
              </a:rPr>
              <a:t>; however, there is </a:t>
            </a:r>
            <a:r>
              <a:rPr lang="en-US" sz="3200" dirty="0">
                <a:solidFill>
                  <a:srgbClr val="000000"/>
                </a:solidFill>
                <a:latin typeface="Times New Roman" panose="02020603050405020304" pitchFamily="18" charset="0"/>
              </a:rPr>
              <a:t>limited</a:t>
            </a:r>
            <a:r>
              <a:rPr lang="en-US" sz="3200" b="0" i="0" u="none" strike="noStrike" dirty="0">
                <a:solidFill>
                  <a:srgbClr val="000000"/>
                </a:solidFill>
                <a:effectLst/>
                <a:latin typeface="Times New Roman" panose="02020603050405020304" pitchFamily="18" charset="0"/>
              </a:rPr>
              <a:t> research on college students. Dyslipidemia is defined as </a:t>
            </a:r>
            <a:r>
              <a:rPr lang="en-US" sz="3200" dirty="0">
                <a:solidFill>
                  <a:srgbClr val="000000"/>
                </a:solidFill>
                <a:latin typeface="Times New Roman" panose="02020603050405020304" pitchFamily="18" charset="0"/>
              </a:rPr>
              <a:t>abnormal blood </a:t>
            </a:r>
            <a:r>
              <a:rPr lang="en-US" sz="3200" b="0" i="0" u="none" strike="noStrike" dirty="0">
                <a:solidFill>
                  <a:srgbClr val="000000"/>
                </a:solidFill>
                <a:effectLst/>
                <a:latin typeface="Times New Roman" panose="02020603050405020304" pitchFamily="18" charset="0"/>
              </a:rPr>
              <a:t>lipids and can lead to cardiovascular disease. </a:t>
            </a:r>
          </a:p>
          <a:p>
            <a:pPr algn="l"/>
            <a:endParaRPr lang="en-US" sz="320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C6D6D5EF-D612-89E8-1265-1780A7CFF42E}"/>
              </a:ext>
            </a:extLst>
          </p:cNvPr>
          <p:cNvSpPr>
            <a:spLocks noGrp="1"/>
          </p:cNvSpPr>
          <p:nvPr>
            <p:ph type="ctrTitle"/>
          </p:nvPr>
        </p:nvSpPr>
        <p:spPr>
          <a:xfrm>
            <a:off x="623455" y="-555642"/>
            <a:ext cx="36576000" cy="2443324"/>
          </a:xfrm>
        </p:spPr>
        <p:txBody>
          <a:bodyPr>
            <a:normAutofit/>
          </a:bodyPr>
          <a:lstStyle/>
          <a:p>
            <a:r>
              <a:rPr lang="en-US" sz="8000" b="1" dirty="0">
                <a:solidFill>
                  <a:schemeClr val="bg1"/>
                </a:solidFill>
                <a:latin typeface="Arial" panose="020B0604020202020204" pitchFamily="34" charset="0"/>
                <a:cs typeface="Arial" panose="020B0604020202020204" pitchFamily="34" charset="0"/>
              </a:rPr>
              <a:t>Do Young Adults Who Skip Meals Have Higher Rates of Dyslipidemia?</a:t>
            </a:r>
          </a:p>
        </p:txBody>
      </p:sp>
      <p:sp>
        <p:nvSpPr>
          <p:cNvPr id="4" name="TextBox 3">
            <a:extLst>
              <a:ext uri="{FF2B5EF4-FFF2-40B4-BE49-F238E27FC236}">
                <a16:creationId xmlns:a16="http://schemas.microsoft.com/office/drawing/2014/main" id="{B2408280-7390-732E-483F-64E8883D2B2C}"/>
              </a:ext>
            </a:extLst>
          </p:cNvPr>
          <p:cNvSpPr txBox="1"/>
          <p:nvPr/>
        </p:nvSpPr>
        <p:spPr>
          <a:xfrm>
            <a:off x="591705" y="12789475"/>
            <a:ext cx="11468100" cy="1938992"/>
          </a:xfrm>
          <a:prstGeom prst="rect">
            <a:avLst/>
          </a:prstGeom>
          <a:noFill/>
        </p:spPr>
        <p:txBody>
          <a:bodyPr wrap="square" rtlCol="0">
            <a:spAutoFit/>
          </a:bodyPr>
          <a:lstStyle/>
          <a:p>
            <a:pPr algn="ctr"/>
            <a:r>
              <a:rPr lang="en-US" sz="4000" b="1" dirty="0">
                <a:latin typeface="Times New Roman" panose="02020603050405020304" pitchFamily="18" charset="0"/>
                <a:cs typeface="Times New Roman" panose="02020603050405020304" pitchFamily="18" charset="0"/>
              </a:rPr>
              <a:t>To explore differences </a:t>
            </a:r>
          </a:p>
          <a:p>
            <a:pPr algn="ctr"/>
            <a:r>
              <a:rPr lang="en-US" sz="4000" b="1" dirty="0">
                <a:latin typeface="Times New Roman" panose="02020603050405020304" pitchFamily="18" charset="0"/>
                <a:cs typeface="Times New Roman" panose="02020603050405020304" pitchFamily="18" charset="0"/>
              </a:rPr>
              <a:t>in fasting lipid values among college students </a:t>
            </a:r>
          </a:p>
          <a:p>
            <a:pPr algn="ctr"/>
            <a:r>
              <a:rPr lang="en-US" sz="4000" b="1" dirty="0">
                <a:latin typeface="Times New Roman" panose="02020603050405020304" pitchFamily="18" charset="0"/>
                <a:cs typeface="Times New Roman" panose="02020603050405020304" pitchFamily="18" charset="0"/>
              </a:rPr>
              <a:t>who skip meals vs. those who do not.</a:t>
            </a:r>
          </a:p>
        </p:txBody>
      </p:sp>
      <p:sp>
        <p:nvSpPr>
          <p:cNvPr id="6" name="TextBox 5">
            <a:extLst>
              <a:ext uri="{FF2B5EF4-FFF2-40B4-BE49-F238E27FC236}">
                <a16:creationId xmlns:a16="http://schemas.microsoft.com/office/drawing/2014/main" id="{41C2BE93-DB4A-5BA4-1ABF-D9F6B7016518}"/>
              </a:ext>
            </a:extLst>
          </p:cNvPr>
          <p:cNvSpPr txBox="1"/>
          <p:nvPr/>
        </p:nvSpPr>
        <p:spPr>
          <a:xfrm>
            <a:off x="7407563" y="1974274"/>
            <a:ext cx="22234237" cy="1323439"/>
          </a:xfrm>
          <a:prstGeom prst="rect">
            <a:avLst/>
          </a:prstGeom>
          <a:noFill/>
        </p:spPr>
        <p:txBody>
          <a:bodyPr wrap="square" rtlCol="0">
            <a:spAutoFit/>
          </a:bodyPr>
          <a:lstStyle/>
          <a:p>
            <a:pPr algn="ctr"/>
            <a:r>
              <a:rPr lang="en-US" sz="4000" dirty="0">
                <a:solidFill>
                  <a:schemeClr val="bg1"/>
                </a:solidFill>
                <a:latin typeface="Times New Roman" panose="02020603050405020304" pitchFamily="18" charset="0"/>
                <a:cs typeface="Times New Roman" panose="02020603050405020304" pitchFamily="18" charset="0"/>
              </a:rPr>
              <a:t>Amy Urban, BS and Jesse Stabile Morrell, PhD | amy.urban@unh.edu</a:t>
            </a:r>
          </a:p>
          <a:p>
            <a:pPr algn="ctr"/>
            <a:r>
              <a:rPr lang="en-US" sz="4000" dirty="0">
                <a:solidFill>
                  <a:schemeClr val="bg1"/>
                </a:solidFill>
                <a:latin typeface="Times New Roman" panose="02020603050405020304" pitchFamily="18" charset="0"/>
                <a:cs typeface="Times New Roman" panose="02020603050405020304" pitchFamily="18" charset="0"/>
              </a:rPr>
              <a:t>Department of Agriculture, Nutrition, and Food Systems | University of New Hampshire, Durham, NH </a:t>
            </a:r>
          </a:p>
        </p:txBody>
      </p:sp>
      <p:sp>
        <p:nvSpPr>
          <p:cNvPr id="12" name="TextBox 11">
            <a:extLst>
              <a:ext uri="{FF2B5EF4-FFF2-40B4-BE49-F238E27FC236}">
                <a16:creationId xmlns:a16="http://schemas.microsoft.com/office/drawing/2014/main" id="{DE54539C-0642-7CFA-0505-EB9AC5A4A831}"/>
              </a:ext>
            </a:extLst>
          </p:cNvPr>
          <p:cNvSpPr txBox="1"/>
          <p:nvPr/>
        </p:nvSpPr>
        <p:spPr>
          <a:xfrm>
            <a:off x="2045855" y="15876151"/>
            <a:ext cx="8229600" cy="1384995"/>
          </a:xfrm>
          <a:prstGeom prst="rect">
            <a:avLst/>
          </a:prstGeom>
          <a:noFill/>
        </p:spPr>
        <p:txBody>
          <a:bodyPr wrap="square" rtlCol="0">
            <a:spAutoFit/>
          </a:bodyPr>
          <a:lstStyle/>
          <a:p>
            <a:pPr algn="ctr"/>
            <a:r>
              <a:rPr lang="en-US" sz="4800" b="1" dirty="0">
                <a:solidFill>
                  <a:schemeClr val="bg1"/>
                </a:solidFill>
                <a:latin typeface="Arial" panose="020B0604020202020204" pitchFamily="34" charset="0"/>
                <a:cs typeface="Arial" panose="020B0604020202020204" pitchFamily="34" charset="0"/>
              </a:rPr>
              <a:t>Methodology</a:t>
            </a:r>
          </a:p>
          <a:p>
            <a:endParaRPr lang="en-US" sz="3600" b="1" dirty="0"/>
          </a:p>
        </p:txBody>
      </p:sp>
      <p:sp>
        <p:nvSpPr>
          <p:cNvPr id="15" name="TextBox 14">
            <a:extLst>
              <a:ext uri="{FF2B5EF4-FFF2-40B4-BE49-F238E27FC236}">
                <a16:creationId xmlns:a16="http://schemas.microsoft.com/office/drawing/2014/main" id="{8BD733AC-2E3C-FB0B-F90A-F92CA59EC149}"/>
              </a:ext>
            </a:extLst>
          </p:cNvPr>
          <p:cNvSpPr txBox="1"/>
          <p:nvPr/>
        </p:nvSpPr>
        <p:spPr>
          <a:xfrm>
            <a:off x="2041237" y="4591710"/>
            <a:ext cx="8728364" cy="830997"/>
          </a:xfrm>
          <a:prstGeom prst="rect">
            <a:avLst/>
          </a:prstGeom>
          <a:noFill/>
        </p:spPr>
        <p:txBody>
          <a:bodyPr wrap="square" rtlCol="0">
            <a:spAutoFit/>
          </a:bodyPr>
          <a:lstStyle/>
          <a:p>
            <a:pPr algn="ctr"/>
            <a:r>
              <a:rPr lang="en-US" sz="4800" b="1" dirty="0">
                <a:solidFill>
                  <a:schemeClr val="bg1"/>
                </a:solidFill>
                <a:latin typeface="Arial" panose="020B0604020202020204" pitchFamily="34" charset="0"/>
                <a:cs typeface="Arial" panose="020B0604020202020204" pitchFamily="34" charset="0"/>
              </a:rPr>
              <a:t>The Problem</a:t>
            </a:r>
          </a:p>
        </p:txBody>
      </p:sp>
      <p:sp>
        <p:nvSpPr>
          <p:cNvPr id="17" name="TextBox 16">
            <a:extLst>
              <a:ext uri="{FF2B5EF4-FFF2-40B4-BE49-F238E27FC236}">
                <a16:creationId xmlns:a16="http://schemas.microsoft.com/office/drawing/2014/main" id="{B69DB3E8-62B6-0F15-9D83-C26DBB6E63AF}"/>
              </a:ext>
            </a:extLst>
          </p:cNvPr>
          <p:cNvSpPr txBox="1"/>
          <p:nvPr/>
        </p:nvSpPr>
        <p:spPr>
          <a:xfrm>
            <a:off x="1872673" y="11136745"/>
            <a:ext cx="8811491" cy="923330"/>
          </a:xfrm>
          <a:prstGeom prst="rect">
            <a:avLst/>
          </a:prstGeom>
          <a:noFill/>
        </p:spPr>
        <p:txBody>
          <a:bodyPr wrap="square" rtlCol="0">
            <a:spAutoFit/>
          </a:bodyPr>
          <a:lstStyle/>
          <a:p>
            <a:pPr algn="ctr"/>
            <a:r>
              <a:rPr lang="en-US" sz="5400" b="1" dirty="0">
                <a:solidFill>
                  <a:schemeClr val="bg1"/>
                </a:solidFill>
                <a:latin typeface="Arial" panose="020B0604020202020204" pitchFamily="34" charset="0"/>
                <a:cs typeface="Arial" panose="020B0604020202020204" pitchFamily="34" charset="0"/>
              </a:rPr>
              <a:t>Objective</a:t>
            </a:r>
          </a:p>
        </p:txBody>
      </p:sp>
      <p:sp>
        <p:nvSpPr>
          <p:cNvPr id="25" name="Rectangle 24">
            <a:extLst>
              <a:ext uri="{FF2B5EF4-FFF2-40B4-BE49-F238E27FC236}">
                <a16:creationId xmlns:a16="http://schemas.microsoft.com/office/drawing/2014/main" id="{12035590-D66A-CC48-8DE9-FCCF17E2215C}"/>
              </a:ext>
            </a:extLst>
          </p:cNvPr>
          <p:cNvSpPr/>
          <p:nvPr/>
        </p:nvSpPr>
        <p:spPr>
          <a:xfrm>
            <a:off x="12340937" y="20492601"/>
            <a:ext cx="11414413" cy="1379680"/>
          </a:xfrm>
          <a:prstGeom prst="rect">
            <a:avLst/>
          </a:prstGeom>
          <a:solidFill>
            <a:srgbClr val="2D874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5CA384F-5C77-D2C3-A94B-1FD7DEC043A6}"/>
              </a:ext>
            </a:extLst>
          </p:cNvPr>
          <p:cNvSpPr txBox="1"/>
          <p:nvPr/>
        </p:nvSpPr>
        <p:spPr>
          <a:xfrm>
            <a:off x="13944603" y="20761884"/>
            <a:ext cx="7689272" cy="923330"/>
          </a:xfrm>
          <a:prstGeom prst="rect">
            <a:avLst/>
          </a:prstGeom>
          <a:noFill/>
        </p:spPr>
        <p:txBody>
          <a:bodyPr wrap="square" rtlCol="0">
            <a:spAutoFit/>
          </a:bodyPr>
          <a:lstStyle/>
          <a:p>
            <a:pPr algn="ctr"/>
            <a:r>
              <a:rPr lang="en-US" sz="5400" b="1" dirty="0">
                <a:solidFill>
                  <a:schemeClr val="bg1"/>
                </a:solidFill>
                <a:latin typeface="Arial" panose="020B0604020202020204" pitchFamily="34" charset="0"/>
                <a:cs typeface="Arial" panose="020B0604020202020204" pitchFamily="34" charset="0"/>
              </a:rPr>
              <a:t>Take Aways</a:t>
            </a:r>
          </a:p>
        </p:txBody>
      </p:sp>
      <p:sp>
        <p:nvSpPr>
          <p:cNvPr id="27" name="Rectangle 26">
            <a:extLst>
              <a:ext uri="{FF2B5EF4-FFF2-40B4-BE49-F238E27FC236}">
                <a16:creationId xmlns:a16="http://schemas.microsoft.com/office/drawing/2014/main" id="{08B73FEF-58C9-D005-D38A-AFC7FFEFDFB4}"/>
              </a:ext>
            </a:extLst>
          </p:cNvPr>
          <p:cNvSpPr/>
          <p:nvPr/>
        </p:nvSpPr>
        <p:spPr>
          <a:xfrm>
            <a:off x="12344400" y="22288501"/>
            <a:ext cx="11413837" cy="419792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rtl="0">
              <a:spcBef>
                <a:spcPts val="0"/>
              </a:spcBef>
              <a:spcAft>
                <a:spcPts val="0"/>
              </a:spcAft>
              <a:buFont typeface="Arial" panose="020B0604020202020204" pitchFamily="34" charset="0"/>
              <a:buChar char="•"/>
            </a:pPr>
            <a:r>
              <a:rPr lang="en-US" sz="3600" b="0" i="0" u="none" strike="noStrike" dirty="0">
                <a:solidFill>
                  <a:srgbClr val="000000"/>
                </a:solidFill>
                <a:effectLst/>
                <a:latin typeface="Times New Roman" panose="02020603050405020304" pitchFamily="18" charset="0"/>
                <a:cs typeface="Times New Roman" panose="02020603050405020304" pitchFamily="18" charset="0"/>
              </a:rPr>
              <a:t>College men who skip 4+ meals were more likely to have dyslipidemia compared to men who did not skip meals; however, this relationship was not seen in the women.</a:t>
            </a:r>
          </a:p>
          <a:p>
            <a:pPr rtl="0">
              <a:spcBef>
                <a:spcPts val="0"/>
              </a:spcBef>
              <a:spcAft>
                <a:spcPts val="0"/>
              </a:spcAft>
            </a:pPr>
            <a:endParaRPr lang="en-US" sz="3600" b="0" i="0" u="none" strike="noStrike" dirty="0">
              <a:solidFill>
                <a:srgbClr val="000000"/>
              </a:solidFill>
              <a:effectLst/>
              <a:latin typeface="Times New Roman" panose="02020603050405020304" pitchFamily="18" charset="0"/>
              <a:cs typeface="Times New Roman" panose="02020603050405020304" pitchFamily="18" charset="0"/>
            </a:endParaRPr>
          </a:p>
          <a:p>
            <a:pPr marL="457200" indent="-457200" rtl="0">
              <a:spcBef>
                <a:spcPts val="0"/>
              </a:spcBef>
              <a:spcAft>
                <a:spcPts val="0"/>
              </a:spcAft>
              <a:buFont typeface="Arial" panose="020B0604020202020204" pitchFamily="34" charset="0"/>
              <a:buChar char="•"/>
            </a:pPr>
            <a:r>
              <a:rPr lang="en-US" sz="3600" b="0" i="0" u="none" strike="noStrike" dirty="0">
                <a:solidFill>
                  <a:srgbClr val="000000"/>
                </a:solidFill>
                <a:effectLst/>
                <a:latin typeface="Times New Roman" panose="02020603050405020304" pitchFamily="18" charset="0"/>
                <a:cs typeface="Times New Roman" panose="02020603050405020304" pitchFamily="18" charset="0"/>
              </a:rPr>
              <a:t>Future research related to eating patterns and disease risk in the young adult population may </a:t>
            </a:r>
            <a:r>
              <a:rPr lang="en-US" sz="3600" dirty="0">
                <a:solidFill>
                  <a:srgbClr val="000000"/>
                </a:solidFill>
                <a:latin typeface="Times New Roman" panose="02020603050405020304" pitchFamily="18" charset="0"/>
                <a:cs typeface="Times New Roman" panose="02020603050405020304" pitchFamily="18" charset="0"/>
              </a:rPr>
              <a:t>help to reduce</a:t>
            </a:r>
            <a:r>
              <a:rPr lang="en-US" sz="3600" b="0" i="0" u="none" strike="noStrike" dirty="0">
                <a:solidFill>
                  <a:srgbClr val="000000"/>
                </a:solidFill>
                <a:effectLst/>
                <a:latin typeface="Times New Roman" panose="02020603050405020304" pitchFamily="18" charset="0"/>
                <a:cs typeface="Times New Roman" panose="02020603050405020304" pitchFamily="18" charset="0"/>
              </a:rPr>
              <a:t> future disease in older adults.</a:t>
            </a:r>
            <a:endParaRPr lang="en-US" sz="3600" b="0" dirty="0">
              <a:effectLst/>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9867EE1C-659D-32AD-D968-6C73F221361C}"/>
              </a:ext>
            </a:extLst>
          </p:cNvPr>
          <p:cNvSpPr/>
          <p:nvPr/>
        </p:nvSpPr>
        <p:spPr>
          <a:xfrm>
            <a:off x="24257000" y="20481631"/>
            <a:ext cx="11823700" cy="1390650"/>
          </a:xfrm>
          <a:prstGeom prst="rect">
            <a:avLst/>
          </a:prstGeom>
          <a:solidFill>
            <a:srgbClr val="81276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386905CF-152C-3641-CFBA-528B42686196}"/>
              </a:ext>
            </a:extLst>
          </p:cNvPr>
          <p:cNvSpPr txBox="1"/>
          <p:nvPr/>
        </p:nvSpPr>
        <p:spPr>
          <a:xfrm>
            <a:off x="24762691" y="20834195"/>
            <a:ext cx="10987809" cy="830997"/>
          </a:xfrm>
          <a:prstGeom prst="rect">
            <a:avLst/>
          </a:prstGeom>
          <a:solidFill>
            <a:srgbClr val="812769"/>
          </a:solidFill>
        </p:spPr>
        <p:txBody>
          <a:bodyPr wrap="square" rtlCol="0">
            <a:spAutoFit/>
          </a:bodyPr>
          <a:lstStyle/>
          <a:p>
            <a:pPr algn="ctr"/>
            <a:r>
              <a:rPr lang="en-US" sz="4800" b="1" dirty="0">
                <a:solidFill>
                  <a:schemeClr val="bg1"/>
                </a:solidFill>
                <a:latin typeface="Arial" panose="020B0604020202020204" pitchFamily="34" charset="0"/>
                <a:cs typeface="Arial" panose="020B0604020202020204" pitchFamily="34" charset="0"/>
              </a:rPr>
              <a:t>Acknowledgments</a:t>
            </a:r>
            <a:r>
              <a:rPr lang="en-US" sz="4800" b="1" dirty="0">
                <a:solidFill>
                  <a:schemeClr val="bg1"/>
                </a:solidFill>
                <a:latin typeface="Times New Roman" panose="02020603050405020304" pitchFamily="18" charset="0"/>
                <a:cs typeface="Times New Roman" panose="02020603050405020304" pitchFamily="18" charset="0"/>
              </a:rPr>
              <a:t> </a:t>
            </a:r>
            <a:r>
              <a:rPr lang="en-US" sz="4800" b="1" dirty="0">
                <a:solidFill>
                  <a:schemeClr val="bg1"/>
                </a:solidFill>
                <a:latin typeface="Arial" panose="020B0604020202020204" pitchFamily="34" charset="0"/>
                <a:cs typeface="Arial" panose="020B0604020202020204" pitchFamily="34" charset="0"/>
              </a:rPr>
              <a:t>&amp;</a:t>
            </a:r>
            <a:r>
              <a:rPr lang="en-US" sz="4800" b="1" dirty="0">
                <a:solidFill>
                  <a:schemeClr val="bg1"/>
                </a:solidFill>
                <a:latin typeface="Times New Roman" panose="02020603050405020304" pitchFamily="18" charset="0"/>
                <a:cs typeface="Times New Roman" panose="02020603050405020304" pitchFamily="18" charset="0"/>
              </a:rPr>
              <a:t> </a:t>
            </a:r>
            <a:r>
              <a:rPr lang="en-US" sz="4800" b="1" dirty="0">
                <a:solidFill>
                  <a:schemeClr val="bg1"/>
                </a:solidFill>
                <a:latin typeface="Arial" panose="020B0604020202020204" pitchFamily="34" charset="0"/>
                <a:cs typeface="Arial" panose="020B0604020202020204" pitchFamily="34" charset="0"/>
              </a:rPr>
              <a:t>References</a:t>
            </a:r>
          </a:p>
        </p:txBody>
      </p:sp>
      <p:sp>
        <p:nvSpPr>
          <p:cNvPr id="24" name="Rectangle 23">
            <a:extLst>
              <a:ext uri="{FF2B5EF4-FFF2-40B4-BE49-F238E27FC236}">
                <a16:creationId xmlns:a16="http://schemas.microsoft.com/office/drawing/2014/main" id="{6A779A5B-75E3-667C-E2B9-C7B4630E0B66}"/>
              </a:ext>
            </a:extLst>
          </p:cNvPr>
          <p:cNvSpPr/>
          <p:nvPr/>
        </p:nvSpPr>
        <p:spPr>
          <a:xfrm>
            <a:off x="24261040" y="22278111"/>
            <a:ext cx="11819660" cy="42083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Times New Roman" panose="02020603050405020304" pitchFamily="18" charset="0"/>
                <a:cs typeface="Times New Roman" panose="02020603050405020304" pitchFamily="18" charset="0"/>
              </a:rPr>
              <a:t>Funded by </a:t>
            </a:r>
            <a:r>
              <a:rPr lang="en-US" sz="3200" b="0" i="0" u="none" strike="noStrike" dirty="0">
                <a:solidFill>
                  <a:srgbClr val="000000"/>
                </a:solidFill>
                <a:effectLst/>
                <a:latin typeface="Times New Roman" panose="02020603050405020304" pitchFamily="18" charset="0"/>
              </a:rPr>
              <a:t>New Hampshire Agriculture Experiment Station and USDA National Institute of Food and Agriculture Hatch Project 1010738.</a:t>
            </a:r>
          </a:p>
          <a:p>
            <a:endParaRPr lang="en-US" sz="1600" dirty="0">
              <a:solidFill>
                <a:srgbClr val="000000"/>
              </a:solidFill>
              <a:latin typeface="Times New Roman" panose="02020603050405020304" pitchFamily="18" charset="0"/>
            </a:endParaRPr>
          </a:p>
          <a:p>
            <a:r>
              <a:rPr lang="en-US" sz="3200" b="1" dirty="0">
                <a:solidFill>
                  <a:srgbClr val="000000"/>
                </a:solidFill>
                <a:latin typeface="Times New Roman" panose="02020603050405020304" pitchFamily="18" charset="0"/>
              </a:rPr>
              <a:t>References:</a:t>
            </a:r>
          </a:p>
          <a:p>
            <a:pPr marL="342900" indent="-342900">
              <a:buAutoNum type="arabicPeriod"/>
            </a:pPr>
            <a:r>
              <a:rPr lang="en-US" sz="2800" dirty="0">
                <a:solidFill>
                  <a:schemeClr val="tx1"/>
                </a:solidFill>
                <a:latin typeface="Times New Roman" panose="02020603050405020304" pitchFamily="18" charset="0"/>
                <a:cs typeface="Times New Roman" panose="02020603050405020304" pitchFamily="18" charset="0"/>
              </a:rPr>
              <a:t>Yamamoto et al, </a:t>
            </a:r>
            <a:r>
              <a:rPr lang="en-US" sz="2800" i="1" dirty="0">
                <a:solidFill>
                  <a:schemeClr val="tx1"/>
                </a:solidFill>
                <a:latin typeface="Times New Roman" panose="02020603050405020304" pitchFamily="18" charset="0"/>
                <a:cs typeface="Times New Roman" panose="02020603050405020304" pitchFamily="18" charset="0"/>
              </a:rPr>
              <a:t>Nutrients, </a:t>
            </a:r>
            <a:r>
              <a:rPr lang="en-US" sz="2800" dirty="0">
                <a:solidFill>
                  <a:schemeClr val="tx1"/>
                </a:solidFill>
                <a:latin typeface="Times New Roman" panose="02020603050405020304" pitchFamily="18" charset="0"/>
                <a:cs typeface="Times New Roman" panose="02020603050405020304" pitchFamily="18" charset="0"/>
              </a:rPr>
              <a:t>2021, 271</a:t>
            </a:r>
          </a:p>
          <a:p>
            <a:pPr marL="342900" indent="-342900">
              <a:buAutoNum type="arabicPeriod"/>
            </a:pPr>
            <a:r>
              <a:rPr lang="en-US" sz="2800" dirty="0">
                <a:solidFill>
                  <a:schemeClr val="tx1"/>
                </a:solidFill>
                <a:latin typeface="Times New Roman" panose="02020603050405020304" pitchFamily="18" charset="0"/>
                <a:cs typeface="Times New Roman" panose="02020603050405020304" pitchFamily="18" charset="0"/>
              </a:rPr>
              <a:t>Bonnet et al, </a:t>
            </a:r>
            <a:r>
              <a:rPr lang="en-US" sz="2800" i="1" dirty="0">
                <a:solidFill>
                  <a:schemeClr val="tx1"/>
                </a:solidFill>
                <a:latin typeface="Times New Roman" panose="02020603050405020304" pitchFamily="18" charset="0"/>
                <a:cs typeface="Times New Roman" panose="02020603050405020304" pitchFamily="18" charset="0"/>
              </a:rPr>
              <a:t>Obesity, </a:t>
            </a:r>
            <a:r>
              <a:rPr lang="en-US" sz="2800" dirty="0">
                <a:solidFill>
                  <a:schemeClr val="tx1"/>
                </a:solidFill>
                <a:latin typeface="Times New Roman" panose="02020603050405020304" pitchFamily="18" charset="0"/>
                <a:cs typeface="Times New Roman" panose="02020603050405020304" pitchFamily="18" charset="0"/>
              </a:rPr>
              <a:t>2020, 1098</a:t>
            </a:r>
          </a:p>
          <a:p>
            <a:pPr marL="342900" indent="-342900">
              <a:buAutoNum type="arabicPeriod"/>
            </a:pPr>
            <a:r>
              <a:rPr lang="en-US" sz="2800" dirty="0">
                <a:solidFill>
                  <a:schemeClr val="tx1"/>
                </a:solidFill>
                <a:latin typeface="Times New Roman" panose="02020603050405020304" pitchFamily="18" charset="0"/>
                <a:cs typeface="Times New Roman" panose="02020603050405020304" pitchFamily="18" charset="0"/>
              </a:rPr>
              <a:t>Rong et al, </a:t>
            </a:r>
            <a:r>
              <a:rPr lang="en-US" sz="2800" i="1" dirty="0">
                <a:solidFill>
                  <a:schemeClr val="tx1"/>
                </a:solidFill>
                <a:latin typeface="Times New Roman" panose="02020603050405020304" pitchFamily="18" charset="0"/>
                <a:cs typeface="Times New Roman" panose="02020603050405020304" pitchFamily="18" charset="0"/>
              </a:rPr>
              <a:t>J Am Coll </a:t>
            </a:r>
            <a:r>
              <a:rPr lang="en-US" sz="2800" i="1" dirty="0" err="1">
                <a:solidFill>
                  <a:schemeClr val="tx1"/>
                </a:solidFill>
                <a:latin typeface="Times New Roman" panose="02020603050405020304" pitchFamily="18" charset="0"/>
                <a:cs typeface="Times New Roman" panose="02020603050405020304" pitchFamily="18" charset="0"/>
              </a:rPr>
              <a:t>Cardiol</a:t>
            </a:r>
            <a:r>
              <a:rPr lang="en-US" sz="2800" i="1" dirty="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2019, 2025</a:t>
            </a:r>
          </a:p>
          <a:p>
            <a:pPr marL="342900" indent="-342900">
              <a:buAutoNum type="arabicPeriod"/>
            </a:pPr>
            <a:r>
              <a:rPr lang="en-US" sz="2800" dirty="0">
                <a:solidFill>
                  <a:schemeClr val="tx1"/>
                </a:solidFill>
                <a:latin typeface="Times New Roman" panose="02020603050405020304" pitchFamily="18" charset="0"/>
                <a:cs typeface="Times New Roman" panose="02020603050405020304" pitchFamily="18" charset="0"/>
              </a:rPr>
              <a:t>Chen et al, </a:t>
            </a:r>
            <a:r>
              <a:rPr lang="en-US" sz="2800" i="1" dirty="0" err="1">
                <a:solidFill>
                  <a:schemeClr val="tx1"/>
                </a:solidFill>
                <a:latin typeface="Times New Roman" panose="02020603050405020304" pitchFamily="18" charset="0"/>
                <a:cs typeface="Times New Roman" panose="02020603050405020304" pitchFamily="18" charset="0"/>
              </a:rPr>
              <a:t>Nutr</a:t>
            </a:r>
            <a:r>
              <a:rPr lang="en-US" sz="2800" i="1" dirty="0">
                <a:solidFill>
                  <a:schemeClr val="tx1"/>
                </a:solidFill>
                <a:latin typeface="Times New Roman" panose="02020603050405020304" pitchFamily="18" charset="0"/>
                <a:cs typeface="Times New Roman" panose="02020603050405020304" pitchFamily="18" charset="0"/>
              </a:rPr>
              <a:t> Burbank Los Angel </a:t>
            </a:r>
            <a:r>
              <a:rPr lang="en-US" sz="2800" i="1" dirty="0" err="1">
                <a:solidFill>
                  <a:schemeClr val="tx1"/>
                </a:solidFill>
                <a:latin typeface="Times New Roman" panose="02020603050405020304" pitchFamily="18" charset="0"/>
                <a:cs typeface="Times New Roman" panose="02020603050405020304" pitchFamily="18" charset="0"/>
              </a:rPr>
              <a:t>Cty</a:t>
            </a:r>
            <a:r>
              <a:rPr lang="en-US" sz="2800" i="1" dirty="0">
                <a:solidFill>
                  <a:schemeClr val="tx1"/>
                </a:solidFill>
                <a:latin typeface="Times New Roman" panose="02020603050405020304" pitchFamily="18" charset="0"/>
                <a:cs typeface="Times New Roman" panose="02020603050405020304" pitchFamily="18" charset="0"/>
              </a:rPr>
              <a:t> Calif. </a:t>
            </a:r>
            <a:r>
              <a:rPr lang="en-US" sz="2800" dirty="0">
                <a:solidFill>
                  <a:schemeClr val="tx1"/>
                </a:solidFill>
                <a:latin typeface="Times New Roman" panose="02020603050405020304" pitchFamily="18" charset="0"/>
                <a:cs typeface="Times New Roman" panose="02020603050405020304" pitchFamily="18" charset="0"/>
              </a:rPr>
              <a:t>2021, 111245</a:t>
            </a:r>
          </a:p>
          <a:p>
            <a:pPr marL="342900" indent="-342900">
              <a:buAutoNum type="arabicPeriod"/>
            </a:pPr>
            <a:r>
              <a:rPr lang="en-US" sz="2800" dirty="0" err="1">
                <a:solidFill>
                  <a:schemeClr val="tx1"/>
                </a:solidFill>
                <a:latin typeface="Times New Roman" panose="02020603050405020304" pitchFamily="18" charset="0"/>
                <a:cs typeface="Times New Roman" panose="02020603050405020304" pitchFamily="18" charset="0"/>
              </a:rPr>
              <a:t>Pappan</a:t>
            </a:r>
            <a:r>
              <a:rPr lang="en-US" sz="2800" dirty="0">
                <a:solidFill>
                  <a:schemeClr val="tx1"/>
                </a:solidFill>
                <a:latin typeface="Times New Roman" panose="02020603050405020304" pitchFamily="18" charset="0"/>
                <a:cs typeface="Times New Roman" panose="02020603050405020304" pitchFamily="18" charset="0"/>
              </a:rPr>
              <a:t> et al, </a:t>
            </a:r>
            <a:r>
              <a:rPr lang="en-US" sz="2800" dirty="0" err="1">
                <a:solidFill>
                  <a:schemeClr val="tx1"/>
                </a:solidFill>
                <a:latin typeface="Times New Roman" panose="02020603050405020304" pitchFamily="18" charset="0"/>
                <a:cs typeface="Times New Roman" panose="02020603050405020304" pitchFamily="18" charset="0"/>
              </a:rPr>
              <a:t>StatPearls</a:t>
            </a:r>
            <a:r>
              <a:rPr lang="en-US" sz="2800" dirty="0">
                <a:solidFill>
                  <a:schemeClr val="tx1"/>
                </a:solidFill>
                <a:latin typeface="Times New Roman" panose="02020603050405020304" pitchFamily="18" charset="0"/>
                <a:cs typeface="Times New Roman" panose="02020603050405020304" pitchFamily="18" charset="0"/>
              </a:rPr>
              <a:t>, 2022</a:t>
            </a:r>
            <a:endParaRPr lang="en-US" sz="3200" b="0" i="0" u="none" strike="noStrike" dirty="0">
              <a:solidFill>
                <a:srgbClr val="000000"/>
              </a:solidFill>
              <a:effectLst/>
              <a:latin typeface="Times New Roman" panose="02020603050405020304" pitchFamily="18" charset="0"/>
            </a:endParaRPr>
          </a:p>
        </p:txBody>
      </p:sp>
      <p:graphicFrame>
        <p:nvGraphicFramePr>
          <p:cNvPr id="34" name="Table 33">
            <a:extLst>
              <a:ext uri="{FF2B5EF4-FFF2-40B4-BE49-F238E27FC236}">
                <a16:creationId xmlns:a16="http://schemas.microsoft.com/office/drawing/2014/main" id="{F0FE4E97-CBA0-3887-9C65-8A19113EFEDE}"/>
              </a:ext>
            </a:extLst>
          </p:cNvPr>
          <p:cNvGraphicFramePr>
            <a:graphicFrameLocks noGrp="1"/>
          </p:cNvGraphicFramePr>
          <p:nvPr>
            <p:extLst>
              <p:ext uri="{D42A27DB-BD31-4B8C-83A1-F6EECF244321}">
                <p14:modId xmlns:p14="http://schemas.microsoft.com/office/powerpoint/2010/main" val="836019420"/>
              </p:ext>
            </p:extLst>
          </p:nvPr>
        </p:nvGraphicFramePr>
        <p:xfrm>
          <a:off x="12649201" y="6116240"/>
          <a:ext cx="12191998" cy="5617162"/>
        </p:xfrm>
        <a:graphic>
          <a:graphicData uri="http://schemas.openxmlformats.org/drawingml/2006/table">
            <a:tbl>
              <a:tblPr firstRow="1" firstCol="1" bandRow="1">
                <a:tableStyleId>{5C22544A-7EE6-4342-B048-85BDC9FD1C3A}</a:tableStyleId>
              </a:tblPr>
              <a:tblGrid>
                <a:gridCol w="3576806">
                  <a:extLst>
                    <a:ext uri="{9D8B030D-6E8A-4147-A177-3AD203B41FA5}">
                      <a16:colId xmlns:a16="http://schemas.microsoft.com/office/drawing/2014/main" val="2694232097"/>
                    </a:ext>
                  </a:extLst>
                </a:gridCol>
                <a:gridCol w="4307596">
                  <a:extLst>
                    <a:ext uri="{9D8B030D-6E8A-4147-A177-3AD203B41FA5}">
                      <a16:colId xmlns:a16="http://schemas.microsoft.com/office/drawing/2014/main" val="2328876474"/>
                    </a:ext>
                  </a:extLst>
                </a:gridCol>
                <a:gridCol w="4307596">
                  <a:extLst>
                    <a:ext uri="{9D8B030D-6E8A-4147-A177-3AD203B41FA5}">
                      <a16:colId xmlns:a16="http://schemas.microsoft.com/office/drawing/2014/main" val="1429564049"/>
                    </a:ext>
                  </a:extLst>
                </a:gridCol>
              </a:tblGrid>
              <a:tr h="879302">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Characteristics</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Men</a:t>
                      </a:r>
                    </a:p>
                    <a:p>
                      <a:pPr marL="0" marR="0" algn="ctr">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 or </a:t>
                      </a:r>
                      <a:r>
                        <a:rPr lang="en-US" sz="2800" b="0" dirty="0" err="1">
                          <a:effectLst/>
                          <a:latin typeface="Times New Roman" panose="02020603050405020304" pitchFamily="18" charset="0"/>
                          <a:cs typeface="Times New Roman" panose="02020603050405020304" pitchFamily="18" charset="0"/>
                        </a:rPr>
                        <a:t>Mean±SD</a:t>
                      </a: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Women </a:t>
                      </a:r>
                    </a:p>
                    <a:p>
                      <a:pPr marL="0" marR="0" algn="ctr">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 or </a:t>
                      </a:r>
                      <a:r>
                        <a:rPr lang="en-US" sz="2800" b="0" dirty="0" err="1">
                          <a:effectLst/>
                          <a:latin typeface="Times New Roman" panose="02020603050405020304" pitchFamily="18" charset="0"/>
                          <a:cs typeface="Times New Roman" panose="02020603050405020304" pitchFamily="18" charset="0"/>
                        </a:rPr>
                        <a:t>Mean±SD</a:t>
                      </a: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A72F7F"/>
                    </a:solidFill>
                  </a:tcPr>
                </a:tc>
                <a:extLst>
                  <a:ext uri="{0D108BD9-81ED-4DB2-BD59-A6C34878D82A}">
                    <a16:rowId xmlns:a16="http://schemas.microsoft.com/office/drawing/2014/main" val="4261009901"/>
                  </a:ext>
                </a:extLst>
              </a:tr>
              <a:tr h="430439">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Age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19.3 ± 1.33</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18.8 ± 1.1</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extLst>
                  <a:ext uri="{0D108BD9-81ED-4DB2-BD59-A6C34878D82A}">
                    <a16:rowId xmlns:a16="http://schemas.microsoft.com/office/drawing/2014/main" val="1936263686"/>
                  </a:ext>
                </a:extLst>
              </a:tr>
              <a:tr h="430439">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Race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A72F7F"/>
                    </a:solidFill>
                  </a:tcPr>
                </a:tc>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extLst>
                  <a:ext uri="{0D108BD9-81ED-4DB2-BD59-A6C34878D82A}">
                    <a16:rowId xmlns:a16="http://schemas.microsoft.com/office/drawing/2014/main" val="818470498"/>
                  </a:ext>
                </a:extLst>
              </a:tr>
              <a:tr h="430439">
                <a:tc>
                  <a:txBody>
                    <a:bodyPr/>
                    <a:lstStyle/>
                    <a:p>
                      <a:pPr marL="0" marR="0">
                        <a:lnSpc>
                          <a:spcPct val="107000"/>
                        </a:lnSpc>
                        <a:spcBef>
                          <a:spcPts val="0"/>
                        </a:spcBef>
                        <a:spcAft>
                          <a:spcPts val="0"/>
                        </a:spcAft>
                      </a:pP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White</a:t>
                      </a: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2812 (85.7)</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6729 (91.1)</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extLst>
                  <a:ext uri="{0D108BD9-81ED-4DB2-BD59-A6C34878D82A}">
                    <a16:rowId xmlns:a16="http://schemas.microsoft.com/office/drawing/2014/main" val="52117718"/>
                  </a:ext>
                </a:extLst>
              </a:tr>
              <a:tr h="430439">
                <a:tc>
                  <a:txBody>
                    <a:bodyPr/>
                    <a:lstStyle/>
                    <a:p>
                      <a:pPr marL="0" marR="0">
                        <a:lnSpc>
                          <a:spcPct val="107000"/>
                        </a:lnSpc>
                        <a:spcBef>
                          <a:spcPts val="0"/>
                        </a:spcBef>
                        <a:spcAft>
                          <a:spcPts val="0"/>
                        </a:spcAft>
                      </a:pP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Black</a:t>
                      </a: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46 (1.4)</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44 (0.6)</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extLst>
                  <a:ext uri="{0D108BD9-81ED-4DB2-BD59-A6C34878D82A}">
                    <a16:rowId xmlns:a16="http://schemas.microsoft.com/office/drawing/2014/main" val="2152602617"/>
                  </a:ext>
                </a:extLst>
              </a:tr>
              <a:tr h="430439">
                <a:tc>
                  <a:txBody>
                    <a:bodyPr/>
                    <a:lstStyle/>
                    <a:p>
                      <a:pPr marL="0" marR="0">
                        <a:lnSpc>
                          <a:spcPct val="107000"/>
                        </a:lnSpc>
                        <a:spcBef>
                          <a:spcPts val="0"/>
                        </a:spcBef>
                        <a:spcAft>
                          <a:spcPts val="0"/>
                        </a:spcAft>
                      </a:pP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Asian</a:t>
                      </a: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93 (2.8)</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134 (1.8)</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extLst>
                  <a:ext uri="{0D108BD9-81ED-4DB2-BD59-A6C34878D82A}">
                    <a16:rowId xmlns:a16="http://schemas.microsoft.com/office/drawing/2014/main" val="1551988596"/>
                  </a:ext>
                </a:extLst>
              </a:tr>
              <a:tr h="430439">
                <a:tc>
                  <a:txBody>
                    <a:bodyPr/>
                    <a:lstStyle/>
                    <a:p>
                      <a:pPr marL="0" marR="0">
                        <a:lnSpc>
                          <a:spcPct val="107000"/>
                        </a:lnSpc>
                        <a:spcBef>
                          <a:spcPts val="0"/>
                        </a:spcBef>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First Year</a:t>
                      </a: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1445 (44.0)</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4349 (58.9)</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extLst>
                  <a:ext uri="{0D108BD9-81ED-4DB2-BD59-A6C34878D82A}">
                    <a16:rowId xmlns:a16="http://schemas.microsoft.com/office/drawing/2014/main" val="1825822552"/>
                  </a:ext>
                </a:extLst>
              </a:tr>
              <a:tr h="430439">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BMI (kg/m</a:t>
                      </a:r>
                      <a:r>
                        <a:rPr lang="en-US" sz="2800" baseline="30000" dirty="0">
                          <a:effectLst/>
                          <a:latin typeface="Times New Roman" panose="02020603050405020304" pitchFamily="18" charset="0"/>
                          <a:cs typeface="Times New Roman" panose="02020603050405020304" pitchFamily="18" charset="0"/>
                        </a:rPr>
                        <a:t>2</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24.6 ± 3.8</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23.1 ± 3.6</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extLst>
                  <a:ext uri="{0D108BD9-81ED-4DB2-BD59-A6C34878D82A}">
                    <a16:rowId xmlns:a16="http://schemas.microsoft.com/office/drawing/2014/main" val="1358099874"/>
                  </a:ext>
                </a:extLst>
              </a:tr>
              <a:tr h="430439">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Meals Skipped/</a:t>
                      </a:r>
                      <a:r>
                        <a:rPr lang="en-US" sz="2800" dirty="0" err="1">
                          <a:effectLst/>
                          <a:latin typeface="Times New Roman" panose="02020603050405020304" pitchFamily="18" charset="0"/>
                          <a:cs typeface="Times New Roman" panose="02020603050405020304" pitchFamily="18" charset="0"/>
                        </a:rPr>
                        <a:t>wk</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extLst>
                  <a:ext uri="{0D108BD9-81ED-4DB2-BD59-A6C34878D82A}">
                    <a16:rowId xmlns:a16="http://schemas.microsoft.com/office/drawing/2014/main" val="601849856"/>
                  </a:ext>
                </a:extLst>
              </a:tr>
              <a:tr h="430439">
                <a:tc>
                  <a:txBody>
                    <a:bodyPr/>
                    <a:lstStyle/>
                    <a:p>
                      <a:pPr marL="0" marR="0">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    0 meals/</a:t>
                      </a:r>
                      <a:r>
                        <a:rPr lang="en-US" sz="2800" b="0" dirty="0" err="1">
                          <a:effectLst/>
                          <a:latin typeface="Times New Roman" panose="02020603050405020304" pitchFamily="18" charset="0"/>
                          <a:cs typeface="Times New Roman" panose="02020603050405020304" pitchFamily="18" charset="0"/>
                        </a:rPr>
                        <a:t>wk</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841 (25.6)</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1578 (21.4)</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extLst>
                  <a:ext uri="{0D108BD9-81ED-4DB2-BD59-A6C34878D82A}">
                    <a16:rowId xmlns:a16="http://schemas.microsoft.com/office/drawing/2014/main" val="1814211793"/>
                  </a:ext>
                </a:extLst>
              </a:tr>
              <a:tr h="430439">
                <a:tc>
                  <a:txBody>
                    <a:bodyPr/>
                    <a:lstStyle/>
                    <a:p>
                      <a:pPr marL="0" marR="0">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    1-3 meals/</a:t>
                      </a:r>
                      <a:r>
                        <a:rPr lang="en-US" sz="2800" b="0" dirty="0" err="1">
                          <a:effectLst/>
                          <a:latin typeface="Times New Roman" panose="02020603050405020304" pitchFamily="18" charset="0"/>
                          <a:cs typeface="Times New Roman" panose="02020603050405020304" pitchFamily="18" charset="0"/>
                        </a:rPr>
                        <a:t>wk</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1341 (40.9)</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3217 (43.6)</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E6C0D9"/>
                    </a:solidFill>
                  </a:tcPr>
                </a:tc>
                <a:extLst>
                  <a:ext uri="{0D108BD9-81ED-4DB2-BD59-A6C34878D82A}">
                    <a16:rowId xmlns:a16="http://schemas.microsoft.com/office/drawing/2014/main" val="4240532818"/>
                  </a:ext>
                </a:extLst>
              </a:tr>
              <a:tr h="430439">
                <a:tc>
                  <a:txBody>
                    <a:bodyPr/>
                    <a:lstStyle/>
                    <a:p>
                      <a:pPr marL="0" marR="0">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    4+ meals/</a:t>
                      </a:r>
                      <a:r>
                        <a:rPr lang="en-US" sz="2800" b="0" dirty="0" err="1">
                          <a:effectLst/>
                          <a:latin typeface="Times New Roman" panose="02020603050405020304" pitchFamily="18" charset="0"/>
                          <a:cs typeface="Times New Roman" panose="02020603050405020304" pitchFamily="18" charset="0"/>
                        </a:rPr>
                        <a:t>wk</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A72F7F"/>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928 (28.3)</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2357 (31.9)</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D69AC2"/>
                    </a:solidFill>
                  </a:tcPr>
                </a:tc>
                <a:extLst>
                  <a:ext uri="{0D108BD9-81ED-4DB2-BD59-A6C34878D82A}">
                    <a16:rowId xmlns:a16="http://schemas.microsoft.com/office/drawing/2014/main" val="954163063"/>
                  </a:ext>
                </a:extLst>
              </a:tr>
            </a:tbl>
          </a:graphicData>
        </a:graphic>
      </p:graphicFrame>
      <p:graphicFrame>
        <p:nvGraphicFramePr>
          <p:cNvPr id="29" name="Table 28">
            <a:extLst>
              <a:ext uri="{FF2B5EF4-FFF2-40B4-BE49-F238E27FC236}">
                <a16:creationId xmlns:a16="http://schemas.microsoft.com/office/drawing/2014/main" id="{34D63CB6-11F5-A0C7-B8A5-AFF2C545961E}"/>
              </a:ext>
            </a:extLst>
          </p:cNvPr>
          <p:cNvGraphicFramePr>
            <a:graphicFrameLocks noGrp="1"/>
          </p:cNvGraphicFramePr>
          <p:nvPr>
            <p:extLst>
              <p:ext uri="{D42A27DB-BD31-4B8C-83A1-F6EECF244321}">
                <p14:modId xmlns:p14="http://schemas.microsoft.com/office/powerpoint/2010/main" val="929679247"/>
              </p:ext>
            </p:extLst>
          </p:nvPr>
        </p:nvGraphicFramePr>
        <p:xfrm>
          <a:off x="12668250" y="14022530"/>
          <a:ext cx="12115798" cy="5466452"/>
        </p:xfrm>
        <a:graphic>
          <a:graphicData uri="http://schemas.openxmlformats.org/drawingml/2006/table">
            <a:tbl>
              <a:tblPr firstRow="1" firstCol="1" bandRow="1">
                <a:tableStyleId>{93296810-A885-4BE3-A3E7-6D5BEEA58F35}</a:tableStyleId>
              </a:tblPr>
              <a:tblGrid>
                <a:gridCol w="4258990">
                  <a:extLst>
                    <a:ext uri="{9D8B030D-6E8A-4147-A177-3AD203B41FA5}">
                      <a16:colId xmlns:a16="http://schemas.microsoft.com/office/drawing/2014/main" val="2613756582"/>
                    </a:ext>
                  </a:extLst>
                </a:gridCol>
                <a:gridCol w="2234178">
                  <a:extLst>
                    <a:ext uri="{9D8B030D-6E8A-4147-A177-3AD203B41FA5}">
                      <a16:colId xmlns:a16="http://schemas.microsoft.com/office/drawing/2014/main" val="3666085739"/>
                    </a:ext>
                  </a:extLst>
                </a:gridCol>
                <a:gridCol w="2234178">
                  <a:extLst>
                    <a:ext uri="{9D8B030D-6E8A-4147-A177-3AD203B41FA5}">
                      <a16:colId xmlns:a16="http://schemas.microsoft.com/office/drawing/2014/main" val="2187771695"/>
                    </a:ext>
                  </a:extLst>
                </a:gridCol>
                <a:gridCol w="2234178">
                  <a:extLst>
                    <a:ext uri="{9D8B030D-6E8A-4147-A177-3AD203B41FA5}">
                      <a16:colId xmlns:a16="http://schemas.microsoft.com/office/drawing/2014/main" val="4114093548"/>
                    </a:ext>
                  </a:extLst>
                </a:gridCol>
                <a:gridCol w="1154274">
                  <a:extLst>
                    <a:ext uri="{9D8B030D-6E8A-4147-A177-3AD203B41FA5}">
                      <a16:colId xmlns:a16="http://schemas.microsoft.com/office/drawing/2014/main" val="1023911396"/>
                    </a:ext>
                  </a:extLst>
                </a:gridCol>
              </a:tblGrid>
              <a:tr h="1577032">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Lipids</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 </a:t>
                      </a:r>
                    </a:p>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meals/</a:t>
                      </a:r>
                      <a:r>
                        <a:rPr lang="en-US" sz="2800" dirty="0" err="1">
                          <a:effectLst/>
                          <a:latin typeface="Times New Roman" panose="02020603050405020304" pitchFamily="18" charset="0"/>
                          <a:cs typeface="Times New Roman" panose="02020603050405020304" pitchFamily="18" charset="0"/>
                        </a:rPr>
                        <a:t>wk</a:t>
                      </a:r>
                      <a:r>
                        <a:rPr lang="en-US" sz="2800" dirty="0">
                          <a:effectLst/>
                          <a:latin typeface="Times New Roman" panose="02020603050405020304" pitchFamily="18" charset="0"/>
                          <a:cs typeface="Times New Roman" panose="02020603050405020304" pitchFamily="18" charset="0"/>
                        </a:rPr>
                        <a:t> </a:t>
                      </a:r>
                    </a:p>
                    <a:p>
                      <a:pPr marL="0" marR="0" algn="ctr">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n (%)</a:t>
                      </a:r>
                      <a:endParaRPr lang="en-US"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1-3 </a:t>
                      </a:r>
                    </a:p>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meals/</a:t>
                      </a:r>
                      <a:r>
                        <a:rPr lang="en-US" sz="2800" dirty="0" err="1">
                          <a:effectLst/>
                          <a:latin typeface="Times New Roman" panose="02020603050405020304" pitchFamily="18" charset="0"/>
                          <a:cs typeface="Times New Roman" panose="02020603050405020304" pitchFamily="18" charset="0"/>
                        </a:rPr>
                        <a:t>wk</a:t>
                      </a:r>
                      <a:r>
                        <a:rPr lang="en-US" sz="2800" dirty="0">
                          <a:effectLst/>
                          <a:latin typeface="Times New Roman" panose="02020603050405020304" pitchFamily="18" charset="0"/>
                          <a:cs typeface="Times New Roman" panose="02020603050405020304" pitchFamily="18" charset="0"/>
                        </a:rPr>
                        <a:t> </a:t>
                      </a:r>
                    </a:p>
                    <a:p>
                      <a:pPr marL="0" marR="0" algn="ctr">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n (%)</a:t>
                      </a:r>
                      <a:endParaRPr lang="en-US"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 </a:t>
                      </a:r>
                    </a:p>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meals/</a:t>
                      </a:r>
                      <a:r>
                        <a:rPr lang="en-US" sz="2800" dirty="0" err="1">
                          <a:effectLst/>
                          <a:latin typeface="Times New Roman" panose="02020603050405020304" pitchFamily="18" charset="0"/>
                          <a:cs typeface="Times New Roman" panose="02020603050405020304" pitchFamily="18" charset="0"/>
                        </a:rPr>
                        <a:t>wk</a:t>
                      </a:r>
                      <a:r>
                        <a:rPr lang="en-US" sz="2800" dirty="0">
                          <a:effectLst/>
                          <a:latin typeface="Times New Roman" panose="02020603050405020304" pitchFamily="18" charset="0"/>
                          <a:cs typeface="Times New Roman" panose="02020603050405020304" pitchFamily="18" charset="0"/>
                        </a:rPr>
                        <a:t> </a:t>
                      </a:r>
                    </a:p>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r>
                        <a:rPr lang="en-US" sz="2800" b="0" dirty="0">
                          <a:effectLst/>
                          <a:latin typeface="Times New Roman" panose="02020603050405020304" pitchFamily="18" charset="0"/>
                          <a:cs typeface="Times New Roman" panose="02020603050405020304" pitchFamily="18" charset="0"/>
                        </a:rPr>
                        <a:t>n (%)</a:t>
                      </a:r>
                      <a:endParaRPr lang="en-US" sz="11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p</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extLst>
                  <a:ext uri="{0D108BD9-81ED-4DB2-BD59-A6C34878D82A}">
                    <a16:rowId xmlns:a16="http://schemas.microsoft.com/office/drawing/2014/main" val="68080550"/>
                  </a:ext>
                </a:extLst>
              </a:tr>
              <a:tr h="972355">
                <a:tc>
                  <a:txBody>
                    <a:bodyPr/>
                    <a:lstStyle/>
                    <a:p>
                      <a:pPr marL="0" marR="0">
                        <a:lnSpc>
                          <a:spcPct val="107000"/>
                        </a:lnSpc>
                        <a:spcBef>
                          <a:spcPts val="0"/>
                        </a:spcBef>
                        <a:spcAft>
                          <a:spcPts val="0"/>
                        </a:spcAft>
                      </a:pPr>
                      <a:r>
                        <a:rPr lang="en-US" sz="2600" dirty="0">
                          <a:effectLst/>
                          <a:latin typeface="Times New Roman" panose="02020603050405020304" pitchFamily="18" charset="0"/>
                          <a:cs typeface="Times New Roman" panose="02020603050405020304" pitchFamily="18" charset="0"/>
                        </a:rPr>
                        <a:t>Elevated Total Cholesterol </a:t>
                      </a:r>
                    </a:p>
                    <a:p>
                      <a:pPr marL="0" marR="0">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a:t>
                      </a:r>
                      <a:r>
                        <a:rPr lang="en-US" sz="2800" b="0" i="0" kern="1200" dirty="0">
                          <a:solidFill>
                            <a:schemeClr val="lt1"/>
                          </a:solidFill>
                          <a:effectLst/>
                          <a:latin typeface="Times New Roman" panose="02020603050405020304" pitchFamily="18" charset="0"/>
                          <a:ea typeface="+mn-ea"/>
                          <a:cs typeface="Times New Roman" panose="02020603050405020304" pitchFamily="18" charset="0"/>
                        </a:rPr>
                        <a:t>≥200 mg/dL) </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52 (6.8)</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106 (8.6)</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99 (11.9)</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&lt;.001</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extLst>
                  <a:ext uri="{0D108BD9-81ED-4DB2-BD59-A6C34878D82A}">
                    <a16:rowId xmlns:a16="http://schemas.microsoft.com/office/drawing/2014/main" val="3005165204"/>
                  </a:ext>
                </a:extLst>
              </a:tr>
              <a:tr h="972355">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Elevated LDL </a:t>
                      </a:r>
                    </a:p>
                    <a:p>
                      <a:pPr marL="0" marR="0">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a:t>
                      </a:r>
                      <a:r>
                        <a:rPr lang="en-US" sz="2800" b="0" i="0" kern="1200" dirty="0">
                          <a:solidFill>
                            <a:schemeClr val="lt1"/>
                          </a:solidFill>
                          <a:effectLst/>
                          <a:latin typeface="Times New Roman" panose="02020603050405020304" pitchFamily="18" charset="0"/>
                          <a:ea typeface="+mn-ea"/>
                          <a:cs typeface="Times New Roman" panose="02020603050405020304" pitchFamily="18" charset="0"/>
                        </a:rPr>
                        <a:t>≥130 mg/dL)</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48 (7.9)</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109 (10.1)</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87 (11.7)</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.07</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534614726"/>
                  </a:ext>
                </a:extLst>
              </a:tr>
              <a:tr h="972355">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Low HDL</a:t>
                      </a:r>
                    </a:p>
                    <a:p>
                      <a:pPr marL="0" marR="0">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a:t>
                      </a:r>
                      <a:r>
                        <a:rPr lang="en-US" sz="2800" b="0" i="0" kern="1200" dirty="0">
                          <a:solidFill>
                            <a:schemeClr val="lt1"/>
                          </a:solidFill>
                          <a:effectLst/>
                          <a:latin typeface="Times New Roman" panose="02020603050405020304" pitchFamily="18" charset="0"/>
                          <a:ea typeface="+mn-ea"/>
                          <a:cs typeface="Times New Roman" panose="02020603050405020304" pitchFamily="18" charset="0"/>
                        </a:rPr>
                        <a:t>&lt;40 mg/dL)</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209 (26.6)</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351 (28.2)</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284 (34.1)</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.002</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40000"/>
                        <a:lumOff val="60000"/>
                      </a:schemeClr>
                    </a:solidFill>
                  </a:tcPr>
                </a:tc>
                <a:extLst>
                  <a:ext uri="{0D108BD9-81ED-4DB2-BD59-A6C34878D82A}">
                    <a16:rowId xmlns:a16="http://schemas.microsoft.com/office/drawing/2014/main" val="300776640"/>
                  </a:ext>
                </a:extLst>
              </a:tr>
              <a:tr h="972355">
                <a:tc>
                  <a:txBody>
                    <a:bodyPr/>
                    <a:lstStyle/>
                    <a:p>
                      <a:pPr marL="0" marR="0">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Elevated Triglycerides </a:t>
                      </a:r>
                    </a:p>
                    <a:p>
                      <a:pPr marL="0" marR="0">
                        <a:lnSpc>
                          <a:spcPct val="107000"/>
                        </a:lnSpc>
                        <a:spcBef>
                          <a:spcPts val="0"/>
                        </a:spcBef>
                        <a:spcAft>
                          <a:spcPts val="0"/>
                        </a:spcAft>
                      </a:pPr>
                      <a:r>
                        <a:rPr lang="en-US" sz="2800" b="0" dirty="0">
                          <a:effectLst/>
                          <a:latin typeface="Times New Roman" panose="02020603050405020304" pitchFamily="18" charset="0"/>
                          <a:cs typeface="Times New Roman" panose="02020603050405020304" pitchFamily="18" charset="0"/>
                        </a:rPr>
                        <a:t>(</a:t>
                      </a:r>
                      <a:r>
                        <a:rPr lang="en-US" sz="2800" b="0" i="0" kern="1200" dirty="0">
                          <a:solidFill>
                            <a:schemeClr val="lt1"/>
                          </a:solidFill>
                          <a:effectLst/>
                          <a:latin typeface="Times New Roman" panose="02020603050405020304" pitchFamily="18" charset="0"/>
                          <a:ea typeface="+mn-ea"/>
                          <a:cs typeface="Times New Roman" panose="02020603050405020304" pitchFamily="18" charset="0"/>
                        </a:rPr>
                        <a:t>≥150 mg/dL)</a:t>
                      </a:r>
                      <a:endParaRPr lang="en-US" sz="2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2D8742"/>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43 (6.8)</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133 (12.0)</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102 (13.3)</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&lt;.001</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1254156947"/>
                  </a:ext>
                </a:extLst>
              </a:tr>
            </a:tbl>
          </a:graphicData>
        </a:graphic>
      </p:graphicFrame>
      <p:sp>
        <p:nvSpPr>
          <p:cNvPr id="28" name="Rectangle 27">
            <a:extLst>
              <a:ext uri="{FF2B5EF4-FFF2-40B4-BE49-F238E27FC236}">
                <a16:creationId xmlns:a16="http://schemas.microsoft.com/office/drawing/2014/main" id="{06FAEF42-8024-B9D3-0283-A58F9849953F}"/>
              </a:ext>
            </a:extLst>
          </p:cNvPr>
          <p:cNvSpPr/>
          <p:nvPr/>
        </p:nvSpPr>
        <p:spPr>
          <a:xfrm>
            <a:off x="12744449" y="12268200"/>
            <a:ext cx="12058651" cy="1181100"/>
          </a:xfrm>
          <a:prstGeom prst="rect">
            <a:avLst/>
          </a:prstGeom>
          <a:solidFill>
            <a:srgbClr val="2D87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79A35FDC-5F75-5E68-CE19-0BDF7CD800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81786" y="24070459"/>
            <a:ext cx="1565068" cy="1802905"/>
          </a:xfrm>
          <a:prstGeom prst="rect">
            <a:avLst/>
          </a:prstGeom>
        </p:spPr>
      </p:pic>
      <p:sp>
        <p:nvSpPr>
          <p:cNvPr id="31" name="Rectangle 30">
            <a:extLst>
              <a:ext uri="{FF2B5EF4-FFF2-40B4-BE49-F238E27FC236}">
                <a16:creationId xmlns:a16="http://schemas.microsoft.com/office/drawing/2014/main" id="{1CDB92F4-2E3D-7C15-B2EC-A3755609A400}"/>
              </a:ext>
            </a:extLst>
          </p:cNvPr>
          <p:cNvSpPr/>
          <p:nvPr/>
        </p:nvSpPr>
        <p:spPr>
          <a:xfrm>
            <a:off x="12706351" y="4464710"/>
            <a:ext cx="12134850" cy="1219200"/>
          </a:xfrm>
          <a:prstGeom prst="rect">
            <a:avLst/>
          </a:prstGeom>
          <a:solidFill>
            <a:srgbClr val="8127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7E5DC481-F4FE-6F86-CFC7-FA2676678D5E}"/>
              </a:ext>
            </a:extLst>
          </p:cNvPr>
          <p:cNvSpPr txBox="1"/>
          <p:nvPr/>
        </p:nvSpPr>
        <p:spPr>
          <a:xfrm>
            <a:off x="12677774" y="12446000"/>
            <a:ext cx="12239626" cy="769441"/>
          </a:xfrm>
          <a:prstGeom prst="rect">
            <a:avLst/>
          </a:prstGeom>
          <a:noFill/>
        </p:spPr>
        <p:txBody>
          <a:bodyPr wrap="square" rtlCol="0">
            <a:spAutoFit/>
          </a:bodyPr>
          <a:lstStyle/>
          <a:p>
            <a:pPr algn="ctr"/>
            <a:r>
              <a:rPr lang="en-US" sz="4400" b="1" dirty="0">
                <a:solidFill>
                  <a:schemeClr val="bg1"/>
                </a:solidFill>
                <a:latin typeface="Arial" panose="020B0604020202020204" pitchFamily="34" charset="0"/>
                <a:cs typeface="Arial" panose="020B0604020202020204" pitchFamily="34" charset="0"/>
              </a:rPr>
              <a:t>Meal Skipping &amp; Dyslipidemia Among Men</a:t>
            </a:r>
          </a:p>
        </p:txBody>
      </p:sp>
      <p:sp>
        <p:nvSpPr>
          <p:cNvPr id="36" name="TextBox 35">
            <a:extLst>
              <a:ext uri="{FF2B5EF4-FFF2-40B4-BE49-F238E27FC236}">
                <a16:creationId xmlns:a16="http://schemas.microsoft.com/office/drawing/2014/main" id="{FEC99343-AE50-E509-6F69-CD1900DAE269}"/>
              </a:ext>
            </a:extLst>
          </p:cNvPr>
          <p:cNvSpPr txBox="1"/>
          <p:nvPr/>
        </p:nvSpPr>
        <p:spPr>
          <a:xfrm>
            <a:off x="14905990" y="4642510"/>
            <a:ext cx="8157210" cy="830997"/>
          </a:xfrm>
          <a:prstGeom prst="rect">
            <a:avLst/>
          </a:prstGeom>
          <a:noFill/>
        </p:spPr>
        <p:txBody>
          <a:bodyPr wrap="square" rtlCol="0">
            <a:spAutoFit/>
          </a:bodyPr>
          <a:lstStyle/>
          <a:p>
            <a:pPr algn="ctr"/>
            <a:r>
              <a:rPr lang="en-US" sz="4800" b="1" dirty="0">
                <a:solidFill>
                  <a:schemeClr val="bg1"/>
                </a:solidFill>
                <a:latin typeface="Arial" panose="020B0604020202020204" pitchFamily="34" charset="0"/>
                <a:cs typeface="Arial" panose="020B0604020202020204" pitchFamily="34" charset="0"/>
              </a:rPr>
              <a:t>Subject Characteristics</a:t>
            </a:r>
          </a:p>
        </p:txBody>
      </p:sp>
      <p:sp>
        <p:nvSpPr>
          <p:cNvPr id="40" name="Rectangle 39">
            <a:extLst>
              <a:ext uri="{FF2B5EF4-FFF2-40B4-BE49-F238E27FC236}">
                <a16:creationId xmlns:a16="http://schemas.microsoft.com/office/drawing/2014/main" id="{BC1CB3A8-2D1F-B3E8-4ECC-A3DF477875D7}"/>
              </a:ext>
            </a:extLst>
          </p:cNvPr>
          <p:cNvSpPr/>
          <p:nvPr/>
        </p:nvSpPr>
        <p:spPr>
          <a:xfrm>
            <a:off x="26365200" y="4464710"/>
            <a:ext cx="9448800" cy="1257300"/>
          </a:xfrm>
          <a:prstGeom prst="rect">
            <a:avLst/>
          </a:prstGeom>
          <a:solidFill>
            <a:srgbClr val="8127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9" name="Chart 38">
            <a:extLst>
              <a:ext uri="{FF2B5EF4-FFF2-40B4-BE49-F238E27FC236}">
                <a16:creationId xmlns:a16="http://schemas.microsoft.com/office/drawing/2014/main" id="{FF6E40A6-B4AC-332B-6FE6-8FA180B00A37}"/>
              </a:ext>
            </a:extLst>
          </p:cNvPr>
          <p:cNvGraphicFramePr/>
          <p:nvPr>
            <p:extLst>
              <p:ext uri="{D42A27DB-BD31-4B8C-83A1-F6EECF244321}">
                <p14:modId xmlns:p14="http://schemas.microsoft.com/office/powerpoint/2010/main" val="3178976544"/>
              </p:ext>
            </p:extLst>
          </p:nvPr>
        </p:nvGraphicFramePr>
        <p:xfrm>
          <a:off x="25126950" y="5608204"/>
          <a:ext cx="10953750" cy="7143173"/>
        </p:xfrm>
        <a:graphic>
          <a:graphicData uri="http://schemas.openxmlformats.org/drawingml/2006/chart">
            <c:chart xmlns:c="http://schemas.openxmlformats.org/drawingml/2006/chart" xmlns:r="http://schemas.openxmlformats.org/officeDocument/2006/relationships" r:id="rId3"/>
          </a:graphicData>
        </a:graphic>
      </p:graphicFrame>
      <p:sp>
        <p:nvSpPr>
          <p:cNvPr id="41" name="TextBox 40">
            <a:extLst>
              <a:ext uri="{FF2B5EF4-FFF2-40B4-BE49-F238E27FC236}">
                <a16:creationId xmlns:a16="http://schemas.microsoft.com/office/drawing/2014/main" id="{242F6C4A-130A-8B71-2AE9-B28CC24582E6}"/>
              </a:ext>
            </a:extLst>
          </p:cNvPr>
          <p:cNvSpPr txBox="1"/>
          <p:nvPr/>
        </p:nvSpPr>
        <p:spPr>
          <a:xfrm>
            <a:off x="26605230" y="4464710"/>
            <a:ext cx="9304020" cy="1323439"/>
          </a:xfrm>
          <a:prstGeom prst="rect">
            <a:avLst/>
          </a:prstGeom>
          <a:noFill/>
        </p:spPr>
        <p:txBody>
          <a:bodyPr wrap="square" rtlCol="0">
            <a:spAutoFit/>
          </a:bodyPr>
          <a:lstStyle/>
          <a:p>
            <a:pPr algn="ctr"/>
            <a:r>
              <a:rPr lang="en-US" sz="4000" b="1" dirty="0">
                <a:solidFill>
                  <a:schemeClr val="bg1"/>
                </a:solidFill>
                <a:latin typeface="Arial" panose="020B0604020202020204" pitchFamily="34" charset="0"/>
                <a:cs typeface="Arial" panose="020B0604020202020204" pitchFamily="34" charset="0"/>
              </a:rPr>
              <a:t>Meals Skipping &amp; Lipid Levels Among Men &amp; Women</a:t>
            </a:r>
          </a:p>
        </p:txBody>
      </p:sp>
      <p:sp>
        <p:nvSpPr>
          <p:cNvPr id="46" name="TextBox 45">
            <a:extLst>
              <a:ext uri="{FF2B5EF4-FFF2-40B4-BE49-F238E27FC236}">
                <a16:creationId xmlns:a16="http://schemas.microsoft.com/office/drawing/2014/main" id="{66967D61-8ED3-6E4F-B4C2-4F69930AFAF1}"/>
              </a:ext>
            </a:extLst>
          </p:cNvPr>
          <p:cNvSpPr txBox="1"/>
          <p:nvPr/>
        </p:nvSpPr>
        <p:spPr>
          <a:xfrm rot="16200000">
            <a:off x="23108931" y="8806180"/>
            <a:ext cx="4876800" cy="461665"/>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mg/dL</a:t>
            </a:r>
          </a:p>
        </p:txBody>
      </p:sp>
      <p:graphicFrame>
        <p:nvGraphicFramePr>
          <p:cNvPr id="42" name="Chart 41">
            <a:extLst>
              <a:ext uri="{FF2B5EF4-FFF2-40B4-BE49-F238E27FC236}">
                <a16:creationId xmlns:a16="http://schemas.microsoft.com/office/drawing/2014/main" id="{EA8CA2C4-22B2-29C1-3C19-CE83A2651A49}"/>
              </a:ext>
            </a:extLst>
          </p:cNvPr>
          <p:cNvGraphicFramePr/>
          <p:nvPr>
            <p:extLst>
              <p:ext uri="{D42A27DB-BD31-4B8C-83A1-F6EECF244321}">
                <p14:modId xmlns:p14="http://schemas.microsoft.com/office/powerpoint/2010/main" val="1219833932"/>
              </p:ext>
            </p:extLst>
          </p:nvPr>
        </p:nvGraphicFramePr>
        <p:xfrm>
          <a:off x="25780538" y="13220705"/>
          <a:ext cx="10191750" cy="6508750"/>
        </p:xfrm>
        <a:graphic>
          <a:graphicData uri="http://schemas.openxmlformats.org/drawingml/2006/chart">
            <c:chart xmlns:c="http://schemas.openxmlformats.org/drawingml/2006/chart" xmlns:r="http://schemas.openxmlformats.org/officeDocument/2006/relationships" r:id="rId4"/>
          </a:graphicData>
        </a:graphic>
      </p:graphicFrame>
      <p:sp>
        <p:nvSpPr>
          <p:cNvPr id="47" name="TextBox 46">
            <a:extLst>
              <a:ext uri="{FF2B5EF4-FFF2-40B4-BE49-F238E27FC236}">
                <a16:creationId xmlns:a16="http://schemas.microsoft.com/office/drawing/2014/main" id="{0C055AB3-4C88-D276-1CDB-49250823DDD4}"/>
              </a:ext>
            </a:extLst>
          </p:cNvPr>
          <p:cNvSpPr txBox="1"/>
          <p:nvPr/>
        </p:nvSpPr>
        <p:spPr>
          <a:xfrm>
            <a:off x="26605229" y="6164250"/>
            <a:ext cx="6389371"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HDL Cholesterol</a:t>
            </a:r>
          </a:p>
        </p:txBody>
      </p:sp>
      <p:sp>
        <p:nvSpPr>
          <p:cNvPr id="48" name="TextBox 47">
            <a:extLst>
              <a:ext uri="{FF2B5EF4-FFF2-40B4-BE49-F238E27FC236}">
                <a16:creationId xmlns:a16="http://schemas.microsoft.com/office/drawing/2014/main" id="{0CFDFEAA-00DB-94C9-BFE5-3E90389FA503}"/>
              </a:ext>
            </a:extLst>
          </p:cNvPr>
          <p:cNvSpPr txBox="1"/>
          <p:nvPr/>
        </p:nvSpPr>
        <p:spPr>
          <a:xfrm>
            <a:off x="26614929" y="13457271"/>
            <a:ext cx="3291840"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Triglycerides</a:t>
            </a:r>
          </a:p>
        </p:txBody>
      </p:sp>
      <p:sp>
        <p:nvSpPr>
          <p:cNvPr id="5" name="TextBox 4">
            <a:extLst>
              <a:ext uri="{FF2B5EF4-FFF2-40B4-BE49-F238E27FC236}">
                <a16:creationId xmlns:a16="http://schemas.microsoft.com/office/drawing/2014/main" id="{80F478EE-4E3D-1ED9-CECE-6D0D3DF4837C}"/>
              </a:ext>
            </a:extLst>
          </p:cNvPr>
          <p:cNvSpPr txBox="1"/>
          <p:nvPr/>
        </p:nvSpPr>
        <p:spPr>
          <a:xfrm>
            <a:off x="27374850" y="17803442"/>
            <a:ext cx="746760" cy="400110"/>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90.8</a:t>
            </a:r>
          </a:p>
        </p:txBody>
      </p:sp>
      <p:sp>
        <p:nvSpPr>
          <p:cNvPr id="7" name="TextBox 6">
            <a:extLst>
              <a:ext uri="{FF2B5EF4-FFF2-40B4-BE49-F238E27FC236}">
                <a16:creationId xmlns:a16="http://schemas.microsoft.com/office/drawing/2014/main" id="{8C16694B-6B60-8C0E-BA21-A2E06839077D}"/>
              </a:ext>
            </a:extLst>
          </p:cNvPr>
          <p:cNvSpPr txBox="1"/>
          <p:nvPr/>
        </p:nvSpPr>
        <p:spPr>
          <a:xfrm>
            <a:off x="28144470" y="17788202"/>
            <a:ext cx="853440" cy="400110"/>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108.6</a:t>
            </a:r>
          </a:p>
        </p:txBody>
      </p:sp>
      <p:sp>
        <p:nvSpPr>
          <p:cNvPr id="11" name="Rectangle 10">
            <a:extLst>
              <a:ext uri="{FF2B5EF4-FFF2-40B4-BE49-F238E27FC236}">
                <a16:creationId xmlns:a16="http://schemas.microsoft.com/office/drawing/2014/main" id="{24212EF2-A8D1-FC20-F0B9-E46B2C031215}"/>
              </a:ext>
            </a:extLst>
          </p:cNvPr>
          <p:cNvSpPr/>
          <p:nvPr/>
        </p:nvSpPr>
        <p:spPr>
          <a:xfrm>
            <a:off x="26116280" y="12670083"/>
            <a:ext cx="274320" cy="2286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6379DCE-E5F1-31FE-C555-365BE4728479}"/>
              </a:ext>
            </a:extLst>
          </p:cNvPr>
          <p:cNvSpPr txBox="1"/>
          <p:nvPr/>
        </p:nvSpPr>
        <p:spPr>
          <a:xfrm>
            <a:off x="26447750" y="12553551"/>
            <a:ext cx="468884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Men (HDL: n=2543, TG: n=2210)</a:t>
            </a:r>
          </a:p>
        </p:txBody>
      </p:sp>
      <p:sp>
        <p:nvSpPr>
          <p:cNvPr id="23" name="TextBox 22">
            <a:extLst>
              <a:ext uri="{FF2B5EF4-FFF2-40B4-BE49-F238E27FC236}">
                <a16:creationId xmlns:a16="http://schemas.microsoft.com/office/drawing/2014/main" id="{CEB7D7A9-9CB0-CCF9-26AC-34389E2074E6}"/>
              </a:ext>
            </a:extLst>
          </p:cNvPr>
          <p:cNvSpPr txBox="1"/>
          <p:nvPr/>
        </p:nvSpPr>
        <p:spPr>
          <a:xfrm>
            <a:off x="31236920" y="12553551"/>
            <a:ext cx="508000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Women (HDL: n=6081, TG: n=5691)</a:t>
            </a:r>
          </a:p>
        </p:txBody>
      </p:sp>
      <p:sp>
        <p:nvSpPr>
          <p:cNvPr id="32" name="Rectangle 31">
            <a:extLst>
              <a:ext uri="{FF2B5EF4-FFF2-40B4-BE49-F238E27FC236}">
                <a16:creationId xmlns:a16="http://schemas.microsoft.com/office/drawing/2014/main" id="{9D4A1D97-7FFA-4571-ECDB-26CD81D4E2A8}"/>
              </a:ext>
            </a:extLst>
          </p:cNvPr>
          <p:cNvSpPr/>
          <p:nvPr/>
        </p:nvSpPr>
        <p:spPr>
          <a:xfrm>
            <a:off x="30916880" y="12670083"/>
            <a:ext cx="274320" cy="228600"/>
          </a:xfrm>
          <a:prstGeom prst="rect">
            <a:avLst/>
          </a:prstGeom>
          <a:solidFill>
            <a:srgbClr val="D69AC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58FCD944-B8E7-EB84-878C-D678AB83BC20}"/>
              </a:ext>
            </a:extLst>
          </p:cNvPr>
          <p:cNvSpPr txBox="1"/>
          <p:nvPr/>
        </p:nvSpPr>
        <p:spPr>
          <a:xfrm rot="16200000">
            <a:off x="24979633" y="16045762"/>
            <a:ext cx="130810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mg/dL</a:t>
            </a:r>
          </a:p>
        </p:txBody>
      </p:sp>
    </p:spTree>
    <p:extLst>
      <p:ext uri="{BB962C8B-B14F-4D97-AF65-F5344CB8AC3E}">
        <p14:creationId xmlns:p14="http://schemas.microsoft.com/office/powerpoint/2010/main" val="37424453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57B125B26999148B52AE42CC5E7F15F" ma:contentTypeVersion="4" ma:contentTypeDescription="Create a new document." ma:contentTypeScope="" ma:versionID="828ab4909474dfb7e5994f506831d8d3">
  <xsd:schema xmlns:xsd="http://www.w3.org/2001/XMLSchema" xmlns:xs="http://www.w3.org/2001/XMLSchema" xmlns:p="http://schemas.microsoft.com/office/2006/metadata/properties" xmlns:ns3="e4762898-0c26-4684-a3d5-19fda464169c" targetNamespace="http://schemas.microsoft.com/office/2006/metadata/properties" ma:root="true" ma:fieldsID="93359e33a5988bceb5ae0a048cd65e48" ns3:_="">
    <xsd:import namespace="e4762898-0c26-4684-a3d5-19fda464169c"/>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762898-0c26-4684-a3d5-19fda46416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5F093C-23F9-4E6E-B87E-698DA0F7AA34}">
  <ds:schemaRefs>
    <ds:schemaRef ds:uri="http://schemas.microsoft.com/sharepoint/v3/contenttype/forms"/>
  </ds:schemaRefs>
</ds:datastoreItem>
</file>

<file path=customXml/itemProps2.xml><?xml version="1.0" encoding="utf-8"?>
<ds:datastoreItem xmlns:ds="http://schemas.openxmlformats.org/officeDocument/2006/customXml" ds:itemID="{DCCEB33E-A294-4956-A46B-FC071EC5EE40}">
  <ds:schemaRefs>
    <ds:schemaRef ds:uri="e4762898-0c26-4684-a3d5-19fda464169c"/>
    <ds:schemaRef ds:uri="http://schemas.microsoft.com/office/2006/documentManagement/types"/>
    <ds:schemaRef ds:uri="http://purl.org/dc/elements/1.1/"/>
    <ds:schemaRef ds:uri="http://purl.org/dc/terms/"/>
    <ds:schemaRef ds:uri="http://schemas.microsoft.com/office/infopath/2007/PartnerControls"/>
    <ds:schemaRef ds:uri="http://www.w3.org/XML/1998/namespace"/>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6216A791-D836-4176-B277-7AC9456DCE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762898-0c26-4684-a3d5-19fda46416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12151</TotalTime>
  <Words>752</Words>
  <Application>Microsoft Office PowerPoint</Application>
  <PresentationFormat>Custom</PresentationFormat>
  <Paragraphs>128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Do Young Adults Who Skip Meals Have Higher Rates of Dyslipidemia?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Young Adults Who Skip Meals Have Higher Rates of Dyslipidemia?</dc:title>
  <dc:creator>Urban, Amy</dc:creator>
  <cp:lastModifiedBy>Urban, Amy</cp:lastModifiedBy>
  <cp:revision>8</cp:revision>
  <dcterms:created xsi:type="dcterms:W3CDTF">2023-03-22T12:13:58Z</dcterms:created>
  <dcterms:modified xsi:type="dcterms:W3CDTF">2023-04-07T18:54:42Z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0x010100C57B125B26999148B52AE42CC5E7F15F</vt:lpwstr>
  </property>
</Properties>
</file>