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3"/>
  </p:sldMasterIdLst>
  <p:sldIdLst>
    <p:sldId id="256" r:id="rId4"/>
  </p:sldIdLst>
  <p:sldSz cx="36576000" cy="29260800"/>
  <p:notesSz cx="9144000" cy="6858000"/>
  <p:defaultTextStyle>
    <a:defPPr>
      <a:defRPr lang="en-US"/>
    </a:defPPr>
    <a:lvl1pPr marL="0" algn="l" defTabSz="3686861" rtl="0" eaLnBrk="1" latinLnBrk="0" hangingPunct="1">
      <a:defRPr sz="7258" kern="1200">
        <a:solidFill>
          <a:schemeClr val="tx1"/>
        </a:solidFill>
        <a:latin typeface="+mn-lt"/>
        <a:ea typeface="+mn-ea"/>
        <a:cs typeface="+mn-cs"/>
      </a:defRPr>
    </a:lvl1pPr>
    <a:lvl2pPr marL="1843430" algn="l" defTabSz="3686861" rtl="0" eaLnBrk="1" latinLnBrk="0" hangingPunct="1">
      <a:defRPr sz="7258" kern="1200">
        <a:solidFill>
          <a:schemeClr val="tx1"/>
        </a:solidFill>
        <a:latin typeface="+mn-lt"/>
        <a:ea typeface="+mn-ea"/>
        <a:cs typeface="+mn-cs"/>
      </a:defRPr>
    </a:lvl2pPr>
    <a:lvl3pPr marL="3686861" algn="l" defTabSz="3686861" rtl="0" eaLnBrk="1" latinLnBrk="0" hangingPunct="1">
      <a:defRPr sz="7258" kern="1200">
        <a:solidFill>
          <a:schemeClr val="tx1"/>
        </a:solidFill>
        <a:latin typeface="+mn-lt"/>
        <a:ea typeface="+mn-ea"/>
        <a:cs typeface="+mn-cs"/>
      </a:defRPr>
    </a:lvl3pPr>
    <a:lvl4pPr marL="5530291" algn="l" defTabSz="3686861" rtl="0" eaLnBrk="1" latinLnBrk="0" hangingPunct="1">
      <a:defRPr sz="7258" kern="1200">
        <a:solidFill>
          <a:schemeClr val="tx1"/>
        </a:solidFill>
        <a:latin typeface="+mn-lt"/>
        <a:ea typeface="+mn-ea"/>
        <a:cs typeface="+mn-cs"/>
      </a:defRPr>
    </a:lvl4pPr>
    <a:lvl5pPr marL="7373722" algn="l" defTabSz="3686861" rtl="0" eaLnBrk="1" latinLnBrk="0" hangingPunct="1">
      <a:defRPr sz="7258" kern="1200">
        <a:solidFill>
          <a:schemeClr val="tx1"/>
        </a:solidFill>
        <a:latin typeface="+mn-lt"/>
        <a:ea typeface="+mn-ea"/>
        <a:cs typeface="+mn-cs"/>
      </a:defRPr>
    </a:lvl5pPr>
    <a:lvl6pPr marL="9217152" algn="l" defTabSz="3686861" rtl="0" eaLnBrk="1" latinLnBrk="0" hangingPunct="1">
      <a:defRPr sz="7258" kern="1200">
        <a:solidFill>
          <a:schemeClr val="tx1"/>
        </a:solidFill>
        <a:latin typeface="+mn-lt"/>
        <a:ea typeface="+mn-ea"/>
        <a:cs typeface="+mn-cs"/>
      </a:defRPr>
    </a:lvl6pPr>
    <a:lvl7pPr marL="11060582" algn="l" defTabSz="3686861" rtl="0" eaLnBrk="1" latinLnBrk="0" hangingPunct="1">
      <a:defRPr sz="7258" kern="1200">
        <a:solidFill>
          <a:schemeClr val="tx1"/>
        </a:solidFill>
        <a:latin typeface="+mn-lt"/>
        <a:ea typeface="+mn-ea"/>
        <a:cs typeface="+mn-cs"/>
      </a:defRPr>
    </a:lvl7pPr>
    <a:lvl8pPr marL="12904013" algn="l" defTabSz="3686861" rtl="0" eaLnBrk="1" latinLnBrk="0" hangingPunct="1">
      <a:defRPr sz="7258" kern="1200">
        <a:solidFill>
          <a:schemeClr val="tx1"/>
        </a:solidFill>
        <a:latin typeface="+mn-lt"/>
        <a:ea typeface="+mn-ea"/>
        <a:cs typeface="+mn-cs"/>
      </a:defRPr>
    </a:lvl8pPr>
    <a:lvl9pPr marL="14747443" algn="l" defTabSz="3686861" rtl="0" eaLnBrk="1" latinLnBrk="0" hangingPunct="1">
      <a:defRPr sz="7258"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216">
          <p15:clr>
            <a:srgbClr val="A4A3A4"/>
          </p15:clr>
        </p15:guide>
        <p15:guide id="2" pos="115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0957"/>
    <a:srgbClr val="FFC9C9"/>
    <a:srgbClr val="DEC8EE"/>
    <a:srgbClr val="9ED1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272" autoAdjust="0"/>
    <p:restoredTop sz="94434" autoAdjust="0"/>
  </p:normalViewPr>
  <p:slideViewPr>
    <p:cSldViewPr snapToGrid="0">
      <p:cViewPr varScale="1">
        <p:scale>
          <a:sx n="25" d="100"/>
          <a:sy n="25" d="100"/>
        </p:scale>
        <p:origin x="2400" y="176"/>
      </p:cViewPr>
      <p:guideLst>
        <p:guide orient="horz" pos="9216"/>
        <p:guide pos="1152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Master" Target="slideMasters/slideMaster1.xml"/><Relationship Id="rId7"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743200" y="4788749"/>
            <a:ext cx="31089600" cy="10187093"/>
          </a:xfrm>
        </p:spPr>
        <p:txBody>
          <a:bodyPr anchor="b"/>
          <a:lstStyle>
            <a:lvl1pPr algn="ctr">
              <a:defRPr sz="25200"/>
            </a:lvl1pPr>
          </a:lstStyle>
          <a:p>
            <a:r>
              <a:rPr lang="en-US"/>
              <a:t>Click to edit Master title style</a:t>
            </a:r>
            <a:endParaRPr lang="en-US" dirty="0"/>
          </a:p>
        </p:txBody>
      </p:sp>
      <p:sp>
        <p:nvSpPr>
          <p:cNvPr id="3" name="Subtitle 2"/>
          <p:cNvSpPr>
            <a:spLocks noGrp="1"/>
          </p:cNvSpPr>
          <p:nvPr>
            <p:ph type="subTitle" idx="1"/>
          </p:nvPr>
        </p:nvSpPr>
        <p:spPr>
          <a:xfrm>
            <a:off x="4572000" y="15368696"/>
            <a:ext cx="27432000" cy="7064584"/>
          </a:xfrm>
        </p:spPr>
        <p:txBody>
          <a:bodyPr/>
          <a:lstStyle>
            <a:lvl1pPr marL="0" indent="0" algn="ctr">
              <a:buNone/>
              <a:defRPr sz="10080"/>
            </a:lvl1pPr>
            <a:lvl2pPr marL="1920240" indent="0" algn="ctr">
              <a:buNone/>
              <a:defRPr sz="8400"/>
            </a:lvl2pPr>
            <a:lvl3pPr marL="3840480" indent="0" algn="ctr">
              <a:buNone/>
              <a:defRPr sz="7560"/>
            </a:lvl3pPr>
            <a:lvl4pPr marL="5760720" indent="0" algn="ctr">
              <a:buNone/>
              <a:defRPr sz="6720"/>
            </a:lvl4pPr>
            <a:lvl5pPr marL="7680960" indent="0" algn="ctr">
              <a:buNone/>
              <a:defRPr sz="6720"/>
            </a:lvl5pPr>
            <a:lvl6pPr marL="9601200" indent="0" algn="ctr">
              <a:buNone/>
              <a:defRPr sz="6720"/>
            </a:lvl6pPr>
            <a:lvl7pPr marL="11521440" indent="0" algn="ctr">
              <a:buNone/>
              <a:defRPr sz="6720"/>
            </a:lvl7pPr>
            <a:lvl8pPr marL="13441680" indent="0" algn="ctr">
              <a:buNone/>
              <a:defRPr sz="6720"/>
            </a:lvl8pPr>
            <a:lvl9pPr marL="15361920" indent="0" algn="ctr">
              <a:buNone/>
              <a:defRPr sz="672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8E81BC7-D5A5-445F-BF4D-797F02B50EB4}" type="datetimeFigureOut">
              <a:rPr lang="en-US" smtClean="0"/>
              <a:t>4/8/23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39552316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8E81BC7-D5A5-445F-BF4D-797F02B50EB4}" type="datetimeFigureOut">
              <a:rPr lang="en-US" smtClean="0"/>
              <a:t>4/8/23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1547499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6174702" y="1557867"/>
            <a:ext cx="7886700" cy="24797176"/>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514602" y="1557867"/>
            <a:ext cx="23202900" cy="2479717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8E81BC7-D5A5-445F-BF4D-797F02B50EB4}" type="datetimeFigureOut">
              <a:rPr lang="en-US" smtClean="0"/>
              <a:t>4/8/23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767967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8E81BC7-D5A5-445F-BF4D-797F02B50EB4}" type="datetimeFigureOut">
              <a:rPr lang="en-US" smtClean="0"/>
              <a:t>4/8/23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1377049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495552" y="7294889"/>
            <a:ext cx="31546800" cy="12171677"/>
          </a:xfrm>
        </p:spPr>
        <p:txBody>
          <a:bodyPr anchor="b"/>
          <a:lstStyle>
            <a:lvl1pPr>
              <a:defRPr sz="25200"/>
            </a:lvl1pPr>
          </a:lstStyle>
          <a:p>
            <a:r>
              <a:rPr lang="en-US"/>
              <a:t>Click to edit Master title style</a:t>
            </a:r>
            <a:endParaRPr lang="en-US" dirty="0"/>
          </a:p>
        </p:txBody>
      </p:sp>
      <p:sp>
        <p:nvSpPr>
          <p:cNvPr id="3" name="Text Placeholder 2"/>
          <p:cNvSpPr>
            <a:spLocks noGrp="1"/>
          </p:cNvSpPr>
          <p:nvPr>
            <p:ph type="body" idx="1"/>
          </p:nvPr>
        </p:nvSpPr>
        <p:spPr>
          <a:xfrm>
            <a:off x="2495552" y="19581716"/>
            <a:ext cx="31546800" cy="6400797"/>
          </a:xfrm>
        </p:spPr>
        <p:txBody>
          <a:bodyPr/>
          <a:lstStyle>
            <a:lvl1pPr marL="0" indent="0">
              <a:buNone/>
              <a:defRPr sz="10080">
                <a:solidFill>
                  <a:schemeClr val="tx1"/>
                </a:solidFill>
              </a:defRPr>
            </a:lvl1pPr>
            <a:lvl2pPr marL="1920240" indent="0">
              <a:buNone/>
              <a:defRPr sz="8400">
                <a:solidFill>
                  <a:schemeClr val="tx1">
                    <a:tint val="75000"/>
                  </a:schemeClr>
                </a:solidFill>
              </a:defRPr>
            </a:lvl2pPr>
            <a:lvl3pPr marL="3840480" indent="0">
              <a:buNone/>
              <a:defRPr sz="7560">
                <a:solidFill>
                  <a:schemeClr val="tx1">
                    <a:tint val="75000"/>
                  </a:schemeClr>
                </a:solidFill>
              </a:defRPr>
            </a:lvl3pPr>
            <a:lvl4pPr marL="5760720" indent="0">
              <a:buNone/>
              <a:defRPr sz="6720">
                <a:solidFill>
                  <a:schemeClr val="tx1">
                    <a:tint val="75000"/>
                  </a:schemeClr>
                </a:solidFill>
              </a:defRPr>
            </a:lvl4pPr>
            <a:lvl5pPr marL="7680960" indent="0">
              <a:buNone/>
              <a:defRPr sz="6720">
                <a:solidFill>
                  <a:schemeClr val="tx1">
                    <a:tint val="75000"/>
                  </a:schemeClr>
                </a:solidFill>
              </a:defRPr>
            </a:lvl5pPr>
            <a:lvl6pPr marL="9601200" indent="0">
              <a:buNone/>
              <a:defRPr sz="6720">
                <a:solidFill>
                  <a:schemeClr val="tx1">
                    <a:tint val="75000"/>
                  </a:schemeClr>
                </a:solidFill>
              </a:defRPr>
            </a:lvl6pPr>
            <a:lvl7pPr marL="11521440" indent="0">
              <a:buNone/>
              <a:defRPr sz="6720">
                <a:solidFill>
                  <a:schemeClr val="tx1">
                    <a:tint val="75000"/>
                  </a:schemeClr>
                </a:solidFill>
              </a:defRPr>
            </a:lvl7pPr>
            <a:lvl8pPr marL="13441680" indent="0">
              <a:buNone/>
              <a:defRPr sz="6720">
                <a:solidFill>
                  <a:schemeClr val="tx1">
                    <a:tint val="75000"/>
                  </a:schemeClr>
                </a:solidFill>
              </a:defRPr>
            </a:lvl8pPr>
            <a:lvl9pPr marL="15361920" indent="0">
              <a:buNone/>
              <a:defRPr sz="672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8E81BC7-D5A5-445F-BF4D-797F02B50EB4}" type="datetimeFigureOut">
              <a:rPr lang="en-US" smtClean="0"/>
              <a:t>4/8/23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12641230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14600" y="7789333"/>
            <a:ext cx="15544800" cy="1856570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8516600" y="7789333"/>
            <a:ext cx="15544800" cy="1856570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8E81BC7-D5A5-445F-BF4D-797F02B50EB4}" type="datetimeFigureOut">
              <a:rPr lang="en-US" smtClean="0"/>
              <a:t>4/8/23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3998905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19364" y="1557873"/>
            <a:ext cx="31546800" cy="5655736"/>
          </a:xfrm>
        </p:spPr>
        <p:txBody>
          <a:bodyPr/>
          <a:lstStyle/>
          <a:p>
            <a:r>
              <a:rPr lang="en-US"/>
              <a:t>Click to edit Master title style</a:t>
            </a:r>
            <a:endParaRPr lang="en-US" dirty="0"/>
          </a:p>
        </p:txBody>
      </p:sp>
      <p:sp>
        <p:nvSpPr>
          <p:cNvPr id="3" name="Text Placeholder 2"/>
          <p:cNvSpPr>
            <a:spLocks noGrp="1"/>
          </p:cNvSpPr>
          <p:nvPr>
            <p:ph type="body" idx="1"/>
          </p:nvPr>
        </p:nvSpPr>
        <p:spPr>
          <a:xfrm>
            <a:off x="2519368" y="7172963"/>
            <a:ext cx="15473360" cy="3515357"/>
          </a:xfrm>
        </p:spPr>
        <p:txBody>
          <a:bodyPr anchor="b"/>
          <a:lstStyle>
            <a:lvl1pPr marL="0" indent="0">
              <a:buNone/>
              <a:defRPr sz="10080" b="1"/>
            </a:lvl1pPr>
            <a:lvl2pPr marL="1920240" indent="0">
              <a:buNone/>
              <a:defRPr sz="8400" b="1"/>
            </a:lvl2pPr>
            <a:lvl3pPr marL="3840480" indent="0">
              <a:buNone/>
              <a:defRPr sz="7560" b="1"/>
            </a:lvl3pPr>
            <a:lvl4pPr marL="5760720" indent="0">
              <a:buNone/>
              <a:defRPr sz="6720" b="1"/>
            </a:lvl4pPr>
            <a:lvl5pPr marL="7680960" indent="0">
              <a:buNone/>
              <a:defRPr sz="6720" b="1"/>
            </a:lvl5pPr>
            <a:lvl6pPr marL="9601200" indent="0">
              <a:buNone/>
              <a:defRPr sz="6720" b="1"/>
            </a:lvl6pPr>
            <a:lvl7pPr marL="11521440" indent="0">
              <a:buNone/>
              <a:defRPr sz="6720" b="1"/>
            </a:lvl7pPr>
            <a:lvl8pPr marL="13441680" indent="0">
              <a:buNone/>
              <a:defRPr sz="6720" b="1"/>
            </a:lvl8pPr>
            <a:lvl9pPr marL="15361920" indent="0">
              <a:buNone/>
              <a:defRPr sz="6720" b="1"/>
            </a:lvl9pPr>
          </a:lstStyle>
          <a:p>
            <a:pPr lvl="0"/>
            <a:r>
              <a:rPr lang="en-US"/>
              <a:t>Click to edit Master text styles</a:t>
            </a:r>
          </a:p>
        </p:txBody>
      </p:sp>
      <p:sp>
        <p:nvSpPr>
          <p:cNvPr id="4" name="Content Placeholder 3"/>
          <p:cNvSpPr>
            <a:spLocks noGrp="1"/>
          </p:cNvSpPr>
          <p:nvPr>
            <p:ph sz="half" idx="2"/>
          </p:nvPr>
        </p:nvSpPr>
        <p:spPr>
          <a:xfrm>
            <a:off x="2519368" y="10688320"/>
            <a:ext cx="15473360" cy="1572090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8516602" y="7172963"/>
            <a:ext cx="15549564" cy="3515357"/>
          </a:xfrm>
        </p:spPr>
        <p:txBody>
          <a:bodyPr anchor="b"/>
          <a:lstStyle>
            <a:lvl1pPr marL="0" indent="0">
              <a:buNone/>
              <a:defRPr sz="10080" b="1"/>
            </a:lvl1pPr>
            <a:lvl2pPr marL="1920240" indent="0">
              <a:buNone/>
              <a:defRPr sz="8400" b="1"/>
            </a:lvl2pPr>
            <a:lvl3pPr marL="3840480" indent="0">
              <a:buNone/>
              <a:defRPr sz="7560" b="1"/>
            </a:lvl3pPr>
            <a:lvl4pPr marL="5760720" indent="0">
              <a:buNone/>
              <a:defRPr sz="6720" b="1"/>
            </a:lvl4pPr>
            <a:lvl5pPr marL="7680960" indent="0">
              <a:buNone/>
              <a:defRPr sz="6720" b="1"/>
            </a:lvl5pPr>
            <a:lvl6pPr marL="9601200" indent="0">
              <a:buNone/>
              <a:defRPr sz="6720" b="1"/>
            </a:lvl6pPr>
            <a:lvl7pPr marL="11521440" indent="0">
              <a:buNone/>
              <a:defRPr sz="6720" b="1"/>
            </a:lvl7pPr>
            <a:lvl8pPr marL="13441680" indent="0">
              <a:buNone/>
              <a:defRPr sz="6720" b="1"/>
            </a:lvl8pPr>
            <a:lvl9pPr marL="15361920" indent="0">
              <a:buNone/>
              <a:defRPr sz="6720" b="1"/>
            </a:lvl9pPr>
          </a:lstStyle>
          <a:p>
            <a:pPr lvl="0"/>
            <a:r>
              <a:rPr lang="en-US"/>
              <a:t>Click to edit Master text styles</a:t>
            </a:r>
          </a:p>
        </p:txBody>
      </p:sp>
      <p:sp>
        <p:nvSpPr>
          <p:cNvPr id="6" name="Content Placeholder 5"/>
          <p:cNvSpPr>
            <a:spLocks noGrp="1"/>
          </p:cNvSpPr>
          <p:nvPr>
            <p:ph sz="quarter" idx="4"/>
          </p:nvPr>
        </p:nvSpPr>
        <p:spPr>
          <a:xfrm>
            <a:off x="18516602" y="10688320"/>
            <a:ext cx="15549564" cy="1572090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8E81BC7-D5A5-445F-BF4D-797F02B50EB4}" type="datetimeFigureOut">
              <a:rPr lang="en-US" smtClean="0"/>
              <a:t>4/8/23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38745068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8E81BC7-D5A5-445F-BF4D-797F02B50EB4}" type="datetimeFigureOut">
              <a:rPr lang="en-US" smtClean="0"/>
              <a:t>4/8/23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37034854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E81BC7-D5A5-445F-BF4D-797F02B50EB4}" type="datetimeFigureOut">
              <a:rPr lang="en-US" smtClean="0"/>
              <a:t>4/8/23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7394555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19364" y="1950720"/>
            <a:ext cx="11796712" cy="6827520"/>
          </a:xfrm>
        </p:spPr>
        <p:txBody>
          <a:bodyPr anchor="b"/>
          <a:lstStyle>
            <a:lvl1pPr>
              <a:defRPr sz="13440"/>
            </a:lvl1pPr>
          </a:lstStyle>
          <a:p>
            <a:r>
              <a:rPr lang="en-US"/>
              <a:t>Click to edit Master title style</a:t>
            </a:r>
            <a:endParaRPr lang="en-US" dirty="0"/>
          </a:p>
        </p:txBody>
      </p:sp>
      <p:sp>
        <p:nvSpPr>
          <p:cNvPr id="3" name="Content Placeholder 2"/>
          <p:cNvSpPr>
            <a:spLocks noGrp="1"/>
          </p:cNvSpPr>
          <p:nvPr>
            <p:ph idx="1"/>
          </p:nvPr>
        </p:nvSpPr>
        <p:spPr>
          <a:xfrm>
            <a:off x="15549564" y="4213020"/>
            <a:ext cx="18516600" cy="20794133"/>
          </a:xfrm>
        </p:spPr>
        <p:txBody>
          <a:bodyPr/>
          <a:lstStyle>
            <a:lvl1pPr>
              <a:defRPr sz="13440"/>
            </a:lvl1pPr>
            <a:lvl2pPr>
              <a:defRPr sz="11760"/>
            </a:lvl2pPr>
            <a:lvl3pPr>
              <a:defRPr sz="10080"/>
            </a:lvl3pPr>
            <a:lvl4pPr>
              <a:defRPr sz="8400"/>
            </a:lvl4pPr>
            <a:lvl5pPr>
              <a:defRPr sz="8400"/>
            </a:lvl5pPr>
            <a:lvl6pPr>
              <a:defRPr sz="8400"/>
            </a:lvl6pPr>
            <a:lvl7pPr>
              <a:defRPr sz="8400"/>
            </a:lvl7pPr>
            <a:lvl8pPr>
              <a:defRPr sz="8400"/>
            </a:lvl8pPr>
            <a:lvl9pPr>
              <a:defRPr sz="8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19364" y="8778240"/>
            <a:ext cx="11796712" cy="16262776"/>
          </a:xfrm>
        </p:spPr>
        <p:txBody>
          <a:bodyPr/>
          <a:lstStyle>
            <a:lvl1pPr marL="0" indent="0">
              <a:buNone/>
              <a:defRPr sz="6720"/>
            </a:lvl1pPr>
            <a:lvl2pPr marL="1920240" indent="0">
              <a:buNone/>
              <a:defRPr sz="5880"/>
            </a:lvl2pPr>
            <a:lvl3pPr marL="3840480" indent="0">
              <a:buNone/>
              <a:defRPr sz="5040"/>
            </a:lvl3pPr>
            <a:lvl4pPr marL="5760720" indent="0">
              <a:buNone/>
              <a:defRPr sz="4200"/>
            </a:lvl4pPr>
            <a:lvl5pPr marL="7680960" indent="0">
              <a:buNone/>
              <a:defRPr sz="4200"/>
            </a:lvl5pPr>
            <a:lvl6pPr marL="9601200" indent="0">
              <a:buNone/>
              <a:defRPr sz="4200"/>
            </a:lvl6pPr>
            <a:lvl7pPr marL="11521440" indent="0">
              <a:buNone/>
              <a:defRPr sz="4200"/>
            </a:lvl7pPr>
            <a:lvl8pPr marL="13441680" indent="0">
              <a:buNone/>
              <a:defRPr sz="4200"/>
            </a:lvl8pPr>
            <a:lvl9pPr marL="15361920" indent="0">
              <a:buNone/>
              <a:defRPr sz="4200"/>
            </a:lvl9pPr>
          </a:lstStyle>
          <a:p>
            <a:pPr lvl="0"/>
            <a:r>
              <a:rPr lang="en-US"/>
              <a:t>Click to edit Master text styles</a:t>
            </a:r>
          </a:p>
        </p:txBody>
      </p:sp>
      <p:sp>
        <p:nvSpPr>
          <p:cNvPr id="5" name="Date Placeholder 4"/>
          <p:cNvSpPr>
            <a:spLocks noGrp="1"/>
          </p:cNvSpPr>
          <p:nvPr>
            <p:ph type="dt" sz="half" idx="10"/>
          </p:nvPr>
        </p:nvSpPr>
        <p:spPr/>
        <p:txBody>
          <a:bodyPr/>
          <a:lstStyle/>
          <a:p>
            <a:fld id="{08E81BC7-D5A5-445F-BF4D-797F02B50EB4}" type="datetimeFigureOut">
              <a:rPr lang="en-US" smtClean="0"/>
              <a:t>4/8/23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6136188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19364" y="1950720"/>
            <a:ext cx="11796712" cy="6827520"/>
          </a:xfrm>
        </p:spPr>
        <p:txBody>
          <a:bodyPr anchor="b"/>
          <a:lstStyle>
            <a:lvl1pPr>
              <a:defRPr sz="13440"/>
            </a:lvl1pPr>
          </a:lstStyle>
          <a:p>
            <a:r>
              <a:rPr lang="en-US"/>
              <a:t>Click to edit Master title style</a:t>
            </a:r>
            <a:endParaRPr lang="en-US" dirty="0"/>
          </a:p>
        </p:txBody>
      </p:sp>
      <p:sp>
        <p:nvSpPr>
          <p:cNvPr id="3" name="Picture Placeholder 2"/>
          <p:cNvSpPr>
            <a:spLocks noGrp="1" noChangeAspect="1"/>
          </p:cNvSpPr>
          <p:nvPr>
            <p:ph type="pic" idx="1"/>
          </p:nvPr>
        </p:nvSpPr>
        <p:spPr>
          <a:xfrm>
            <a:off x="15549564" y="4213020"/>
            <a:ext cx="18516600" cy="20794133"/>
          </a:xfrm>
        </p:spPr>
        <p:txBody>
          <a:bodyPr anchor="t"/>
          <a:lstStyle>
            <a:lvl1pPr marL="0" indent="0">
              <a:buNone/>
              <a:defRPr sz="13440"/>
            </a:lvl1pPr>
            <a:lvl2pPr marL="1920240" indent="0">
              <a:buNone/>
              <a:defRPr sz="11760"/>
            </a:lvl2pPr>
            <a:lvl3pPr marL="3840480" indent="0">
              <a:buNone/>
              <a:defRPr sz="10080"/>
            </a:lvl3pPr>
            <a:lvl4pPr marL="5760720" indent="0">
              <a:buNone/>
              <a:defRPr sz="8400"/>
            </a:lvl4pPr>
            <a:lvl5pPr marL="7680960" indent="0">
              <a:buNone/>
              <a:defRPr sz="8400"/>
            </a:lvl5pPr>
            <a:lvl6pPr marL="9601200" indent="0">
              <a:buNone/>
              <a:defRPr sz="8400"/>
            </a:lvl6pPr>
            <a:lvl7pPr marL="11521440" indent="0">
              <a:buNone/>
              <a:defRPr sz="8400"/>
            </a:lvl7pPr>
            <a:lvl8pPr marL="13441680" indent="0">
              <a:buNone/>
              <a:defRPr sz="8400"/>
            </a:lvl8pPr>
            <a:lvl9pPr marL="15361920" indent="0">
              <a:buNone/>
              <a:defRPr sz="8400"/>
            </a:lvl9pPr>
          </a:lstStyle>
          <a:p>
            <a:r>
              <a:rPr lang="en-US"/>
              <a:t>Click icon to add picture</a:t>
            </a:r>
            <a:endParaRPr lang="en-US" dirty="0"/>
          </a:p>
        </p:txBody>
      </p:sp>
      <p:sp>
        <p:nvSpPr>
          <p:cNvPr id="4" name="Text Placeholder 3"/>
          <p:cNvSpPr>
            <a:spLocks noGrp="1"/>
          </p:cNvSpPr>
          <p:nvPr>
            <p:ph type="body" sz="half" idx="2"/>
          </p:nvPr>
        </p:nvSpPr>
        <p:spPr>
          <a:xfrm>
            <a:off x="2519364" y="8778240"/>
            <a:ext cx="11796712" cy="16262776"/>
          </a:xfrm>
        </p:spPr>
        <p:txBody>
          <a:bodyPr/>
          <a:lstStyle>
            <a:lvl1pPr marL="0" indent="0">
              <a:buNone/>
              <a:defRPr sz="6720"/>
            </a:lvl1pPr>
            <a:lvl2pPr marL="1920240" indent="0">
              <a:buNone/>
              <a:defRPr sz="5880"/>
            </a:lvl2pPr>
            <a:lvl3pPr marL="3840480" indent="0">
              <a:buNone/>
              <a:defRPr sz="5040"/>
            </a:lvl3pPr>
            <a:lvl4pPr marL="5760720" indent="0">
              <a:buNone/>
              <a:defRPr sz="4200"/>
            </a:lvl4pPr>
            <a:lvl5pPr marL="7680960" indent="0">
              <a:buNone/>
              <a:defRPr sz="4200"/>
            </a:lvl5pPr>
            <a:lvl6pPr marL="9601200" indent="0">
              <a:buNone/>
              <a:defRPr sz="4200"/>
            </a:lvl6pPr>
            <a:lvl7pPr marL="11521440" indent="0">
              <a:buNone/>
              <a:defRPr sz="4200"/>
            </a:lvl7pPr>
            <a:lvl8pPr marL="13441680" indent="0">
              <a:buNone/>
              <a:defRPr sz="4200"/>
            </a:lvl8pPr>
            <a:lvl9pPr marL="15361920" indent="0">
              <a:buNone/>
              <a:defRPr sz="4200"/>
            </a:lvl9pPr>
          </a:lstStyle>
          <a:p>
            <a:pPr lvl="0"/>
            <a:r>
              <a:rPr lang="en-US"/>
              <a:t>Click to edit Master text styles</a:t>
            </a:r>
          </a:p>
        </p:txBody>
      </p:sp>
      <p:sp>
        <p:nvSpPr>
          <p:cNvPr id="5" name="Date Placeholder 4"/>
          <p:cNvSpPr>
            <a:spLocks noGrp="1"/>
          </p:cNvSpPr>
          <p:nvPr>
            <p:ph type="dt" sz="half" idx="10"/>
          </p:nvPr>
        </p:nvSpPr>
        <p:spPr/>
        <p:txBody>
          <a:bodyPr/>
          <a:lstStyle/>
          <a:p>
            <a:fld id="{08E81BC7-D5A5-445F-BF4D-797F02B50EB4}" type="datetimeFigureOut">
              <a:rPr lang="en-US" smtClean="0"/>
              <a:t>4/8/23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41446830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14600" y="1557873"/>
            <a:ext cx="31546800" cy="565573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514600" y="7789333"/>
            <a:ext cx="31546800" cy="1856570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514600" y="27120433"/>
            <a:ext cx="8229600" cy="1557867"/>
          </a:xfrm>
          <a:prstGeom prst="rect">
            <a:avLst/>
          </a:prstGeom>
        </p:spPr>
        <p:txBody>
          <a:bodyPr vert="horz" lIns="91440" tIns="45720" rIns="91440" bIns="45720" rtlCol="0" anchor="ctr"/>
          <a:lstStyle>
            <a:lvl1pPr algn="l">
              <a:defRPr sz="5040">
                <a:solidFill>
                  <a:schemeClr val="tx1">
                    <a:tint val="75000"/>
                  </a:schemeClr>
                </a:solidFill>
              </a:defRPr>
            </a:lvl1pPr>
          </a:lstStyle>
          <a:p>
            <a:fld id="{08E81BC7-D5A5-445F-BF4D-797F02B50EB4}" type="datetimeFigureOut">
              <a:rPr lang="en-US" smtClean="0"/>
              <a:t>4/8/23</a:t>
            </a:fld>
            <a:endParaRPr lang="en-US"/>
          </a:p>
        </p:txBody>
      </p:sp>
      <p:sp>
        <p:nvSpPr>
          <p:cNvPr id="5" name="Footer Placeholder 4"/>
          <p:cNvSpPr>
            <a:spLocks noGrp="1"/>
          </p:cNvSpPr>
          <p:nvPr>
            <p:ph type="ftr" sz="quarter" idx="3"/>
          </p:nvPr>
        </p:nvSpPr>
        <p:spPr>
          <a:xfrm>
            <a:off x="12115800" y="27120433"/>
            <a:ext cx="12344400" cy="1557867"/>
          </a:xfrm>
          <a:prstGeom prst="rect">
            <a:avLst/>
          </a:prstGeom>
        </p:spPr>
        <p:txBody>
          <a:bodyPr vert="horz" lIns="91440" tIns="45720" rIns="91440" bIns="45720" rtlCol="0" anchor="ctr"/>
          <a:lstStyle>
            <a:lvl1pPr algn="ctr">
              <a:defRPr sz="504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5831800" y="27120433"/>
            <a:ext cx="8229600" cy="1557867"/>
          </a:xfrm>
          <a:prstGeom prst="rect">
            <a:avLst/>
          </a:prstGeom>
        </p:spPr>
        <p:txBody>
          <a:bodyPr vert="horz" lIns="91440" tIns="45720" rIns="91440" bIns="45720" rtlCol="0" anchor="ctr"/>
          <a:lstStyle>
            <a:lvl1pPr algn="r">
              <a:defRPr sz="5040">
                <a:solidFill>
                  <a:schemeClr val="tx1">
                    <a:tint val="75000"/>
                  </a:schemeClr>
                </a:solidFill>
              </a:defRPr>
            </a:lvl1pPr>
          </a:lstStyle>
          <a:p>
            <a:fld id="{59152990-41B8-4C7F-B873-1D5366E1EAB8}" type="slidenum">
              <a:rPr lang="en-US" smtClean="0"/>
              <a:t>‹#›</a:t>
            </a:fld>
            <a:endParaRPr lang="en-US"/>
          </a:p>
        </p:txBody>
      </p:sp>
    </p:spTree>
    <p:extLst>
      <p:ext uri="{BB962C8B-B14F-4D97-AF65-F5344CB8AC3E}">
        <p14:creationId xmlns:p14="http://schemas.microsoft.com/office/powerpoint/2010/main" val="411317299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3840480" rtl="0" eaLnBrk="1" latinLnBrk="0" hangingPunct="1">
        <a:lnSpc>
          <a:spcPct val="90000"/>
        </a:lnSpc>
        <a:spcBef>
          <a:spcPct val="0"/>
        </a:spcBef>
        <a:buNone/>
        <a:defRPr sz="18480" kern="1200">
          <a:solidFill>
            <a:schemeClr val="tx1"/>
          </a:solidFill>
          <a:latin typeface="+mj-lt"/>
          <a:ea typeface="+mj-ea"/>
          <a:cs typeface="+mj-cs"/>
        </a:defRPr>
      </a:lvl1pPr>
    </p:titleStyle>
    <p:bodyStyle>
      <a:lvl1pPr marL="960120" indent="-960120" algn="l" defTabSz="3840480" rtl="0" eaLnBrk="1" latinLnBrk="0" hangingPunct="1">
        <a:lnSpc>
          <a:spcPct val="90000"/>
        </a:lnSpc>
        <a:spcBef>
          <a:spcPts val="4200"/>
        </a:spcBef>
        <a:buFont typeface="Arial" panose="020B0604020202020204" pitchFamily="34" charset="0"/>
        <a:buChar char="•"/>
        <a:defRPr sz="11760" kern="1200">
          <a:solidFill>
            <a:schemeClr val="tx1"/>
          </a:solidFill>
          <a:latin typeface="+mn-lt"/>
          <a:ea typeface="+mn-ea"/>
          <a:cs typeface="+mn-cs"/>
        </a:defRPr>
      </a:lvl1pPr>
      <a:lvl2pPr marL="2880360" indent="-960120" algn="l" defTabSz="3840480" rtl="0" eaLnBrk="1" latinLnBrk="0" hangingPunct="1">
        <a:lnSpc>
          <a:spcPct val="90000"/>
        </a:lnSpc>
        <a:spcBef>
          <a:spcPts val="2100"/>
        </a:spcBef>
        <a:buFont typeface="Arial" panose="020B0604020202020204" pitchFamily="34" charset="0"/>
        <a:buChar char="•"/>
        <a:defRPr sz="10080" kern="1200">
          <a:solidFill>
            <a:schemeClr val="tx1"/>
          </a:solidFill>
          <a:latin typeface="+mn-lt"/>
          <a:ea typeface="+mn-ea"/>
          <a:cs typeface="+mn-cs"/>
        </a:defRPr>
      </a:lvl2pPr>
      <a:lvl3pPr marL="4800600" indent="-960120" algn="l" defTabSz="3840480" rtl="0" eaLnBrk="1" latinLnBrk="0" hangingPunct="1">
        <a:lnSpc>
          <a:spcPct val="90000"/>
        </a:lnSpc>
        <a:spcBef>
          <a:spcPts val="2100"/>
        </a:spcBef>
        <a:buFont typeface="Arial" panose="020B0604020202020204" pitchFamily="34" charset="0"/>
        <a:buChar char="•"/>
        <a:defRPr sz="8400" kern="1200">
          <a:solidFill>
            <a:schemeClr val="tx1"/>
          </a:solidFill>
          <a:latin typeface="+mn-lt"/>
          <a:ea typeface="+mn-ea"/>
          <a:cs typeface="+mn-cs"/>
        </a:defRPr>
      </a:lvl3pPr>
      <a:lvl4pPr marL="672084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4pPr>
      <a:lvl5pPr marL="864108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5pPr>
      <a:lvl6pPr marL="1056132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6pPr>
      <a:lvl7pPr marL="1248156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7pPr>
      <a:lvl8pPr marL="1440180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8pPr>
      <a:lvl9pPr marL="1632204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9pPr>
    </p:bodyStyle>
    <p:otherStyle>
      <a:defPPr>
        <a:defRPr lang="en-US"/>
      </a:defPPr>
      <a:lvl1pPr marL="0" algn="l" defTabSz="3840480" rtl="0" eaLnBrk="1" latinLnBrk="0" hangingPunct="1">
        <a:defRPr sz="7560" kern="1200">
          <a:solidFill>
            <a:schemeClr val="tx1"/>
          </a:solidFill>
          <a:latin typeface="+mn-lt"/>
          <a:ea typeface="+mn-ea"/>
          <a:cs typeface="+mn-cs"/>
        </a:defRPr>
      </a:lvl1pPr>
      <a:lvl2pPr marL="1920240" algn="l" defTabSz="3840480" rtl="0" eaLnBrk="1" latinLnBrk="0" hangingPunct="1">
        <a:defRPr sz="7560" kern="1200">
          <a:solidFill>
            <a:schemeClr val="tx1"/>
          </a:solidFill>
          <a:latin typeface="+mn-lt"/>
          <a:ea typeface="+mn-ea"/>
          <a:cs typeface="+mn-cs"/>
        </a:defRPr>
      </a:lvl2pPr>
      <a:lvl3pPr marL="3840480" algn="l" defTabSz="3840480" rtl="0" eaLnBrk="1" latinLnBrk="0" hangingPunct="1">
        <a:defRPr sz="7560" kern="1200">
          <a:solidFill>
            <a:schemeClr val="tx1"/>
          </a:solidFill>
          <a:latin typeface="+mn-lt"/>
          <a:ea typeface="+mn-ea"/>
          <a:cs typeface="+mn-cs"/>
        </a:defRPr>
      </a:lvl3pPr>
      <a:lvl4pPr marL="5760720" algn="l" defTabSz="3840480" rtl="0" eaLnBrk="1" latinLnBrk="0" hangingPunct="1">
        <a:defRPr sz="7560" kern="1200">
          <a:solidFill>
            <a:schemeClr val="tx1"/>
          </a:solidFill>
          <a:latin typeface="+mn-lt"/>
          <a:ea typeface="+mn-ea"/>
          <a:cs typeface="+mn-cs"/>
        </a:defRPr>
      </a:lvl4pPr>
      <a:lvl5pPr marL="7680960" algn="l" defTabSz="3840480" rtl="0" eaLnBrk="1" latinLnBrk="0" hangingPunct="1">
        <a:defRPr sz="7560" kern="1200">
          <a:solidFill>
            <a:schemeClr val="tx1"/>
          </a:solidFill>
          <a:latin typeface="+mn-lt"/>
          <a:ea typeface="+mn-ea"/>
          <a:cs typeface="+mn-cs"/>
        </a:defRPr>
      </a:lvl5pPr>
      <a:lvl6pPr marL="9601200" algn="l" defTabSz="3840480" rtl="0" eaLnBrk="1" latinLnBrk="0" hangingPunct="1">
        <a:defRPr sz="7560" kern="1200">
          <a:solidFill>
            <a:schemeClr val="tx1"/>
          </a:solidFill>
          <a:latin typeface="+mn-lt"/>
          <a:ea typeface="+mn-ea"/>
          <a:cs typeface="+mn-cs"/>
        </a:defRPr>
      </a:lvl6pPr>
      <a:lvl7pPr marL="11521440" algn="l" defTabSz="3840480" rtl="0" eaLnBrk="1" latinLnBrk="0" hangingPunct="1">
        <a:defRPr sz="7560" kern="1200">
          <a:solidFill>
            <a:schemeClr val="tx1"/>
          </a:solidFill>
          <a:latin typeface="+mn-lt"/>
          <a:ea typeface="+mn-ea"/>
          <a:cs typeface="+mn-cs"/>
        </a:defRPr>
      </a:lvl7pPr>
      <a:lvl8pPr marL="13441680" algn="l" defTabSz="3840480" rtl="0" eaLnBrk="1" latinLnBrk="0" hangingPunct="1">
        <a:defRPr sz="7560" kern="1200">
          <a:solidFill>
            <a:schemeClr val="tx1"/>
          </a:solidFill>
          <a:latin typeface="+mn-lt"/>
          <a:ea typeface="+mn-ea"/>
          <a:cs typeface="+mn-cs"/>
        </a:defRPr>
      </a:lvl8pPr>
      <a:lvl9pPr marL="15361920" algn="l" defTabSz="3840480" rtl="0" eaLnBrk="1" latinLnBrk="0" hangingPunct="1">
        <a:defRPr sz="75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7997" y="464457"/>
            <a:ext cx="35947162" cy="3509232"/>
          </a:xfrm>
          <a:solidFill>
            <a:srgbClr val="002060"/>
          </a:solidFill>
          <a:ln w="101600">
            <a:solidFill>
              <a:srgbClr val="002060"/>
            </a:solidFill>
          </a:ln>
        </p:spPr>
        <p:style>
          <a:lnRef idx="2">
            <a:schemeClr val="dk1"/>
          </a:lnRef>
          <a:fillRef idx="1">
            <a:schemeClr val="lt1"/>
          </a:fillRef>
          <a:effectRef idx="0">
            <a:schemeClr val="dk1"/>
          </a:effectRef>
          <a:fontRef idx="minor">
            <a:schemeClr val="dk1"/>
          </a:fontRef>
        </p:style>
        <p:txBody>
          <a:bodyPr anchor="ctr">
            <a:normAutofit/>
          </a:bodyPr>
          <a:lstStyle/>
          <a:p>
            <a:r>
              <a:rPr lang="en-US" sz="7200" dirty="0">
                <a:solidFill>
                  <a:schemeClr val="bg1"/>
                </a:solidFill>
                <a:latin typeface="Cambria" panose="02040503050406030204" pitchFamily="18" charset="0"/>
                <a:cs typeface="Arial" panose="020B0604020202020204" pitchFamily="34" charset="0"/>
              </a:rPr>
              <a:t>An Investigation of Motor Programming in Childhood Apraxia of Speech</a:t>
            </a:r>
            <a:br>
              <a:rPr lang="en-US" sz="7200" dirty="0">
                <a:solidFill>
                  <a:schemeClr val="bg1"/>
                </a:solidFill>
                <a:latin typeface="Cambria" panose="02040503050406030204" pitchFamily="18" charset="0"/>
                <a:cs typeface="Arial" panose="020B0604020202020204" pitchFamily="34" charset="0"/>
              </a:rPr>
            </a:br>
            <a:r>
              <a:rPr lang="en-US" sz="4800" u="sng" dirty="0">
                <a:solidFill>
                  <a:schemeClr val="bg1"/>
                </a:solidFill>
                <a:latin typeface="Cambria" panose="02040503050406030204" pitchFamily="18" charset="0"/>
                <a:cs typeface="Arial" panose="020B0604020202020204" pitchFamily="34" charset="0"/>
              </a:rPr>
              <a:t>Madison J. Smith, Edwin Maas, Amy S. Plante, Kirrie J. Ballard, and Donald A. Robin</a:t>
            </a:r>
            <a:br>
              <a:rPr lang="en-US" sz="4800" dirty="0">
                <a:solidFill>
                  <a:schemeClr val="bg1"/>
                </a:solidFill>
                <a:latin typeface="Cambria" panose="02040503050406030204" pitchFamily="18" charset="0"/>
                <a:cs typeface="Arial" panose="020B0604020202020204" pitchFamily="34" charset="0"/>
              </a:rPr>
            </a:br>
            <a:r>
              <a:rPr lang="en-US" sz="4800" i="1" dirty="0">
                <a:solidFill>
                  <a:schemeClr val="bg1"/>
                </a:solidFill>
                <a:latin typeface="Cambria" panose="02040503050406030204" pitchFamily="18" charset="0"/>
                <a:cs typeface="Arial" panose="020B0604020202020204" pitchFamily="34" charset="0"/>
              </a:rPr>
              <a:t>Communication Sciences and Disorders, University of New Hampshire, Durham, NH 03824</a:t>
            </a:r>
            <a:endParaRPr lang="en-US" sz="8000" i="1" dirty="0">
              <a:solidFill>
                <a:schemeClr val="bg1"/>
              </a:solidFill>
              <a:latin typeface="Cambria" panose="02040503050406030204" pitchFamily="18" charset="0"/>
              <a:cs typeface="Arial" panose="020B0604020202020204" pitchFamily="34" charset="0"/>
            </a:endParaRPr>
          </a:p>
        </p:txBody>
      </p:sp>
      <p:sp>
        <p:nvSpPr>
          <p:cNvPr id="6" name="Subtitle 2"/>
          <p:cNvSpPr txBox="1">
            <a:spLocks/>
          </p:cNvSpPr>
          <p:nvPr/>
        </p:nvSpPr>
        <p:spPr>
          <a:xfrm>
            <a:off x="445106" y="4978780"/>
            <a:ext cx="9022725" cy="11313997"/>
          </a:xfrm>
          <a:prstGeom prst="rect">
            <a:avLst/>
          </a:prstGeom>
          <a:noFill/>
          <a:ln>
            <a:solidFill>
              <a:srgbClr val="002060"/>
            </a:solidFill>
          </a:ln>
        </p:spPr>
        <p:txBody>
          <a:bodyPr vert="horz" lIns="91440" tIns="45720" rIns="91440" bIns="45720" rtlCol="0" anchor="t">
            <a:normAutofit fontScale="25000" lnSpcReduction="20000"/>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pPr algn="l"/>
            <a:r>
              <a:rPr lang="en-US" sz="10800" b="1" dirty="0"/>
              <a:t>Childhood apraxia of speech (CAS)- </a:t>
            </a:r>
            <a:r>
              <a:rPr lang="en-US" sz="10800" dirty="0"/>
              <a:t>a motor programming disorder that impacts the spatiotemporal parameters of speech-motor movements (McNeill, Robin, &amp; Schmidt, 2009)</a:t>
            </a:r>
          </a:p>
          <a:p>
            <a:pPr algn="l"/>
            <a:r>
              <a:rPr lang="en-US" sz="10800" b="1" dirty="0"/>
              <a:t>Perceptual characteristics </a:t>
            </a:r>
            <a:r>
              <a:rPr lang="en-US" sz="10800" dirty="0"/>
              <a:t>include increased segments between syllables and words, equal stress across syllables in a word, and speech sound distortions. </a:t>
            </a:r>
          </a:p>
          <a:p>
            <a:pPr algn="l"/>
            <a:r>
              <a:rPr lang="en-US" sz="10800" b="1" dirty="0"/>
              <a:t>Two-stage motor programming model (</a:t>
            </a:r>
            <a:r>
              <a:rPr lang="en-US" sz="10800" b="1" dirty="0" err="1"/>
              <a:t>Klapp</a:t>
            </a:r>
            <a:r>
              <a:rPr lang="en-US" sz="10800" b="1" dirty="0"/>
              <a:t>, 2003)</a:t>
            </a:r>
          </a:p>
          <a:p>
            <a:pPr marL="1371600" lvl="1" indent="-457200" algn="l">
              <a:buFont typeface="Arial" panose="020B0604020202020204" pitchFamily="34" charset="0"/>
              <a:buChar char="•"/>
            </a:pPr>
            <a:r>
              <a:rPr lang="en-US" sz="10800" b="1" dirty="0"/>
              <a:t>INT – </a:t>
            </a:r>
            <a:r>
              <a:rPr lang="en-US" sz="10800" dirty="0"/>
              <a:t>organization of information about timing and spatial orientation necessary to produce a unit of movement and loading that information into a working memory buffer (short term memory store)</a:t>
            </a:r>
          </a:p>
          <a:p>
            <a:pPr marL="1371600" lvl="1" indent="-457200" algn="l">
              <a:buFont typeface="Arial" panose="020B0604020202020204" pitchFamily="34" charset="0"/>
              <a:buChar char="•"/>
            </a:pPr>
            <a:r>
              <a:rPr lang="en-US" sz="10800" b="1" dirty="0"/>
              <a:t>SEQ</a:t>
            </a:r>
            <a:r>
              <a:rPr lang="en-US" sz="10800" dirty="0"/>
              <a:t>- sequencing motor units of movement into correct order</a:t>
            </a:r>
          </a:p>
          <a:p>
            <a:pPr algn="l"/>
            <a:r>
              <a:rPr lang="en-US" sz="10800" b="1" dirty="0"/>
              <a:t>Motor programming in adults with apraxia- </a:t>
            </a:r>
            <a:r>
              <a:rPr lang="en-US" sz="10800" dirty="0"/>
              <a:t>A study found that adults with apraxia of speech (AOS) demonstrated impairment in the INT stage of motor programming. The SEQ stage remained intact relative to controls (Maas et al., 2008) and impairment occurred in both speech and nonspeech movements.</a:t>
            </a:r>
          </a:p>
          <a:p>
            <a:pPr algn="l"/>
            <a:r>
              <a:rPr lang="en-US" sz="10800" b="1" dirty="0"/>
              <a:t>Current Study- </a:t>
            </a:r>
            <a:r>
              <a:rPr lang="en-US" sz="10800" dirty="0"/>
              <a:t>Application of a self-select paradigm which allows for the measurement of INT and SEQ in each trial (Wright et al., 2009) to three groups: (1) children with CAS, (2) children with phonological impairments (PI), (3) typically developing children (TD)</a:t>
            </a:r>
          </a:p>
          <a:p>
            <a:pPr algn="l"/>
            <a:r>
              <a:rPr lang="en-US" sz="10800" b="1" dirty="0"/>
              <a:t>Hypotheses- </a:t>
            </a:r>
            <a:r>
              <a:rPr lang="en-US" sz="10800" dirty="0"/>
              <a:t>(1) The impairment in CAS will be localized to one stage of the motor programming process (INT) while SEQ will be intact. (2) The impairment will mirror what is observed in AOS. (3) The impairment will be central (not modality-specific) </a:t>
            </a:r>
            <a:endParaRPr lang="en-US" sz="10800" b="1" dirty="0"/>
          </a:p>
          <a:p>
            <a:pPr marL="457200" indent="-457200" algn="l">
              <a:buFont typeface="Arial" panose="020B0604020202020204" pitchFamily="34" charset="0"/>
              <a:buChar char="•"/>
            </a:pPr>
            <a:endParaRPr lang="en-US" sz="100" b="1" dirty="0"/>
          </a:p>
          <a:p>
            <a:pPr algn="l"/>
            <a:endParaRPr lang="en-US" sz="3200" dirty="0"/>
          </a:p>
          <a:p>
            <a:endParaRPr lang="en-US" sz="3200" dirty="0">
              <a:latin typeface="Cambria" panose="02040503050406030204" pitchFamily="18" charset="0"/>
            </a:endParaRPr>
          </a:p>
          <a:p>
            <a:endParaRPr lang="en-US" sz="3200" dirty="0">
              <a:latin typeface="Cambria" panose="02040503050406030204" pitchFamily="18" charset="0"/>
            </a:endParaRPr>
          </a:p>
          <a:p>
            <a:endParaRPr lang="en-US" sz="3200" dirty="0">
              <a:latin typeface="Cambria" panose="02040503050406030204" pitchFamily="18" charset="0"/>
            </a:endParaRPr>
          </a:p>
        </p:txBody>
      </p:sp>
      <p:sp>
        <p:nvSpPr>
          <p:cNvPr id="7" name="Subtitle 2"/>
          <p:cNvSpPr txBox="1">
            <a:spLocks/>
          </p:cNvSpPr>
          <p:nvPr/>
        </p:nvSpPr>
        <p:spPr>
          <a:xfrm>
            <a:off x="408838" y="16399607"/>
            <a:ext cx="9095619" cy="811696"/>
          </a:xfrm>
          <a:prstGeom prst="rect">
            <a:avLst/>
          </a:prstGeom>
          <a:solidFill>
            <a:srgbClr val="002060"/>
          </a:solidFill>
          <a:ln>
            <a:solidFill>
              <a:srgbClr val="002060"/>
            </a:solidFill>
          </a:ln>
        </p:spPr>
        <p:txBody>
          <a:bodyPr vert="horz" lIns="91440" tIns="45720" rIns="91440" bIns="45720" rtlCol="0" anchor="ctr">
            <a:normAutofit lnSpcReduction="10000"/>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5400" dirty="0">
                <a:solidFill>
                  <a:schemeClr val="bg1"/>
                </a:solidFill>
                <a:latin typeface="Cambria" panose="02040503050406030204" pitchFamily="18" charset="0"/>
              </a:rPr>
              <a:t> </a:t>
            </a:r>
            <a:r>
              <a:rPr lang="en-US" sz="5000" dirty="0">
                <a:solidFill>
                  <a:schemeClr val="bg1"/>
                </a:solidFill>
                <a:latin typeface="Cambria" panose="02040503050406030204" pitchFamily="18" charset="0"/>
              </a:rPr>
              <a:t>Methods</a:t>
            </a:r>
          </a:p>
        </p:txBody>
      </p:sp>
      <p:sp>
        <p:nvSpPr>
          <p:cNvPr id="8" name="Subtitle 2"/>
          <p:cNvSpPr txBox="1">
            <a:spLocks/>
          </p:cNvSpPr>
          <p:nvPr/>
        </p:nvSpPr>
        <p:spPr>
          <a:xfrm>
            <a:off x="397641" y="25737704"/>
            <a:ext cx="9095619" cy="3191497"/>
          </a:xfrm>
          <a:prstGeom prst="rect">
            <a:avLst/>
          </a:prstGeom>
          <a:ln>
            <a:solidFill>
              <a:srgbClr val="002060"/>
            </a:solidFill>
          </a:ln>
        </p:spPr>
        <p:txBody>
          <a:bodyPr vert="horz" lIns="91440" tIns="45720" rIns="91440" bIns="45720" rtlCol="0" anchor="t">
            <a:normAutofit lnSpcReduction="10000"/>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pPr algn="just">
              <a:spcBef>
                <a:spcPts val="0"/>
              </a:spcBef>
            </a:pPr>
            <a:r>
              <a:rPr lang="en-US" sz="2700" b="1" dirty="0"/>
              <a:t>Analysis was only conducted on accurate responses: </a:t>
            </a:r>
          </a:p>
          <a:p>
            <a:pPr algn="just">
              <a:spcBef>
                <a:spcPts val="0"/>
              </a:spcBef>
            </a:pPr>
            <a:r>
              <a:rPr lang="en-US" sz="2700" b="1" dirty="0"/>
              <a:t>Dependent variables</a:t>
            </a:r>
          </a:p>
          <a:p>
            <a:pPr marL="457200" indent="-457200" algn="just">
              <a:spcBef>
                <a:spcPts val="0"/>
              </a:spcBef>
              <a:buFont typeface="Arial" panose="020B0604020202020204" pitchFamily="34" charset="0"/>
              <a:buChar char="•"/>
            </a:pPr>
            <a:r>
              <a:rPr lang="en-US" sz="2700" dirty="0"/>
              <a:t>ST and RT </a:t>
            </a:r>
          </a:p>
          <a:p>
            <a:pPr algn="just">
              <a:spcBef>
                <a:spcPts val="0"/>
              </a:spcBef>
            </a:pPr>
            <a:r>
              <a:rPr lang="en-US" sz="2700" b="1" dirty="0"/>
              <a:t>Independent variables</a:t>
            </a:r>
          </a:p>
          <a:p>
            <a:pPr marL="457200" indent="-457200" algn="just">
              <a:spcBef>
                <a:spcPts val="0"/>
              </a:spcBef>
              <a:buFont typeface="Arial" panose="020B0604020202020204" pitchFamily="34" charset="0"/>
              <a:buChar char="•"/>
            </a:pPr>
            <a:r>
              <a:rPr lang="en-US" sz="2700" dirty="0"/>
              <a:t>Group (CAS, TD, PI) </a:t>
            </a:r>
          </a:p>
          <a:p>
            <a:pPr algn="just">
              <a:spcBef>
                <a:spcPts val="0"/>
              </a:spcBef>
            </a:pPr>
            <a:r>
              <a:rPr lang="en-US" sz="2700" b="1" dirty="0"/>
              <a:t>Outliers </a:t>
            </a:r>
          </a:p>
          <a:p>
            <a:pPr marL="457200" indent="-457200" algn="just">
              <a:spcBef>
                <a:spcPts val="0"/>
              </a:spcBef>
              <a:buFont typeface="Arial" panose="020B0604020202020204" pitchFamily="34" charset="0"/>
              <a:buChar char="•"/>
            </a:pPr>
            <a:r>
              <a:rPr lang="en-US" sz="2700" dirty="0"/>
              <a:t>Data points (+/- 1.5 group SD) away from participant mean were removed </a:t>
            </a:r>
          </a:p>
          <a:p>
            <a:pPr algn="just">
              <a:spcBef>
                <a:spcPts val="0"/>
              </a:spcBef>
            </a:pPr>
            <a:r>
              <a:rPr lang="en-US" sz="2700" b="1" dirty="0"/>
              <a:t>Linear regression used in correlation figures</a:t>
            </a:r>
          </a:p>
          <a:p>
            <a:pPr algn="just">
              <a:spcBef>
                <a:spcPts val="0"/>
              </a:spcBef>
            </a:pPr>
            <a:endParaRPr lang="en-US" sz="2700" dirty="0"/>
          </a:p>
          <a:p>
            <a:pPr marL="457200" indent="-457200" algn="just">
              <a:spcBef>
                <a:spcPts val="0"/>
              </a:spcBef>
              <a:buFont typeface="Arial" panose="020B0604020202020204" pitchFamily="34" charset="0"/>
              <a:buChar char="•"/>
            </a:pPr>
            <a:endParaRPr lang="en-US" sz="2700" b="1" dirty="0"/>
          </a:p>
          <a:p>
            <a:pPr marL="457200" indent="-457200" algn="just">
              <a:spcBef>
                <a:spcPts val="0"/>
              </a:spcBef>
              <a:buFont typeface="Arial" panose="020B0604020202020204" pitchFamily="34" charset="0"/>
              <a:buChar char="•"/>
            </a:pPr>
            <a:endParaRPr lang="en-US" sz="2500" dirty="0">
              <a:latin typeface="Cambria" panose="02040503050406030204" pitchFamily="18" charset="0"/>
            </a:endParaRPr>
          </a:p>
          <a:p>
            <a:pPr marL="342900" indent="-342900" algn="just">
              <a:spcBef>
                <a:spcPts val="0"/>
              </a:spcBef>
              <a:buFont typeface="Arial" panose="020B0604020202020204" pitchFamily="34" charset="0"/>
              <a:buChar char="•"/>
            </a:pPr>
            <a:endParaRPr lang="en-US" sz="2500" dirty="0">
              <a:latin typeface="Cambria" panose="02040503050406030204" pitchFamily="18" charset="0"/>
            </a:endParaRPr>
          </a:p>
          <a:p>
            <a:pPr marL="342900" indent="-342900" algn="just">
              <a:spcBef>
                <a:spcPts val="0"/>
              </a:spcBef>
              <a:buFont typeface="Arial" panose="020B0604020202020204" pitchFamily="34" charset="0"/>
              <a:buChar char="•"/>
            </a:pPr>
            <a:endParaRPr lang="en-US" sz="2500" dirty="0">
              <a:latin typeface="Cambria" panose="02040503050406030204" pitchFamily="18" charset="0"/>
            </a:endParaRPr>
          </a:p>
          <a:p>
            <a:pPr algn="just">
              <a:spcBef>
                <a:spcPts val="0"/>
              </a:spcBef>
            </a:pPr>
            <a:endParaRPr lang="en-US" sz="2500" dirty="0">
              <a:latin typeface="Cambria" panose="02040503050406030204" pitchFamily="18" charset="0"/>
            </a:endParaRPr>
          </a:p>
          <a:p>
            <a:pPr algn="just">
              <a:spcBef>
                <a:spcPts val="0"/>
              </a:spcBef>
            </a:pPr>
            <a:endParaRPr lang="en-US" sz="2500" dirty="0">
              <a:latin typeface="Cambria" panose="02040503050406030204" pitchFamily="18" charset="0"/>
            </a:endParaRPr>
          </a:p>
          <a:p>
            <a:pPr algn="just">
              <a:spcBef>
                <a:spcPts val="0"/>
              </a:spcBef>
            </a:pPr>
            <a:endParaRPr lang="en-US" sz="2500" dirty="0">
              <a:latin typeface="Cambria" panose="02040503050406030204" pitchFamily="18" charset="0"/>
            </a:endParaRPr>
          </a:p>
          <a:p>
            <a:pPr marL="342900" indent="-342900" algn="just">
              <a:spcBef>
                <a:spcPts val="0"/>
              </a:spcBef>
              <a:buFont typeface="Arial" panose="020B0604020202020204" pitchFamily="34" charset="0"/>
              <a:buChar char="•"/>
            </a:pPr>
            <a:endParaRPr lang="en-US" sz="2500" dirty="0">
              <a:latin typeface="Cambria" panose="02040503050406030204" pitchFamily="18" charset="0"/>
            </a:endParaRPr>
          </a:p>
          <a:p>
            <a:pPr algn="just">
              <a:spcBef>
                <a:spcPts val="0"/>
              </a:spcBef>
            </a:pPr>
            <a:endParaRPr lang="en-US" sz="2500" dirty="0">
              <a:latin typeface="Cambria" panose="02040503050406030204" pitchFamily="18" charset="0"/>
            </a:endParaRPr>
          </a:p>
          <a:p>
            <a:pPr marL="342900" indent="-342900" algn="just">
              <a:spcBef>
                <a:spcPts val="0"/>
              </a:spcBef>
              <a:buFont typeface="Arial" panose="020B0604020202020204" pitchFamily="34" charset="0"/>
              <a:buChar char="•"/>
            </a:pPr>
            <a:endParaRPr lang="en-US" sz="2500" dirty="0">
              <a:latin typeface="Cambria" panose="02040503050406030204" pitchFamily="18" charset="0"/>
            </a:endParaRPr>
          </a:p>
          <a:p>
            <a:pPr marL="342900" indent="-342900" algn="just">
              <a:spcBef>
                <a:spcPts val="0"/>
              </a:spcBef>
              <a:buFont typeface="Arial" panose="020B0604020202020204" pitchFamily="34" charset="0"/>
              <a:buChar char="•"/>
            </a:pPr>
            <a:endParaRPr lang="en-US" sz="2500" dirty="0">
              <a:latin typeface="Cambria" panose="02040503050406030204" pitchFamily="18" charset="0"/>
            </a:endParaRPr>
          </a:p>
          <a:p>
            <a:pPr marL="342900" indent="-342900" algn="just">
              <a:spcBef>
                <a:spcPts val="0"/>
              </a:spcBef>
              <a:buFont typeface="Arial" panose="020B0604020202020204" pitchFamily="34" charset="0"/>
              <a:buChar char="•"/>
            </a:pPr>
            <a:endParaRPr lang="en-US" sz="2500" dirty="0">
              <a:latin typeface="Cambria" panose="02040503050406030204" pitchFamily="18" charset="0"/>
            </a:endParaRPr>
          </a:p>
          <a:p>
            <a:pPr algn="l">
              <a:spcBef>
                <a:spcPts val="0"/>
              </a:spcBef>
            </a:pPr>
            <a:endParaRPr lang="en-US" sz="2500" dirty="0">
              <a:latin typeface="Cambria" panose="02040503050406030204" pitchFamily="18" charset="0"/>
            </a:endParaRPr>
          </a:p>
          <a:p>
            <a:pPr algn="just">
              <a:spcBef>
                <a:spcPts val="0"/>
              </a:spcBef>
            </a:pPr>
            <a:endParaRPr lang="en-US" sz="2500" dirty="0">
              <a:latin typeface="Cambria" panose="02040503050406030204" pitchFamily="18" charset="0"/>
            </a:endParaRPr>
          </a:p>
          <a:p>
            <a:pPr algn="l">
              <a:spcBef>
                <a:spcPts val="0"/>
              </a:spcBef>
            </a:pPr>
            <a:endParaRPr lang="en-US" sz="2500" dirty="0">
              <a:latin typeface="Cambria" panose="02040503050406030204" pitchFamily="18" charset="0"/>
            </a:endParaRPr>
          </a:p>
          <a:p>
            <a:pPr algn="l">
              <a:spcBef>
                <a:spcPts val="0"/>
              </a:spcBef>
            </a:pPr>
            <a:endParaRPr lang="en-US" sz="2500" dirty="0">
              <a:latin typeface="Cambria" panose="02040503050406030204" pitchFamily="18" charset="0"/>
            </a:endParaRPr>
          </a:p>
          <a:p>
            <a:pPr algn="l">
              <a:spcBef>
                <a:spcPts val="0"/>
              </a:spcBef>
            </a:pPr>
            <a:endParaRPr lang="en-US" sz="2500" dirty="0">
              <a:latin typeface="Cambria" panose="02040503050406030204" pitchFamily="18" charset="0"/>
            </a:endParaRPr>
          </a:p>
        </p:txBody>
      </p:sp>
      <p:sp>
        <p:nvSpPr>
          <p:cNvPr id="9" name="Subtitle 2"/>
          <p:cNvSpPr txBox="1">
            <a:spLocks/>
          </p:cNvSpPr>
          <p:nvPr/>
        </p:nvSpPr>
        <p:spPr>
          <a:xfrm>
            <a:off x="10250494" y="4361028"/>
            <a:ext cx="16368152" cy="623012"/>
          </a:xfrm>
          <a:prstGeom prst="rect">
            <a:avLst/>
          </a:prstGeom>
          <a:solidFill>
            <a:srgbClr val="002060"/>
          </a:solidFill>
          <a:ln>
            <a:solidFill>
              <a:srgbClr val="002060"/>
            </a:solidFill>
          </a:ln>
        </p:spPr>
        <p:txBody>
          <a:bodyPr vert="horz" lIns="91440" tIns="45720" rIns="91440" bIns="45720" rtlCol="0" anchor="ctr">
            <a:normAutofit fontScale="92500" lnSpcReduction="10000"/>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4400" dirty="0">
                <a:solidFill>
                  <a:schemeClr val="bg1"/>
                </a:solidFill>
                <a:latin typeface="Cambria" panose="02040503050406030204" pitchFamily="18" charset="0"/>
              </a:rPr>
              <a:t>Correlation Between Age and ST/RT</a:t>
            </a:r>
          </a:p>
        </p:txBody>
      </p:sp>
      <p:sp>
        <p:nvSpPr>
          <p:cNvPr id="12" name="Subtitle 2"/>
          <p:cNvSpPr txBox="1">
            <a:spLocks/>
          </p:cNvSpPr>
          <p:nvPr/>
        </p:nvSpPr>
        <p:spPr>
          <a:xfrm>
            <a:off x="27143413" y="12014634"/>
            <a:ext cx="9095619" cy="7065349"/>
          </a:xfrm>
          <a:prstGeom prst="rect">
            <a:avLst/>
          </a:prstGeom>
          <a:noFill/>
          <a:ln>
            <a:solidFill>
              <a:srgbClr val="002060"/>
            </a:solidFill>
          </a:ln>
        </p:spPr>
        <p:txBody>
          <a:bodyPr vert="horz" lIns="91440" tIns="45720" rIns="91440" bIns="45720" rtlCol="0" anchor="t">
            <a:normAutofit fontScale="85000" lnSpcReduction="20000"/>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pPr algn="l">
              <a:spcBef>
                <a:spcPts val="0"/>
              </a:spcBef>
            </a:pPr>
            <a:r>
              <a:rPr lang="en-US" sz="3200" b="1" dirty="0"/>
              <a:t>Discussion:</a:t>
            </a:r>
          </a:p>
          <a:p>
            <a:pPr marL="457200" indent="-457200" algn="l">
              <a:spcBef>
                <a:spcPts val="0"/>
              </a:spcBef>
              <a:buFont typeface="Arial" panose="020B0604020202020204" pitchFamily="34" charset="0"/>
              <a:buChar char="•"/>
            </a:pPr>
            <a:r>
              <a:rPr lang="en-US" sz="3200" dirty="0"/>
              <a:t>Results displaying the age effect suggest that as TD and PI participants grow older, the motor programming process becomes more efficient. Children with CAS demonstrate a ‘leveling out’ in their ability to improve the efficiency of their motor programs. </a:t>
            </a:r>
          </a:p>
          <a:p>
            <a:pPr algn="l">
              <a:spcBef>
                <a:spcPts val="0"/>
              </a:spcBef>
            </a:pPr>
            <a:endParaRPr lang="en-US" sz="3200" dirty="0"/>
          </a:p>
          <a:p>
            <a:pPr marL="457200" indent="-457200" algn="l">
              <a:spcBef>
                <a:spcPts val="0"/>
              </a:spcBef>
              <a:buFont typeface="Arial" panose="020B0604020202020204" pitchFamily="34" charset="0"/>
              <a:buChar char="•"/>
            </a:pPr>
            <a:r>
              <a:rPr lang="en-US" sz="3200" dirty="0"/>
              <a:t>At age 12, TD and PI participants perform similarly on ST to adults who completed the same paradigm (Wright et al., 2009), children with CAS have higher study time at age 12.</a:t>
            </a:r>
          </a:p>
          <a:p>
            <a:pPr algn="l">
              <a:spcBef>
                <a:spcPts val="0"/>
              </a:spcBef>
            </a:pPr>
            <a:endParaRPr lang="en-US" sz="3200" dirty="0"/>
          </a:p>
          <a:p>
            <a:pPr marL="457200" indent="-457200" algn="l">
              <a:spcBef>
                <a:spcPts val="0"/>
              </a:spcBef>
              <a:buFont typeface="Arial" panose="020B0604020202020204" pitchFamily="34" charset="0"/>
              <a:buChar char="•"/>
            </a:pPr>
            <a:r>
              <a:rPr lang="en-US" sz="3200" dirty="0"/>
              <a:t>Increase in ST for participants with CAS at the end of the experiment in comparison to TD and PI participants suggests that INT is the underlying impairment in CAS </a:t>
            </a:r>
          </a:p>
          <a:p>
            <a:pPr algn="l">
              <a:spcBef>
                <a:spcPts val="0"/>
              </a:spcBef>
            </a:pPr>
            <a:endParaRPr lang="en-US" sz="3200" dirty="0"/>
          </a:p>
          <a:p>
            <a:pPr marL="457200" indent="-457200" algn="l">
              <a:spcBef>
                <a:spcPts val="0"/>
              </a:spcBef>
              <a:buFont typeface="Arial" panose="020B0604020202020204" pitchFamily="34" charset="0"/>
              <a:buChar char="•"/>
            </a:pPr>
            <a:r>
              <a:rPr lang="en-US" sz="3200" dirty="0"/>
              <a:t>Comparable RT performance at the end of the experiment for TD and CAS participants suggests that the SEQ stage of motor programming is intact</a:t>
            </a:r>
          </a:p>
          <a:p>
            <a:pPr algn="l">
              <a:spcBef>
                <a:spcPts val="0"/>
              </a:spcBef>
            </a:pPr>
            <a:endParaRPr lang="en-US" sz="3200" dirty="0"/>
          </a:p>
          <a:p>
            <a:pPr algn="l">
              <a:spcBef>
                <a:spcPts val="0"/>
              </a:spcBef>
            </a:pPr>
            <a:r>
              <a:rPr lang="en-US" sz="3200" b="1" dirty="0"/>
              <a:t>Future Directions: </a:t>
            </a:r>
          </a:p>
          <a:p>
            <a:pPr marL="457200" indent="-457200" algn="l">
              <a:spcBef>
                <a:spcPts val="0"/>
              </a:spcBef>
              <a:buFont typeface="Arial" panose="020B0604020202020204" pitchFamily="34" charset="0"/>
              <a:buChar char="•"/>
            </a:pPr>
            <a:r>
              <a:rPr lang="en-US" sz="3200" dirty="0"/>
              <a:t>Replicate study with higher number of participants in each group</a:t>
            </a:r>
          </a:p>
          <a:p>
            <a:pPr marL="457200" indent="-457200" algn="l">
              <a:spcBef>
                <a:spcPts val="0"/>
              </a:spcBef>
              <a:buFont typeface="Arial" panose="020B0604020202020204" pitchFamily="34" charset="0"/>
              <a:buChar char="•"/>
            </a:pPr>
            <a:r>
              <a:rPr lang="en-US" sz="3200" dirty="0"/>
              <a:t>Longer training periods for non-speech motor tasks to include non-speech data in analysis. </a:t>
            </a:r>
          </a:p>
          <a:p>
            <a:pPr algn="l">
              <a:spcBef>
                <a:spcPts val="0"/>
              </a:spcBef>
            </a:pPr>
            <a:endParaRPr lang="en-US" sz="2700" b="1" dirty="0"/>
          </a:p>
          <a:p>
            <a:pPr marL="457200" indent="-457200" algn="l">
              <a:spcBef>
                <a:spcPts val="0"/>
              </a:spcBef>
              <a:buFont typeface="Arial" panose="020B0604020202020204" pitchFamily="34" charset="0"/>
              <a:buChar char="•"/>
            </a:pPr>
            <a:endParaRPr lang="en-US" sz="2700" dirty="0"/>
          </a:p>
          <a:p>
            <a:pPr marL="457200" indent="-457200" algn="l">
              <a:spcBef>
                <a:spcPts val="0"/>
              </a:spcBef>
              <a:buFont typeface="Arial" panose="020B0604020202020204" pitchFamily="34" charset="0"/>
              <a:buChar char="•"/>
            </a:pPr>
            <a:endParaRPr lang="en-US" sz="2700" dirty="0"/>
          </a:p>
          <a:p>
            <a:pPr algn="l">
              <a:spcBef>
                <a:spcPts val="0"/>
              </a:spcBef>
            </a:pPr>
            <a:endParaRPr lang="en-US" sz="3200" dirty="0"/>
          </a:p>
        </p:txBody>
      </p:sp>
      <p:sp>
        <p:nvSpPr>
          <p:cNvPr id="13" name="Subtitle 2"/>
          <p:cNvSpPr txBox="1">
            <a:spLocks/>
          </p:cNvSpPr>
          <p:nvPr/>
        </p:nvSpPr>
        <p:spPr>
          <a:xfrm>
            <a:off x="473309" y="4098194"/>
            <a:ext cx="9095619" cy="811696"/>
          </a:xfrm>
          <a:prstGeom prst="rect">
            <a:avLst/>
          </a:prstGeom>
          <a:solidFill>
            <a:srgbClr val="002060"/>
          </a:solidFill>
          <a:ln>
            <a:solidFill>
              <a:srgbClr val="002060"/>
            </a:solidFill>
          </a:ln>
        </p:spPr>
        <p:txBody>
          <a:bodyPr vert="horz" lIns="91440" tIns="45720" rIns="91440" bIns="45720" rtlCol="0" anchor="ctr">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5000" dirty="0">
                <a:solidFill>
                  <a:schemeClr val="bg1"/>
                </a:solidFill>
                <a:latin typeface="Cambria" panose="02040503050406030204" pitchFamily="18" charset="0"/>
              </a:rPr>
              <a:t>Introduction</a:t>
            </a:r>
          </a:p>
        </p:txBody>
      </p:sp>
      <p:sp>
        <p:nvSpPr>
          <p:cNvPr id="15" name="Subtitle 2"/>
          <p:cNvSpPr txBox="1">
            <a:spLocks/>
          </p:cNvSpPr>
          <p:nvPr/>
        </p:nvSpPr>
        <p:spPr>
          <a:xfrm>
            <a:off x="27159540" y="4380109"/>
            <a:ext cx="9095619" cy="811696"/>
          </a:xfrm>
          <a:prstGeom prst="rect">
            <a:avLst/>
          </a:prstGeom>
          <a:solidFill>
            <a:srgbClr val="002060"/>
          </a:solidFill>
          <a:ln>
            <a:solidFill>
              <a:srgbClr val="002060"/>
            </a:solidFill>
          </a:ln>
        </p:spPr>
        <p:txBody>
          <a:bodyPr vert="horz" lIns="91440" tIns="45720" rIns="91440" bIns="45720" rtlCol="0" anchor="ctr">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5000" dirty="0">
                <a:solidFill>
                  <a:schemeClr val="bg1"/>
                </a:solidFill>
                <a:latin typeface="Cambria" panose="02040503050406030204" pitchFamily="18" charset="0"/>
              </a:rPr>
              <a:t>Results</a:t>
            </a:r>
          </a:p>
        </p:txBody>
      </p:sp>
      <p:sp>
        <p:nvSpPr>
          <p:cNvPr id="16" name="Subtitle 2"/>
          <p:cNvSpPr txBox="1">
            <a:spLocks/>
          </p:cNvSpPr>
          <p:nvPr/>
        </p:nvSpPr>
        <p:spPr>
          <a:xfrm>
            <a:off x="10250494" y="5333397"/>
            <a:ext cx="16368152" cy="6384855"/>
          </a:xfrm>
          <a:prstGeom prst="rect">
            <a:avLst/>
          </a:prstGeom>
          <a:ln>
            <a:solidFill>
              <a:srgbClr val="002060"/>
            </a:solidFill>
          </a:ln>
        </p:spPr>
        <p:txBody>
          <a:bodyPr vert="horz" lIns="91440" tIns="45720" rIns="91440" bIns="45720" rtlCol="0" anchor="ctr">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endParaRPr lang="en-US" sz="3200" dirty="0">
              <a:latin typeface="Cambria" panose="02040503050406030204" pitchFamily="18" charset="0"/>
            </a:endParaRPr>
          </a:p>
        </p:txBody>
      </p:sp>
      <p:sp>
        <p:nvSpPr>
          <p:cNvPr id="17" name="Subtitle 2"/>
          <p:cNvSpPr txBox="1">
            <a:spLocks/>
          </p:cNvSpPr>
          <p:nvPr/>
        </p:nvSpPr>
        <p:spPr>
          <a:xfrm>
            <a:off x="27139740" y="11151868"/>
            <a:ext cx="9095619" cy="811696"/>
          </a:xfrm>
          <a:prstGeom prst="rect">
            <a:avLst/>
          </a:prstGeom>
          <a:solidFill>
            <a:srgbClr val="002060"/>
          </a:solidFill>
          <a:ln>
            <a:solidFill>
              <a:srgbClr val="002060"/>
            </a:solidFill>
          </a:ln>
        </p:spPr>
        <p:txBody>
          <a:bodyPr vert="horz" lIns="91440" tIns="45720" rIns="91440" bIns="45720" rtlCol="0" anchor="ctr">
            <a:normAutofit fontScale="92500"/>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5000" dirty="0">
                <a:solidFill>
                  <a:schemeClr val="bg1"/>
                </a:solidFill>
                <a:latin typeface="Cambria" panose="02040503050406030204" pitchFamily="18" charset="0"/>
              </a:rPr>
              <a:t>Discussion and Future Directions</a:t>
            </a:r>
          </a:p>
        </p:txBody>
      </p:sp>
      <p:sp>
        <p:nvSpPr>
          <p:cNvPr id="18" name="Subtitle 2"/>
          <p:cNvSpPr txBox="1">
            <a:spLocks/>
          </p:cNvSpPr>
          <p:nvPr/>
        </p:nvSpPr>
        <p:spPr>
          <a:xfrm>
            <a:off x="27159540" y="19312348"/>
            <a:ext cx="9095619" cy="563222"/>
          </a:xfrm>
          <a:prstGeom prst="rect">
            <a:avLst/>
          </a:prstGeom>
          <a:solidFill>
            <a:srgbClr val="002060"/>
          </a:solidFill>
          <a:ln>
            <a:solidFill>
              <a:srgbClr val="002060"/>
            </a:solidFill>
          </a:ln>
        </p:spPr>
        <p:txBody>
          <a:bodyPr vert="horz" lIns="91440" tIns="45720" rIns="91440" bIns="45720" rtlCol="0" anchor="ctr">
            <a:normAutofit fontScale="92500" lnSpcReduction="10000"/>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4000" dirty="0">
                <a:solidFill>
                  <a:schemeClr val="bg1"/>
                </a:solidFill>
                <a:latin typeface="Cambria" panose="02040503050406030204" pitchFamily="18" charset="0"/>
              </a:rPr>
              <a:t>Acknowledgements</a:t>
            </a:r>
          </a:p>
        </p:txBody>
      </p:sp>
      <p:sp>
        <p:nvSpPr>
          <p:cNvPr id="19" name="Subtitle 2"/>
          <p:cNvSpPr txBox="1">
            <a:spLocks/>
          </p:cNvSpPr>
          <p:nvPr/>
        </p:nvSpPr>
        <p:spPr>
          <a:xfrm>
            <a:off x="27143413" y="5459099"/>
            <a:ext cx="9095619" cy="5584573"/>
          </a:xfrm>
          <a:prstGeom prst="rect">
            <a:avLst/>
          </a:prstGeom>
          <a:noFill/>
          <a:ln>
            <a:solidFill>
              <a:srgbClr val="002060"/>
            </a:solidFill>
          </a:ln>
        </p:spPr>
        <p:txBody>
          <a:bodyPr vert="horz" lIns="91440" tIns="45720" rIns="91440" bIns="45720" rtlCol="0" anchor="t">
            <a:normAutofit fontScale="92500" lnSpcReduction="10000"/>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pPr algn="l">
              <a:spcBef>
                <a:spcPts val="0"/>
              </a:spcBef>
            </a:pPr>
            <a:r>
              <a:rPr lang="en-US" sz="2700" b="1" dirty="0"/>
              <a:t>Age and ST/RT </a:t>
            </a:r>
          </a:p>
          <a:p>
            <a:pPr marL="457200" indent="-457200" algn="l">
              <a:spcBef>
                <a:spcPts val="0"/>
              </a:spcBef>
              <a:buFont typeface="Arial" panose="020B0604020202020204" pitchFamily="34" charset="0"/>
              <a:buChar char="•"/>
            </a:pPr>
            <a:r>
              <a:rPr lang="en-US" sz="2700" dirty="0"/>
              <a:t>Negative correlation between ST and age for TD and PI participants - no significant negative correlation for participants with CAS. </a:t>
            </a:r>
          </a:p>
          <a:p>
            <a:pPr marL="457200" indent="-457200" algn="l">
              <a:spcBef>
                <a:spcPts val="0"/>
              </a:spcBef>
              <a:buFont typeface="Arial" panose="020B0604020202020204" pitchFamily="34" charset="0"/>
              <a:buChar char="•"/>
            </a:pPr>
            <a:r>
              <a:rPr lang="en-US" sz="2700" dirty="0"/>
              <a:t>Negative correlation between RT and age for TD participants, not the case for PI or CAS. </a:t>
            </a:r>
          </a:p>
          <a:p>
            <a:pPr marL="457200" indent="-457200" algn="l">
              <a:spcBef>
                <a:spcPts val="0"/>
              </a:spcBef>
              <a:buFont typeface="Arial" panose="020B0604020202020204" pitchFamily="34" charset="0"/>
              <a:buChar char="•"/>
            </a:pPr>
            <a:r>
              <a:rPr lang="en-US" sz="2700" dirty="0"/>
              <a:t>Similar performance across groups on RT. </a:t>
            </a:r>
          </a:p>
          <a:p>
            <a:pPr algn="l">
              <a:spcBef>
                <a:spcPts val="0"/>
              </a:spcBef>
            </a:pPr>
            <a:endParaRPr lang="en-US" sz="2700" dirty="0"/>
          </a:p>
          <a:p>
            <a:pPr algn="l">
              <a:spcBef>
                <a:spcPts val="0"/>
              </a:spcBef>
            </a:pPr>
            <a:r>
              <a:rPr lang="en-US" sz="2700" b="1" dirty="0"/>
              <a:t>ST/RT Across Blocks </a:t>
            </a:r>
          </a:p>
          <a:p>
            <a:pPr marL="457200" indent="-457200" algn="l">
              <a:spcBef>
                <a:spcPts val="0"/>
              </a:spcBef>
              <a:buFont typeface="Arial" panose="020B0604020202020204" pitchFamily="34" charset="0"/>
              <a:buChar char="•"/>
            </a:pPr>
            <a:r>
              <a:rPr lang="en-US" sz="2700" dirty="0"/>
              <a:t>Later in experiment as participants fatigue, ST increases dramatically for CAS, remains stable for TD and PI</a:t>
            </a:r>
          </a:p>
          <a:p>
            <a:pPr marL="457200" indent="-457200" algn="l">
              <a:spcBef>
                <a:spcPts val="0"/>
              </a:spcBef>
              <a:buFont typeface="Arial" panose="020B0604020202020204" pitchFamily="34" charset="0"/>
              <a:buChar char="•"/>
            </a:pPr>
            <a:r>
              <a:rPr lang="en-US" sz="2700" dirty="0"/>
              <a:t>Conversely, at the end of the experiment, RT patterns are similar for CAS and TD participants</a:t>
            </a:r>
            <a:r>
              <a:rPr lang="en-US" sz="3200" dirty="0"/>
              <a:t>.</a:t>
            </a:r>
          </a:p>
          <a:p>
            <a:pPr algn="l">
              <a:spcBef>
                <a:spcPts val="0"/>
              </a:spcBef>
            </a:pPr>
            <a:endParaRPr lang="en-US" sz="3200" dirty="0"/>
          </a:p>
          <a:p>
            <a:pPr algn="l">
              <a:spcBef>
                <a:spcPts val="0"/>
              </a:spcBef>
            </a:pPr>
            <a:r>
              <a:rPr lang="en-US" sz="2700" b="1" dirty="0"/>
              <a:t>Non-speech Motor Tasks </a:t>
            </a:r>
          </a:p>
          <a:p>
            <a:pPr marL="457200" indent="-457200" algn="l">
              <a:spcBef>
                <a:spcPts val="0"/>
              </a:spcBef>
              <a:buFont typeface="Arial" panose="020B0604020202020204" pitchFamily="34" charset="0"/>
              <a:buChar char="•"/>
            </a:pPr>
            <a:r>
              <a:rPr lang="en-US" sz="2700" dirty="0"/>
              <a:t>Children across groups were unable to accurately execute motor responses required for the experiment, testing discontinued</a:t>
            </a:r>
          </a:p>
          <a:p>
            <a:pPr marL="457200" indent="-457200" algn="l">
              <a:spcBef>
                <a:spcPts val="0"/>
              </a:spcBef>
              <a:buFont typeface="Arial" panose="020B0604020202020204" pitchFamily="34" charset="0"/>
              <a:buChar char="•"/>
            </a:pPr>
            <a:endParaRPr lang="en-US" sz="2700" b="1" dirty="0"/>
          </a:p>
          <a:p>
            <a:pPr marL="457200" indent="-457200" algn="l">
              <a:spcBef>
                <a:spcPts val="0"/>
              </a:spcBef>
              <a:buFont typeface="Arial" panose="020B0604020202020204" pitchFamily="34" charset="0"/>
              <a:buChar char="•"/>
            </a:pPr>
            <a:endParaRPr lang="en-US" sz="3200" dirty="0">
              <a:latin typeface="Cambria" panose="02040503050406030204" pitchFamily="18" charset="0"/>
            </a:endParaRPr>
          </a:p>
          <a:p>
            <a:pPr algn="l">
              <a:spcBef>
                <a:spcPts val="0"/>
              </a:spcBef>
            </a:pPr>
            <a:endParaRPr lang="en-US" sz="3200" dirty="0">
              <a:latin typeface="Cambria" panose="02040503050406030204" pitchFamily="18" charset="0"/>
            </a:endParaRPr>
          </a:p>
        </p:txBody>
      </p:sp>
      <p:sp>
        <p:nvSpPr>
          <p:cNvPr id="30" name="Subtitle 2"/>
          <p:cNvSpPr txBox="1">
            <a:spLocks/>
          </p:cNvSpPr>
          <p:nvPr/>
        </p:nvSpPr>
        <p:spPr>
          <a:xfrm>
            <a:off x="10239414" y="12247305"/>
            <a:ext cx="16502208" cy="771848"/>
          </a:xfrm>
          <a:prstGeom prst="rect">
            <a:avLst/>
          </a:prstGeom>
          <a:solidFill>
            <a:srgbClr val="002060"/>
          </a:solidFill>
          <a:ln>
            <a:solidFill>
              <a:srgbClr val="002060"/>
            </a:solidFill>
          </a:ln>
        </p:spPr>
        <p:txBody>
          <a:bodyPr vert="horz" lIns="91440" tIns="45720" rIns="91440" bIns="45720" rtlCol="0" anchor="ctr">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4400" dirty="0">
                <a:solidFill>
                  <a:schemeClr val="bg1"/>
                </a:solidFill>
                <a:latin typeface="Cambria" panose="02040503050406030204" pitchFamily="18" charset="0"/>
              </a:rPr>
              <a:t> 1 vs. 4 Press Cue Responses in ST/RT</a:t>
            </a:r>
          </a:p>
        </p:txBody>
      </p:sp>
      <p:sp>
        <p:nvSpPr>
          <p:cNvPr id="32" name="Subtitle 2"/>
          <p:cNvSpPr txBox="1">
            <a:spLocks/>
          </p:cNvSpPr>
          <p:nvPr/>
        </p:nvSpPr>
        <p:spPr>
          <a:xfrm>
            <a:off x="10239414" y="20056390"/>
            <a:ext cx="16368152" cy="623012"/>
          </a:xfrm>
          <a:prstGeom prst="rect">
            <a:avLst/>
          </a:prstGeom>
          <a:solidFill>
            <a:srgbClr val="002060"/>
          </a:solidFill>
          <a:ln>
            <a:solidFill>
              <a:srgbClr val="002060"/>
            </a:solidFill>
          </a:ln>
        </p:spPr>
        <p:txBody>
          <a:bodyPr vert="horz" lIns="91440" tIns="45720" rIns="91440" bIns="45720" rtlCol="0" anchor="ctr">
            <a:normAutofit fontScale="92500" lnSpcReduction="10000"/>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4400" dirty="0">
                <a:solidFill>
                  <a:schemeClr val="bg1"/>
                </a:solidFill>
                <a:latin typeface="Cambria" panose="02040503050406030204" pitchFamily="18" charset="0"/>
              </a:rPr>
              <a:t>sTAMD Simulations</a:t>
            </a:r>
          </a:p>
        </p:txBody>
      </p:sp>
      <p:sp>
        <p:nvSpPr>
          <p:cNvPr id="33" name="Subtitle 2"/>
          <p:cNvSpPr txBox="1">
            <a:spLocks/>
          </p:cNvSpPr>
          <p:nvPr/>
        </p:nvSpPr>
        <p:spPr>
          <a:xfrm>
            <a:off x="10261743" y="21056037"/>
            <a:ext cx="16368152" cy="7617740"/>
          </a:xfrm>
          <a:prstGeom prst="rect">
            <a:avLst/>
          </a:prstGeom>
          <a:ln>
            <a:solidFill>
              <a:srgbClr val="002060"/>
            </a:solidFill>
          </a:ln>
        </p:spPr>
        <p:txBody>
          <a:bodyPr vert="horz" lIns="91440" tIns="45720" rIns="91440" bIns="45720" rtlCol="0" anchor="ctr">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endParaRPr lang="en-US" sz="3200" dirty="0">
              <a:latin typeface="Cambria" panose="02040503050406030204" pitchFamily="18" charset="0"/>
            </a:endParaRPr>
          </a:p>
        </p:txBody>
      </p:sp>
      <p:cxnSp>
        <p:nvCxnSpPr>
          <p:cNvPr id="50" name="Straight Connector 49"/>
          <p:cNvCxnSpPr/>
          <p:nvPr/>
        </p:nvCxnSpPr>
        <p:spPr>
          <a:xfrm>
            <a:off x="18150576" y="5959885"/>
            <a:ext cx="33401" cy="3990410"/>
          </a:xfrm>
          <a:prstGeom prst="line">
            <a:avLst/>
          </a:prstGeom>
          <a:ln>
            <a:solidFill>
              <a:schemeClr val="bg1">
                <a:lumMod val="75000"/>
              </a:schemeClr>
            </a:solidFill>
            <a:prstDash val="solid"/>
          </a:ln>
        </p:spPr>
        <p:style>
          <a:lnRef idx="2">
            <a:schemeClr val="dk1"/>
          </a:lnRef>
          <a:fillRef idx="0">
            <a:schemeClr val="dk1"/>
          </a:fillRef>
          <a:effectRef idx="1">
            <a:schemeClr val="dk1"/>
          </a:effectRef>
          <a:fontRef idx="minor">
            <a:schemeClr val="tx1"/>
          </a:fontRef>
        </p:style>
      </p:cxnSp>
      <p:sp>
        <p:nvSpPr>
          <p:cNvPr id="60" name="TextBox 59"/>
          <p:cNvSpPr txBox="1"/>
          <p:nvPr/>
        </p:nvSpPr>
        <p:spPr>
          <a:xfrm>
            <a:off x="12081684" y="5417080"/>
            <a:ext cx="13310333" cy="1138773"/>
          </a:xfrm>
          <a:prstGeom prst="rect">
            <a:avLst/>
          </a:prstGeom>
          <a:noFill/>
        </p:spPr>
        <p:txBody>
          <a:bodyPr wrap="square" rtlCol="0">
            <a:spAutoFit/>
          </a:bodyPr>
          <a:lstStyle/>
          <a:p>
            <a:r>
              <a:rPr lang="en-US" sz="3400" dirty="0">
                <a:latin typeface="Cambria" panose="02040503050406030204" pitchFamily="18" charset="0"/>
              </a:rPr>
              <a:t>Mean Group ST by Age	          Mean Group RT by Age		</a:t>
            </a:r>
          </a:p>
        </p:txBody>
      </p:sp>
      <p:sp>
        <p:nvSpPr>
          <p:cNvPr id="62" name="TextBox 61"/>
          <p:cNvSpPr txBox="1"/>
          <p:nvPr/>
        </p:nvSpPr>
        <p:spPr>
          <a:xfrm>
            <a:off x="10373470" y="11286456"/>
            <a:ext cx="10796206" cy="677108"/>
          </a:xfrm>
          <a:prstGeom prst="rect">
            <a:avLst/>
          </a:prstGeom>
          <a:noFill/>
        </p:spPr>
        <p:txBody>
          <a:bodyPr wrap="square" rtlCol="0">
            <a:spAutoFit/>
          </a:bodyPr>
          <a:lstStyle/>
          <a:p>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Note. </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Adult data from Wright et al. (2009), Taken using self-select paradigm on 12 typical young adults.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2000" dirty="0">
              <a:latin typeface="Cambria" panose="02040503050406030204" pitchFamily="18" charset="0"/>
            </a:endParaRPr>
          </a:p>
        </p:txBody>
      </p:sp>
      <p:cxnSp>
        <p:nvCxnSpPr>
          <p:cNvPr id="75" name="Straight Connector 74"/>
          <p:cNvCxnSpPr/>
          <p:nvPr/>
        </p:nvCxnSpPr>
        <p:spPr>
          <a:xfrm>
            <a:off x="18288608" y="21861580"/>
            <a:ext cx="0" cy="5881124"/>
          </a:xfrm>
          <a:prstGeom prst="line">
            <a:avLst/>
          </a:prstGeom>
          <a:ln>
            <a:solidFill>
              <a:schemeClr val="bg1">
                <a:lumMod val="75000"/>
              </a:schemeClr>
            </a:solidFill>
            <a:prstDash val="solid"/>
          </a:ln>
        </p:spPr>
        <p:style>
          <a:lnRef idx="2">
            <a:schemeClr val="dk1"/>
          </a:lnRef>
          <a:fillRef idx="0">
            <a:schemeClr val="dk1"/>
          </a:fillRef>
          <a:effectRef idx="1">
            <a:schemeClr val="dk1"/>
          </a:effectRef>
          <a:fontRef idx="minor">
            <a:schemeClr val="tx1"/>
          </a:fontRef>
        </p:style>
      </p:cxnSp>
      <p:sp>
        <p:nvSpPr>
          <p:cNvPr id="149" name="Subtitle 2"/>
          <p:cNvSpPr txBox="1">
            <a:spLocks/>
          </p:cNvSpPr>
          <p:nvPr/>
        </p:nvSpPr>
        <p:spPr>
          <a:xfrm>
            <a:off x="10277920" y="20074569"/>
            <a:ext cx="16368152" cy="623012"/>
          </a:xfrm>
          <a:prstGeom prst="rect">
            <a:avLst/>
          </a:prstGeom>
          <a:solidFill>
            <a:srgbClr val="002060"/>
          </a:solidFill>
          <a:ln>
            <a:solidFill>
              <a:srgbClr val="002060"/>
            </a:solidFill>
          </a:ln>
        </p:spPr>
        <p:txBody>
          <a:bodyPr vert="horz" lIns="91440" tIns="45720" rIns="91440" bIns="45720" rtlCol="0" anchor="ctr">
            <a:normAutofit fontScale="92500" lnSpcReduction="10000"/>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4400" dirty="0">
                <a:solidFill>
                  <a:schemeClr val="bg1"/>
                </a:solidFill>
                <a:latin typeface="Cambria" panose="02040503050406030204" pitchFamily="18" charset="0"/>
              </a:rPr>
              <a:t>Mean Group ST/RT Across Blocks</a:t>
            </a:r>
          </a:p>
        </p:txBody>
      </p:sp>
      <p:sp>
        <p:nvSpPr>
          <p:cNvPr id="31" name="Subtitle 2"/>
          <p:cNvSpPr txBox="1">
            <a:spLocks/>
          </p:cNvSpPr>
          <p:nvPr/>
        </p:nvSpPr>
        <p:spPr>
          <a:xfrm>
            <a:off x="10277920" y="13473464"/>
            <a:ext cx="16368152" cy="6261796"/>
          </a:xfrm>
          <a:prstGeom prst="rect">
            <a:avLst/>
          </a:prstGeom>
          <a:ln>
            <a:solidFill>
              <a:srgbClr val="002060"/>
            </a:solidFill>
          </a:ln>
        </p:spPr>
        <p:txBody>
          <a:bodyPr vert="horz" lIns="91440" tIns="45720" rIns="91440" bIns="45720" rtlCol="0" anchor="ctr">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endParaRPr lang="en-US" sz="3200" dirty="0">
              <a:latin typeface="Cambria" panose="02040503050406030204" pitchFamily="18" charset="0"/>
            </a:endParaRPr>
          </a:p>
        </p:txBody>
      </p:sp>
      <p:cxnSp>
        <p:nvCxnSpPr>
          <p:cNvPr id="159" name="Straight Connector 158"/>
          <p:cNvCxnSpPr/>
          <p:nvPr/>
        </p:nvCxnSpPr>
        <p:spPr>
          <a:xfrm flipH="1">
            <a:off x="18216248" y="12819165"/>
            <a:ext cx="5799" cy="6424501"/>
          </a:xfrm>
          <a:prstGeom prst="line">
            <a:avLst/>
          </a:prstGeom>
          <a:ln>
            <a:solidFill>
              <a:schemeClr val="bg1">
                <a:lumMod val="75000"/>
              </a:schemeClr>
            </a:solidFill>
            <a:prstDash val="solid"/>
          </a:ln>
        </p:spPr>
        <p:style>
          <a:lnRef idx="2">
            <a:schemeClr val="dk1"/>
          </a:lnRef>
          <a:fillRef idx="0">
            <a:schemeClr val="dk1"/>
          </a:fillRef>
          <a:effectRef idx="1">
            <a:schemeClr val="dk1"/>
          </a:effectRef>
          <a:fontRef idx="minor">
            <a:schemeClr val="tx1"/>
          </a:fontRef>
        </p:style>
      </p:cxnSp>
      <p:pic>
        <p:nvPicPr>
          <p:cNvPr id="161" name="Picture 16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04266" y="866969"/>
            <a:ext cx="1915480" cy="2704207"/>
          </a:xfrm>
          <a:prstGeom prst="rect">
            <a:avLst/>
          </a:prstGeom>
        </p:spPr>
      </p:pic>
      <p:sp>
        <p:nvSpPr>
          <p:cNvPr id="85" name="Subtitle 2"/>
          <p:cNvSpPr txBox="1">
            <a:spLocks/>
          </p:cNvSpPr>
          <p:nvPr/>
        </p:nvSpPr>
        <p:spPr>
          <a:xfrm>
            <a:off x="27159540" y="22493004"/>
            <a:ext cx="9095619" cy="6436197"/>
          </a:xfrm>
          <a:prstGeom prst="rect">
            <a:avLst/>
          </a:prstGeom>
          <a:noFill/>
          <a:ln>
            <a:solidFill>
              <a:srgbClr val="002060"/>
            </a:solidFill>
          </a:ln>
        </p:spPr>
        <p:txBody>
          <a:bodyPr vert="horz" lIns="91440" tIns="45720" rIns="91440" bIns="45720" rtlCol="0" anchor="t">
            <a:normAutofit fontScale="85000" lnSpcReduction="20000"/>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pPr marL="0" marR="0" indent="-457200" algn="l">
              <a:lnSpc>
                <a:spcPct val="120000"/>
              </a:lnSpc>
              <a:spcBef>
                <a:spcPts val="0"/>
              </a:spcBef>
              <a:spcAft>
                <a:spcPts val="0"/>
              </a:spcAft>
            </a:pPr>
            <a:r>
              <a:rPr lang="en-US" sz="2500" b="1" dirty="0" err="1">
                <a:effectLst/>
                <a:ea typeface="Times New Roman" panose="02020603050405020304" pitchFamily="18" charset="0"/>
                <a:cs typeface="Times New Roman" panose="02020603050405020304" pitchFamily="18" charset="0"/>
              </a:rPr>
              <a:t>Klapp</a:t>
            </a:r>
            <a:r>
              <a:rPr lang="en-US" sz="2500" b="1" dirty="0">
                <a:effectLst/>
                <a:ea typeface="Times New Roman" panose="02020603050405020304" pitchFamily="18" charset="0"/>
                <a:cs typeface="Times New Roman" panose="02020603050405020304" pitchFamily="18" charset="0"/>
              </a:rPr>
              <a:t>, S. T. </a:t>
            </a:r>
            <a:r>
              <a:rPr lang="en-US" sz="2500" dirty="0">
                <a:effectLst/>
                <a:ea typeface="Times New Roman" panose="02020603050405020304" pitchFamily="18" charset="0"/>
                <a:cs typeface="Times New Roman" panose="02020603050405020304" pitchFamily="18" charset="0"/>
              </a:rPr>
              <a:t>(1995). Motor response programming during simple and choice reaction time: The role of practice.         Journal of Experimental Psychology: Human Perception and Performance, 21, 1015–1027.</a:t>
            </a:r>
            <a:endParaRPr lang="en-US" sz="2500" dirty="0">
              <a:effectLst/>
              <a:ea typeface="Calibri" panose="020F0502020204030204" pitchFamily="34" charset="0"/>
              <a:cs typeface="Times New Roman" panose="02020603050405020304" pitchFamily="18" charset="0"/>
            </a:endParaRPr>
          </a:p>
          <a:p>
            <a:pPr marL="0" marR="0" indent="-457200" algn="l">
              <a:lnSpc>
                <a:spcPct val="120000"/>
              </a:lnSpc>
              <a:spcBef>
                <a:spcPts val="0"/>
              </a:spcBef>
              <a:spcAft>
                <a:spcPts val="0"/>
              </a:spcAft>
            </a:pPr>
            <a:r>
              <a:rPr lang="en-US" sz="2500" b="1" dirty="0" err="1">
                <a:solidFill>
                  <a:srgbClr val="000000"/>
                </a:solidFill>
                <a:effectLst/>
                <a:ea typeface="Times New Roman" panose="02020603050405020304" pitchFamily="18" charset="0"/>
                <a:cs typeface="Times New Roman" panose="02020603050405020304" pitchFamily="18" charset="0"/>
              </a:rPr>
              <a:t>Klapp</a:t>
            </a:r>
            <a:r>
              <a:rPr lang="en-US" sz="2500" b="1" dirty="0">
                <a:solidFill>
                  <a:srgbClr val="000000"/>
                </a:solidFill>
                <a:effectLst/>
                <a:ea typeface="Times New Roman" panose="02020603050405020304" pitchFamily="18" charset="0"/>
                <a:cs typeface="Times New Roman" panose="02020603050405020304" pitchFamily="18" charset="0"/>
              </a:rPr>
              <a:t>, S. T</a:t>
            </a:r>
            <a:r>
              <a:rPr lang="en-US" sz="2500" dirty="0">
                <a:solidFill>
                  <a:srgbClr val="000000"/>
                </a:solidFill>
                <a:effectLst/>
                <a:ea typeface="Times New Roman" panose="02020603050405020304" pitchFamily="18" charset="0"/>
                <a:cs typeface="Times New Roman" panose="02020603050405020304" pitchFamily="18" charset="0"/>
              </a:rPr>
              <a:t>. (2003). Reaction Time Analysis of Two Types of Motor Preparation for Speech Articulation: Action as a Sequence of Chunks. </a:t>
            </a:r>
            <a:r>
              <a:rPr lang="en-US" sz="2500" i="1" dirty="0">
                <a:solidFill>
                  <a:srgbClr val="000000"/>
                </a:solidFill>
                <a:effectLst/>
                <a:ea typeface="Times New Roman" panose="02020603050405020304" pitchFamily="18" charset="0"/>
                <a:cs typeface="Times New Roman" panose="02020603050405020304" pitchFamily="18" charset="0"/>
              </a:rPr>
              <a:t>Journal of Motor Behavior</a:t>
            </a:r>
            <a:r>
              <a:rPr lang="en-US" sz="2500" dirty="0">
                <a:solidFill>
                  <a:srgbClr val="000000"/>
                </a:solidFill>
                <a:effectLst/>
                <a:ea typeface="Times New Roman" panose="02020603050405020304" pitchFamily="18" charset="0"/>
                <a:cs typeface="Times New Roman" panose="02020603050405020304" pitchFamily="18" charset="0"/>
              </a:rPr>
              <a:t>, </a:t>
            </a:r>
            <a:r>
              <a:rPr lang="en-US" sz="2500" i="1" dirty="0">
                <a:solidFill>
                  <a:srgbClr val="000000"/>
                </a:solidFill>
                <a:effectLst/>
                <a:ea typeface="Times New Roman" panose="02020603050405020304" pitchFamily="18" charset="0"/>
                <a:cs typeface="Times New Roman" panose="02020603050405020304" pitchFamily="18" charset="0"/>
              </a:rPr>
              <a:t>35</a:t>
            </a:r>
            <a:r>
              <a:rPr lang="en-US" sz="2500" dirty="0">
                <a:solidFill>
                  <a:srgbClr val="000000"/>
                </a:solidFill>
                <a:effectLst/>
                <a:ea typeface="Times New Roman" panose="02020603050405020304" pitchFamily="18" charset="0"/>
                <a:cs typeface="Times New Roman" panose="02020603050405020304" pitchFamily="18" charset="0"/>
              </a:rPr>
              <a:t>(2), 135–150. https://</a:t>
            </a:r>
            <a:r>
              <a:rPr lang="en-US" sz="2500" dirty="0" err="1">
                <a:solidFill>
                  <a:srgbClr val="000000"/>
                </a:solidFill>
                <a:effectLst/>
                <a:ea typeface="Times New Roman" panose="02020603050405020304" pitchFamily="18" charset="0"/>
                <a:cs typeface="Times New Roman" panose="02020603050405020304" pitchFamily="18" charset="0"/>
              </a:rPr>
              <a:t>doi.org</a:t>
            </a:r>
            <a:r>
              <a:rPr lang="en-US" sz="2500" dirty="0">
                <a:solidFill>
                  <a:srgbClr val="000000"/>
                </a:solidFill>
                <a:effectLst/>
                <a:ea typeface="Times New Roman" panose="02020603050405020304" pitchFamily="18" charset="0"/>
                <a:cs typeface="Times New Roman" panose="02020603050405020304" pitchFamily="18" charset="0"/>
              </a:rPr>
              <a:t>/10.1080/00222890309602129</a:t>
            </a:r>
            <a:endParaRPr lang="en-US" sz="2500" dirty="0">
              <a:effectLst/>
              <a:ea typeface="Calibri" panose="020F0502020204030204" pitchFamily="34" charset="0"/>
              <a:cs typeface="Times New Roman" panose="02020603050405020304" pitchFamily="18" charset="0"/>
            </a:endParaRPr>
          </a:p>
          <a:p>
            <a:pPr marL="0" marR="0" indent="-457200" algn="l">
              <a:lnSpc>
                <a:spcPct val="120000"/>
              </a:lnSpc>
              <a:spcBef>
                <a:spcPts val="0"/>
              </a:spcBef>
              <a:spcAft>
                <a:spcPts val="0"/>
              </a:spcAft>
            </a:pPr>
            <a:r>
              <a:rPr lang="en-US" sz="2500" b="1" dirty="0">
                <a:solidFill>
                  <a:srgbClr val="000000"/>
                </a:solidFill>
                <a:effectLst/>
                <a:ea typeface="Times New Roman" panose="02020603050405020304" pitchFamily="18" charset="0"/>
                <a:cs typeface="Times New Roman" panose="02020603050405020304" pitchFamily="18" charset="0"/>
              </a:rPr>
              <a:t>Maas, E., Robin, D. A., Wright, D. L., &amp; Ballard, K. J. </a:t>
            </a:r>
            <a:r>
              <a:rPr lang="en-US" sz="2500" dirty="0">
                <a:solidFill>
                  <a:srgbClr val="000000"/>
                </a:solidFill>
                <a:effectLst/>
                <a:ea typeface="Times New Roman" panose="02020603050405020304" pitchFamily="18" charset="0"/>
                <a:cs typeface="Times New Roman" panose="02020603050405020304" pitchFamily="18" charset="0"/>
              </a:rPr>
              <a:t>(2008). Motor programming in apraxia of speech. </a:t>
            </a:r>
            <a:r>
              <a:rPr lang="en-US" sz="2500" i="1" dirty="0">
                <a:solidFill>
                  <a:srgbClr val="000000"/>
                </a:solidFill>
                <a:effectLst/>
                <a:ea typeface="Times New Roman" panose="02020603050405020304" pitchFamily="18" charset="0"/>
                <a:cs typeface="Times New Roman" panose="02020603050405020304" pitchFamily="18" charset="0"/>
              </a:rPr>
              <a:t>Brain and Language</a:t>
            </a:r>
            <a:r>
              <a:rPr lang="en-US" sz="2500" dirty="0">
                <a:solidFill>
                  <a:srgbClr val="000000"/>
                </a:solidFill>
                <a:effectLst/>
                <a:ea typeface="Times New Roman" panose="02020603050405020304" pitchFamily="18" charset="0"/>
                <a:cs typeface="Times New Roman" panose="02020603050405020304" pitchFamily="18" charset="0"/>
              </a:rPr>
              <a:t>, </a:t>
            </a:r>
            <a:r>
              <a:rPr lang="en-US" sz="2500" i="1" dirty="0">
                <a:solidFill>
                  <a:srgbClr val="000000"/>
                </a:solidFill>
                <a:effectLst/>
                <a:ea typeface="Times New Roman" panose="02020603050405020304" pitchFamily="18" charset="0"/>
                <a:cs typeface="Times New Roman" panose="02020603050405020304" pitchFamily="18" charset="0"/>
              </a:rPr>
              <a:t>106</a:t>
            </a:r>
            <a:r>
              <a:rPr lang="en-US" sz="2500" dirty="0">
                <a:solidFill>
                  <a:srgbClr val="000000"/>
                </a:solidFill>
                <a:effectLst/>
                <a:ea typeface="Times New Roman" panose="02020603050405020304" pitchFamily="18" charset="0"/>
                <a:cs typeface="Times New Roman" panose="02020603050405020304" pitchFamily="18" charset="0"/>
              </a:rPr>
              <a:t>(2), 107–118. https://</a:t>
            </a:r>
            <a:r>
              <a:rPr lang="en-US" sz="2500" dirty="0" err="1">
                <a:solidFill>
                  <a:srgbClr val="000000"/>
                </a:solidFill>
                <a:effectLst/>
                <a:ea typeface="Times New Roman" panose="02020603050405020304" pitchFamily="18" charset="0"/>
                <a:cs typeface="Times New Roman" panose="02020603050405020304" pitchFamily="18" charset="0"/>
              </a:rPr>
              <a:t>doi.org</a:t>
            </a:r>
            <a:r>
              <a:rPr lang="en-US" sz="2500" dirty="0">
                <a:solidFill>
                  <a:srgbClr val="000000"/>
                </a:solidFill>
                <a:effectLst/>
                <a:ea typeface="Times New Roman" panose="02020603050405020304" pitchFamily="18" charset="0"/>
                <a:cs typeface="Times New Roman" panose="02020603050405020304" pitchFamily="18" charset="0"/>
              </a:rPr>
              <a:t>/10.1016/j.bandl.2008.03.004</a:t>
            </a:r>
            <a:endParaRPr lang="en-US" sz="2500" dirty="0">
              <a:effectLst/>
              <a:ea typeface="Calibri" panose="020F0502020204030204" pitchFamily="34" charset="0"/>
              <a:cs typeface="Times New Roman" panose="02020603050405020304" pitchFamily="18" charset="0"/>
            </a:endParaRPr>
          </a:p>
          <a:p>
            <a:pPr marL="0" marR="0" indent="-457200" algn="l">
              <a:lnSpc>
                <a:spcPct val="120000"/>
              </a:lnSpc>
              <a:spcBef>
                <a:spcPts val="0"/>
              </a:spcBef>
              <a:spcAft>
                <a:spcPts val="0"/>
              </a:spcAft>
            </a:pPr>
            <a:r>
              <a:rPr lang="en-US" sz="2500" b="1" dirty="0">
                <a:solidFill>
                  <a:srgbClr val="000000"/>
                </a:solidFill>
                <a:effectLst/>
                <a:ea typeface="Times New Roman" panose="02020603050405020304" pitchFamily="18" charset="0"/>
                <a:cs typeface="Times New Roman" panose="02020603050405020304" pitchFamily="18" charset="0"/>
              </a:rPr>
              <a:t>Magnuson, C.E., Robin, D.A., &amp; Wright, D.L. </a:t>
            </a:r>
            <a:r>
              <a:rPr lang="en-US" sz="2500" dirty="0">
                <a:solidFill>
                  <a:srgbClr val="000000"/>
                </a:solidFill>
                <a:effectLst/>
                <a:ea typeface="Times New Roman" panose="02020603050405020304" pitchFamily="18" charset="0"/>
                <a:cs typeface="Times New Roman" panose="02020603050405020304" pitchFamily="18" charset="0"/>
              </a:rPr>
              <a:t>(2008). Sequencing multiple elements of the same duration: Detailing the INT process in </a:t>
            </a:r>
            <a:r>
              <a:rPr lang="en-US" sz="2500" dirty="0" err="1">
                <a:solidFill>
                  <a:srgbClr val="000000"/>
                </a:solidFill>
                <a:effectLst/>
                <a:ea typeface="Times New Roman" panose="02020603050405020304" pitchFamily="18" charset="0"/>
                <a:cs typeface="Times New Roman" panose="02020603050405020304" pitchFamily="18" charset="0"/>
              </a:rPr>
              <a:t>Klapp's</a:t>
            </a:r>
            <a:r>
              <a:rPr lang="en-US" sz="2500" dirty="0">
                <a:solidFill>
                  <a:srgbClr val="000000"/>
                </a:solidFill>
                <a:effectLst/>
                <a:ea typeface="Times New Roman" panose="02020603050405020304" pitchFamily="18" charset="0"/>
                <a:cs typeface="Times New Roman" panose="02020603050405020304" pitchFamily="18" charset="0"/>
              </a:rPr>
              <a:t> two-process account of motor programming. Journal of Motor Behavior, 40(6), 532-544.</a:t>
            </a:r>
            <a:endParaRPr lang="en-US" sz="2500" dirty="0">
              <a:effectLst/>
              <a:ea typeface="Calibri" panose="020F0502020204030204" pitchFamily="34" charset="0"/>
              <a:cs typeface="Times New Roman" panose="02020603050405020304" pitchFamily="18" charset="0"/>
            </a:endParaRPr>
          </a:p>
          <a:p>
            <a:pPr marL="0" marR="0" indent="-457200" algn="l">
              <a:lnSpc>
                <a:spcPct val="120000"/>
              </a:lnSpc>
              <a:spcBef>
                <a:spcPts val="0"/>
              </a:spcBef>
              <a:spcAft>
                <a:spcPts val="0"/>
              </a:spcAft>
            </a:pPr>
            <a:r>
              <a:rPr lang="en-US" sz="2500" b="1" dirty="0">
                <a:solidFill>
                  <a:srgbClr val="000000"/>
                </a:solidFill>
                <a:effectLst/>
                <a:ea typeface="Times New Roman" panose="02020603050405020304" pitchFamily="18" charset="0"/>
                <a:cs typeface="Times New Roman" panose="02020603050405020304" pitchFamily="18" charset="0"/>
              </a:rPr>
              <a:t>McNeil, M. R., Robin, D. A., &amp; Schmidt, R. A. </a:t>
            </a:r>
            <a:r>
              <a:rPr lang="en-US" sz="2500" dirty="0">
                <a:solidFill>
                  <a:srgbClr val="000000"/>
                </a:solidFill>
                <a:effectLst/>
                <a:ea typeface="Times New Roman" panose="02020603050405020304" pitchFamily="18" charset="0"/>
                <a:cs typeface="Times New Roman" panose="02020603050405020304" pitchFamily="18" charset="0"/>
              </a:rPr>
              <a:t>(2009). Apraxia of speech: Definition and differential diagnosis. In </a:t>
            </a:r>
            <a:r>
              <a:rPr lang="en-US" sz="2500" i="1" dirty="0">
                <a:solidFill>
                  <a:srgbClr val="000000"/>
                </a:solidFill>
                <a:effectLst/>
                <a:ea typeface="Times New Roman" panose="02020603050405020304" pitchFamily="18" charset="0"/>
                <a:cs typeface="Times New Roman" panose="02020603050405020304" pitchFamily="18" charset="0"/>
              </a:rPr>
              <a:t>Clinical management of sensorimotor speech disorders</a:t>
            </a:r>
            <a:r>
              <a:rPr lang="en-US" sz="2500" dirty="0">
                <a:solidFill>
                  <a:srgbClr val="000000"/>
                </a:solidFill>
                <a:effectLst/>
                <a:ea typeface="Times New Roman" panose="02020603050405020304" pitchFamily="18" charset="0"/>
                <a:cs typeface="Times New Roman" panose="02020603050405020304" pitchFamily="18" charset="0"/>
              </a:rPr>
              <a:t> (pp. 249–268). </a:t>
            </a:r>
            <a:r>
              <a:rPr lang="en-US" sz="2500" dirty="0" err="1">
                <a:solidFill>
                  <a:srgbClr val="000000"/>
                </a:solidFill>
                <a:effectLst/>
                <a:ea typeface="Times New Roman" panose="02020603050405020304" pitchFamily="18" charset="0"/>
                <a:cs typeface="Times New Roman" panose="02020603050405020304" pitchFamily="18" charset="0"/>
              </a:rPr>
              <a:t>Thieme</a:t>
            </a:r>
            <a:r>
              <a:rPr lang="en-US" sz="2500" dirty="0">
                <a:solidFill>
                  <a:srgbClr val="000000"/>
                </a:solidFill>
                <a:effectLst/>
                <a:ea typeface="Times New Roman" panose="02020603050405020304" pitchFamily="18" charset="0"/>
                <a:cs typeface="Times New Roman" panose="02020603050405020304" pitchFamily="18" charset="0"/>
              </a:rPr>
              <a:t>.</a:t>
            </a:r>
            <a:endParaRPr lang="en-US" sz="2500" dirty="0">
              <a:effectLst/>
              <a:ea typeface="Calibri" panose="020F0502020204030204" pitchFamily="34" charset="0"/>
              <a:cs typeface="Times New Roman" panose="02020603050405020304" pitchFamily="18" charset="0"/>
            </a:endParaRPr>
          </a:p>
          <a:p>
            <a:pPr marL="0" marR="0" indent="-457200" algn="l">
              <a:lnSpc>
                <a:spcPct val="120000"/>
              </a:lnSpc>
              <a:spcBef>
                <a:spcPts val="0"/>
              </a:spcBef>
              <a:spcAft>
                <a:spcPts val="0"/>
              </a:spcAft>
            </a:pPr>
            <a:r>
              <a:rPr lang="en-US" sz="2500" b="1" dirty="0">
                <a:effectLst/>
                <a:ea typeface="Calibri" panose="020F0502020204030204" pitchFamily="34" charset="0"/>
                <a:cs typeface="Times New Roman" panose="02020603050405020304" pitchFamily="18" charset="0"/>
              </a:rPr>
              <a:t>Wright, D. L., Robin, D. A., Rhee, J., </a:t>
            </a:r>
            <a:r>
              <a:rPr lang="en-US" sz="2500" b="1" dirty="0" err="1">
                <a:effectLst/>
                <a:ea typeface="Calibri" panose="020F0502020204030204" pitchFamily="34" charset="0"/>
                <a:cs typeface="Times New Roman" panose="02020603050405020304" pitchFamily="18" charset="0"/>
              </a:rPr>
              <a:t>Vaculin</a:t>
            </a:r>
            <a:r>
              <a:rPr lang="en-US" sz="2500" b="1" dirty="0">
                <a:effectLst/>
                <a:ea typeface="Calibri" panose="020F0502020204030204" pitchFamily="34" charset="0"/>
                <a:cs typeface="Times New Roman" panose="02020603050405020304" pitchFamily="18" charset="0"/>
              </a:rPr>
              <a:t>, A., Jacks, A., Guenther, F. H., &amp; Fox, P. T. </a:t>
            </a:r>
            <a:r>
              <a:rPr lang="en-US" sz="2500" dirty="0">
                <a:effectLst/>
                <a:ea typeface="Calibri" panose="020F0502020204030204" pitchFamily="34" charset="0"/>
                <a:cs typeface="Times New Roman" panose="02020603050405020304" pitchFamily="18" charset="0"/>
              </a:rPr>
              <a:t>(2009). Using the Self-Select Paradigm to Delineate the Nature of Speech Motor Programming. </a:t>
            </a:r>
            <a:r>
              <a:rPr lang="en-US" sz="2500" i="1" dirty="0">
                <a:effectLst/>
                <a:ea typeface="Calibri" panose="020F0502020204030204" pitchFamily="34" charset="0"/>
                <a:cs typeface="Times New Roman" panose="02020603050405020304" pitchFamily="18" charset="0"/>
              </a:rPr>
              <a:t>Journal of Speech, Language, and Hearing Research</a:t>
            </a:r>
            <a:r>
              <a:rPr lang="en-US" sz="2500" dirty="0">
                <a:effectLst/>
                <a:ea typeface="Calibri" panose="020F0502020204030204" pitchFamily="34" charset="0"/>
                <a:cs typeface="Times New Roman" panose="02020603050405020304" pitchFamily="18" charset="0"/>
              </a:rPr>
              <a:t>, </a:t>
            </a:r>
            <a:r>
              <a:rPr lang="en-US" sz="2500" i="1" dirty="0">
                <a:effectLst/>
                <a:ea typeface="Calibri" panose="020F0502020204030204" pitchFamily="34" charset="0"/>
                <a:cs typeface="Times New Roman" panose="02020603050405020304" pitchFamily="18" charset="0"/>
              </a:rPr>
              <a:t>52</a:t>
            </a:r>
            <a:r>
              <a:rPr lang="en-US" sz="2500" dirty="0">
                <a:effectLst/>
                <a:ea typeface="Calibri" panose="020F0502020204030204" pitchFamily="34" charset="0"/>
                <a:cs typeface="Times New Roman" panose="02020603050405020304" pitchFamily="18" charset="0"/>
              </a:rPr>
              <a:t>(3), 755–765. https://</a:t>
            </a:r>
            <a:r>
              <a:rPr lang="en-US" sz="2500" dirty="0" err="1">
                <a:effectLst/>
                <a:ea typeface="Calibri" panose="020F0502020204030204" pitchFamily="34" charset="0"/>
                <a:cs typeface="Times New Roman" panose="02020603050405020304" pitchFamily="18" charset="0"/>
              </a:rPr>
              <a:t>doi.org</a:t>
            </a:r>
            <a:r>
              <a:rPr lang="en-US" sz="2500" dirty="0">
                <a:effectLst/>
                <a:ea typeface="Calibri" panose="020F0502020204030204" pitchFamily="34" charset="0"/>
                <a:cs typeface="Times New Roman" panose="02020603050405020304" pitchFamily="18" charset="0"/>
              </a:rPr>
              <a:t>/10.1044/1092-4388(2009/07-0256)</a:t>
            </a:r>
          </a:p>
          <a:p>
            <a:pPr marL="0" marR="0" algn="l">
              <a:spcBef>
                <a:spcPts val="0"/>
              </a:spcBef>
              <a:spcAft>
                <a:spcPts val="0"/>
              </a:spcAft>
            </a:pPr>
            <a:endParaRPr lang="en-US" sz="3200" dirty="0">
              <a:latin typeface="Cambria" panose="02040503050406030204" pitchFamily="18" charset="0"/>
            </a:endParaRPr>
          </a:p>
        </p:txBody>
      </p:sp>
      <p:sp>
        <p:nvSpPr>
          <p:cNvPr id="93" name="Subtitle 2"/>
          <p:cNvSpPr txBox="1">
            <a:spLocks/>
          </p:cNvSpPr>
          <p:nvPr/>
        </p:nvSpPr>
        <p:spPr>
          <a:xfrm>
            <a:off x="27159540" y="21813087"/>
            <a:ext cx="9095619" cy="563222"/>
          </a:xfrm>
          <a:prstGeom prst="rect">
            <a:avLst/>
          </a:prstGeom>
          <a:solidFill>
            <a:srgbClr val="002060"/>
          </a:solidFill>
          <a:ln>
            <a:solidFill>
              <a:srgbClr val="002060"/>
            </a:solidFill>
          </a:ln>
        </p:spPr>
        <p:txBody>
          <a:bodyPr vert="horz" lIns="91440" tIns="45720" rIns="91440" bIns="45720" rtlCol="0" anchor="ctr">
            <a:normAutofit fontScale="92500" lnSpcReduction="10000"/>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4000" dirty="0">
                <a:solidFill>
                  <a:schemeClr val="bg1"/>
                </a:solidFill>
                <a:latin typeface="Cambria" panose="02040503050406030204" pitchFamily="18" charset="0"/>
              </a:rPr>
              <a:t>References</a:t>
            </a:r>
          </a:p>
        </p:txBody>
      </p:sp>
      <p:sp>
        <p:nvSpPr>
          <p:cNvPr id="98" name="Subtitle 2"/>
          <p:cNvSpPr txBox="1">
            <a:spLocks/>
          </p:cNvSpPr>
          <p:nvPr/>
        </p:nvSpPr>
        <p:spPr>
          <a:xfrm>
            <a:off x="408838" y="24878269"/>
            <a:ext cx="9095619" cy="811696"/>
          </a:xfrm>
          <a:prstGeom prst="rect">
            <a:avLst/>
          </a:prstGeom>
          <a:solidFill>
            <a:srgbClr val="002060"/>
          </a:solidFill>
          <a:ln>
            <a:solidFill>
              <a:srgbClr val="002060"/>
            </a:solidFill>
          </a:ln>
        </p:spPr>
        <p:txBody>
          <a:bodyPr vert="horz" lIns="91440" tIns="45720" rIns="91440" bIns="45720" rtlCol="0" anchor="ctr">
            <a:normAutofit lnSpcReduction="10000"/>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5400" dirty="0">
                <a:solidFill>
                  <a:schemeClr val="bg1"/>
                </a:solidFill>
                <a:latin typeface="Cambria" panose="02040503050406030204" pitchFamily="18" charset="0"/>
              </a:rPr>
              <a:t> </a:t>
            </a:r>
            <a:r>
              <a:rPr lang="en-US" sz="5000" dirty="0">
                <a:solidFill>
                  <a:schemeClr val="bg1"/>
                </a:solidFill>
                <a:latin typeface="Cambria" panose="02040503050406030204" pitchFamily="18" charset="0"/>
              </a:rPr>
              <a:t>Data &amp; Analysis</a:t>
            </a:r>
          </a:p>
        </p:txBody>
      </p:sp>
      <p:sp>
        <p:nvSpPr>
          <p:cNvPr id="99" name="Subtitle 2"/>
          <p:cNvSpPr txBox="1">
            <a:spLocks/>
          </p:cNvSpPr>
          <p:nvPr/>
        </p:nvSpPr>
        <p:spPr>
          <a:xfrm>
            <a:off x="408838" y="17247167"/>
            <a:ext cx="9095619" cy="7617740"/>
          </a:xfrm>
          <a:prstGeom prst="rect">
            <a:avLst/>
          </a:prstGeom>
          <a:ln>
            <a:solidFill>
              <a:srgbClr val="002060"/>
            </a:solidFill>
          </a:ln>
        </p:spPr>
        <p:txBody>
          <a:bodyPr vert="horz" lIns="91440" tIns="45720" rIns="91440" bIns="45720" rtlCol="0" anchor="t">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pPr marL="342900" indent="-342900" algn="just">
              <a:spcBef>
                <a:spcPts val="0"/>
              </a:spcBef>
              <a:buFont typeface="Arial" panose="020B0604020202020204" pitchFamily="34" charset="0"/>
              <a:buChar char="•"/>
            </a:pPr>
            <a:endParaRPr lang="en-US" sz="2500" dirty="0">
              <a:latin typeface="Cambria" panose="02040503050406030204" pitchFamily="18" charset="0"/>
            </a:endParaRPr>
          </a:p>
          <a:p>
            <a:pPr marL="342900" indent="-342900" algn="just">
              <a:spcBef>
                <a:spcPts val="0"/>
              </a:spcBef>
              <a:buFont typeface="Arial" panose="020B0604020202020204" pitchFamily="34" charset="0"/>
              <a:buChar char="•"/>
            </a:pPr>
            <a:endParaRPr lang="en-US" sz="2500" dirty="0">
              <a:latin typeface="Cambria" panose="02040503050406030204" pitchFamily="18" charset="0"/>
            </a:endParaRPr>
          </a:p>
          <a:p>
            <a:pPr marL="342900" indent="-342900" algn="just">
              <a:spcBef>
                <a:spcPts val="0"/>
              </a:spcBef>
              <a:buFont typeface="Arial" panose="020B0604020202020204" pitchFamily="34" charset="0"/>
              <a:buChar char="•"/>
            </a:pPr>
            <a:endParaRPr lang="en-US" sz="2500" dirty="0">
              <a:latin typeface="Cambria" panose="02040503050406030204" pitchFamily="18" charset="0"/>
            </a:endParaRPr>
          </a:p>
          <a:p>
            <a:pPr algn="just">
              <a:spcBef>
                <a:spcPts val="0"/>
              </a:spcBef>
            </a:pPr>
            <a:endParaRPr lang="en-US" sz="2500" dirty="0">
              <a:latin typeface="Cambria" panose="02040503050406030204" pitchFamily="18" charset="0"/>
            </a:endParaRPr>
          </a:p>
          <a:p>
            <a:pPr algn="just">
              <a:spcBef>
                <a:spcPts val="0"/>
              </a:spcBef>
            </a:pPr>
            <a:endParaRPr lang="en-US" sz="2500" dirty="0">
              <a:latin typeface="Cambria" panose="02040503050406030204" pitchFamily="18" charset="0"/>
            </a:endParaRPr>
          </a:p>
          <a:p>
            <a:pPr algn="just">
              <a:spcBef>
                <a:spcPts val="0"/>
              </a:spcBef>
            </a:pPr>
            <a:endParaRPr lang="en-US" sz="2500" dirty="0">
              <a:latin typeface="Cambria" panose="02040503050406030204" pitchFamily="18" charset="0"/>
            </a:endParaRPr>
          </a:p>
          <a:p>
            <a:pPr marL="342900" indent="-342900" algn="just">
              <a:spcBef>
                <a:spcPts val="0"/>
              </a:spcBef>
              <a:buFont typeface="Arial" panose="020B0604020202020204" pitchFamily="34" charset="0"/>
              <a:buChar char="•"/>
            </a:pPr>
            <a:endParaRPr lang="en-US" sz="2500" dirty="0">
              <a:latin typeface="Cambria" panose="02040503050406030204" pitchFamily="18" charset="0"/>
            </a:endParaRPr>
          </a:p>
          <a:p>
            <a:pPr algn="just">
              <a:spcBef>
                <a:spcPts val="0"/>
              </a:spcBef>
            </a:pPr>
            <a:endParaRPr lang="en-US" sz="2500" dirty="0">
              <a:latin typeface="Cambria" panose="02040503050406030204" pitchFamily="18" charset="0"/>
            </a:endParaRPr>
          </a:p>
          <a:p>
            <a:pPr marL="342900" indent="-342900" algn="just">
              <a:spcBef>
                <a:spcPts val="0"/>
              </a:spcBef>
              <a:buFont typeface="Arial" panose="020B0604020202020204" pitchFamily="34" charset="0"/>
              <a:buChar char="•"/>
            </a:pPr>
            <a:endParaRPr lang="en-US" sz="2500" dirty="0">
              <a:latin typeface="Cambria" panose="02040503050406030204" pitchFamily="18" charset="0"/>
            </a:endParaRPr>
          </a:p>
          <a:p>
            <a:pPr marL="342900" indent="-342900" algn="just">
              <a:spcBef>
                <a:spcPts val="0"/>
              </a:spcBef>
              <a:buFont typeface="Arial" panose="020B0604020202020204" pitchFamily="34" charset="0"/>
              <a:buChar char="•"/>
            </a:pPr>
            <a:endParaRPr lang="en-US" sz="2500" dirty="0">
              <a:latin typeface="Cambria" panose="02040503050406030204" pitchFamily="18" charset="0"/>
            </a:endParaRPr>
          </a:p>
          <a:p>
            <a:pPr marL="342900" indent="-342900" algn="just">
              <a:spcBef>
                <a:spcPts val="0"/>
              </a:spcBef>
              <a:buFont typeface="Arial" panose="020B0604020202020204" pitchFamily="34" charset="0"/>
              <a:buChar char="•"/>
            </a:pPr>
            <a:endParaRPr lang="en-US" sz="2500" dirty="0">
              <a:latin typeface="Cambria" panose="02040503050406030204" pitchFamily="18" charset="0"/>
            </a:endParaRPr>
          </a:p>
          <a:p>
            <a:pPr algn="l">
              <a:spcBef>
                <a:spcPts val="0"/>
              </a:spcBef>
            </a:pPr>
            <a:endParaRPr lang="en-US" sz="2500" dirty="0">
              <a:latin typeface="Cambria" panose="02040503050406030204" pitchFamily="18" charset="0"/>
            </a:endParaRPr>
          </a:p>
          <a:p>
            <a:pPr algn="just">
              <a:spcBef>
                <a:spcPts val="0"/>
              </a:spcBef>
            </a:pPr>
            <a:endParaRPr lang="en-US" sz="2500" dirty="0">
              <a:latin typeface="Cambria" panose="02040503050406030204" pitchFamily="18" charset="0"/>
            </a:endParaRPr>
          </a:p>
          <a:p>
            <a:pPr algn="l">
              <a:spcBef>
                <a:spcPts val="0"/>
              </a:spcBef>
            </a:pPr>
            <a:endParaRPr lang="en-US" sz="2500" dirty="0">
              <a:latin typeface="Cambria" panose="02040503050406030204" pitchFamily="18" charset="0"/>
            </a:endParaRPr>
          </a:p>
          <a:p>
            <a:pPr algn="l">
              <a:spcBef>
                <a:spcPts val="0"/>
              </a:spcBef>
            </a:pPr>
            <a:endParaRPr lang="en-US" sz="2500" dirty="0">
              <a:latin typeface="Cambria" panose="02040503050406030204" pitchFamily="18" charset="0"/>
            </a:endParaRPr>
          </a:p>
          <a:p>
            <a:pPr algn="l">
              <a:spcBef>
                <a:spcPts val="0"/>
              </a:spcBef>
            </a:pPr>
            <a:endParaRPr lang="en-US" sz="2500" dirty="0">
              <a:latin typeface="Cambria" panose="02040503050406030204" pitchFamily="18" charset="0"/>
            </a:endParaRPr>
          </a:p>
        </p:txBody>
      </p:sp>
      <p:sp>
        <p:nvSpPr>
          <p:cNvPr id="100" name="TextBox 99"/>
          <p:cNvSpPr txBox="1"/>
          <p:nvPr/>
        </p:nvSpPr>
        <p:spPr>
          <a:xfrm>
            <a:off x="12774362" y="13593394"/>
            <a:ext cx="12710879" cy="615553"/>
          </a:xfrm>
          <a:prstGeom prst="rect">
            <a:avLst/>
          </a:prstGeom>
          <a:noFill/>
        </p:spPr>
        <p:txBody>
          <a:bodyPr wrap="square" rtlCol="0">
            <a:spAutoFit/>
          </a:bodyPr>
          <a:lstStyle/>
          <a:p>
            <a:r>
              <a:rPr lang="en-US" sz="3400" dirty="0">
                <a:latin typeface="Cambria" panose="02040503050406030204" pitchFamily="18" charset="0"/>
              </a:rPr>
              <a:t>Age Effect on ST		           Age Effect on RT </a:t>
            </a:r>
          </a:p>
        </p:txBody>
      </p:sp>
      <p:sp>
        <p:nvSpPr>
          <p:cNvPr id="102" name="TextBox 101"/>
          <p:cNvSpPr txBox="1"/>
          <p:nvPr/>
        </p:nvSpPr>
        <p:spPr>
          <a:xfrm>
            <a:off x="10324536" y="19079983"/>
            <a:ext cx="15718882" cy="646331"/>
          </a:xfrm>
          <a:prstGeom prst="rect">
            <a:avLst/>
          </a:prstGeom>
          <a:noFill/>
        </p:spPr>
        <p:txBody>
          <a:bodyPr wrap="square" rtlCol="0">
            <a:spAutoFit/>
          </a:bodyPr>
          <a:lstStyle/>
          <a:p>
            <a:pPr marL="0" marR="0">
              <a:spcBef>
                <a:spcPts val="0"/>
              </a:spcBef>
              <a:spcAft>
                <a:spcPts val="0"/>
              </a:spcAft>
            </a:pP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Note. </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TD=typically developing group, PI= phonological impairment group, CAS= childhood apraxia of speech group. 1=one press cue response, 4=four press cue response.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4" name="TextBox 103"/>
          <p:cNvSpPr txBox="1"/>
          <p:nvPr/>
        </p:nvSpPr>
        <p:spPr>
          <a:xfrm>
            <a:off x="11964598" y="21300816"/>
            <a:ext cx="14037131" cy="1138773"/>
          </a:xfrm>
          <a:prstGeom prst="rect">
            <a:avLst/>
          </a:prstGeom>
          <a:noFill/>
        </p:spPr>
        <p:txBody>
          <a:bodyPr wrap="square" rtlCol="0">
            <a:spAutoFit/>
          </a:bodyPr>
          <a:lstStyle/>
          <a:p>
            <a:r>
              <a:rPr lang="en-US" sz="3400" dirty="0">
                <a:latin typeface="Cambria" panose="02040503050406030204" pitchFamily="18" charset="0"/>
              </a:rPr>
              <a:t>Mean ST Across Blocks	          Mean RT Across Blocks			</a:t>
            </a:r>
          </a:p>
        </p:txBody>
      </p:sp>
      <p:sp>
        <p:nvSpPr>
          <p:cNvPr id="108" name="Subtitle 2"/>
          <p:cNvSpPr txBox="1">
            <a:spLocks/>
          </p:cNvSpPr>
          <p:nvPr/>
        </p:nvSpPr>
        <p:spPr>
          <a:xfrm>
            <a:off x="27159540" y="20069275"/>
            <a:ext cx="9095619" cy="1517059"/>
          </a:xfrm>
          <a:prstGeom prst="rect">
            <a:avLst/>
          </a:prstGeom>
          <a:noFill/>
          <a:ln>
            <a:solidFill>
              <a:srgbClr val="002060"/>
            </a:solidFill>
          </a:ln>
        </p:spPr>
        <p:txBody>
          <a:bodyPr vert="horz" lIns="91440" tIns="45720" rIns="91440" bIns="45720" rtlCol="0" anchor="t">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pPr algn="l">
              <a:spcBef>
                <a:spcPts val="0"/>
              </a:spcBef>
            </a:pPr>
            <a:r>
              <a:rPr lang="en-US" sz="2700" dirty="0"/>
              <a:t>We are grateful for all the children who participated in this study. Special thanks to my mom, Rachelle Smith, and to my husband, Michael May for his assistance with data analysis. </a:t>
            </a:r>
          </a:p>
        </p:txBody>
      </p:sp>
      <p:pic>
        <p:nvPicPr>
          <p:cNvPr id="11" name="Picture 10" descr="Diagram&#10;&#10;Description automatically generated">
            <a:extLst>
              <a:ext uri="{FF2B5EF4-FFF2-40B4-BE49-F238E27FC236}">
                <a16:creationId xmlns:a16="http://schemas.microsoft.com/office/drawing/2014/main" id="{052A7D3F-5DF1-8993-29BA-7C86D143A977}"/>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t="22577" b="41846"/>
          <a:stretch/>
        </p:blipFill>
        <p:spPr bwMode="auto">
          <a:xfrm>
            <a:off x="578851" y="22701088"/>
            <a:ext cx="8809133" cy="1937821"/>
          </a:xfrm>
          <a:prstGeom prst="rect">
            <a:avLst/>
          </a:prstGeom>
          <a:ln>
            <a:noFill/>
          </a:ln>
          <a:extLst>
            <a:ext uri="{53640926-AAD7-44D8-BBD7-CCE9431645EC}">
              <a14:shadowObscured xmlns:a14="http://schemas.microsoft.com/office/drawing/2010/main"/>
            </a:ext>
          </a:extLst>
        </p:spPr>
      </p:pic>
      <p:pic>
        <p:nvPicPr>
          <p:cNvPr id="14" name="Picture 13" descr="Chart, scatter chart&#10;&#10;Description automatically generated">
            <a:extLst>
              <a:ext uri="{FF2B5EF4-FFF2-40B4-BE49-F238E27FC236}">
                <a16:creationId xmlns:a16="http://schemas.microsoft.com/office/drawing/2014/main" id="{47707E93-305C-62B0-2B0C-599367A38170}"/>
              </a:ext>
            </a:extLst>
          </p:cNvPr>
          <p:cNvPicPr>
            <a:picLocks noChangeAspect="1"/>
          </p:cNvPicPr>
          <p:nvPr/>
        </p:nvPicPr>
        <p:blipFill rotWithShape="1">
          <a:blip r:embed="rId4">
            <a:extLst>
              <a:ext uri="{28A0092B-C50C-407E-A947-70E740481C1C}">
                <a14:useLocalDpi xmlns:a14="http://schemas.microsoft.com/office/drawing/2010/main" val="0"/>
              </a:ext>
            </a:extLst>
          </a:blip>
          <a:srcRect t="11643" b="5405"/>
          <a:stretch/>
        </p:blipFill>
        <p:spPr bwMode="auto">
          <a:xfrm>
            <a:off x="11335242" y="6141448"/>
            <a:ext cx="5909695" cy="4902224"/>
          </a:xfrm>
          <a:prstGeom prst="rect">
            <a:avLst/>
          </a:prstGeom>
          <a:ln>
            <a:noFill/>
          </a:ln>
          <a:extLst>
            <a:ext uri="{53640926-AAD7-44D8-BBD7-CCE9431645EC}">
              <a14:shadowObscured xmlns:a14="http://schemas.microsoft.com/office/drawing/2010/main"/>
            </a:ext>
          </a:extLst>
        </p:spPr>
      </p:pic>
      <p:pic>
        <p:nvPicPr>
          <p:cNvPr id="20" name="Picture 19" descr="Chart&#10;&#10;Description automatically generated">
            <a:extLst>
              <a:ext uri="{FF2B5EF4-FFF2-40B4-BE49-F238E27FC236}">
                <a16:creationId xmlns:a16="http://schemas.microsoft.com/office/drawing/2014/main" id="{E2D63178-70F6-CB00-BE89-6B2755211A27}"/>
              </a:ext>
            </a:extLst>
          </p:cNvPr>
          <p:cNvPicPr>
            <a:picLocks noChangeAspect="1"/>
          </p:cNvPicPr>
          <p:nvPr/>
        </p:nvPicPr>
        <p:blipFill rotWithShape="1">
          <a:blip r:embed="rId5">
            <a:extLst>
              <a:ext uri="{28A0092B-C50C-407E-A947-70E740481C1C}">
                <a14:useLocalDpi xmlns:a14="http://schemas.microsoft.com/office/drawing/2010/main" val="0"/>
              </a:ext>
            </a:extLst>
          </a:blip>
          <a:srcRect t="8090" b="3810"/>
          <a:stretch/>
        </p:blipFill>
        <p:spPr bwMode="auto">
          <a:xfrm>
            <a:off x="19603514" y="6105243"/>
            <a:ext cx="5881728" cy="5181213"/>
          </a:xfrm>
          <a:prstGeom prst="rect">
            <a:avLst/>
          </a:prstGeom>
          <a:ln>
            <a:noFill/>
          </a:ln>
          <a:extLst>
            <a:ext uri="{53640926-AAD7-44D8-BBD7-CCE9431645EC}">
              <a14:shadowObscured xmlns:a14="http://schemas.microsoft.com/office/drawing/2010/main"/>
            </a:ext>
          </a:extLst>
        </p:spPr>
      </p:pic>
      <p:pic>
        <p:nvPicPr>
          <p:cNvPr id="21" name="Picture 20" descr="Chart, bar chart&#10;&#10;Description automatically generated">
            <a:extLst>
              <a:ext uri="{FF2B5EF4-FFF2-40B4-BE49-F238E27FC236}">
                <a16:creationId xmlns:a16="http://schemas.microsoft.com/office/drawing/2014/main" id="{774DB630-7EA1-120D-A9EF-70C3C3834881}"/>
              </a:ext>
            </a:extLst>
          </p:cNvPr>
          <p:cNvPicPr>
            <a:picLocks noChangeAspect="1"/>
          </p:cNvPicPr>
          <p:nvPr/>
        </p:nvPicPr>
        <p:blipFill rotWithShape="1">
          <a:blip r:embed="rId6">
            <a:extLst>
              <a:ext uri="{28A0092B-C50C-407E-A947-70E740481C1C}">
                <a14:useLocalDpi xmlns:a14="http://schemas.microsoft.com/office/drawing/2010/main" val="0"/>
              </a:ext>
            </a:extLst>
          </a:blip>
          <a:srcRect l="6482" t="9791" r="7385" b="4553"/>
          <a:stretch/>
        </p:blipFill>
        <p:spPr bwMode="auto">
          <a:xfrm>
            <a:off x="10557848" y="14514524"/>
            <a:ext cx="7348855" cy="4384675"/>
          </a:xfrm>
          <a:prstGeom prst="rect">
            <a:avLst/>
          </a:prstGeom>
          <a:ln>
            <a:noFill/>
          </a:ln>
          <a:extLst>
            <a:ext uri="{53640926-AAD7-44D8-BBD7-CCE9431645EC}">
              <a14:shadowObscured xmlns:a14="http://schemas.microsoft.com/office/drawing/2010/main"/>
            </a:ext>
          </a:extLst>
        </p:spPr>
      </p:pic>
      <p:pic>
        <p:nvPicPr>
          <p:cNvPr id="22" name="Picture 21" descr="Chart, bar chart&#10;&#10;Description automatically generated">
            <a:extLst>
              <a:ext uri="{FF2B5EF4-FFF2-40B4-BE49-F238E27FC236}">
                <a16:creationId xmlns:a16="http://schemas.microsoft.com/office/drawing/2014/main" id="{8E30F1DA-35F6-F1CA-FC34-1B6E62344F9F}"/>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l="6055" t="7594" r="6545" b="4127"/>
          <a:stretch/>
        </p:blipFill>
        <p:spPr bwMode="auto">
          <a:xfrm>
            <a:off x="18252639" y="14558027"/>
            <a:ext cx="8396860" cy="4392617"/>
          </a:xfrm>
          <a:prstGeom prst="rect">
            <a:avLst/>
          </a:prstGeom>
          <a:ln>
            <a:noFill/>
          </a:ln>
          <a:extLst>
            <a:ext uri="{53640926-AAD7-44D8-BBD7-CCE9431645EC}">
              <a14:shadowObscured xmlns:a14="http://schemas.microsoft.com/office/drawing/2010/main"/>
            </a:ext>
          </a:extLst>
        </p:spPr>
      </p:pic>
      <p:pic>
        <p:nvPicPr>
          <p:cNvPr id="23" name="Picture 22" descr="Chart, line chart&#10;&#10;Description automatically generated">
            <a:extLst>
              <a:ext uri="{FF2B5EF4-FFF2-40B4-BE49-F238E27FC236}">
                <a16:creationId xmlns:a16="http://schemas.microsoft.com/office/drawing/2014/main" id="{1AC2C60E-072D-33D6-565C-0C3DEBE7E08C}"/>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0336460" y="22214308"/>
            <a:ext cx="7791630" cy="5190258"/>
          </a:xfrm>
          <a:prstGeom prst="rect">
            <a:avLst/>
          </a:prstGeom>
        </p:spPr>
      </p:pic>
      <p:pic>
        <p:nvPicPr>
          <p:cNvPr id="24" name="Picture 23" descr="Chart, line chart&#10;&#10;Description automatically generated">
            <a:extLst>
              <a:ext uri="{FF2B5EF4-FFF2-40B4-BE49-F238E27FC236}">
                <a16:creationId xmlns:a16="http://schemas.microsoft.com/office/drawing/2014/main" id="{2BA79A51-8380-6C81-EBEA-2F929FB8EE45}"/>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8770283" y="22116783"/>
            <a:ext cx="7072564" cy="5277220"/>
          </a:xfrm>
          <a:prstGeom prst="rect">
            <a:avLst/>
          </a:prstGeom>
        </p:spPr>
      </p:pic>
      <p:pic>
        <p:nvPicPr>
          <p:cNvPr id="25" name="Picture 24" descr="Chart&#10;&#10;Description automatically generated">
            <a:extLst>
              <a:ext uri="{FF2B5EF4-FFF2-40B4-BE49-F238E27FC236}">
                <a16:creationId xmlns:a16="http://schemas.microsoft.com/office/drawing/2014/main" id="{1BAC2EF4-A2EB-3BE7-FF5C-847B66EF412B}"/>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6590909" y="17461711"/>
            <a:ext cx="2524557" cy="1902994"/>
          </a:xfrm>
          <a:prstGeom prst="rect">
            <a:avLst/>
          </a:prstGeom>
          <a:effectLst>
            <a:glow>
              <a:schemeClr val="accent1">
                <a:alpha val="40000"/>
              </a:schemeClr>
            </a:glow>
            <a:softEdge rad="0"/>
          </a:effectLst>
          <a:scene3d>
            <a:camera prst="orthographicFront"/>
            <a:lightRig rig="threePt" dir="t"/>
          </a:scene3d>
          <a:sp3d contourW="19050"/>
        </p:spPr>
      </p:pic>
      <p:sp>
        <p:nvSpPr>
          <p:cNvPr id="26" name="TextBox 25">
            <a:extLst>
              <a:ext uri="{FF2B5EF4-FFF2-40B4-BE49-F238E27FC236}">
                <a16:creationId xmlns:a16="http://schemas.microsoft.com/office/drawing/2014/main" id="{6D489AB1-51D8-7EB7-426C-B18449FECD3D}"/>
              </a:ext>
            </a:extLst>
          </p:cNvPr>
          <p:cNvSpPr txBox="1"/>
          <p:nvPr/>
        </p:nvSpPr>
        <p:spPr>
          <a:xfrm>
            <a:off x="476737" y="17260529"/>
            <a:ext cx="8694808" cy="6740307"/>
          </a:xfrm>
          <a:prstGeom prst="rect">
            <a:avLst/>
          </a:prstGeom>
          <a:noFill/>
        </p:spPr>
        <p:txBody>
          <a:bodyPr wrap="square" rtlCol="0">
            <a:spAutoFit/>
          </a:bodyPr>
          <a:lstStyle/>
          <a:p>
            <a:pPr marL="457200" indent="-457200">
              <a:buFont typeface="Arial" panose="020B0604020202020204" pitchFamily="34" charset="0"/>
              <a:buChar char="•"/>
            </a:pPr>
            <a:r>
              <a:rPr lang="en-US" sz="2700" b="1" dirty="0"/>
              <a:t>26 participants across three groups: </a:t>
            </a:r>
          </a:p>
          <a:p>
            <a:pPr marL="1323975" lvl="1" indent="-457200">
              <a:buFont typeface="Arial" panose="020B0604020202020204" pitchFamily="34" charset="0"/>
              <a:buChar char="•"/>
            </a:pPr>
            <a:r>
              <a:rPr lang="en-US" sz="2700" dirty="0"/>
              <a:t>Typically developing n=11</a:t>
            </a:r>
          </a:p>
          <a:p>
            <a:pPr marL="1323975" lvl="1" indent="-457200">
              <a:buFont typeface="Arial" panose="020B0604020202020204" pitchFamily="34" charset="0"/>
              <a:buChar char="•"/>
            </a:pPr>
            <a:r>
              <a:rPr lang="en-US" sz="2700" dirty="0"/>
              <a:t>Phonologically impaired n=9</a:t>
            </a:r>
          </a:p>
          <a:p>
            <a:pPr marL="1323975" lvl="1" indent="-457200">
              <a:buFont typeface="Arial" panose="020B0604020202020204" pitchFamily="34" charset="0"/>
              <a:buChar char="•"/>
            </a:pPr>
            <a:r>
              <a:rPr lang="en-US" sz="2700" dirty="0"/>
              <a:t>CAS n=6</a:t>
            </a:r>
          </a:p>
          <a:p>
            <a:pPr marL="525463" lvl="1" indent="-495300">
              <a:buFont typeface="Arial" panose="020B0604020202020204" pitchFamily="34" charset="0"/>
              <a:buChar char="•"/>
            </a:pPr>
            <a:r>
              <a:rPr lang="en-US" sz="2700" b="1" dirty="0"/>
              <a:t>Ages 5-12</a:t>
            </a:r>
          </a:p>
          <a:p>
            <a:pPr marL="525463" lvl="1" indent="-495300">
              <a:buFont typeface="Arial" panose="020B0604020202020204" pitchFamily="34" charset="0"/>
              <a:buChar char="•"/>
            </a:pPr>
            <a:r>
              <a:rPr lang="en-US" sz="2700" b="1" dirty="0"/>
              <a:t>Experiment 1: </a:t>
            </a:r>
            <a:r>
              <a:rPr lang="en-US" sz="2700" dirty="0"/>
              <a:t>nonspeech motor movement (finger tapping) </a:t>
            </a:r>
          </a:p>
          <a:p>
            <a:pPr marL="525463" lvl="1" indent="-495300">
              <a:buFont typeface="Arial" panose="020B0604020202020204" pitchFamily="34" charset="0"/>
              <a:buChar char="•"/>
            </a:pPr>
            <a:r>
              <a:rPr lang="en-US" sz="2700" b="1" dirty="0"/>
              <a:t>Experiment 2: </a:t>
            </a:r>
            <a:r>
              <a:rPr lang="en-US" sz="2700" dirty="0"/>
              <a:t>speech motor movement (vocalization of the syllable ”</a:t>
            </a:r>
            <a:r>
              <a:rPr lang="en-US" sz="2700" dirty="0" err="1"/>
              <a:t>ba</a:t>
            </a:r>
            <a:r>
              <a:rPr lang="en-US" sz="2700" dirty="0"/>
              <a:t>”)</a:t>
            </a:r>
          </a:p>
          <a:p>
            <a:pPr marL="525463" lvl="1" indent="-495300">
              <a:buFont typeface="Arial" panose="020B0604020202020204" pitchFamily="34" charset="0"/>
              <a:buChar char="•"/>
            </a:pPr>
            <a:r>
              <a:rPr lang="en-US" sz="2700" b="1" dirty="0"/>
              <a:t>Study Time (ST): </a:t>
            </a:r>
            <a:r>
              <a:rPr lang="en-US" sz="2700" dirty="0"/>
              <a:t>Amount of time that it takes for a child to prepare their response, reflects </a:t>
            </a:r>
            <a:r>
              <a:rPr lang="en-US" sz="2700" b="1" dirty="0"/>
              <a:t>INT</a:t>
            </a:r>
          </a:p>
          <a:p>
            <a:pPr marL="525463" lvl="1" indent="-495300">
              <a:buFont typeface="Arial" panose="020B0604020202020204" pitchFamily="34" charset="0"/>
              <a:buChar char="•"/>
            </a:pPr>
            <a:r>
              <a:rPr lang="en-US" sz="2700" b="1" dirty="0"/>
              <a:t>Reaction Time (RT): </a:t>
            </a:r>
            <a:r>
              <a:rPr lang="en-US" sz="2700" dirty="0"/>
              <a:t>Amount of time that it takes for a child to execute their response after the presentation of a ”go” signal, reflects </a:t>
            </a:r>
            <a:r>
              <a:rPr lang="en-US" sz="2700" b="1" dirty="0"/>
              <a:t>SEQ</a:t>
            </a:r>
          </a:p>
          <a:p>
            <a:pPr marL="525463" lvl="1" indent="-495300">
              <a:buFont typeface="Arial" panose="020B0604020202020204" pitchFamily="34" charset="0"/>
              <a:buChar char="•"/>
            </a:pPr>
            <a:endParaRPr lang="en-US" sz="2700" b="1" dirty="0"/>
          </a:p>
          <a:p>
            <a:pPr marL="1323975" lvl="1" indent="-457200">
              <a:buFont typeface="Arial" panose="020B0604020202020204" pitchFamily="34" charset="0"/>
              <a:buChar char="•"/>
            </a:pPr>
            <a:endParaRPr lang="en-US" sz="2700" dirty="0"/>
          </a:p>
        </p:txBody>
      </p:sp>
    </p:spTree>
    <p:extLst>
      <p:ext uri="{BB962C8B-B14F-4D97-AF65-F5344CB8AC3E}">
        <p14:creationId xmlns:p14="http://schemas.microsoft.com/office/powerpoint/2010/main" val="37603044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EsriMapsInfo xmlns="ESRI.ArcGIS.Mapping.OfficeIntegration.PowerPointInfo">
  <Version>Version1</Version>
  <RequiresSignIn>False</RequiresSignIn>
</EsriMapsInfo>
</file>

<file path=customXml/item2.xml><?xml version="1.0" encoding="utf-8"?>
<EsriMapsInfo xmlns="ESRI.ArcGIS.Mapping.OfficeIntegration.PowerPointInfo">
  <Version>Version1</Version>
  <RequiresSignIn>False</RequiresSignIn>
</EsriMapsInfo>
</file>

<file path=customXml/itemProps1.xml><?xml version="1.0" encoding="utf-8"?>
<ds:datastoreItem xmlns:ds="http://schemas.openxmlformats.org/officeDocument/2006/customXml" ds:itemID="{E8B49EBC-8012-49EB-A634-9AC004CF8E85}">
  <ds:schemaRefs>
    <ds:schemaRef ds:uri="ESRI.ArcGIS.Mapping.OfficeIntegration.PowerPointInfo"/>
  </ds:schemaRefs>
</ds:datastoreItem>
</file>

<file path=customXml/itemProps2.xml><?xml version="1.0" encoding="utf-8"?>
<ds:datastoreItem xmlns:ds="http://schemas.openxmlformats.org/officeDocument/2006/customXml" ds:itemID="{1966D790-D06C-4361-94B8-8BED25FA40AD}">
  <ds:schemaRefs>
    <ds:schemaRef ds:uri="ESRI.ArcGIS.Mapping.OfficeIntegration.PowerPointInfo"/>
  </ds:schemaRefs>
</ds:datastoreItem>
</file>

<file path=docProps/app.xml><?xml version="1.0" encoding="utf-8"?>
<Properties xmlns="http://schemas.openxmlformats.org/officeDocument/2006/extended-properties" xmlns:vt="http://schemas.openxmlformats.org/officeDocument/2006/docPropsVTypes">
  <Template>Office Theme</Template>
  <TotalTime>4642</TotalTime>
  <Words>1213</Words>
  <Application>Microsoft Macintosh PowerPoint</Application>
  <PresentationFormat>Custom</PresentationFormat>
  <Paragraphs>108</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Cambria</vt:lpstr>
      <vt:lpstr>Times New Roman</vt:lpstr>
      <vt:lpstr>Office Theme</vt:lpstr>
      <vt:lpstr>An Investigation of Motor Programming in Childhood Apraxia of Speech Madison J. Smith, Edwin Maas, Amy S. Plante, Kirrie J. Ballard, and Donald A. Robin Communication Sciences and Disorders, University of New Hampshire, Durham, NH 03824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Rhiannon Jacobs</dc:creator>
  <cp:lastModifiedBy>Maddie Smith</cp:lastModifiedBy>
  <cp:revision>169</cp:revision>
  <dcterms:created xsi:type="dcterms:W3CDTF">2016-03-05T16:55:12Z</dcterms:created>
  <dcterms:modified xsi:type="dcterms:W3CDTF">2023-04-09T01:48:10Z</dcterms:modified>
</cp:coreProperties>
</file>