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4"/>
  </p:notesMasterIdLst>
  <p:sldIdLst>
    <p:sldId id="354" r:id="rId2"/>
    <p:sldId id="462" r:id="rId3"/>
    <p:sldId id="320" r:id="rId4"/>
    <p:sldId id="353" r:id="rId5"/>
    <p:sldId id="463" r:id="rId6"/>
    <p:sldId id="410" r:id="rId7"/>
    <p:sldId id="411" r:id="rId8"/>
    <p:sldId id="412" r:id="rId9"/>
    <p:sldId id="413" r:id="rId10"/>
    <p:sldId id="421" r:id="rId11"/>
    <p:sldId id="338" r:id="rId12"/>
    <p:sldId id="465" r:id="rId13"/>
    <p:sldId id="344" r:id="rId14"/>
    <p:sldId id="352" r:id="rId15"/>
    <p:sldId id="345" r:id="rId16"/>
    <p:sldId id="444" r:id="rId17"/>
    <p:sldId id="442" r:id="rId18"/>
    <p:sldId id="466" r:id="rId19"/>
    <p:sldId id="467" r:id="rId20"/>
    <p:sldId id="468" r:id="rId21"/>
    <p:sldId id="469" r:id="rId22"/>
    <p:sldId id="302"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F8EBE0-76A8-4B57-946C-E919A8BFAE68}" v="26" dt="2023-04-08T22:58:48.202"/>
    <p1510:client id="{8D1722F2-32BE-6ADE-606D-318F10AA16D3}" v="8" dt="2023-04-08T22:41:43.882"/>
    <p1510:client id="{A33D0049-1BE8-4145-9614-7CB8630E4164}" v="37" dt="2023-04-07T23:50:38.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DA6AC-DBC5-430C-B2A8-AFD3AF7C3752}" type="slidenum">
              <a:rPr lang="en-US" smtClean="0"/>
              <a:t>1</a:t>
            </a:fld>
            <a:endParaRPr lang="en-US"/>
          </a:p>
        </p:txBody>
      </p:sp>
    </p:spTree>
    <p:extLst>
      <p:ext uri="{BB962C8B-B14F-4D97-AF65-F5344CB8AC3E}">
        <p14:creationId xmlns:p14="http://schemas.microsoft.com/office/powerpoint/2010/main" val="24916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06c1371c8b_2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g106c1371c8b_2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6c1371c8b_2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106c1371c8b_2_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Introduce the program and our gratitude for the opportunity to work on this project</a:t>
            </a:r>
          </a:p>
          <a:p>
            <a:pPr marL="0" indent="0">
              <a:buNone/>
            </a:pPr>
            <a:r>
              <a:rPr lang="en"/>
              <a:t>Research question</a:t>
            </a:r>
          </a:p>
        </p:txBody>
      </p:sp>
      <p:sp>
        <p:nvSpPr>
          <p:cNvPr id="156" name="Google Shape;156;g106c1371c8b_2_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50223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860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Hierarchical linear regression predicting incentives and sanctions </a:t>
            </a:r>
          </a:p>
          <a:p>
            <a:pPr>
              <a:buNone/>
            </a:pPr>
            <a:r>
              <a:rPr lang="en-US">
                <a:latin typeface="Calibri"/>
                <a:cs typeface="Calibri"/>
              </a:rPr>
              <a:t>Bivariate logistic regression successful prediction of DTC programs</a:t>
            </a:r>
          </a:p>
          <a:p>
            <a:pPr>
              <a:buNone/>
            </a:pPr>
            <a:r>
              <a:rPr lang="en-US"/>
              <a:t>Poisson Regression: Factors</a:t>
            </a:r>
            <a:r>
              <a:rPr lang="en-US" i="1"/>
              <a:t> </a:t>
            </a:r>
            <a:r>
              <a:rPr lang="en-US"/>
              <a:t>Predicting </a:t>
            </a:r>
            <a:r>
              <a:rPr lang="en-US" i="1" u="sng"/>
              <a:t>Number of Failed Drug Tests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&gt;&gt;&gt;&gt;&gt; Males are 68% less likely to fail a drug test than females </a:t>
            </a:r>
          </a:p>
          <a:p>
            <a:pPr>
              <a:buNone/>
            </a:pPr>
            <a:endParaRPr lang="en-US"/>
          </a:p>
          <a:p>
            <a:pPr>
              <a:buNone/>
            </a:pPr>
            <a:r>
              <a:rPr lang="en-US">
                <a:latin typeface="Calibri"/>
                <a:cs typeface="Calibri"/>
              </a:rPr>
              <a:t> </a:t>
            </a:r>
            <a:endParaRPr lang="en-US"/>
          </a:p>
        </p:txBody>
      </p:sp>
    </p:spTree>
    <p:extLst>
      <p:ext uri="{BB962C8B-B14F-4D97-AF65-F5344CB8AC3E}">
        <p14:creationId xmlns:p14="http://schemas.microsoft.com/office/powerpoint/2010/main" val="57914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6722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solidFill>
                  <a:schemeClr val="tx1"/>
                </a:solidFill>
              </a:rPr>
              <a:t>Relationships with children is motivation for continued sobriety, whether establishing new relationships or renewing previous relationships with children. </a:t>
            </a:r>
          </a:p>
          <a:p>
            <a:pPr>
              <a:buNone/>
            </a:pPr>
            <a:r>
              <a:rPr lang="en-US">
                <a:solidFill>
                  <a:schemeClr val="tx1"/>
                </a:solidFill>
              </a:rPr>
              <a:t>For example, one who was establishing a parent-child relationship for the first time stated. </a:t>
            </a:r>
          </a:p>
          <a:p>
            <a:pPr>
              <a:buNone/>
            </a:pPr>
            <a:r>
              <a:rPr lang="en-US">
                <a:solidFill>
                  <a:schemeClr val="tx1"/>
                </a:solidFill>
              </a:rPr>
              <a:t>Others, who were renewing previous relationships with their children, also suggested that to be a motivation for their continued sobriety and successful program completion. </a:t>
            </a:r>
          </a:p>
          <a:p>
            <a:pPr>
              <a:buNone/>
            </a:pPr>
            <a:r>
              <a:rPr lang="en-US">
                <a:solidFill>
                  <a:schemeClr val="tx1"/>
                </a:solidFill>
              </a:rPr>
              <a:t>Some struggled with the stress and frustration of being a parent which they recognized as a trigger for substance use and sought support from a family member. </a:t>
            </a:r>
          </a:p>
          <a:p>
            <a:pPr>
              <a:buNone/>
            </a:pPr>
            <a:r>
              <a:rPr lang="en-US">
                <a:solidFill>
                  <a:schemeClr val="tx1"/>
                </a:solidFill>
              </a:rPr>
              <a:t>Also utilized strategies learned in the program to help mitigate those triggers, such as writing down warning signs and sharing those with family members.</a:t>
            </a:r>
          </a:p>
          <a:p>
            <a:pPr>
              <a:buNone/>
            </a:pPr>
            <a:r>
              <a:rPr lang="en-US">
                <a:solidFill>
                  <a:schemeClr val="tx1"/>
                </a:solidFill>
              </a:rPr>
              <a:t>Another recognized the negative effect of past substance use and the positive effect of sobriety on their child.  </a:t>
            </a:r>
          </a:p>
          <a:p>
            <a:endParaRPr lang="en-US">
              <a:solidFill>
                <a:schemeClr val="tx1"/>
              </a:solidFill>
            </a:endParaRPr>
          </a:p>
        </p:txBody>
      </p:sp>
    </p:spTree>
    <p:extLst>
      <p:ext uri="{BB962C8B-B14F-4D97-AF65-F5344CB8AC3E}">
        <p14:creationId xmlns:p14="http://schemas.microsoft.com/office/powerpoint/2010/main" val="1164635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solidFill>
                <a:schemeClr val="tx1"/>
              </a:solidFill>
            </a:endParaRPr>
          </a:p>
        </p:txBody>
      </p:sp>
    </p:spTree>
    <p:extLst>
      <p:ext uri="{BB962C8B-B14F-4D97-AF65-F5344CB8AC3E}">
        <p14:creationId xmlns:p14="http://schemas.microsoft.com/office/powerpoint/2010/main" val="1022726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Participants also voiced their appreciation for the support they received from their probation officers:</a:t>
            </a:r>
          </a:p>
          <a:p>
            <a:pPr>
              <a:buNone/>
            </a:pPr>
            <a:r>
              <a:rPr lang="en-US"/>
              <a:t>Participants also voiced their appreciation for the support they received from their probation officers:</a:t>
            </a:r>
          </a:p>
          <a:p>
            <a:pPr marL="0" indent="0">
              <a:buNone/>
            </a:pPr>
            <a:endParaRPr lang="en-US"/>
          </a:p>
          <a:p>
            <a:pPr marL="0" indent="0">
              <a:buNone/>
            </a:pPr>
            <a:r>
              <a:rPr lang="en-US"/>
              <a:t>When asked about strategies or techniques PO used, another thought biggest influence was that the probation officers hold them accountable:</a:t>
            </a:r>
          </a:p>
          <a:p>
            <a:pPr marL="0" indent="0">
              <a:buNone/>
            </a:pPr>
            <a:endParaRPr lang="en-US"/>
          </a:p>
          <a:p>
            <a:pPr marL="0" indent="0">
              <a:buNone/>
            </a:pPr>
            <a:r>
              <a:rPr lang="en-US"/>
              <a:t>Another viewed the probation officer as instrumental for their success:</a:t>
            </a:r>
          </a:p>
          <a:p>
            <a:endParaRPr lang="en-US">
              <a:solidFill>
                <a:schemeClr val="tx1"/>
              </a:solidFill>
            </a:endParaRPr>
          </a:p>
        </p:txBody>
      </p:sp>
    </p:spTree>
    <p:extLst>
      <p:ext uri="{BB962C8B-B14F-4D97-AF65-F5344CB8AC3E}">
        <p14:creationId xmlns:p14="http://schemas.microsoft.com/office/powerpoint/2010/main" val="945883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solidFill>
                <a:schemeClr val="tx1"/>
              </a:solidFill>
            </a:endParaRPr>
          </a:p>
        </p:txBody>
      </p:sp>
    </p:spTree>
    <p:extLst>
      <p:ext uri="{BB962C8B-B14F-4D97-AF65-F5344CB8AC3E}">
        <p14:creationId xmlns:p14="http://schemas.microsoft.com/office/powerpoint/2010/main" val="323684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2" name="Google Shape;62;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3"/>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7" name="Google Shape;127;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5616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pic>
        <p:nvPicPr>
          <p:cNvPr id="66" name="Google Shape;66;p15" descr="header.pdf"/>
          <p:cNvPicPr preferRelativeResize="0"/>
          <p:nvPr/>
        </p:nvPicPr>
        <p:blipFill rotWithShape="1">
          <a:blip r:embed="rId2">
            <a:alphaModFix/>
          </a:blip>
          <a:srcRect/>
          <a:stretch/>
        </p:blipFill>
        <p:spPr>
          <a:xfrm>
            <a:off x="-188601" y="-20781"/>
            <a:ext cx="7185694" cy="1220931"/>
          </a:xfrm>
          <a:prstGeom prst="rect">
            <a:avLst/>
          </a:prstGeom>
          <a:noFill/>
          <a:ln>
            <a:noFill/>
          </a:ln>
        </p:spPr>
      </p:pic>
      <p:sp>
        <p:nvSpPr>
          <p:cNvPr id="67" name="Google Shape;67;p1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5"/>
          <p:cNvSpPr txBox="1">
            <a:spLocks noGrp="1"/>
          </p:cNvSpPr>
          <p:nvPr>
            <p:ph type="body" idx="1"/>
          </p:nvPr>
        </p:nvSpPr>
        <p:spPr>
          <a:xfrm>
            <a:off x="-188601" y="65709"/>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2" name="Google Shape;72;p15" descr="rule-gray.pdf"/>
          <p:cNvPicPr preferRelativeResize="0"/>
          <p:nvPr/>
        </p:nvPicPr>
        <p:blipFill rotWithShape="1">
          <a:blip r:embed="rId3">
            <a:alphaModFix/>
          </a:blip>
          <a:srcRect/>
          <a:stretch/>
        </p:blipFill>
        <p:spPr>
          <a:xfrm>
            <a:off x="-188601" y="1170609"/>
            <a:ext cx="7129114" cy="5613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6" name="Google Shape;76;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2" name="Google Shape;82;p1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3" name="Google Shape;83;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9" name="Google Shape;89;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0" name="Google Shape;90;p18"/>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1" name="Google Shape;91;p18"/>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2" name="Google Shape;92;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7" name="Google Shape;107;p21"/>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8" name="Google Shape;108;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2"/>
          <p:cNvSpPr>
            <a:spLocks noGrp="1"/>
          </p:cNvSpPr>
          <p:nvPr>
            <p:ph type="pic" idx="2"/>
          </p:nvPr>
        </p:nvSpPr>
        <p:spPr>
          <a:xfrm>
            <a:off x="1792288" y="459581"/>
            <a:ext cx="5486400" cy="3086100"/>
          </a:xfrm>
          <a:prstGeom prst="rect">
            <a:avLst/>
          </a:prstGeom>
          <a:noFill/>
          <a:ln>
            <a:noFill/>
          </a:ln>
        </p:spPr>
      </p:sp>
      <p:sp>
        <p:nvSpPr>
          <p:cNvPr id="114" name="Google Shape;114;p22"/>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5" name="Google Shape;115;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13"/>
          <p:cNvSpPr/>
          <p:nvPr/>
        </p:nvSpPr>
        <p:spPr>
          <a:xfrm>
            <a:off x="-39255" y="4282891"/>
            <a:ext cx="9197109" cy="968742"/>
          </a:xfrm>
          <a:prstGeom prst="rect">
            <a:avLst/>
          </a:prstGeom>
          <a:solidFill>
            <a:srgbClr val="253746"/>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57" name="Google Shape;57;p13"/>
          <p:cNvCxnSpPr/>
          <p:nvPr/>
        </p:nvCxnSpPr>
        <p:spPr>
          <a:xfrm>
            <a:off x="-39255" y="4281955"/>
            <a:ext cx="9197109" cy="937"/>
          </a:xfrm>
          <a:prstGeom prst="straightConnector1">
            <a:avLst/>
          </a:prstGeom>
          <a:noFill/>
          <a:ln w="57150" cap="flat" cmpd="sng">
            <a:solidFill>
              <a:srgbClr val="F77A05"/>
            </a:solidFill>
            <a:prstDash val="solid"/>
            <a:round/>
            <a:headEnd type="none" w="sm" len="sm"/>
            <a:tailEnd type="none" w="sm" len="sm"/>
          </a:ln>
          <a:effectLst>
            <a:outerShdw blurRad="40000" dist="20000" dir="5400000" rotWithShape="0">
              <a:srgbClr val="000000">
                <a:alpha val="37647"/>
              </a:srgbClr>
            </a:outerShdw>
          </a:effectLst>
        </p:spPr>
      </p:cxnSp>
      <p:pic>
        <p:nvPicPr>
          <p:cNvPr id="58" name="Google Shape;58;p13" descr="PrimaryHorizontalOutline_Pantone.eps"/>
          <p:cNvPicPr preferRelativeResize="0"/>
          <p:nvPr/>
        </p:nvPicPr>
        <p:blipFill rotWithShape="1">
          <a:blip r:embed="rId14">
            <a:alphaModFix/>
          </a:blip>
          <a:srcRect/>
          <a:stretch/>
        </p:blipFill>
        <p:spPr>
          <a:xfrm>
            <a:off x="6177280" y="4513896"/>
            <a:ext cx="1945004" cy="5165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8.png"/><Relationship Id="rId4"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8.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8.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83" y="206312"/>
            <a:ext cx="7983879" cy="2566230"/>
          </a:xfrm>
          <a:prstGeom prst="rect">
            <a:avLst/>
          </a:prstGeom>
        </p:spPr>
      </p:pic>
      <p:sp>
        <p:nvSpPr>
          <p:cNvPr id="2" name="Title 1"/>
          <p:cNvSpPr>
            <a:spLocks noGrp="1"/>
          </p:cNvSpPr>
          <p:nvPr>
            <p:ph type="ctrTitle"/>
          </p:nvPr>
        </p:nvSpPr>
        <p:spPr>
          <a:xfrm>
            <a:off x="1511003" y="853765"/>
            <a:ext cx="6185038" cy="635662"/>
          </a:xfrm>
        </p:spPr>
        <p:txBody>
          <a:bodyPr>
            <a:normAutofit fontScale="90000"/>
          </a:bodyPr>
          <a:lstStyle/>
          <a:p>
            <a:r>
              <a:rPr lang="en-US" sz="4000" b="1">
                <a:solidFill>
                  <a:schemeClr val="bg1"/>
                </a:solidFill>
                <a:latin typeface="Times New Roman"/>
                <a:cs typeface="Times New Roman"/>
              </a:rPr>
              <a:t>Efficacy of Drug Treatment Court LASER Docket Program</a:t>
            </a:r>
          </a:p>
        </p:txBody>
      </p:sp>
      <p:sp>
        <p:nvSpPr>
          <p:cNvPr id="3" name="Subtitle 2"/>
          <p:cNvSpPr>
            <a:spLocks noGrp="1"/>
          </p:cNvSpPr>
          <p:nvPr>
            <p:ph type="subTitle" idx="1"/>
          </p:nvPr>
        </p:nvSpPr>
        <p:spPr>
          <a:xfrm>
            <a:off x="1804796" y="1812108"/>
            <a:ext cx="5607919" cy="823073"/>
          </a:xfrm>
        </p:spPr>
        <p:txBody>
          <a:bodyPr>
            <a:normAutofit fontScale="77500" lnSpcReduction="20000"/>
          </a:bodyPr>
          <a:lstStyle/>
          <a:p>
            <a:pPr algn="l">
              <a:spcBef>
                <a:spcPts val="1350"/>
              </a:spcBef>
            </a:pPr>
            <a:endParaRPr lang="en-US" sz="150">
              <a:solidFill>
                <a:srgbClr val="253746"/>
              </a:solidFill>
              <a:latin typeface="Times New Roman" panose="02020603050405020304" pitchFamily="18" charset="0"/>
              <a:cs typeface="Times New Roman" panose="02020603050405020304" pitchFamily="18" charset="0"/>
            </a:endParaRPr>
          </a:p>
          <a:p>
            <a:pPr algn="l">
              <a:spcBef>
                <a:spcPts val="1350"/>
              </a:spcBef>
            </a:pPr>
            <a:r>
              <a:rPr lang="en-US" sz="3000" b="1">
                <a:solidFill>
                  <a:schemeClr val="tx1">
                    <a:lumMod val="50000"/>
                    <a:lumOff val="50000"/>
                  </a:schemeClr>
                </a:solidFill>
                <a:latin typeface="Times New Roman"/>
                <a:cs typeface="Times New Roman"/>
              </a:rPr>
              <a:t>A Mixed-Methodological Research Project</a:t>
            </a:r>
            <a:endParaRPr lang="en-US" sz="2600">
              <a:solidFill>
                <a:schemeClr val="tx1">
                  <a:lumMod val="50000"/>
                  <a:lumOff val="50000"/>
                </a:schemeClr>
              </a:solidFill>
              <a:latin typeface="Times New Roman"/>
              <a:cs typeface="Times New Roman"/>
            </a:endParaRPr>
          </a:p>
          <a:p>
            <a:pPr algn="l"/>
            <a:endParaRPr lang="en-US" sz="1800">
              <a:solidFill>
                <a:schemeClr val="tx1"/>
              </a:solidFill>
              <a:latin typeface="Times New Roman" panose="02020603050405020304" pitchFamily="18" charset="0"/>
              <a:cs typeface="Times New Roman" panose="02020603050405020304" pitchFamily="18" charset="0"/>
            </a:endParaRPr>
          </a:p>
          <a:p>
            <a:pPr algn="l"/>
            <a:endParaRPr lang="en-US" sz="1800">
              <a:solidFill>
                <a:schemeClr val="tx1"/>
              </a:solidFill>
              <a:latin typeface="Times New Roman" panose="02020603050405020304" pitchFamily="18" charset="0"/>
              <a:cs typeface="Times New Roman" panose="02020603050405020304" pitchFamily="18" charset="0"/>
            </a:endParaRPr>
          </a:p>
          <a:p>
            <a:pPr algn="l"/>
            <a:endParaRPr lang="en-US" sz="180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EB65820-6938-6004-B557-234F12AFD135}"/>
              </a:ext>
            </a:extLst>
          </p:cNvPr>
          <p:cNvSpPr txBox="1"/>
          <p:nvPr/>
        </p:nvSpPr>
        <p:spPr>
          <a:xfrm>
            <a:off x="1240600" y="3151780"/>
            <a:ext cx="64554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chemeClr val="bg2"/>
                </a:solidFill>
                <a:latin typeface="Times New Roman"/>
              </a:rPr>
              <a:t>Bailey Allard, Paxton Morley, Daniela Roman</a:t>
            </a:r>
            <a:endParaRPr lang="en-US">
              <a:solidFill>
                <a:schemeClr val="bg2"/>
              </a:solidFill>
            </a:endParaRPr>
          </a:p>
        </p:txBody>
      </p:sp>
      <p:pic>
        <p:nvPicPr>
          <p:cNvPr id="19" name="Audio 18">
            <a:hlinkClick r:id="" action="ppaction://media"/>
            <a:extLst>
              <a:ext uri="{FF2B5EF4-FFF2-40B4-BE49-F238E27FC236}">
                <a16:creationId xmlns:a16="http://schemas.microsoft.com/office/drawing/2014/main" id="{553E81DE-8A13-07BE-494B-485048268932}"/>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4101225769"/>
      </p:ext>
    </p:extLst>
  </p:cSld>
  <p:clrMapOvr>
    <a:masterClrMapping/>
  </p:clrMapOvr>
  <mc:AlternateContent xmlns:mc="http://schemas.openxmlformats.org/markup-compatibility/2006" xmlns:p14="http://schemas.microsoft.com/office/powerpoint/2010/main">
    <mc:Choice Requires="p14">
      <p:transition spd="slow" p14:dur="2000" advTm="13887"/>
    </mc:Choice>
    <mc:Fallback xmlns="">
      <p:transition spd="slow" advTm="138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25" y="105499"/>
            <a:ext cx="7185728" cy="889821"/>
          </a:xfrm>
        </p:spPr>
        <p:txBody>
          <a:bodyPr>
            <a:noAutofit/>
          </a:bodyPr>
          <a:lstStyle/>
          <a:p>
            <a:r>
              <a:rPr lang="en-US" sz="3600">
                <a:latin typeface="Times New Roman" panose="02020603050405020304" pitchFamily="18" charset="0"/>
                <a:cs typeface="Times New Roman" panose="02020603050405020304" pitchFamily="18" charset="0"/>
              </a:rPr>
              <a:t>Drug of Choice</a:t>
            </a:r>
            <a:br>
              <a:rPr lang="en-US" sz="3600">
                <a:latin typeface="Times New Roman" panose="02020603050405020304" pitchFamily="18" charset="0"/>
                <a:cs typeface="Times New Roman" panose="02020603050405020304" pitchFamily="18" charset="0"/>
              </a:rPr>
            </a:br>
            <a:r>
              <a:rPr lang="en-US" sz="3600">
                <a:latin typeface="Times New Roman" panose="02020603050405020304" pitchFamily="18" charset="0"/>
                <a:cs typeface="Times New Roman" panose="02020603050405020304" pitchFamily="18" charset="0"/>
              </a:rPr>
              <a:t>Opioid v. Non-Opioid</a:t>
            </a:r>
          </a:p>
        </p:txBody>
      </p:sp>
      <p:sp>
        <p:nvSpPr>
          <p:cNvPr id="5" name="TextBox 4">
            <a:extLst>
              <a:ext uri="{FF2B5EF4-FFF2-40B4-BE49-F238E27FC236}">
                <a16:creationId xmlns:a16="http://schemas.microsoft.com/office/drawing/2014/main" id="{05ACAA32-1690-979B-EC23-ED52469ED2EF}"/>
              </a:ext>
            </a:extLst>
          </p:cNvPr>
          <p:cNvSpPr txBox="1"/>
          <p:nvPr/>
        </p:nvSpPr>
        <p:spPr>
          <a:xfrm>
            <a:off x="7339475" y="337044"/>
            <a:ext cx="1529395" cy="52322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Opioid = 1</a:t>
            </a:r>
            <a:br>
              <a:rPr lang="en-US">
                <a:latin typeface="Times New Roman" panose="02020603050405020304" pitchFamily="18" charset="0"/>
                <a:cs typeface="Times New Roman" panose="02020603050405020304" pitchFamily="18" charset="0"/>
              </a:rPr>
            </a:br>
            <a:r>
              <a:rPr lang="en-US" err="1">
                <a:latin typeface="Times New Roman" panose="02020603050405020304" pitchFamily="18" charset="0"/>
                <a:cs typeface="Times New Roman" panose="02020603050405020304" pitchFamily="18" charset="0"/>
              </a:rPr>
              <a:t>NonOpioid</a:t>
            </a:r>
            <a:r>
              <a:rPr lang="en-US">
                <a:latin typeface="Times New Roman" panose="02020603050405020304" pitchFamily="18" charset="0"/>
                <a:cs typeface="Times New Roman" panose="02020603050405020304" pitchFamily="18" charset="0"/>
              </a:rPr>
              <a:t> = 0</a:t>
            </a:r>
          </a:p>
        </p:txBody>
      </p:sp>
      <p:pic>
        <p:nvPicPr>
          <p:cNvPr id="6" name="Picture 5" descr="Chart, bar chart&#10;&#10;Description automatically generated">
            <a:extLst>
              <a:ext uri="{FF2B5EF4-FFF2-40B4-BE49-F238E27FC236}">
                <a16:creationId xmlns:a16="http://schemas.microsoft.com/office/drawing/2014/main" id="{F21ED63A-102A-C878-2B3B-56FBA1B5D399}"/>
              </a:ext>
            </a:extLst>
          </p:cNvPr>
          <p:cNvPicPr>
            <a:picLocks noChangeAspect="1"/>
          </p:cNvPicPr>
          <p:nvPr/>
        </p:nvPicPr>
        <p:blipFill>
          <a:blip r:embed="rId4"/>
          <a:stretch>
            <a:fillRect/>
          </a:stretch>
        </p:blipFill>
        <p:spPr>
          <a:xfrm>
            <a:off x="127768" y="1448471"/>
            <a:ext cx="4316465" cy="2876531"/>
          </a:xfrm>
          <a:prstGeom prst="rect">
            <a:avLst/>
          </a:prstGeom>
        </p:spPr>
      </p:pic>
      <p:pic>
        <p:nvPicPr>
          <p:cNvPr id="7" name="Picture 6" descr="Chart, bar chart&#10;&#10;Description automatically generated">
            <a:extLst>
              <a:ext uri="{FF2B5EF4-FFF2-40B4-BE49-F238E27FC236}">
                <a16:creationId xmlns:a16="http://schemas.microsoft.com/office/drawing/2014/main" id="{78803B22-9EFF-850D-C74C-79AF1B2AF005}"/>
              </a:ext>
            </a:extLst>
          </p:cNvPr>
          <p:cNvPicPr>
            <a:picLocks noChangeAspect="1"/>
          </p:cNvPicPr>
          <p:nvPr/>
        </p:nvPicPr>
        <p:blipFill>
          <a:blip r:embed="rId5"/>
          <a:stretch>
            <a:fillRect/>
          </a:stretch>
        </p:blipFill>
        <p:spPr>
          <a:xfrm>
            <a:off x="4572001" y="1448470"/>
            <a:ext cx="4444231" cy="2876531"/>
          </a:xfrm>
          <a:prstGeom prst="rect">
            <a:avLst/>
          </a:prstGeom>
        </p:spPr>
      </p:pic>
      <p:pic>
        <p:nvPicPr>
          <p:cNvPr id="3" name="Audio Recording Apr 7, 2023 at 9:48:51 AM">
            <a:hlinkClick r:id="" action="ppaction://media"/>
            <a:extLst>
              <a:ext uri="{FF2B5EF4-FFF2-40B4-BE49-F238E27FC236}">
                <a16:creationId xmlns:a16="http://schemas.microsoft.com/office/drawing/2014/main" id="{2C2F7270-5556-92CB-ED9F-507C4AA6A79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2165350"/>
            <a:ext cx="812800" cy="812800"/>
          </a:xfrm>
          <a:prstGeom prst="rect">
            <a:avLst/>
          </a:prstGeom>
        </p:spPr>
      </p:pic>
    </p:spTree>
    <p:extLst>
      <p:ext uri="{BB962C8B-B14F-4D97-AF65-F5344CB8AC3E}">
        <p14:creationId xmlns:p14="http://schemas.microsoft.com/office/powerpoint/2010/main" val="43895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6888-BB63-477F-49BE-7412B7461566}"/>
              </a:ext>
            </a:extLst>
          </p:cNvPr>
          <p:cNvSpPr>
            <a:spLocks noGrp="1"/>
          </p:cNvSpPr>
          <p:nvPr>
            <p:ph type="title"/>
          </p:nvPr>
        </p:nvSpPr>
        <p:spPr>
          <a:xfrm>
            <a:off x="1348249" y="1423133"/>
            <a:ext cx="6447501" cy="990600"/>
          </a:xfrm>
        </p:spPr>
        <p:txBody>
          <a:bodyPr>
            <a:normAutofit/>
          </a:bodyPr>
          <a:lstStyle/>
          <a:p>
            <a:pPr algn="ctr"/>
            <a:r>
              <a:rPr lang="en-US">
                <a:latin typeface="Times New Roman"/>
                <a:ea typeface="+mj-lt"/>
                <a:cs typeface="+mj-lt"/>
              </a:rPr>
              <a:t>Quantitative Results</a:t>
            </a:r>
            <a:endParaRPr lang="en-US">
              <a:latin typeface="Times New Roman"/>
              <a:cs typeface="Times New Roman"/>
            </a:endParaRPr>
          </a:p>
        </p:txBody>
      </p:sp>
    </p:spTree>
    <p:extLst>
      <p:ext uri="{BB962C8B-B14F-4D97-AF65-F5344CB8AC3E}">
        <p14:creationId xmlns:p14="http://schemas.microsoft.com/office/powerpoint/2010/main" val="421529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126F-6D29-D90F-18AE-D24BA63D5365}"/>
              </a:ext>
            </a:extLst>
          </p:cNvPr>
          <p:cNvSpPr>
            <a:spLocks noGrp="1"/>
          </p:cNvSpPr>
          <p:nvPr>
            <p:ph type="title"/>
          </p:nvPr>
        </p:nvSpPr>
        <p:spPr>
          <a:xfrm>
            <a:off x="-173979" y="165518"/>
            <a:ext cx="7149314" cy="857250"/>
          </a:xfrm>
        </p:spPr>
        <p:txBody>
          <a:bodyPr>
            <a:normAutofit/>
          </a:bodyPr>
          <a:lstStyle/>
          <a:p>
            <a:r>
              <a:rPr lang="en-US" sz="3600">
                <a:latin typeface="Times New Roman"/>
                <a:cs typeface="Times New Roman"/>
              </a:rPr>
              <a:t>Overarching Findings:</a:t>
            </a:r>
          </a:p>
        </p:txBody>
      </p:sp>
      <p:sp>
        <p:nvSpPr>
          <p:cNvPr id="3" name="Content Placeholder 2">
            <a:extLst>
              <a:ext uri="{FF2B5EF4-FFF2-40B4-BE49-F238E27FC236}">
                <a16:creationId xmlns:a16="http://schemas.microsoft.com/office/drawing/2014/main" id="{68062B71-B444-7D8A-2758-BCC6B08F556E}"/>
              </a:ext>
            </a:extLst>
          </p:cNvPr>
          <p:cNvSpPr>
            <a:spLocks noGrp="1"/>
          </p:cNvSpPr>
          <p:nvPr>
            <p:ph idx="1"/>
          </p:nvPr>
        </p:nvSpPr>
        <p:spPr>
          <a:xfrm>
            <a:off x="199818" y="1312523"/>
            <a:ext cx="4309931" cy="3186649"/>
          </a:xfrm>
        </p:spPr>
        <p:txBody>
          <a:bodyPr spcFirstLastPara="1" vert="horz" wrap="square" lIns="68580" tIns="34290" rIns="68580" bIns="34290" rtlCol="0" anchor="t" anchorCtr="0">
            <a:normAutofit/>
          </a:bodyPr>
          <a:lstStyle/>
          <a:p>
            <a:pPr marL="339725" indent="-225425">
              <a:buClr>
                <a:srgbClr val="003591"/>
              </a:buClr>
              <a:buSzPct val="150000"/>
              <a:buFont typeface="Wingdings" panose="05000000000000000000" pitchFamily="2" charset="2"/>
              <a:buChar char="Ø"/>
            </a:pPr>
            <a:endParaRPr lang="en-US" sz="1900">
              <a:latin typeface="Times New Roman" panose="02020603050405020304" pitchFamily="18" charset="0"/>
              <a:cs typeface="Times New Roman" panose="02020603050405020304" pitchFamily="18" charset="0"/>
            </a:endParaRPr>
          </a:p>
          <a:p>
            <a:pPr marL="457200" lvl="1" indent="0">
              <a:buClr>
                <a:schemeClr val="bg2">
                  <a:lumMod val="75000"/>
                </a:schemeClr>
              </a:buClr>
              <a:buSzPct val="125000"/>
              <a:buNone/>
            </a:pPr>
            <a:r>
              <a:rPr lang="en-US" sz="1700">
                <a:latin typeface="Times New Roman"/>
                <a:cs typeface="Times New Roman"/>
              </a:rPr>
              <a:t>	</a:t>
            </a:r>
          </a:p>
          <a:p>
            <a:pPr marL="114300" indent="0">
              <a:buClr>
                <a:schemeClr val="bg2">
                  <a:lumMod val="75000"/>
                </a:schemeClr>
              </a:buClr>
              <a:buSzPct val="150000"/>
              <a:buNone/>
            </a:pPr>
            <a:endParaRPr lang="en-US" sz="1600">
              <a:latin typeface="Times New Roman" panose="02020603050405020304" pitchFamily="18" charset="0"/>
              <a:cs typeface="Times New Roman" panose="02020603050405020304" pitchFamily="18" charset="0"/>
            </a:endParaRPr>
          </a:p>
          <a:p>
            <a:pPr marL="0" indent="0">
              <a:buNone/>
            </a:pPr>
            <a:endParaRPr lang="en-US" sz="1800">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26F0DBD6-548B-AD01-B2C1-10177B8E72BC}"/>
              </a:ext>
            </a:extLst>
          </p:cNvPr>
          <p:cNvGraphicFramePr>
            <a:graphicFrameLocks noGrp="1"/>
          </p:cNvGraphicFramePr>
          <p:nvPr>
            <p:extLst>
              <p:ext uri="{D42A27DB-BD31-4B8C-83A1-F6EECF244321}">
                <p14:modId xmlns:p14="http://schemas.microsoft.com/office/powerpoint/2010/main" val="1668459774"/>
              </p:ext>
            </p:extLst>
          </p:nvPr>
        </p:nvGraphicFramePr>
        <p:xfrm>
          <a:off x="1230640" y="1282365"/>
          <a:ext cx="5670578" cy="2793876"/>
        </p:xfrm>
        <a:graphic>
          <a:graphicData uri="http://schemas.openxmlformats.org/drawingml/2006/table">
            <a:tbl>
              <a:tblPr firstRow="1" bandRow="1">
                <a:tableStyleId>{5C22544A-7EE6-4342-B048-85BDC9FD1C3A}</a:tableStyleId>
              </a:tblPr>
              <a:tblGrid>
                <a:gridCol w="2835289">
                  <a:extLst>
                    <a:ext uri="{9D8B030D-6E8A-4147-A177-3AD203B41FA5}">
                      <a16:colId xmlns:a16="http://schemas.microsoft.com/office/drawing/2014/main" val="20410131"/>
                    </a:ext>
                  </a:extLst>
                </a:gridCol>
                <a:gridCol w="2835289">
                  <a:extLst>
                    <a:ext uri="{9D8B030D-6E8A-4147-A177-3AD203B41FA5}">
                      <a16:colId xmlns:a16="http://schemas.microsoft.com/office/drawing/2014/main" val="483566741"/>
                    </a:ext>
                  </a:extLst>
                </a:gridCol>
              </a:tblGrid>
              <a:tr h="782196">
                <a:tc>
                  <a:txBody>
                    <a:bodyPr/>
                    <a:lstStyle/>
                    <a:p>
                      <a:pPr lvl="0">
                        <a:buNone/>
                      </a:pPr>
                      <a:r>
                        <a:rPr lang="en-US" sz="1500" b="0" i="0" u="none" strike="noStrike" noProof="0">
                          <a:latin typeface="Times New Roman"/>
                        </a:rPr>
                        <a:t>Hierarchical Linear Regression: Predicting Sanctions </a:t>
                      </a:r>
                      <a:endParaRPr lang="en-US" sz="1500">
                        <a:latin typeface="Times New Roman"/>
                      </a:endParaRPr>
                    </a:p>
                  </a:txBody>
                  <a:tcPr/>
                </a:tc>
                <a:tc>
                  <a:txBody>
                    <a:bodyPr/>
                    <a:lstStyle/>
                    <a:p>
                      <a:pPr lvl="0">
                        <a:buNone/>
                      </a:pPr>
                      <a:r>
                        <a:rPr lang="en-US" sz="1500" b="0">
                          <a:latin typeface="Times New Roman"/>
                        </a:rPr>
                        <a:t>Individuals who enter DTC at an older age are less likely to receive sanctions compared to those who enter at a younger age. </a:t>
                      </a:r>
                    </a:p>
                  </a:txBody>
                  <a:tcPr/>
                </a:tc>
                <a:extLst>
                  <a:ext uri="{0D108BD9-81ED-4DB2-BD59-A6C34878D82A}">
                    <a16:rowId xmlns:a16="http://schemas.microsoft.com/office/drawing/2014/main" val="1501136231"/>
                  </a:ext>
                </a:extLst>
              </a:tr>
              <a:tr h="782196">
                <a:tc>
                  <a:txBody>
                    <a:bodyPr/>
                    <a:lstStyle/>
                    <a:p>
                      <a:pPr lvl="0">
                        <a:buNone/>
                      </a:pPr>
                      <a:r>
                        <a:rPr lang="en-US" sz="1500" b="0" i="0" u="none" strike="noStrike" noProof="0">
                          <a:latin typeface="Times New Roman"/>
                        </a:rPr>
                        <a:t>Bivariate Logistic Regression: Successful Prediction of DTC Programs</a:t>
                      </a:r>
                      <a:endParaRPr lang="en-US" sz="1500">
                        <a:latin typeface="Times New Roman"/>
                      </a:endParaRPr>
                    </a:p>
                  </a:txBody>
                  <a:tcPr/>
                </a:tc>
                <a:tc>
                  <a:txBody>
                    <a:bodyPr/>
                    <a:lstStyle/>
                    <a:p>
                      <a:r>
                        <a:rPr lang="en-US" sz="1500" b="0">
                          <a:latin typeface="Times New Roman"/>
                        </a:rPr>
                        <a:t>Individuals in DTC who are employed have a higher successful completion rate than those who are not.</a:t>
                      </a:r>
                    </a:p>
                  </a:txBody>
                  <a:tcPr/>
                </a:tc>
                <a:extLst>
                  <a:ext uri="{0D108BD9-81ED-4DB2-BD59-A6C34878D82A}">
                    <a16:rowId xmlns:a16="http://schemas.microsoft.com/office/drawing/2014/main" val="2690868828"/>
                  </a:ext>
                </a:extLst>
              </a:tr>
              <a:tr h="782196">
                <a:tc>
                  <a:txBody>
                    <a:bodyPr/>
                    <a:lstStyle/>
                    <a:p>
                      <a:pPr lvl="0">
                        <a:buNone/>
                      </a:pPr>
                      <a:r>
                        <a:rPr lang="en-US" sz="1500" b="0" i="0" u="none" strike="noStrike" noProof="0">
                          <a:latin typeface="Times New Roman"/>
                        </a:rPr>
                        <a:t>Poisson Regression: Factors</a:t>
                      </a:r>
                      <a:r>
                        <a:rPr lang="en-US" sz="1500" b="0" i="1" u="none" strike="noStrike" noProof="0">
                          <a:latin typeface="Times New Roman"/>
                        </a:rPr>
                        <a:t> </a:t>
                      </a:r>
                      <a:r>
                        <a:rPr lang="en-US" sz="1500" b="0" i="0" u="none" strike="noStrike" noProof="0">
                          <a:latin typeface="Times New Roman"/>
                        </a:rPr>
                        <a:t>Predicting </a:t>
                      </a:r>
                      <a:r>
                        <a:rPr lang="en-US" sz="1500" b="0" i="1" u="sng" strike="noStrike" noProof="0">
                          <a:latin typeface="Times New Roman"/>
                        </a:rPr>
                        <a:t>Number of Failed Drug Tests</a:t>
                      </a:r>
                      <a:endParaRPr lang="en-US" sz="1500">
                        <a:latin typeface="Times New Roman"/>
                      </a:endParaRPr>
                    </a:p>
                  </a:txBody>
                  <a:tcPr/>
                </a:tc>
                <a:tc>
                  <a:txBody>
                    <a:bodyPr/>
                    <a:lstStyle/>
                    <a:p>
                      <a:pPr marL="0" marR="0" lvl="8" indent="0" algn="l">
                        <a:lnSpc>
                          <a:spcPct val="100000"/>
                        </a:lnSpc>
                        <a:spcBef>
                          <a:spcPts val="0"/>
                        </a:spcBef>
                        <a:spcAft>
                          <a:spcPts val="0"/>
                        </a:spcAft>
                        <a:buClr>
                          <a:srgbClr val="000000"/>
                        </a:buClr>
                        <a:buNone/>
                      </a:pPr>
                      <a:r>
                        <a:rPr lang="en-US" sz="1500" b="0" i="0" u="none" strike="noStrike" noProof="0">
                          <a:latin typeface="Times New Roman"/>
                        </a:rPr>
                        <a:t>Males are 68% less likely to fail a drug test than females.</a:t>
                      </a:r>
                    </a:p>
                    <a:p>
                      <a:pPr lvl="0">
                        <a:buNone/>
                      </a:pPr>
                      <a:endParaRPr lang="en-US" sz="1500">
                        <a:latin typeface="Times New Roman"/>
                      </a:endParaRPr>
                    </a:p>
                  </a:txBody>
                  <a:tcPr/>
                </a:tc>
                <a:extLst>
                  <a:ext uri="{0D108BD9-81ED-4DB2-BD59-A6C34878D82A}">
                    <a16:rowId xmlns:a16="http://schemas.microsoft.com/office/drawing/2014/main" val="2470450959"/>
                  </a:ext>
                </a:extLst>
              </a:tr>
            </a:tbl>
          </a:graphicData>
        </a:graphic>
      </p:graphicFrame>
      <p:pic>
        <p:nvPicPr>
          <p:cNvPr id="4" name="Audio Recording Apr 7, 2023 at 9:50:02 AM">
            <a:hlinkClick r:id="" action="ppaction://media"/>
            <a:extLst>
              <a:ext uri="{FF2B5EF4-FFF2-40B4-BE49-F238E27FC236}">
                <a16:creationId xmlns:a16="http://schemas.microsoft.com/office/drawing/2014/main" id="{D7D6218C-6B98-354D-5B7E-575641373A9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7840" y="2272903"/>
            <a:ext cx="812800" cy="812800"/>
          </a:xfrm>
          <a:prstGeom prst="rect">
            <a:avLst/>
          </a:prstGeom>
        </p:spPr>
      </p:pic>
    </p:spTree>
    <p:extLst>
      <p:ext uri="{BB962C8B-B14F-4D97-AF65-F5344CB8AC3E}">
        <p14:creationId xmlns:p14="http://schemas.microsoft.com/office/powerpoint/2010/main" val="505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CD83-28E9-26E7-29FC-4E9F353123D7}"/>
              </a:ext>
            </a:extLst>
          </p:cNvPr>
          <p:cNvSpPr>
            <a:spLocks noGrp="1"/>
          </p:cNvSpPr>
          <p:nvPr>
            <p:ph type="ctrTitle"/>
          </p:nvPr>
        </p:nvSpPr>
        <p:spPr>
          <a:xfrm>
            <a:off x="685800" y="1469231"/>
            <a:ext cx="7772400" cy="1102519"/>
          </a:xfrm>
        </p:spPr>
        <p:txBody>
          <a:bodyPr/>
          <a:lstStyle/>
          <a:p>
            <a:pPr algn="ctr"/>
            <a:r>
              <a:rPr lang="en-US">
                <a:latin typeface="Times New Roman" panose="02020603050405020304" pitchFamily="18" charset="0"/>
                <a:cs typeface="Times New Roman" panose="02020603050405020304" pitchFamily="18" charset="0"/>
              </a:rPr>
              <a:t>Qualitative Results</a:t>
            </a:r>
          </a:p>
        </p:txBody>
      </p:sp>
    </p:spTree>
    <p:extLst>
      <p:ext uri="{BB962C8B-B14F-4D97-AF65-F5344CB8AC3E}">
        <p14:creationId xmlns:p14="http://schemas.microsoft.com/office/powerpoint/2010/main" val="1864546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126F-6D29-D90F-18AE-D24BA63D5365}"/>
              </a:ext>
            </a:extLst>
          </p:cNvPr>
          <p:cNvSpPr>
            <a:spLocks noGrp="1"/>
          </p:cNvSpPr>
          <p:nvPr>
            <p:ph type="title"/>
          </p:nvPr>
        </p:nvSpPr>
        <p:spPr>
          <a:xfrm>
            <a:off x="-173979" y="165518"/>
            <a:ext cx="7149314" cy="857250"/>
          </a:xfrm>
        </p:spPr>
        <p:txBody>
          <a:bodyPr>
            <a:normAutofit fontScale="90000"/>
          </a:bodyPr>
          <a:lstStyle/>
          <a:p>
            <a:r>
              <a:rPr lang="en-US" sz="3600">
                <a:latin typeface="Times New Roman"/>
                <a:cs typeface="Times New Roman"/>
              </a:rPr>
              <a:t>Method</a:t>
            </a:r>
            <a:br>
              <a:rPr lang="en-US" sz="3600">
                <a:latin typeface="Times New Roman"/>
                <a:cs typeface="Times New Roman"/>
              </a:rPr>
            </a:br>
            <a:r>
              <a:rPr lang="en-US" sz="3600">
                <a:latin typeface="Times New Roman"/>
                <a:cs typeface="Times New Roman"/>
              </a:rPr>
              <a:t>Qualitative Data</a:t>
            </a:r>
          </a:p>
        </p:txBody>
      </p:sp>
      <p:sp>
        <p:nvSpPr>
          <p:cNvPr id="3" name="Content Placeholder 2">
            <a:extLst>
              <a:ext uri="{FF2B5EF4-FFF2-40B4-BE49-F238E27FC236}">
                <a16:creationId xmlns:a16="http://schemas.microsoft.com/office/drawing/2014/main" id="{68062B71-B444-7D8A-2758-BCC6B08F556E}"/>
              </a:ext>
            </a:extLst>
          </p:cNvPr>
          <p:cNvSpPr>
            <a:spLocks noGrp="1"/>
          </p:cNvSpPr>
          <p:nvPr>
            <p:ph idx="1"/>
          </p:nvPr>
        </p:nvSpPr>
        <p:spPr>
          <a:xfrm>
            <a:off x="199818" y="1312523"/>
            <a:ext cx="4309931" cy="3186649"/>
          </a:xfrm>
        </p:spPr>
        <p:txBody>
          <a:bodyPr spcFirstLastPara="1" vert="horz" wrap="square" lIns="68580" tIns="34290" rIns="68580" bIns="34290" rtlCol="0" anchor="t" anchorCtr="0">
            <a:normAutofit lnSpcReduction="10000"/>
          </a:bodyPr>
          <a:lstStyle/>
          <a:p>
            <a:pPr marL="339725" indent="-225425">
              <a:buClr>
                <a:srgbClr val="003591"/>
              </a:buClr>
              <a:buSzPct val="150000"/>
              <a:buFont typeface="Wingdings" panose="05000000000000000000" pitchFamily="2" charset="2"/>
              <a:buChar char="Ø"/>
            </a:pPr>
            <a:r>
              <a:rPr lang="en-US" sz="1900">
                <a:latin typeface="Times New Roman" panose="02020603050405020304" pitchFamily="18" charset="0"/>
                <a:cs typeface="Times New Roman" panose="02020603050405020304" pitchFamily="18" charset="0"/>
              </a:rPr>
              <a:t>Treatment Group Only</a:t>
            </a:r>
          </a:p>
          <a:p>
            <a:pPr marL="687388" lvl="1" indent="-230188">
              <a:buClr>
                <a:srgbClr val="003591"/>
              </a:buClr>
              <a:buSzPct val="125000"/>
              <a:buFont typeface="Wingdings" panose="05000000000000000000" pitchFamily="2" charset="2"/>
              <a:buChar char="Ø"/>
            </a:pPr>
            <a:r>
              <a:rPr lang="en-US" sz="1700">
                <a:latin typeface="Times New Roman" panose="02020603050405020304" pitchFamily="18" charset="0"/>
                <a:cs typeface="Times New Roman" panose="02020603050405020304" pitchFamily="18" charset="0"/>
              </a:rPr>
              <a:t>Drug offenders</a:t>
            </a:r>
          </a:p>
          <a:p>
            <a:pPr marL="687388" lvl="1" indent="-230188">
              <a:buClr>
                <a:srgbClr val="003591"/>
              </a:buClr>
              <a:buSzPct val="125000"/>
              <a:buFont typeface="Wingdings" panose="05000000000000000000" pitchFamily="2" charset="2"/>
              <a:buChar char="Ø"/>
            </a:pPr>
            <a:r>
              <a:rPr lang="en-US" sz="1700">
                <a:latin typeface="Times New Roman" panose="02020603050405020304" pitchFamily="18" charset="0"/>
                <a:cs typeface="Times New Roman" panose="02020603050405020304" pitchFamily="18" charset="0"/>
              </a:rPr>
              <a:t>LASER Docket program </a:t>
            </a:r>
          </a:p>
          <a:p>
            <a:pPr marL="687388" lvl="1" indent="-230188">
              <a:buClr>
                <a:srgbClr val="003591"/>
              </a:buClr>
              <a:buSzPct val="125000"/>
              <a:buFont typeface="Wingdings" panose="05000000000000000000" pitchFamily="2" charset="2"/>
              <a:buChar char="Ø"/>
            </a:pPr>
            <a:r>
              <a:rPr lang="en-US" sz="1700">
                <a:latin typeface="Times New Roman" panose="02020603050405020304" pitchFamily="18" charset="0"/>
                <a:cs typeface="Times New Roman" panose="02020603050405020304" pitchFamily="18" charset="0"/>
              </a:rPr>
              <a:t>2016 to present</a:t>
            </a:r>
          </a:p>
          <a:p>
            <a:pPr marL="687388" lvl="1" indent="-230188">
              <a:buClr>
                <a:srgbClr val="003591"/>
              </a:buClr>
              <a:buSzPct val="125000"/>
              <a:buFont typeface="Wingdings" panose="05000000000000000000" pitchFamily="2" charset="2"/>
              <a:buChar char="Ø"/>
            </a:pPr>
            <a:r>
              <a:rPr lang="en-US" sz="1700">
                <a:latin typeface="Times New Roman" panose="02020603050405020304" pitchFamily="18" charset="0"/>
                <a:cs typeface="Times New Roman" panose="02020603050405020304" pitchFamily="18" charset="0"/>
              </a:rPr>
              <a:t>No longer under any supervision</a:t>
            </a:r>
          </a:p>
          <a:p>
            <a:pPr marL="1027113" lvl="2" indent="-230188">
              <a:buClr>
                <a:srgbClr val="003591"/>
              </a:buClr>
              <a:buSzPct val="125000"/>
              <a:buFont typeface="Wingdings" panose="05000000000000000000" pitchFamily="2" charset="2"/>
              <a:buChar char="Ø"/>
            </a:pPr>
            <a:r>
              <a:rPr lang="en-US" sz="1700" i="1">
                <a:latin typeface="Times New Roman" panose="02020603050405020304" pitchFamily="18" charset="0"/>
                <a:cs typeface="Times New Roman" panose="02020603050405020304" pitchFamily="18" charset="0"/>
              </a:rPr>
              <a:t>N</a:t>
            </a:r>
            <a:r>
              <a:rPr lang="en-US" sz="1700">
                <a:latin typeface="Times New Roman" panose="02020603050405020304" pitchFamily="18" charset="0"/>
                <a:cs typeface="Times New Roman" panose="02020603050405020304" pitchFamily="18" charset="0"/>
              </a:rPr>
              <a:t> = 20 eligible</a:t>
            </a:r>
          </a:p>
          <a:p>
            <a:pPr marL="1027113" lvl="2" indent="-230188">
              <a:buClr>
                <a:srgbClr val="003591"/>
              </a:buClr>
              <a:buSzPct val="125000"/>
              <a:buFont typeface="Wingdings" panose="05000000000000000000" pitchFamily="2" charset="2"/>
              <a:buChar char="Ø"/>
            </a:pPr>
            <a:r>
              <a:rPr lang="en-US" sz="1700" i="1">
                <a:latin typeface="Times New Roman" panose="02020603050405020304" pitchFamily="18" charset="0"/>
                <a:cs typeface="Times New Roman" panose="02020603050405020304" pitchFamily="18" charset="0"/>
              </a:rPr>
              <a:t>N</a:t>
            </a:r>
            <a:r>
              <a:rPr lang="en-US" sz="1700">
                <a:latin typeface="Times New Roman" panose="02020603050405020304" pitchFamily="18" charset="0"/>
                <a:cs typeface="Times New Roman" panose="02020603050405020304" pitchFamily="18" charset="0"/>
              </a:rPr>
              <a:t> = 6 responded (1 technical issues) </a:t>
            </a:r>
          </a:p>
          <a:p>
            <a:pPr marL="687388" lvl="1" indent="-230188">
              <a:buClr>
                <a:srgbClr val="003591"/>
              </a:buClr>
              <a:buSzPct val="125000"/>
              <a:buFont typeface="Wingdings" panose="05000000000000000000" pitchFamily="2" charset="2"/>
              <a:buChar char="Ø"/>
            </a:pPr>
            <a:r>
              <a:rPr lang="en-US" sz="1700">
                <a:latin typeface="Times New Roman" panose="02020603050405020304" pitchFamily="18" charset="0"/>
                <a:cs typeface="Times New Roman" panose="02020603050405020304" pitchFamily="18" charset="0"/>
              </a:rPr>
              <a:t>Future supervision end dates</a:t>
            </a:r>
          </a:p>
          <a:p>
            <a:pPr marL="1027113" lvl="1" indent="-230188">
              <a:buClr>
                <a:srgbClr val="003591"/>
              </a:buClr>
              <a:buSzPct val="125000"/>
              <a:buFont typeface="Wingdings" panose="05000000000000000000" pitchFamily="2" charset="2"/>
              <a:buChar char="Ø"/>
            </a:pPr>
            <a:r>
              <a:rPr lang="en-US" sz="1700" i="1">
                <a:latin typeface="Times New Roman" panose="02020603050405020304" pitchFamily="18" charset="0"/>
                <a:cs typeface="Times New Roman" panose="02020603050405020304" pitchFamily="18" charset="0"/>
              </a:rPr>
              <a:t>N </a:t>
            </a:r>
            <a:r>
              <a:rPr lang="en-US" sz="1700">
                <a:latin typeface="Times New Roman" panose="02020603050405020304" pitchFamily="18" charset="0"/>
                <a:cs typeface="Times New Roman" panose="02020603050405020304" pitchFamily="18" charset="0"/>
              </a:rPr>
              <a:t>= 54</a:t>
            </a:r>
            <a:endParaRPr lang="en-US" sz="1700" i="1">
              <a:latin typeface="Times New Roman" panose="02020603050405020304" pitchFamily="18" charset="0"/>
              <a:cs typeface="Times New Roman" panose="02020603050405020304" pitchFamily="18" charset="0"/>
            </a:endParaRPr>
          </a:p>
          <a:p>
            <a:pPr marL="457200" lvl="1" indent="0">
              <a:buClr>
                <a:schemeClr val="bg2">
                  <a:lumMod val="75000"/>
                </a:schemeClr>
              </a:buClr>
              <a:buSzPct val="125000"/>
              <a:buNone/>
            </a:pPr>
            <a:r>
              <a:rPr lang="en-US" sz="1700">
                <a:latin typeface="Times New Roman" panose="02020603050405020304" pitchFamily="18" charset="0"/>
                <a:cs typeface="Times New Roman" panose="02020603050405020304" pitchFamily="18" charset="0"/>
              </a:rPr>
              <a:t>	</a:t>
            </a:r>
          </a:p>
          <a:p>
            <a:pPr marL="114300" indent="0">
              <a:buClr>
                <a:schemeClr val="bg2">
                  <a:lumMod val="75000"/>
                </a:schemeClr>
              </a:buClr>
              <a:buSzPct val="150000"/>
              <a:buNone/>
            </a:pPr>
            <a:endParaRPr lang="en-US" sz="1600">
              <a:latin typeface="Times New Roman" panose="02020603050405020304" pitchFamily="18" charset="0"/>
              <a:cs typeface="Times New Roman" panose="02020603050405020304" pitchFamily="18" charset="0"/>
            </a:endParaRPr>
          </a:p>
          <a:p>
            <a:pPr marL="0" indent="0">
              <a:buNone/>
            </a:pPr>
            <a:endParaRPr lang="en-US" sz="180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C6EF481-28F4-A74B-F475-88139B2E3520}"/>
              </a:ext>
            </a:extLst>
          </p:cNvPr>
          <p:cNvSpPr txBox="1">
            <a:spLocks/>
          </p:cNvSpPr>
          <p:nvPr/>
        </p:nvSpPr>
        <p:spPr>
          <a:xfrm>
            <a:off x="5006487" y="1312523"/>
            <a:ext cx="3937695" cy="2948945"/>
          </a:xfrm>
          <a:prstGeom prst="rect">
            <a:avLst/>
          </a:prstGeom>
          <a:noFill/>
          <a:ln>
            <a:noFill/>
          </a:ln>
        </p:spPr>
        <p:txBody>
          <a:bodyPr spcFirstLastPara="1" vert="horz" wrap="square" lIns="68580" tIns="34290" rIns="68580" bIns="3429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39725" indent="-225425">
              <a:buClr>
                <a:srgbClr val="003591"/>
              </a:buClr>
              <a:buSzPct val="15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Excel File</a:t>
            </a:r>
          </a:p>
          <a:p>
            <a:pPr marL="687388" lvl="1" indent="-230188">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Last known contact information</a:t>
            </a:r>
          </a:p>
          <a:p>
            <a:pPr marL="1027113" lvl="2" indent="-228600">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Email address</a:t>
            </a:r>
          </a:p>
          <a:p>
            <a:pPr marL="1027113" lvl="2" indent="-228600">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Phone number</a:t>
            </a:r>
          </a:p>
          <a:p>
            <a:pPr marL="1027113" lvl="2" indent="-228600">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Mailing address</a:t>
            </a:r>
          </a:p>
          <a:p>
            <a:pPr marL="687388" lvl="1" indent="-225425">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Uploaded into Box</a:t>
            </a:r>
          </a:p>
          <a:p>
            <a:pPr marL="687388" lvl="2" indent="-225425">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Zoom Interviews</a:t>
            </a:r>
          </a:p>
          <a:p>
            <a:pPr marL="1027113" lvl="2" indent="-225425">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Recorded</a:t>
            </a:r>
          </a:p>
          <a:p>
            <a:pPr marL="1027113" lvl="2" indent="-225425">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Transcribed</a:t>
            </a:r>
          </a:p>
          <a:p>
            <a:pPr marL="0" indent="0">
              <a:buFont typeface="Arial"/>
              <a:buNone/>
            </a:pPr>
            <a:endParaRPr lang="en-US" sz="1800">
              <a:latin typeface="Times New Roman" panose="02020603050405020304" pitchFamily="18" charset="0"/>
              <a:cs typeface="Times New Roman" panose="02020603050405020304" pitchFamily="18" charset="0"/>
            </a:endParaRPr>
          </a:p>
        </p:txBody>
      </p:sp>
      <p:pic>
        <p:nvPicPr>
          <p:cNvPr id="5" name="Audio Recording Apr 7, 2023 at 4:28:32 PM">
            <a:hlinkClick r:id="" action="ppaction://media"/>
            <a:extLst>
              <a:ext uri="{FF2B5EF4-FFF2-40B4-BE49-F238E27FC236}">
                <a16:creationId xmlns:a16="http://schemas.microsoft.com/office/drawing/2014/main" id="{4F5BC804-1DB4-4A62-7D94-6FBD186B8B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2165350"/>
            <a:ext cx="812800" cy="812800"/>
          </a:xfrm>
          <a:prstGeom prst="rect">
            <a:avLst/>
          </a:prstGeom>
        </p:spPr>
      </p:pic>
    </p:spTree>
    <p:extLst>
      <p:ext uri="{BB962C8B-B14F-4D97-AF65-F5344CB8AC3E}">
        <p14:creationId xmlns:p14="http://schemas.microsoft.com/office/powerpoint/2010/main" val="176817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358F-5225-8222-3636-067E55406498}"/>
              </a:ext>
            </a:extLst>
          </p:cNvPr>
          <p:cNvSpPr>
            <a:spLocks noGrp="1"/>
          </p:cNvSpPr>
          <p:nvPr>
            <p:ph type="title"/>
          </p:nvPr>
        </p:nvSpPr>
        <p:spPr>
          <a:xfrm>
            <a:off x="-173978" y="181702"/>
            <a:ext cx="7116944" cy="857250"/>
          </a:xfrm>
        </p:spPr>
        <p:txBody>
          <a:bodyPr>
            <a:normAutofit/>
          </a:bodyPr>
          <a:lstStyle/>
          <a:p>
            <a:r>
              <a:rPr lang="en-US" sz="3600">
                <a:latin typeface="Times New Roman"/>
                <a:cs typeface="Times New Roman"/>
              </a:rPr>
              <a:t>Overarching Findings</a:t>
            </a:r>
          </a:p>
        </p:txBody>
      </p:sp>
      <p:sp>
        <p:nvSpPr>
          <p:cNvPr id="4" name="Content Placeholder 2">
            <a:extLst>
              <a:ext uri="{FF2B5EF4-FFF2-40B4-BE49-F238E27FC236}">
                <a16:creationId xmlns:a16="http://schemas.microsoft.com/office/drawing/2014/main" id="{110F39FD-0362-E313-754D-EC1BD1C8A91C}"/>
              </a:ext>
            </a:extLst>
          </p:cNvPr>
          <p:cNvSpPr txBox="1">
            <a:spLocks/>
          </p:cNvSpPr>
          <p:nvPr/>
        </p:nvSpPr>
        <p:spPr>
          <a:xfrm>
            <a:off x="4143353" y="1285200"/>
            <a:ext cx="4571999" cy="3394472"/>
          </a:xfrm>
          <a:prstGeom prst="rect">
            <a:avLst/>
          </a:prstGeom>
          <a:noFill/>
          <a:ln>
            <a:noFill/>
          </a:ln>
        </p:spPr>
        <p:txBody>
          <a:bodyPr spcFirstLastPara="1" vert="horz" wrap="square" lIns="68580" tIns="34290" rIns="68580" bIns="34290" rtlCol="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lvl="1" indent="0">
              <a:buNone/>
            </a:pPr>
            <a:endParaRPr lang="en-US" sz="1800">
              <a:latin typeface="Times New Roman"/>
              <a:cs typeface="Times New Roman"/>
            </a:endParaRPr>
          </a:p>
          <a:p>
            <a:pPr marL="687070" lvl="2" indent="-225425">
              <a:buClr>
                <a:srgbClr val="003591"/>
              </a:buClr>
              <a:buFont typeface="Wingdings" panose="05000000000000000000" pitchFamily="2" charset="2"/>
              <a:buChar char="Ø"/>
            </a:pPr>
            <a:r>
              <a:rPr lang="en-US" sz="1800">
                <a:latin typeface="Times New Roman"/>
                <a:cs typeface="Times New Roman"/>
              </a:rPr>
              <a:t>From various sources </a:t>
            </a:r>
          </a:p>
          <a:p>
            <a:pPr marL="1026795" lvl="3" indent="-229870">
              <a:buClr>
                <a:srgbClr val="003591"/>
              </a:buClr>
              <a:buFont typeface="Wingdings" panose="05000000000000000000" pitchFamily="2" charset="2"/>
              <a:buChar char="Ø"/>
            </a:pPr>
            <a:r>
              <a:rPr lang="en-US" sz="1400">
                <a:latin typeface="Times New Roman"/>
                <a:cs typeface="Times New Roman"/>
              </a:rPr>
              <a:t>Counselors</a:t>
            </a:r>
          </a:p>
          <a:p>
            <a:pPr marL="1026795" lvl="3" indent="-229870">
              <a:buClr>
                <a:srgbClr val="003591"/>
              </a:buClr>
              <a:buFont typeface="Wingdings" panose="05000000000000000000" pitchFamily="2" charset="2"/>
              <a:buChar char="Ø"/>
            </a:pPr>
            <a:r>
              <a:rPr lang="en-US" sz="1400">
                <a:latin typeface="Times New Roman"/>
                <a:cs typeface="Times New Roman"/>
              </a:rPr>
              <a:t>Family Members</a:t>
            </a:r>
          </a:p>
          <a:p>
            <a:pPr marL="1026795" lvl="3" indent="-229870">
              <a:buClr>
                <a:srgbClr val="003591"/>
              </a:buClr>
              <a:buFont typeface="Wingdings" panose="05000000000000000000" pitchFamily="2" charset="2"/>
              <a:buChar char="Ø"/>
            </a:pPr>
            <a:r>
              <a:rPr lang="en-US" sz="1400">
                <a:latin typeface="Times New Roman"/>
                <a:cs typeface="Times New Roman"/>
              </a:rPr>
              <a:t>Judges/Magistrates</a:t>
            </a:r>
          </a:p>
          <a:p>
            <a:pPr marL="1026795" lvl="3" indent="-229870">
              <a:buClr>
                <a:srgbClr val="003591"/>
              </a:buClr>
              <a:buFont typeface="Wingdings" panose="05000000000000000000" pitchFamily="2" charset="2"/>
              <a:buChar char="Ø"/>
            </a:pPr>
            <a:r>
              <a:rPr lang="en-US" sz="1400">
                <a:latin typeface="Times New Roman"/>
                <a:cs typeface="Times New Roman"/>
              </a:rPr>
              <a:t>Probation Officers</a:t>
            </a:r>
          </a:p>
          <a:p>
            <a:pPr marL="1026795" lvl="3" indent="-229870">
              <a:buClr>
                <a:srgbClr val="003591"/>
              </a:buClr>
              <a:buFont typeface="Wingdings" panose="05000000000000000000" pitchFamily="2" charset="2"/>
              <a:buChar char="Ø"/>
            </a:pPr>
            <a:r>
              <a:rPr lang="en-US" sz="1400">
                <a:latin typeface="Times New Roman"/>
                <a:cs typeface="Times New Roman"/>
              </a:rPr>
              <a:t>Sober Networks</a:t>
            </a:r>
          </a:p>
        </p:txBody>
      </p:sp>
      <p:sp>
        <p:nvSpPr>
          <p:cNvPr id="5" name="TextBox 4">
            <a:extLst>
              <a:ext uri="{FF2B5EF4-FFF2-40B4-BE49-F238E27FC236}">
                <a16:creationId xmlns:a16="http://schemas.microsoft.com/office/drawing/2014/main" id="{425671F4-12AF-EA63-F15A-D412904DBF8C}"/>
              </a:ext>
            </a:extLst>
          </p:cNvPr>
          <p:cNvSpPr txBox="1"/>
          <p:nvPr/>
        </p:nvSpPr>
        <p:spPr>
          <a:xfrm>
            <a:off x="862274" y="1556087"/>
            <a:ext cx="308219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latin typeface="Times New Roman"/>
                <a:cs typeface="Times New Roman"/>
              </a:rPr>
              <a:t>Participants develop and learn the importance of supportive relationships, and emotional, personal connections by developing honesty, accountability, structure, recognizing triggers, and effective coping strategies.</a:t>
            </a:r>
            <a:endParaRPr lang="en-US" sz="1800"/>
          </a:p>
        </p:txBody>
      </p:sp>
      <p:pic>
        <p:nvPicPr>
          <p:cNvPr id="3" name="Audio Recording Apr 7, 2023 at 4:30:30 PM">
            <a:hlinkClick r:id="" action="ppaction://media"/>
            <a:extLst>
              <a:ext uri="{FF2B5EF4-FFF2-40B4-BE49-F238E27FC236}">
                <a16:creationId xmlns:a16="http://schemas.microsoft.com/office/drawing/2014/main" id="{54DB0D08-369E-B5EF-3248-2B9FA5202C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2165350"/>
            <a:ext cx="812800" cy="812800"/>
          </a:xfrm>
          <a:prstGeom prst="rect">
            <a:avLst/>
          </a:prstGeom>
        </p:spPr>
      </p:pic>
    </p:spTree>
    <p:extLst>
      <p:ext uri="{BB962C8B-B14F-4D97-AF65-F5344CB8AC3E}">
        <p14:creationId xmlns:p14="http://schemas.microsoft.com/office/powerpoint/2010/main" val="4559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71A7-E1BF-EE8A-C506-8AE23B712E45}"/>
              </a:ext>
            </a:extLst>
          </p:cNvPr>
          <p:cNvSpPr>
            <a:spLocks noGrp="1"/>
          </p:cNvSpPr>
          <p:nvPr>
            <p:ph type="title"/>
          </p:nvPr>
        </p:nvSpPr>
        <p:spPr>
          <a:xfrm>
            <a:off x="-80921" y="-1"/>
            <a:ext cx="7072439" cy="1149069"/>
          </a:xfrm>
        </p:spPr>
        <p:txBody>
          <a:bodyPr spcFirstLastPara="1" vert="horz" wrap="square" lIns="68580" tIns="34290" rIns="68580" bIns="34290" rtlCol="0" anchor="t" anchorCtr="0">
            <a:noAutofit/>
          </a:bodyPr>
          <a:lstStyle/>
          <a:p>
            <a:pPr lvl="1" algn="ctr">
              <a:spcBef>
                <a:spcPts val="750"/>
              </a:spcBef>
            </a:pPr>
            <a:br>
              <a:rPr lang="en-US" sz="2400" kern="1200">
                <a:latin typeface="Times New Roman" panose="02020603050405020304" pitchFamily="18" charset="0"/>
                <a:cs typeface="Times New Roman" panose="02020603050405020304" pitchFamily="18" charset="0"/>
              </a:rPr>
            </a:br>
            <a:r>
              <a:rPr lang="en-US" sz="2400" kern="1200">
                <a:solidFill>
                  <a:schemeClr val="bg1"/>
                </a:solidFill>
                <a:latin typeface="Times New Roman"/>
                <a:ea typeface="+mj-lt"/>
                <a:cs typeface="Times New Roman"/>
              </a:rPr>
              <a:t>Personal Growth and Learning During Program</a:t>
            </a:r>
          </a:p>
          <a:p>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EE6797A-2431-93E6-4947-68691096FCAA}"/>
              </a:ext>
            </a:extLst>
          </p:cNvPr>
          <p:cNvSpPr txBox="1"/>
          <p:nvPr/>
        </p:nvSpPr>
        <p:spPr>
          <a:xfrm>
            <a:off x="1610316" y="1285062"/>
            <a:ext cx="5810082" cy="400110"/>
          </a:xfrm>
          <a:prstGeom prst="rect">
            <a:avLst/>
          </a:prstGeom>
          <a:noFill/>
        </p:spPr>
        <p:txBody>
          <a:bodyPr wrap="square" rtlCol="0">
            <a:spAutoFit/>
          </a:bodyPr>
          <a:lstStyle/>
          <a:p>
            <a:pPr algn="ctr"/>
            <a:r>
              <a:rPr lang="en-US" sz="2000" b="1">
                <a:solidFill>
                  <a:srgbClr val="003591"/>
                </a:solidFill>
                <a:latin typeface="Times New Roman" panose="02020603050405020304" pitchFamily="18" charset="0"/>
                <a:ea typeface="Calibri" panose="020F0502020204030204" pitchFamily="34" charset="0"/>
                <a:cs typeface="Times New Roman" panose="02020603050405020304" pitchFamily="18" charset="0"/>
              </a:rPr>
              <a:t>Importance of Honesty, Accountability, Structure</a:t>
            </a:r>
            <a:endParaRPr lang="en-US" sz="2000" b="1">
              <a:solidFill>
                <a:srgbClr val="003591"/>
              </a:solidFill>
            </a:endParaRPr>
          </a:p>
        </p:txBody>
      </p:sp>
      <p:sp>
        <p:nvSpPr>
          <p:cNvPr id="4" name="TextBox 3">
            <a:extLst>
              <a:ext uri="{FF2B5EF4-FFF2-40B4-BE49-F238E27FC236}">
                <a16:creationId xmlns:a16="http://schemas.microsoft.com/office/drawing/2014/main" id="{5E629C15-A6FA-8BF3-173A-6C36287CF89A}"/>
              </a:ext>
            </a:extLst>
          </p:cNvPr>
          <p:cNvSpPr txBox="1"/>
          <p:nvPr/>
        </p:nvSpPr>
        <p:spPr>
          <a:xfrm>
            <a:off x="445452" y="1744373"/>
            <a:ext cx="8143188" cy="2308324"/>
          </a:xfrm>
          <a:prstGeom prst="rect">
            <a:avLst/>
          </a:prstGeom>
          <a:noFill/>
        </p:spPr>
        <p:txBody>
          <a:bodyPr wrap="square" lIns="91440" tIns="45720" rIns="91440" bIns="45720" rtlCol="0" anchor="t">
            <a:spAutoFit/>
          </a:bodyPr>
          <a:lstStyle/>
          <a:p>
            <a:r>
              <a:rPr lang="en-US" sz="1600">
                <a:latin typeface="Times New Roman"/>
              </a:rPr>
              <a:t>“</a:t>
            </a:r>
            <a:r>
              <a:rPr lang="en-US" sz="1600" i="1">
                <a:latin typeface="Times New Roman"/>
              </a:rPr>
              <a:t>Accountability with them is key and it’s an important component. I just can’t touch upon that piece [enough], that and the structure side of it.</a:t>
            </a:r>
            <a:r>
              <a:rPr lang="en-US" sz="1600">
                <a:latin typeface="Times New Roman"/>
              </a:rPr>
              <a:t>”</a:t>
            </a:r>
          </a:p>
          <a:p>
            <a:pPr indent="457200"/>
            <a:endParaRPr lang="en-US" sz="1600">
              <a:latin typeface="Times New Roman"/>
              <a:ea typeface="Calibri" panose="020F0502020204030204" pitchFamily="34" charset="0"/>
            </a:endParaRPr>
          </a:p>
          <a:p>
            <a:r>
              <a:rPr lang="en-US" sz="1600">
                <a:latin typeface="Times New Roman"/>
                <a:cs typeface="Times New Roman"/>
              </a:rPr>
              <a:t>“</a:t>
            </a:r>
            <a:r>
              <a:rPr lang="en-US" sz="1600" i="1">
                <a:latin typeface="Times New Roman"/>
                <a:cs typeface="Times New Roman"/>
              </a:rPr>
              <a:t>Holding me accountable but also give me a little bit more freedom if I messed up there was still somebody there to help me</a:t>
            </a:r>
            <a:r>
              <a:rPr lang="en-US" sz="1600">
                <a:latin typeface="Times New Roman"/>
                <a:cs typeface="Times New Roman"/>
              </a:rPr>
              <a:t>.”</a:t>
            </a:r>
          </a:p>
          <a:p>
            <a:endParaRPr lang="en-US" sz="1600">
              <a:latin typeface="Times New Roman"/>
              <a:cs typeface="Times New Roman"/>
            </a:endParaRPr>
          </a:p>
          <a:p>
            <a:r>
              <a:rPr lang="en-US" sz="1600">
                <a:latin typeface="Times New Roman"/>
                <a:cs typeface="Times New Roman"/>
              </a:rPr>
              <a:t>“</a:t>
            </a:r>
            <a:r>
              <a:rPr lang="en-US" sz="1600" i="1">
                <a:latin typeface="Times New Roman"/>
                <a:cs typeface="Times New Roman"/>
              </a:rPr>
              <a:t>Openly communicate with them because, from the time LASER began to now, that’s one component that I’ve taken away from that program that I continue to utilize every day</a:t>
            </a:r>
            <a:r>
              <a:rPr lang="en-US" sz="1600">
                <a:latin typeface="Times New Roman"/>
                <a:cs typeface="Times New Roman"/>
              </a:rPr>
              <a:t>.”</a:t>
            </a:r>
            <a:endParaRPr lang="en-US" sz="1600">
              <a:latin typeface="Times New Roman"/>
            </a:endParaRPr>
          </a:p>
          <a:p>
            <a:endParaRPr lang="en-US" sz="1600">
              <a:latin typeface="Times New Roman"/>
              <a:cs typeface="Times New Roman"/>
            </a:endParaRPr>
          </a:p>
        </p:txBody>
      </p:sp>
      <p:pic>
        <p:nvPicPr>
          <p:cNvPr id="3" name="Audio Recording Apr 7, 2023 at 4:34:29 PM">
            <a:hlinkClick r:id="" action="ppaction://media"/>
            <a:extLst>
              <a:ext uri="{FF2B5EF4-FFF2-40B4-BE49-F238E27FC236}">
                <a16:creationId xmlns:a16="http://schemas.microsoft.com/office/drawing/2014/main" id="{C5F3BC30-70B5-B234-8175-A5380EBFC7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27284" y="298526"/>
            <a:ext cx="812800" cy="812800"/>
          </a:xfrm>
          <a:prstGeom prst="rect">
            <a:avLst/>
          </a:prstGeom>
        </p:spPr>
      </p:pic>
    </p:spTree>
    <p:extLst>
      <p:ext uri="{BB962C8B-B14F-4D97-AF65-F5344CB8AC3E}">
        <p14:creationId xmlns:p14="http://schemas.microsoft.com/office/powerpoint/2010/main" val="110302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71A7-E1BF-EE8A-C506-8AE23B712E45}"/>
              </a:ext>
            </a:extLst>
          </p:cNvPr>
          <p:cNvSpPr>
            <a:spLocks noGrp="1"/>
          </p:cNvSpPr>
          <p:nvPr>
            <p:ph type="title"/>
          </p:nvPr>
        </p:nvSpPr>
        <p:spPr>
          <a:xfrm>
            <a:off x="-91911" y="-54953"/>
            <a:ext cx="7072439" cy="830348"/>
          </a:xfrm>
        </p:spPr>
        <p:txBody>
          <a:bodyPr spcFirstLastPara="1" vert="horz" wrap="square" lIns="68580" tIns="34290" rIns="68580" bIns="34290" rtlCol="0" anchor="t" anchorCtr="0">
            <a:noAutofit/>
          </a:bodyPr>
          <a:lstStyle/>
          <a:p>
            <a:pPr lvl="1" algn="ctr">
              <a:spcBef>
                <a:spcPts val="750"/>
              </a:spcBef>
            </a:pPr>
            <a:br>
              <a:rPr lang="en-US" sz="2400" kern="1200">
                <a:latin typeface="Times New Roman" panose="02020603050405020304" pitchFamily="18" charset="0"/>
                <a:cs typeface="Times New Roman" panose="02020603050405020304" pitchFamily="18" charset="0"/>
              </a:rPr>
            </a:br>
            <a:r>
              <a:rPr lang="en-US" sz="2400" kern="1200">
                <a:solidFill>
                  <a:schemeClr val="bg1"/>
                </a:solidFill>
                <a:latin typeface="Times New Roman"/>
                <a:ea typeface="+mj-lt"/>
                <a:cs typeface="Times New Roman"/>
              </a:rPr>
              <a:t>Importance of Supportive Relationships, Emotional, Personal Connections</a:t>
            </a:r>
          </a:p>
          <a:p>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EE6797A-2431-93E6-4947-68691096FCAA}"/>
              </a:ext>
            </a:extLst>
          </p:cNvPr>
          <p:cNvSpPr txBox="1"/>
          <p:nvPr/>
        </p:nvSpPr>
        <p:spPr>
          <a:xfrm>
            <a:off x="1610316" y="1300595"/>
            <a:ext cx="5810082" cy="400110"/>
          </a:xfrm>
          <a:prstGeom prst="rect">
            <a:avLst/>
          </a:prstGeom>
          <a:noFill/>
        </p:spPr>
        <p:txBody>
          <a:bodyPr wrap="square" rtlCol="0">
            <a:spAutoFit/>
          </a:bodyPr>
          <a:lstStyle/>
          <a:p>
            <a:pPr algn="ctr"/>
            <a:r>
              <a:rPr lang="en-US" sz="2000" b="1">
                <a:solidFill>
                  <a:srgbClr val="003591"/>
                </a:solidFill>
                <a:latin typeface="Times New Roman" panose="02020603050405020304" pitchFamily="18" charset="0"/>
                <a:ea typeface="Calibri" panose="020F0502020204030204" pitchFamily="34" charset="0"/>
                <a:cs typeface="Times New Roman" panose="02020603050405020304" pitchFamily="18" charset="0"/>
              </a:rPr>
              <a:t>12-Step Programs</a:t>
            </a:r>
            <a:endParaRPr lang="en-US" sz="2000" b="1">
              <a:solidFill>
                <a:srgbClr val="003591"/>
              </a:solidFill>
            </a:endParaRPr>
          </a:p>
        </p:txBody>
      </p:sp>
      <p:sp>
        <p:nvSpPr>
          <p:cNvPr id="7" name="TextBox 6">
            <a:extLst>
              <a:ext uri="{FF2B5EF4-FFF2-40B4-BE49-F238E27FC236}">
                <a16:creationId xmlns:a16="http://schemas.microsoft.com/office/drawing/2014/main" id="{036FE775-762A-636A-6DC1-ABDA6B9474C6}"/>
              </a:ext>
            </a:extLst>
          </p:cNvPr>
          <p:cNvSpPr txBox="1"/>
          <p:nvPr/>
        </p:nvSpPr>
        <p:spPr>
          <a:xfrm>
            <a:off x="576065" y="1769632"/>
            <a:ext cx="7994376" cy="2062103"/>
          </a:xfrm>
          <a:prstGeom prst="rect">
            <a:avLst/>
          </a:prstGeom>
          <a:noFill/>
        </p:spPr>
        <p:txBody>
          <a:bodyPr wrap="square" lIns="91440" tIns="45720" rIns="91440" bIns="45720" rtlCol="0" anchor="t">
            <a:spAutoFit/>
          </a:bodyPr>
          <a:lstStyle/>
          <a:p>
            <a:r>
              <a:rPr lang="en-US" sz="1600">
                <a:latin typeface="Times New Roman"/>
                <a:ea typeface="Calibri" panose="020F0502020204030204" pitchFamily="34" charset="0"/>
                <a:cs typeface="Times New Roman"/>
              </a:rPr>
              <a:t>Most beneficial: “</a:t>
            </a:r>
            <a:r>
              <a:rPr lang="en-US" sz="1600" i="1">
                <a:effectLst/>
                <a:latin typeface="Times New Roman"/>
                <a:ea typeface="Calibri" panose="020F0502020204030204" pitchFamily="34" charset="0"/>
                <a:cs typeface="Times New Roman"/>
              </a:rPr>
              <a:t>the </a:t>
            </a:r>
            <a:r>
              <a:rPr lang="en-US" sz="1600" i="1">
                <a:latin typeface="Times New Roman"/>
                <a:ea typeface="Calibri" panose="020F0502020204030204" pitchFamily="34" charset="0"/>
                <a:cs typeface="Times New Roman"/>
              </a:rPr>
              <a:t>sponsors and</a:t>
            </a:r>
            <a:r>
              <a:rPr lang="en-US" sz="1600" i="1">
                <a:effectLst/>
                <a:latin typeface="Times New Roman"/>
                <a:ea typeface="Calibri" panose="020F0502020204030204" pitchFamily="34" charset="0"/>
                <a:cs typeface="Times New Roman"/>
              </a:rPr>
              <a:t> staying connected to narcotics anonymous. I still stay in touch with the sponsor that I got in that phase</a:t>
            </a:r>
            <a:r>
              <a:rPr lang="en-US" sz="1600" i="1">
                <a:latin typeface="Times New Roman"/>
                <a:ea typeface="Calibri" panose="020F0502020204030204" pitchFamily="34" charset="0"/>
                <a:cs typeface="Times New Roman"/>
              </a:rPr>
              <a:t> </a:t>
            </a:r>
            <a:r>
              <a:rPr lang="en-US" sz="1600" i="1">
                <a:effectLst/>
                <a:latin typeface="Times New Roman"/>
                <a:ea typeface="Calibri" panose="020F0502020204030204" pitchFamily="34" charset="0"/>
                <a:cs typeface="Times New Roman"/>
              </a:rPr>
              <a:t>I could still call that same sponsor today</a:t>
            </a:r>
            <a:r>
              <a:rPr lang="en-US" sz="1600">
                <a:effectLst/>
                <a:latin typeface="Times New Roman"/>
                <a:ea typeface="Calibri" panose="020F0502020204030204" pitchFamily="34" charset="0"/>
                <a:cs typeface="Times New Roman"/>
              </a:rPr>
              <a:t>.”</a:t>
            </a:r>
            <a:r>
              <a:rPr lang="en-US" sz="1600">
                <a:latin typeface="Times New Roman"/>
                <a:ea typeface="Calibri" panose="020F0502020204030204" pitchFamily="34" charset="0"/>
                <a:cs typeface="Times New Roman"/>
              </a:rPr>
              <a:t>  </a:t>
            </a:r>
          </a:p>
          <a:p>
            <a:endParaRPr lang="en-US" sz="1600">
              <a:latin typeface="Times New Roman" panose="02020603050405020304" pitchFamily="18" charset="0"/>
              <a:ea typeface="Calibri" panose="020F0502020204030204" pitchFamily="34" charset="0"/>
              <a:cs typeface="Times New Roman" panose="02020603050405020304" pitchFamily="18" charset="0"/>
            </a:endParaRPr>
          </a:p>
          <a:p>
            <a:r>
              <a:rPr lang="en-US" sz="1600">
                <a:latin typeface="Times New Roman"/>
                <a:cs typeface="Times New Roman"/>
              </a:rPr>
              <a:t>Supportive relationships: “</a:t>
            </a:r>
            <a:r>
              <a:rPr lang="en-US" sz="1600" i="1">
                <a:latin typeface="Times New Roman"/>
                <a:cs typeface="Times New Roman"/>
              </a:rPr>
              <a:t>Up until this day, [the friends] I met at NA meetings, which I never would have went if it wasn’t for them pressuring me, the requirement to go. It was 100% getting me to go to meetings which gave me that support group [and] led me to see that there was a life beyond drugs or even that program, keeping me off drugs what I looked at as possibly just temporarily.</a:t>
            </a:r>
            <a:r>
              <a:rPr lang="en-US" sz="1600">
                <a:latin typeface="Times New Roman"/>
                <a:cs typeface="Times New Roman"/>
              </a:rPr>
              <a:t>” </a:t>
            </a:r>
          </a:p>
        </p:txBody>
      </p:sp>
      <p:pic>
        <p:nvPicPr>
          <p:cNvPr id="3" name="Audio Recording Apr 7, 2023 at 4:41:12 PM">
            <a:hlinkClick r:id="" action="ppaction://media"/>
            <a:extLst>
              <a:ext uri="{FF2B5EF4-FFF2-40B4-BE49-F238E27FC236}">
                <a16:creationId xmlns:a16="http://schemas.microsoft.com/office/drawing/2014/main" id="{415EB22A-223E-70DE-206D-0A5391FB3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2165350"/>
            <a:ext cx="812800" cy="812800"/>
          </a:xfrm>
          <a:prstGeom prst="rect">
            <a:avLst/>
          </a:prstGeom>
        </p:spPr>
      </p:pic>
    </p:spTree>
    <p:extLst>
      <p:ext uri="{BB962C8B-B14F-4D97-AF65-F5344CB8AC3E}">
        <p14:creationId xmlns:p14="http://schemas.microsoft.com/office/powerpoint/2010/main" val="311044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3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71A7-E1BF-EE8A-C506-8AE23B712E45}"/>
              </a:ext>
            </a:extLst>
          </p:cNvPr>
          <p:cNvSpPr>
            <a:spLocks noGrp="1"/>
          </p:cNvSpPr>
          <p:nvPr>
            <p:ph type="title"/>
          </p:nvPr>
        </p:nvSpPr>
        <p:spPr>
          <a:xfrm>
            <a:off x="-91911" y="-54953"/>
            <a:ext cx="7072439" cy="830348"/>
          </a:xfrm>
        </p:spPr>
        <p:txBody>
          <a:bodyPr spcFirstLastPara="1" vert="horz" wrap="square" lIns="68580" tIns="34290" rIns="68580" bIns="34290" rtlCol="0" anchor="t" anchorCtr="0">
            <a:noAutofit/>
          </a:bodyPr>
          <a:lstStyle/>
          <a:p>
            <a:pPr lvl="1" algn="ctr">
              <a:spcBef>
                <a:spcPts val="750"/>
              </a:spcBef>
            </a:pPr>
            <a:br>
              <a:rPr lang="en-US" sz="2400" kern="1200">
                <a:latin typeface="Times New Roman" panose="02020603050405020304" pitchFamily="18" charset="0"/>
                <a:cs typeface="Times New Roman" panose="02020603050405020304" pitchFamily="18" charset="0"/>
              </a:rPr>
            </a:br>
            <a:r>
              <a:rPr lang="en-US" sz="2400" kern="1200">
                <a:solidFill>
                  <a:schemeClr val="bg1"/>
                </a:solidFill>
                <a:latin typeface="Times New Roman"/>
                <a:ea typeface="+mj-lt"/>
                <a:cs typeface="Times New Roman"/>
              </a:rPr>
              <a:t>Importance of Supportive Relationships, Emotional, Personal Connections</a:t>
            </a:r>
          </a:p>
          <a:p>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EE6797A-2431-93E6-4947-68691096FCAA}"/>
              </a:ext>
            </a:extLst>
          </p:cNvPr>
          <p:cNvSpPr txBox="1"/>
          <p:nvPr/>
        </p:nvSpPr>
        <p:spPr>
          <a:xfrm>
            <a:off x="1610316" y="1300595"/>
            <a:ext cx="5810082" cy="400110"/>
          </a:xfrm>
          <a:prstGeom prst="rect">
            <a:avLst/>
          </a:prstGeom>
          <a:noFill/>
        </p:spPr>
        <p:txBody>
          <a:bodyPr wrap="square" rtlCol="0">
            <a:spAutoFit/>
          </a:bodyPr>
          <a:lstStyle/>
          <a:p>
            <a:pPr algn="ctr"/>
            <a:r>
              <a:rPr lang="en-US" sz="2000" b="1">
                <a:solidFill>
                  <a:srgbClr val="003591"/>
                </a:solidFill>
                <a:latin typeface="Times New Roman"/>
                <a:ea typeface="Calibri" panose="020F0502020204030204" pitchFamily="34" charset="0"/>
                <a:cs typeface="Times New Roman"/>
              </a:rPr>
              <a:t>Family Members</a:t>
            </a:r>
            <a:endParaRPr lang="en-US" sz="2000" b="1">
              <a:solidFill>
                <a:srgbClr val="003591"/>
              </a:solidFill>
              <a:latin typeface="Times New Roman"/>
              <a:cs typeface="Times New Roman"/>
            </a:endParaRPr>
          </a:p>
        </p:txBody>
      </p:sp>
      <p:sp>
        <p:nvSpPr>
          <p:cNvPr id="7" name="TextBox 6">
            <a:extLst>
              <a:ext uri="{FF2B5EF4-FFF2-40B4-BE49-F238E27FC236}">
                <a16:creationId xmlns:a16="http://schemas.microsoft.com/office/drawing/2014/main" id="{036FE775-762A-636A-6DC1-ABDA6B9474C6}"/>
              </a:ext>
            </a:extLst>
          </p:cNvPr>
          <p:cNvSpPr txBox="1"/>
          <p:nvPr/>
        </p:nvSpPr>
        <p:spPr>
          <a:xfrm>
            <a:off x="576065" y="1769632"/>
            <a:ext cx="7994376" cy="2308324"/>
          </a:xfrm>
          <a:prstGeom prst="rect">
            <a:avLst/>
          </a:prstGeom>
          <a:noFill/>
        </p:spPr>
        <p:txBody>
          <a:bodyPr wrap="square" lIns="91440" tIns="45720" rIns="91440" bIns="45720" rtlCol="0" anchor="t">
            <a:spAutoFit/>
          </a:bodyPr>
          <a:lstStyle/>
          <a:p>
            <a:r>
              <a:rPr lang="en-US" sz="1600">
                <a:latin typeface="Times New Roman"/>
                <a:ea typeface="Calibri" panose="020F0502020204030204" pitchFamily="34" charset="0"/>
                <a:cs typeface="Times New Roman"/>
              </a:rPr>
              <a:t>“</a:t>
            </a:r>
            <a:r>
              <a:rPr lang="en-US" sz="1600" i="1">
                <a:latin typeface="Times New Roman"/>
                <a:ea typeface="Calibri" panose="020F0502020204030204" pitchFamily="34" charset="0"/>
                <a:cs typeface="Times New Roman"/>
              </a:rPr>
              <a:t>My kids were old, and it was the last shot I had at being a [parent] so I'm like, if I don't do it now, they're going to be adults. So, it was my last shot. So, I did everything I didn't want to do</a:t>
            </a:r>
            <a:r>
              <a:rPr lang="en-US" sz="1600">
                <a:latin typeface="Times New Roman"/>
                <a:ea typeface="Calibri" panose="020F0502020204030204" pitchFamily="34" charset="0"/>
                <a:cs typeface="Times New Roman"/>
              </a:rPr>
              <a:t>.” </a:t>
            </a:r>
          </a:p>
          <a:p>
            <a:endParaRPr lang="en-US" sz="1600">
              <a:latin typeface="Times New Roman"/>
              <a:ea typeface="Calibri" panose="020F0502020204030204" pitchFamily="34" charset="0"/>
              <a:cs typeface="Times New Roman"/>
            </a:endParaRPr>
          </a:p>
          <a:p>
            <a:r>
              <a:rPr lang="en-US" sz="1600">
                <a:latin typeface="Times New Roman"/>
                <a:cs typeface="Times New Roman"/>
              </a:rPr>
              <a:t>“</a:t>
            </a:r>
            <a:r>
              <a:rPr lang="en-US" sz="1600" i="1">
                <a:latin typeface="Times New Roman"/>
                <a:cs typeface="Times New Roman"/>
              </a:rPr>
              <a:t>I wrote down the warning signs anytime my mom would see me getting frustrated she'd seen me get frustrated, and I’d go outside, and I’d just scream.</a:t>
            </a:r>
            <a:r>
              <a:rPr lang="en-US" sz="1600">
                <a:latin typeface="Times New Roman"/>
                <a:cs typeface="Times New Roman"/>
              </a:rPr>
              <a:t>”</a:t>
            </a:r>
            <a:endParaRPr lang="en-US" sz="1600"/>
          </a:p>
          <a:p>
            <a:endParaRPr lang="en-US" sz="1600"/>
          </a:p>
          <a:p>
            <a:r>
              <a:rPr lang="en-US" sz="1600">
                <a:latin typeface="Times New Roman"/>
                <a:cs typeface="Times New Roman"/>
              </a:rPr>
              <a:t>“</a:t>
            </a:r>
            <a:r>
              <a:rPr lang="en-US" sz="1600" i="1">
                <a:latin typeface="Times New Roman"/>
                <a:cs typeface="Times New Roman"/>
              </a:rPr>
              <a:t>I have a son. To know that what I did greatly affected him at the same time  I am watching him grow up finally, actually active in his life, but still I see that change from my actions</a:t>
            </a:r>
            <a:r>
              <a:rPr lang="en-US" sz="1600">
                <a:latin typeface="Times New Roman"/>
                <a:cs typeface="Times New Roman"/>
              </a:rPr>
              <a:t>.”</a:t>
            </a:r>
            <a:endParaRPr lang="en-US" sz="1600"/>
          </a:p>
        </p:txBody>
      </p:sp>
      <p:pic>
        <p:nvPicPr>
          <p:cNvPr id="3" name="Audio Recording Apr 7, 2023 at 4:44:01 PM">
            <a:hlinkClick r:id="" action="ppaction://media"/>
            <a:extLst>
              <a:ext uri="{FF2B5EF4-FFF2-40B4-BE49-F238E27FC236}">
                <a16:creationId xmlns:a16="http://schemas.microsoft.com/office/drawing/2014/main" id="{98FDBA6D-366F-1736-77C8-80F7BCD2DB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165350"/>
            <a:ext cx="812800" cy="812800"/>
          </a:xfrm>
          <a:prstGeom prst="rect">
            <a:avLst/>
          </a:prstGeom>
        </p:spPr>
      </p:pic>
    </p:spTree>
    <p:extLst>
      <p:ext uri="{BB962C8B-B14F-4D97-AF65-F5344CB8AC3E}">
        <p14:creationId xmlns:p14="http://schemas.microsoft.com/office/powerpoint/2010/main" val="420151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4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71A7-E1BF-EE8A-C506-8AE23B712E45}"/>
              </a:ext>
            </a:extLst>
          </p:cNvPr>
          <p:cNvSpPr>
            <a:spLocks noGrp="1"/>
          </p:cNvSpPr>
          <p:nvPr>
            <p:ph type="title"/>
          </p:nvPr>
        </p:nvSpPr>
        <p:spPr>
          <a:xfrm>
            <a:off x="-91911" y="-54953"/>
            <a:ext cx="7072439" cy="830348"/>
          </a:xfrm>
        </p:spPr>
        <p:txBody>
          <a:bodyPr spcFirstLastPara="1" vert="horz" wrap="square" lIns="68580" tIns="34290" rIns="68580" bIns="34290" rtlCol="0" anchor="t" anchorCtr="0">
            <a:noAutofit/>
          </a:bodyPr>
          <a:lstStyle/>
          <a:p>
            <a:pPr lvl="1" algn="ctr">
              <a:spcBef>
                <a:spcPts val="750"/>
              </a:spcBef>
            </a:pPr>
            <a:br>
              <a:rPr lang="en-US" sz="2400" kern="1200">
                <a:latin typeface="Times New Roman" panose="02020603050405020304" pitchFamily="18" charset="0"/>
                <a:cs typeface="Times New Roman" panose="02020603050405020304" pitchFamily="18" charset="0"/>
              </a:rPr>
            </a:br>
            <a:r>
              <a:rPr lang="en-US" sz="2400" kern="1200">
                <a:solidFill>
                  <a:schemeClr val="bg1"/>
                </a:solidFill>
                <a:latin typeface="Times New Roman"/>
                <a:ea typeface="+mj-lt"/>
                <a:cs typeface="Times New Roman"/>
              </a:rPr>
              <a:t>Importance of Supportive Relationships, Emotional, Personal Connections</a:t>
            </a:r>
          </a:p>
          <a:p>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EE6797A-2431-93E6-4947-68691096FCAA}"/>
              </a:ext>
            </a:extLst>
          </p:cNvPr>
          <p:cNvSpPr txBox="1"/>
          <p:nvPr/>
        </p:nvSpPr>
        <p:spPr>
          <a:xfrm>
            <a:off x="1610316" y="1300595"/>
            <a:ext cx="5810082" cy="400110"/>
          </a:xfrm>
          <a:prstGeom prst="rect">
            <a:avLst/>
          </a:prstGeom>
          <a:noFill/>
        </p:spPr>
        <p:txBody>
          <a:bodyPr wrap="square" rtlCol="0">
            <a:spAutoFit/>
          </a:bodyPr>
          <a:lstStyle/>
          <a:p>
            <a:pPr algn="ctr"/>
            <a:r>
              <a:rPr lang="en-US" sz="2000" b="1">
                <a:solidFill>
                  <a:srgbClr val="003591"/>
                </a:solidFill>
                <a:latin typeface="Times New Roman"/>
                <a:ea typeface="Calibri" panose="020F0502020204030204" pitchFamily="34" charset="0"/>
                <a:cs typeface="Times New Roman"/>
              </a:rPr>
              <a:t> Court Appearances</a:t>
            </a:r>
            <a:endParaRPr lang="en-US" sz="2000" b="1">
              <a:solidFill>
                <a:srgbClr val="003591"/>
              </a:solidFill>
              <a:latin typeface="Times New Roman"/>
              <a:cs typeface="Times New Roman"/>
            </a:endParaRPr>
          </a:p>
        </p:txBody>
      </p:sp>
      <p:sp>
        <p:nvSpPr>
          <p:cNvPr id="7" name="TextBox 6">
            <a:extLst>
              <a:ext uri="{FF2B5EF4-FFF2-40B4-BE49-F238E27FC236}">
                <a16:creationId xmlns:a16="http://schemas.microsoft.com/office/drawing/2014/main" id="{036FE775-762A-636A-6DC1-ABDA6B9474C6}"/>
              </a:ext>
            </a:extLst>
          </p:cNvPr>
          <p:cNvSpPr txBox="1"/>
          <p:nvPr/>
        </p:nvSpPr>
        <p:spPr>
          <a:xfrm>
            <a:off x="576065" y="1769632"/>
            <a:ext cx="7994376" cy="1815882"/>
          </a:xfrm>
          <a:prstGeom prst="rect">
            <a:avLst/>
          </a:prstGeom>
          <a:noFill/>
        </p:spPr>
        <p:txBody>
          <a:bodyPr wrap="square" lIns="91440" tIns="45720" rIns="91440" bIns="45720" rtlCol="0" anchor="ctr">
            <a:spAutoFit/>
          </a:bodyPr>
          <a:lstStyle/>
          <a:p>
            <a:r>
              <a:rPr lang="en-US" sz="1600">
                <a:latin typeface="Times New Roman"/>
                <a:cs typeface="Times New Roman"/>
              </a:rPr>
              <a:t>“</a:t>
            </a:r>
            <a:r>
              <a:rPr lang="en-US" sz="1600" i="1">
                <a:latin typeface="Times New Roman"/>
                <a:cs typeface="Times New Roman"/>
              </a:rPr>
              <a:t>I think the encouragement from the judge was huge with everything that we all did when you did something right. I used to tell [judge],I said I'm really afraid to take [a] test because I hadn't been in school for many years and I'm like, I'm not going to pass it and [judge said] I know you're going to do it. I know you're going to do it and you know it.’ I wanted to do it more because people were encouraging me to do it and I think that that was a huge piece [Judge] treated me like I was a regular person [Judge] acted like [judge] was an everyday regular person if I was struggling with something, I didn’t have a problem telling [judge].”</a:t>
            </a:r>
            <a:endParaRPr lang="en-US" sz="1600">
              <a:latin typeface="Times New Roman"/>
              <a:cs typeface="Times New Roman"/>
            </a:endParaRPr>
          </a:p>
        </p:txBody>
      </p:sp>
      <p:pic>
        <p:nvPicPr>
          <p:cNvPr id="3" name="Audio Recording Apr 7, 2023 at 4:45:46 PM">
            <a:hlinkClick r:id="" action="ppaction://media"/>
            <a:extLst>
              <a:ext uri="{FF2B5EF4-FFF2-40B4-BE49-F238E27FC236}">
                <a16:creationId xmlns:a16="http://schemas.microsoft.com/office/drawing/2014/main" id="{3222B4AC-250D-A393-A135-54E9AA5B1A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20398" y="360221"/>
            <a:ext cx="812800" cy="812800"/>
          </a:xfrm>
          <a:prstGeom prst="rect">
            <a:avLst/>
          </a:prstGeom>
        </p:spPr>
      </p:pic>
    </p:spTree>
    <p:extLst>
      <p:ext uri="{BB962C8B-B14F-4D97-AF65-F5344CB8AC3E}">
        <p14:creationId xmlns:p14="http://schemas.microsoft.com/office/powerpoint/2010/main" val="309283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7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141065" y="546783"/>
            <a:ext cx="7204500" cy="1101600"/>
          </a:xfrm>
          <a:prstGeom prst="rect">
            <a:avLst/>
          </a:prstGeom>
          <a:noFill/>
          <a:ln>
            <a:noFill/>
          </a:ln>
        </p:spPr>
        <p:txBody>
          <a:bodyPr spcFirstLastPara="1" wrap="square" lIns="91425" tIns="45700" rIns="91425" bIns="45700" anchor="ctr" anchorCtr="0">
            <a:normAutofit/>
          </a:bodyPr>
          <a:lstStyle/>
          <a:p>
            <a:r>
              <a:rPr lang="en-GB">
                <a:solidFill>
                  <a:schemeClr val="bg1"/>
                </a:solidFill>
                <a:latin typeface="Times New Roman"/>
                <a:cs typeface="Times New Roman"/>
              </a:rPr>
              <a:t>Present Study</a:t>
            </a:r>
            <a:endParaRPr lang="en-US"/>
          </a:p>
          <a:p>
            <a:endParaRPr lang="en" b="1">
              <a:latin typeface="Times New Roman"/>
              <a:cs typeface="Times New Roman"/>
            </a:endParaRPr>
          </a:p>
        </p:txBody>
      </p:sp>
      <p:sp>
        <p:nvSpPr>
          <p:cNvPr id="159" name="Google Shape;159;p28"/>
          <p:cNvSpPr txBox="1">
            <a:spLocks noGrp="1"/>
          </p:cNvSpPr>
          <p:nvPr>
            <p:ph type="body" idx="1"/>
          </p:nvPr>
        </p:nvSpPr>
        <p:spPr>
          <a:xfrm>
            <a:off x="3622794" y="1253874"/>
            <a:ext cx="5113632" cy="1925586"/>
          </a:xfrm>
          <a:prstGeom prst="rect">
            <a:avLst/>
          </a:prstGeom>
          <a:solidFill>
            <a:srgbClr val="DAE5F1"/>
          </a:solidFill>
          <a:ln>
            <a:noFill/>
          </a:ln>
        </p:spPr>
        <p:txBody>
          <a:bodyPr spcFirstLastPara="1" wrap="square" lIns="91425" tIns="45700" rIns="91425" bIns="45700" anchor="t" anchorCtr="0">
            <a:noAutofit/>
          </a:bodyPr>
          <a:lstStyle/>
          <a:p>
            <a:pPr>
              <a:buNone/>
            </a:pPr>
            <a:r>
              <a:rPr lang="en-US" sz="1700">
                <a:latin typeface="Times New Roman"/>
              </a:rPr>
              <a:t>      Possible differences in all relevant variables between the treatment group and control group through a series of independent samples t-tests and conducted bivariate correlations on all relevant variables were examined through demographic characteristics. In addition to the quantitative analyses, we also qualitatively analyzed participants’ responses to interview questions by first using open coding and then analyzing the data within each code to examine possible patterns that may exist.</a:t>
            </a:r>
            <a:endParaRPr lang="en-US" sz="1700"/>
          </a:p>
          <a:p>
            <a:pPr algn="ctr">
              <a:buNone/>
            </a:pPr>
            <a:endParaRPr lang="en-US" sz="1600">
              <a:latin typeface="Times New Roman"/>
            </a:endParaRPr>
          </a:p>
          <a:p>
            <a:pPr algn="ctr">
              <a:buNone/>
            </a:pPr>
            <a:endParaRPr lang="en-US" sz="1600">
              <a:latin typeface="Times New Roman"/>
            </a:endParaRPr>
          </a:p>
          <a:p>
            <a:pPr algn="ctr">
              <a:buNone/>
            </a:pPr>
            <a:endParaRPr lang="en-US" sz="1600">
              <a:latin typeface="Times New Roman"/>
            </a:endParaRPr>
          </a:p>
          <a:p>
            <a:pPr algn="ctr">
              <a:buFont typeface="Arial"/>
              <a:buNone/>
            </a:pPr>
            <a:endParaRPr lang="en-US" sz="1600">
              <a:latin typeface="Times New Roman"/>
            </a:endParaRPr>
          </a:p>
          <a:p>
            <a:pPr marL="0" indent="0" algn="l" rtl="0">
              <a:spcBef>
                <a:spcPts val="0"/>
              </a:spcBef>
              <a:spcAft>
                <a:spcPts val="0"/>
              </a:spcAft>
              <a:buClr>
                <a:schemeClr val="dk1"/>
              </a:buClr>
              <a:buSzPct val="100000"/>
              <a:buFont typeface="Calibri"/>
              <a:buNone/>
            </a:pPr>
            <a:endParaRPr lang="en-US" sz="2400"/>
          </a:p>
          <a:p>
            <a:pPr marL="0" lvl="1" indent="0">
              <a:spcBef>
                <a:spcPts val="0"/>
              </a:spcBef>
              <a:buSzPct val="100000"/>
              <a:buNone/>
            </a:pPr>
            <a:endParaRPr lang="en-US" sz="1800"/>
          </a:p>
        </p:txBody>
      </p:sp>
      <p:sp>
        <p:nvSpPr>
          <p:cNvPr id="2" name="TextBox 1">
            <a:extLst>
              <a:ext uri="{FF2B5EF4-FFF2-40B4-BE49-F238E27FC236}">
                <a16:creationId xmlns:a16="http://schemas.microsoft.com/office/drawing/2014/main" id="{D462C167-0F02-7714-8EDC-C9D141F9DA5B}"/>
              </a:ext>
            </a:extLst>
          </p:cNvPr>
          <p:cNvSpPr txBox="1"/>
          <p:nvPr/>
        </p:nvSpPr>
        <p:spPr>
          <a:xfrm>
            <a:off x="490654" y="1499661"/>
            <a:ext cx="3666543" cy="2144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2" indent="-342900">
              <a:spcBef>
                <a:spcPts val="360"/>
              </a:spcBef>
            </a:pPr>
            <a:r>
              <a:rPr lang="en-US" sz="2400">
                <a:latin typeface="Times New Roman"/>
                <a:cs typeface="Times New Roman"/>
              </a:rPr>
              <a:t>The purpose of this study</a:t>
            </a:r>
            <a:endParaRPr lang="en-US" sz="2400"/>
          </a:p>
          <a:p>
            <a:pPr marL="457200" lvl="2" indent="-342900">
              <a:spcBef>
                <a:spcPts val="360"/>
              </a:spcBef>
            </a:pPr>
            <a:r>
              <a:rPr lang="en-US" sz="2400">
                <a:latin typeface="Times New Roman"/>
                <a:cs typeface="Times New Roman"/>
              </a:rPr>
              <a:t>was to examine the</a:t>
            </a:r>
            <a:endParaRPr lang="en-US" sz="2400"/>
          </a:p>
          <a:p>
            <a:pPr marL="457200" lvl="2" indent="-342900">
              <a:spcBef>
                <a:spcPts val="360"/>
              </a:spcBef>
            </a:pPr>
            <a:r>
              <a:rPr lang="en-US" sz="2400">
                <a:latin typeface="Times New Roman"/>
                <a:cs typeface="Times New Roman"/>
              </a:rPr>
              <a:t>recidivism rate among</a:t>
            </a:r>
            <a:endParaRPr lang="en-US" sz="2400"/>
          </a:p>
          <a:p>
            <a:pPr marL="457200" lvl="2" indent="-342900">
              <a:spcBef>
                <a:spcPts val="360"/>
              </a:spcBef>
            </a:pPr>
            <a:r>
              <a:rPr lang="en-US" sz="2400">
                <a:latin typeface="Times New Roman"/>
                <a:cs typeface="Times New Roman"/>
              </a:rPr>
              <a:t>participants in the LASER</a:t>
            </a:r>
            <a:endParaRPr lang="en-US" sz="2400"/>
          </a:p>
          <a:p>
            <a:pPr marL="457200" lvl="2" indent="-342900">
              <a:spcBef>
                <a:spcPts val="360"/>
              </a:spcBef>
            </a:pPr>
            <a:r>
              <a:rPr lang="en-US" sz="2400">
                <a:latin typeface="Times New Roman"/>
                <a:cs typeface="Times New Roman"/>
              </a:rPr>
              <a:t>docket program. </a:t>
            </a:r>
            <a:endParaRPr lang="en-US" sz="2400"/>
          </a:p>
        </p:txBody>
      </p:sp>
      <p:pic>
        <p:nvPicPr>
          <p:cNvPr id="28" name="Audio 27">
            <a:hlinkClick r:id="" action="ppaction://media"/>
            <a:extLst>
              <a:ext uri="{FF2B5EF4-FFF2-40B4-BE49-F238E27FC236}">
                <a16:creationId xmlns:a16="http://schemas.microsoft.com/office/drawing/2014/main" id="{F759C620-DBF3-D1C0-F86B-D317EF488BB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1438539810"/>
      </p:ext>
    </p:extLst>
  </p:cSld>
  <p:clrMapOvr>
    <a:masterClrMapping/>
  </p:clrMapOvr>
  <mc:AlternateContent xmlns:mc="http://schemas.openxmlformats.org/markup-compatibility/2006" xmlns:p14="http://schemas.microsoft.com/office/powerpoint/2010/main">
    <mc:Choice Requires="p14">
      <p:transition spd="slow" p14:dur="2000" advTm="42078"/>
    </mc:Choice>
    <mc:Fallback xmlns="">
      <p:transition spd="slow" advTm="42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71A7-E1BF-EE8A-C506-8AE23B712E45}"/>
              </a:ext>
            </a:extLst>
          </p:cNvPr>
          <p:cNvSpPr>
            <a:spLocks noGrp="1"/>
          </p:cNvSpPr>
          <p:nvPr>
            <p:ph type="title"/>
          </p:nvPr>
        </p:nvSpPr>
        <p:spPr>
          <a:xfrm>
            <a:off x="-91911" y="-54953"/>
            <a:ext cx="7072439" cy="830348"/>
          </a:xfrm>
        </p:spPr>
        <p:txBody>
          <a:bodyPr spcFirstLastPara="1" vert="horz" wrap="square" lIns="68580" tIns="34290" rIns="68580" bIns="34290" rtlCol="0" anchor="t" anchorCtr="0">
            <a:noAutofit/>
          </a:bodyPr>
          <a:lstStyle/>
          <a:p>
            <a:pPr lvl="1" algn="ctr">
              <a:spcBef>
                <a:spcPts val="750"/>
              </a:spcBef>
            </a:pPr>
            <a:br>
              <a:rPr lang="en-US" sz="2400" kern="1200">
                <a:latin typeface="Times New Roman" panose="02020603050405020304" pitchFamily="18" charset="0"/>
                <a:cs typeface="Times New Roman" panose="02020603050405020304" pitchFamily="18" charset="0"/>
              </a:rPr>
            </a:br>
            <a:r>
              <a:rPr lang="en-US" sz="2400" kern="1200">
                <a:solidFill>
                  <a:schemeClr val="bg1"/>
                </a:solidFill>
                <a:latin typeface="Times New Roman"/>
                <a:ea typeface="+mj-lt"/>
                <a:cs typeface="Times New Roman"/>
              </a:rPr>
              <a:t>Importance of Supportive Relationships, Emotional, Personal Connections</a:t>
            </a:r>
          </a:p>
          <a:p>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EE6797A-2431-93E6-4947-68691096FCAA}"/>
              </a:ext>
            </a:extLst>
          </p:cNvPr>
          <p:cNvSpPr txBox="1"/>
          <p:nvPr/>
        </p:nvSpPr>
        <p:spPr>
          <a:xfrm>
            <a:off x="1610316" y="1300595"/>
            <a:ext cx="5810082" cy="400110"/>
          </a:xfrm>
          <a:prstGeom prst="rect">
            <a:avLst/>
          </a:prstGeom>
          <a:noFill/>
        </p:spPr>
        <p:txBody>
          <a:bodyPr wrap="square" rtlCol="0">
            <a:spAutoFit/>
          </a:bodyPr>
          <a:lstStyle/>
          <a:p>
            <a:pPr algn="ctr"/>
            <a:r>
              <a:rPr lang="en-US" sz="2000" b="1">
                <a:solidFill>
                  <a:srgbClr val="003591"/>
                </a:solidFill>
                <a:latin typeface="Times New Roman" panose="02020603050405020304" pitchFamily="18" charset="0"/>
                <a:ea typeface="Calibri" panose="020F0502020204030204" pitchFamily="34" charset="0"/>
                <a:cs typeface="Times New Roman" panose="02020603050405020304" pitchFamily="18" charset="0"/>
              </a:rPr>
              <a:t>Probation Officers</a:t>
            </a:r>
            <a:endParaRPr lang="en-US" sz="2000" b="1">
              <a:solidFill>
                <a:srgbClr val="003591"/>
              </a:solidFill>
            </a:endParaRPr>
          </a:p>
        </p:txBody>
      </p:sp>
      <p:sp>
        <p:nvSpPr>
          <p:cNvPr id="7" name="TextBox 6">
            <a:extLst>
              <a:ext uri="{FF2B5EF4-FFF2-40B4-BE49-F238E27FC236}">
                <a16:creationId xmlns:a16="http://schemas.microsoft.com/office/drawing/2014/main" id="{036FE775-762A-636A-6DC1-ABDA6B9474C6}"/>
              </a:ext>
            </a:extLst>
          </p:cNvPr>
          <p:cNvSpPr txBox="1"/>
          <p:nvPr/>
        </p:nvSpPr>
        <p:spPr>
          <a:xfrm>
            <a:off x="231389" y="1700705"/>
            <a:ext cx="8567935" cy="2677656"/>
          </a:xfrm>
          <a:prstGeom prst="rect">
            <a:avLst/>
          </a:prstGeom>
          <a:noFill/>
        </p:spPr>
        <p:txBody>
          <a:bodyPr wrap="square" lIns="91440" tIns="45720" rIns="91440" bIns="45720" rtlCol="0" anchor="t">
            <a:spAutoFit/>
          </a:bodyPr>
          <a:lstStyle/>
          <a:p>
            <a:r>
              <a:rPr lang="en-US">
                <a:effectLst/>
                <a:latin typeface="Times New Roman"/>
                <a:ea typeface="Calibri" panose="020F0502020204030204" pitchFamily="34" charset="0"/>
                <a:cs typeface="Times New Roman"/>
              </a:rPr>
              <a:t>“</a:t>
            </a:r>
            <a:r>
              <a:rPr lang="en-US" i="1">
                <a:effectLst/>
                <a:latin typeface="Times New Roman"/>
                <a:ea typeface="Calibri" panose="020F0502020204030204" pitchFamily="34" charset="0"/>
                <a:cs typeface="Times New Roman"/>
              </a:rPr>
              <a:t>I think [</a:t>
            </a:r>
            <a:r>
              <a:rPr lang="en-US" i="1">
                <a:latin typeface="Times New Roman"/>
                <a:ea typeface="Calibri" panose="020F0502020204030204" pitchFamily="34" charset="0"/>
                <a:cs typeface="Times New Roman"/>
              </a:rPr>
              <a:t>the probation</a:t>
            </a:r>
            <a:r>
              <a:rPr lang="en-US" i="1">
                <a:effectLst/>
                <a:latin typeface="Times New Roman"/>
                <a:ea typeface="Calibri" panose="020F0502020204030204" pitchFamily="34" charset="0"/>
                <a:cs typeface="Times New Roman"/>
              </a:rPr>
              <a:t> officer] walked a fine line better than most people </a:t>
            </a:r>
            <a:r>
              <a:rPr lang="en-US" i="1">
                <a:latin typeface="Times New Roman"/>
                <a:ea typeface="Calibri" panose="020F0502020204030204" pitchFamily="34" charset="0"/>
                <a:cs typeface="Times New Roman"/>
              </a:rPr>
              <a:t>could’ve being  an</a:t>
            </a:r>
            <a:r>
              <a:rPr lang="en-US" i="1">
                <a:effectLst/>
                <a:latin typeface="Times New Roman"/>
                <a:ea typeface="Calibri" panose="020F0502020204030204" pitchFamily="34" charset="0"/>
                <a:cs typeface="Times New Roman"/>
              </a:rPr>
              <a:t> authority figure and, at the same time, came across as genuinely trying to help somebody</a:t>
            </a:r>
            <a:r>
              <a:rPr lang="en-US">
                <a:effectLst/>
                <a:latin typeface="Times New Roman"/>
                <a:ea typeface="Calibri" panose="020F0502020204030204" pitchFamily="34" charset="0"/>
                <a:cs typeface="Times New Roman"/>
              </a:rPr>
              <a:t>.”</a:t>
            </a:r>
            <a:r>
              <a:rPr lang="en-US">
                <a:latin typeface="Times New Roman"/>
                <a:ea typeface="Calibri" panose="020F0502020204030204" pitchFamily="34" charset="0"/>
                <a:cs typeface="Times New Roman"/>
              </a:rPr>
              <a:t> </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endParaRPr lang="en-US">
              <a:latin typeface="Times New Roman" panose="02020603050405020304" pitchFamily="18" charset="0"/>
              <a:ea typeface="Calibri" panose="020F0502020204030204" pitchFamily="34" charset="0"/>
              <a:cs typeface="Times New Roman" panose="02020603050405020304" pitchFamily="18" charset="0"/>
            </a:endParaRPr>
          </a:p>
          <a:p>
            <a:r>
              <a:rPr lang="en-US">
                <a:effectLst/>
                <a:latin typeface="Times New Roman"/>
                <a:ea typeface="Calibri" panose="020F0502020204030204" pitchFamily="34" charset="0"/>
                <a:cs typeface="Times New Roman"/>
              </a:rPr>
              <a:t>“</a:t>
            </a:r>
            <a:r>
              <a:rPr lang="en-US" i="1">
                <a:effectLst/>
                <a:latin typeface="Times New Roman"/>
                <a:ea typeface="Calibri" panose="020F0502020204030204" pitchFamily="34" charset="0"/>
                <a:cs typeface="Times New Roman"/>
              </a:rPr>
              <a:t>I'm not sure who [</a:t>
            </a:r>
            <a:r>
              <a:rPr lang="en-US" i="1">
                <a:latin typeface="Times New Roman"/>
                <a:ea typeface="Calibri" panose="020F0502020204030204" pitchFamily="34" charset="0"/>
                <a:cs typeface="Times New Roman"/>
              </a:rPr>
              <a:t>the probation</a:t>
            </a:r>
            <a:r>
              <a:rPr lang="en-US" i="1">
                <a:effectLst/>
                <a:latin typeface="Times New Roman"/>
                <a:ea typeface="Calibri" panose="020F0502020204030204" pitchFamily="34" charset="0"/>
                <a:cs typeface="Times New Roman"/>
              </a:rPr>
              <a:t> officer] was replaced with but [</a:t>
            </a:r>
            <a:r>
              <a:rPr lang="en-US" i="1">
                <a:latin typeface="Times New Roman"/>
                <a:ea typeface="Calibri" panose="020F0502020204030204" pitchFamily="34" charset="0"/>
                <a:cs typeface="Times New Roman"/>
              </a:rPr>
              <a:t>the probation</a:t>
            </a:r>
            <a:r>
              <a:rPr lang="en-US" i="1">
                <a:effectLst/>
                <a:latin typeface="Times New Roman"/>
                <a:ea typeface="Calibri" panose="020F0502020204030204" pitchFamily="34" charset="0"/>
                <a:cs typeface="Times New Roman"/>
              </a:rPr>
              <a:t> officer] is like the contact in and out of court.</a:t>
            </a:r>
            <a:r>
              <a:rPr lang="en-US" i="1">
                <a:latin typeface="Times New Roman"/>
                <a:ea typeface="Calibri" panose="020F0502020204030204" pitchFamily="34" charset="0"/>
                <a:cs typeface="Times New Roman"/>
              </a:rPr>
              <a:t> </a:t>
            </a:r>
            <a:r>
              <a:rPr lang="en-US" i="1">
                <a:effectLst/>
                <a:latin typeface="Times New Roman"/>
                <a:ea typeface="Calibri" panose="020F0502020204030204" pitchFamily="34" charset="0"/>
                <a:cs typeface="Times New Roman"/>
              </a:rPr>
              <a:t>So, I feel like that person is the most important of the whole program, the person that holds you accountable inside and outside, </a:t>
            </a:r>
            <a:r>
              <a:rPr lang="en-US" i="1">
                <a:latin typeface="Times New Roman"/>
                <a:ea typeface="Calibri" panose="020F0502020204030204" pitchFamily="34" charset="0"/>
                <a:cs typeface="Times New Roman"/>
              </a:rPr>
              <a:t>but  genuinely</a:t>
            </a:r>
            <a:r>
              <a:rPr lang="en-US" i="1">
                <a:effectLst/>
                <a:latin typeface="Times New Roman"/>
                <a:ea typeface="Calibri" panose="020F0502020204030204" pitchFamily="34" charset="0"/>
                <a:cs typeface="Times New Roman"/>
              </a:rPr>
              <a:t> wants you to succeed at the same time</a:t>
            </a:r>
            <a:r>
              <a:rPr lang="en-US">
                <a:effectLst/>
                <a:latin typeface="Times New Roman"/>
                <a:ea typeface="Calibri" panose="020F0502020204030204" pitchFamily="34" charset="0"/>
                <a:cs typeface="Times New Roman"/>
              </a:rPr>
              <a:t>.”</a:t>
            </a:r>
          </a:p>
          <a:p>
            <a:pPr marL="0" marR="0">
              <a:spcBef>
                <a:spcPts val="0"/>
              </a:spcBef>
              <a:spcAft>
                <a:spcPts val="0"/>
              </a:spcAft>
            </a:pP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r>
              <a:rPr lang="en-US">
                <a:latin typeface="Times New Roman"/>
                <a:cs typeface="Times New Roman"/>
              </a:rPr>
              <a:t>“</a:t>
            </a:r>
            <a:r>
              <a:rPr lang="en-US" i="1">
                <a:latin typeface="Times New Roman"/>
                <a:cs typeface="Times New Roman"/>
              </a:rPr>
              <a:t>There wasn’t really strategies or techniques, it was more having that accountability, having to be honest all the time, and [the probation officer] did help on a personal level too. It was like having an extra counselor with me, [to help with] things that I am facing, things I could face, and [the probation officer] wasn’t there just doing their job. I mean, [the probation officer] really connected with me. That was really helpful too</a:t>
            </a:r>
            <a:r>
              <a:rPr lang="en-US">
                <a:latin typeface="Times New Roman"/>
                <a:cs typeface="Times New Roman"/>
              </a:rPr>
              <a:t>.” </a:t>
            </a:r>
          </a:p>
          <a:p>
            <a:endParaRPr lang="en-US">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Audio Recording Apr 7, 2023 at 4:47:44 PM">
            <a:hlinkClick r:id="" action="ppaction://media"/>
            <a:extLst>
              <a:ext uri="{FF2B5EF4-FFF2-40B4-BE49-F238E27FC236}">
                <a16:creationId xmlns:a16="http://schemas.microsoft.com/office/drawing/2014/main" id="{BBBA3C94-39BF-5984-89AA-43B2014E5C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63248" y="287740"/>
            <a:ext cx="812800" cy="812800"/>
          </a:xfrm>
          <a:prstGeom prst="rect">
            <a:avLst/>
          </a:prstGeom>
        </p:spPr>
      </p:pic>
    </p:spTree>
    <p:extLst>
      <p:ext uri="{BB962C8B-B14F-4D97-AF65-F5344CB8AC3E}">
        <p14:creationId xmlns:p14="http://schemas.microsoft.com/office/powerpoint/2010/main" val="14467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2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71A7-E1BF-EE8A-C506-8AE23B712E45}"/>
              </a:ext>
            </a:extLst>
          </p:cNvPr>
          <p:cNvSpPr>
            <a:spLocks noGrp="1"/>
          </p:cNvSpPr>
          <p:nvPr>
            <p:ph type="title"/>
          </p:nvPr>
        </p:nvSpPr>
        <p:spPr>
          <a:xfrm>
            <a:off x="-91911" y="-54953"/>
            <a:ext cx="7072439" cy="830348"/>
          </a:xfrm>
        </p:spPr>
        <p:txBody>
          <a:bodyPr spcFirstLastPara="1" vert="horz" wrap="square" lIns="68580" tIns="34290" rIns="68580" bIns="34290" rtlCol="0" anchor="t" anchorCtr="0">
            <a:noAutofit/>
          </a:bodyPr>
          <a:lstStyle/>
          <a:p>
            <a:pPr lvl="1" algn="ctr">
              <a:spcBef>
                <a:spcPts val="750"/>
              </a:spcBef>
            </a:pPr>
            <a:br>
              <a:rPr lang="en-US" sz="2400" kern="1200">
                <a:latin typeface="Times New Roman" panose="02020603050405020304" pitchFamily="18" charset="0"/>
                <a:cs typeface="Times New Roman" panose="02020603050405020304" pitchFamily="18" charset="0"/>
              </a:rPr>
            </a:br>
            <a:r>
              <a:rPr lang="en-US" sz="2400" kern="1200">
                <a:solidFill>
                  <a:schemeClr val="bg1"/>
                </a:solidFill>
                <a:latin typeface="Times New Roman"/>
                <a:ea typeface="+mj-lt"/>
                <a:cs typeface="Times New Roman"/>
              </a:rPr>
              <a:t>Importance of Supportive Relationships, Emotional, Personal Connections</a:t>
            </a:r>
          </a:p>
          <a:p>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EE6797A-2431-93E6-4947-68691096FCAA}"/>
              </a:ext>
            </a:extLst>
          </p:cNvPr>
          <p:cNvSpPr txBox="1"/>
          <p:nvPr/>
        </p:nvSpPr>
        <p:spPr>
          <a:xfrm>
            <a:off x="1610316" y="1300595"/>
            <a:ext cx="5810082" cy="400110"/>
          </a:xfrm>
          <a:prstGeom prst="rect">
            <a:avLst/>
          </a:prstGeom>
          <a:noFill/>
        </p:spPr>
        <p:txBody>
          <a:bodyPr wrap="square" rtlCol="0">
            <a:spAutoFit/>
          </a:bodyPr>
          <a:lstStyle/>
          <a:p>
            <a:pPr algn="ctr"/>
            <a:r>
              <a:rPr lang="en-US" sz="2000" b="1">
                <a:solidFill>
                  <a:srgbClr val="003591"/>
                </a:solidFill>
                <a:latin typeface="Times New Roman" panose="02020603050405020304" pitchFamily="18" charset="0"/>
                <a:ea typeface="Calibri" panose="020F0502020204030204" pitchFamily="34" charset="0"/>
                <a:cs typeface="Times New Roman" panose="02020603050405020304" pitchFamily="18" charset="0"/>
              </a:rPr>
              <a:t>Sober Network</a:t>
            </a:r>
            <a:endParaRPr lang="en-US" sz="2000" b="1">
              <a:solidFill>
                <a:srgbClr val="003591"/>
              </a:solidFill>
            </a:endParaRPr>
          </a:p>
        </p:txBody>
      </p:sp>
      <p:sp>
        <p:nvSpPr>
          <p:cNvPr id="7" name="TextBox 6">
            <a:extLst>
              <a:ext uri="{FF2B5EF4-FFF2-40B4-BE49-F238E27FC236}">
                <a16:creationId xmlns:a16="http://schemas.microsoft.com/office/drawing/2014/main" id="{036FE775-762A-636A-6DC1-ABDA6B9474C6}"/>
              </a:ext>
            </a:extLst>
          </p:cNvPr>
          <p:cNvSpPr txBox="1"/>
          <p:nvPr/>
        </p:nvSpPr>
        <p:spPr>
          <a:xfrm>
            <a:off x="288032" y="1709710"/>
            <a:ext cx="8567935" cy="2031325"/>
          </a:xfrm>
          <a:prstGeom prst="rect">
            <a:avLst/>
          </a:prstGeom>
          <a:noFill/>
        </p:spPr>
        <p:txBody>
          <a:bodyPr wrap="square" lIns="91440" tIns="45720" rIns="91440" bIns="45720" rtlCol="0" anchor="ctr">
            <a:spAutoFit/>
          </a:bodyPr>
          <a:lstStyle/>
          <a:p>
            <a:r>
              <a:rPr lang="en-US" sz="1800">
                <a:effectLst/>
                <a:latin typeface="Times New Roman"/>
                <a:ea typeface="Calibri" panose="020F0502020204030204" pitchFamily="34" charset="0"/>
                <a:cs typeface="Times New Roman"/>
              </a:rPr>
              <a:t>Many discussed having </a:t>
            </a:r>
            <a:r>
              <a:rPr lang="en-US" sz="1800">
                <a:latin typeface="Times New Roman"/>
                <a:ea typeface="Calibri" panose="020F0502020204030204" pitchFamily="34" charset="0"/>
                <a:cs typeface="Times New Roman"/>
              </a:rPr>
              <a:t>a supportive </a:t>
            </a:r>
            <a:r>
              <a:rPr lang="en-US" sz="1800">
                <a:effectLst/>
                <a:latin typeface="Times New Roman"/>
                <a:ea typeface="Calibri" panose="020F0502020204030204" pitchFamily="34" charset="0"/>
                <a:cs typeface="Times New Roman"/>
              </a:rPr>
              <a:t>sober network both while </a:t>
            </a:r>
            <a:r>
              <a:rPr lang="en-US" sz="1800">
                <a:latin typeface="Times New Roman"/>
                <a:ea typeface="Calibri" panose="020F0502020204030204" pitchFamily="34" charset="0"/>
                <a:cs typeface="Times New Roman"/>
              </a:rPr>
              <a:t>during and</a:t>
            </a:r>
            <a:r>
              <a:rPr lang="en-US" sz="1800">
                <a:effectLst/>
                <a:latin typeface="Times New Roman"/>
                <a:ea typeface="Calibri" panose="020F0502020204030204" pitchFamily="34" charset="0"/>
                <a:cs typeface="Times New Roman"/>
              </a:rPr>
              <a:t> after the program.</a:t>
            </a:r>
            <a:r>
              <a:rPr lang="en-US" sz="1800">
                <a:latin typeface="Times New Roman"/>
                <a:ea typeface="Calibri" panose="020F0502020204030204" pitchFamily="34" charset="0"/>
                <a:cs typeface="Times New Roman"/>
              </a:rPr>
              <a:t> </a:t>
            </a:r>
          </a:p>
          <a:p>
            <a:endParaRPr lang="en-US" sz="1800">
              <a:effectLst/>
              <a:latin typeface="Times New Roman"/>
              <a:ea typeface="Calibri" panose="020F0502020204030204" pitchFamily="34" charset="0"/>
              <a:cs typeface="Times New Roman"/>
            </a:endParaRPr>
          </a:p>
          <a:p>
            <a:r>
              <a:rPr lang="en-US" sz="1800">
                <a:effectLst/>
                <a:latin typeface="Times New Roman"/>
                <a:ea typeface="Calibri" panose="020F0502020204030204" pitchFamily="34" charset="0"/>
                <a:cs typeface="Times New Roman"/>
              </a:rPr>
              <a:t>“</a:t>
            </a:r>
            <a:r>
              <a:rPr lang="en-US" sz="1800" i="1">
                <a:effectLst/>
                <a:latin typeface="Times New Roman"/>
                <a:ea typeface="Calibri" panose="020F0502020204030204" pitchFamily="34" charset="0"/>
                <a:cs typeface="Times New Roman"/>
              </a:rPr>
              <a:t>I had built a sober network for myself away from that meeting stage. So, I had outside support all around me</a:t>
            </a:r>
            <a:r>
              <a:rPr lang="en-US" sz="1800">
                <a:effectLst/>
                <a:latin typeface="Times New Roman"/>
                <a:ea typeface="Calibri" panose="020F0502020204030204" pitchFamily="34" charset="0"/>
                <a:cs typeface="Times New Roman"/>
              </a:rPr>
              <a:t>.” </a:t>
            </a:r>
          </a:p>
          <a:p>
            <a:endParaRPr lang="en-US" sz="1800">
              <a:latin typeface="Times New Roman"/>
              <a:ea typeface="Calibri" panose="020F0502020204030204" pitchFamily="34" charset="0"/>
              <a:cs typeface="Times New Roman"/>
            </a:endParaRPr>
          </a:p>
          <a:p>
            <a:r>
              <a:rPr lang="en-US" sz="1800">
                <a:effectLst/>
                <a:latin typeface="Times New Roman"/>
                <a:ea typeface="Calibri" panose="020F0502020204030204" pitchFamily="34" charset="0"/>
                <a:cs typeface="Times New Roman"/>
              </a:rPr>
              <a:t>“</a:t>
            </a:r>
            <a:r>
              <a:rPr lang="en-US" sz="1800" i="1">
                <a:effectLst/>
                <a:latin typeface="Times New Roman"/>
                <a:ea typeface="Calibri" panose="020F0502020204030204" pitchFamily="34" charset="0"/>
                <a:cs typeface="Times New Roman"/>
              </a:rPr>
              <a:t>the sober network . . . I believe helped carry me through this entire process</a:t>
            </a:r>
            <a:r>
              <a:rPr lang="en-US" sz="1800" i="1">
                <a:latin typeface="Times New Roman"/>
                <a:ea typeface="Calibri" panose="020F0502020204030204" pitchFamily="34" charset="0"/>
                <a:cs typeface="Times New Roman"/>
              </a:rPr>
              <a:t>.</a:t>
            </a:r>
            <a:r>
              <a:rPr lang="en-US" sz="1800">
                <a:latin typeface="Times New Roman"/>
                <a:ea typeface="Calibri" panose="020F0502020204030204" pitchFamily="34" charset="0"/>
                <a:cs typeface="Times New Roman"/>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Audio Recording Apr 7, 2023 at 4:49:48 PM">
            <a:hlinkClick r:id="" action="ppaction://media"/>
            <a:extLst>
              <a:ext uri="{FF2B5EF4-FFF2-40B4-BE49-F238E27FC236}">
                <a16:creationId xmlns:a16="http://schemas.microsoft.com/office/drawing/2014/main" id="{59117AC1-D04B-FEE1-B780-0020E8FB22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165350"/>
            <a:ext cx="812800" cy="812800"/>
          </a:xfrm>
          <a:prstGeom prst="rect">
            <a:avLst/>
          </a:prstGeom>
        </p:spPr>
      </p:pic>
    </p:spTree>
    <p:extLst>
      <p:ext uri="{BB962C8B-B14F-4D97-AF65-F5344CB8AC3E}">
        <p14:creationId xmlns:p14="http://schemas.microsoft.com/office/powerpoint/2010/main" val="3105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4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1"/>
          <p:cNvSpPr txBox="1">
            <a:spLocks noGrp="1"/>
          </p:cNvSpPr>
          <p:nvPr>
            <p:ph type="ctrTitle"/>
          </p:nvPr>
        </p:nvSpPr>
        <p:spPr>
          <a:xfrm>
            <a:off x="685800" y="1469231"/>
            <a:ext cx="7772400" cy="1102519"/>
          </a:xfrm>
        </p:spPr>
        <p:txBody>
          <a:bodyPr spcFirstLastPara="1" wrap="square" lIns="91425" tIns="45700" rIns="91425" bIns="45700" anchor="ctr" anchorCtr="0">
            <a:normAutofit/>
          </a:bodyPr>
          <a:lstStyle/>
          <a:p>
            <a:pPr marL="0" lvl="0" indent="0" rtl="0">
              <a:spcBef>
                <a:spcPts val="0"/>
              </a:spcBef>
              <a:spcAft>
                <a:spcPts val="0"/>
              </a:spcAft>
              <a:buClr>
                <a:schemeClr val="lt1"/>
              </a:buClr>
              <a:buSzPct val="100000"/>
              <a:buFont typeface="Calibri"/>
              <a:buNone/>
            </a:pPr>
            <a:r>
              <a:rPr lang="en-US" sz="6600" b="1">
                <a:latin typeface="Times New Roman" panose="02020603050405020304" pitchFamily="18" charset="0"/>
                <a:cs typeface="Times New Roman" panose="02020603050405020304" pitchFamily="18" charset="0"/>
              </a:rPr>
              <a:t>Thank You!</a:t>
            </a:r>
          </a:p>
        </p:txBody>
      </p:sp>
      <p:sp>
        <p:nvSpPr>
          <p:cNvPr id="454" name="Google Shape;454;p71"/>
          <p:cNvSpPr txBox="1">
            <a:spLocks noGrp="1"/>
          </p:cNvSpPr>
          <p:nvPr>
            <p:ph type="subTitle" idx="1"/>
          </p:nvPr>
        </p:nvSpPr>
        <p:spPr>
          <a:xfrm>
            <a:off x="1371600" y="2571750"/>
            <a:ext cx="6400800" cy="415383"/>
          </a:xfrm>
        </p:spPr>
        <p:txBody>
          <a:bodyPr spcFirstLastPara="1" wrap="square" lIns="91425" tIns="45700" rIns="91425" bIns="45700" anchor="t" anchorCtr="0">
            <a:normAutofit fontScale="25000" lnSpcReduction="20000"/>
          </a:bodyPr>
          <a:lstStyle/>
          <a:p>
            <a:pPr marL="0" lvl="0" indent="0" rtl="0">
              <a:spcBef>
                <a:spcPts val="0"/>
              </a:spcBef>
              <a:spcAft>
                <a:spcPts val="600"/>
              </a:spcAft>
              <a:buClr>
                <a:schemeClr val="dk1"/>
              </a:buClr>
              <a:buSzPts val="3200"/>
              <a:buNone/>
            </a:pPr>
            <a:endParaRPr lang="en-US"/>
          </a:p>
          <a:p>
            <a:pPr marL="0" lvl="0" indent="0" rtl="0">
              <a:spcBef>
                <a:spcPts val="0"/>
              </a:spcBef>
              <a:spcAft>
                <a:spcPts val="600"/>
              </a:spcAft>
              <a:buClr>
                <a:schemeClr val="dk1"/>
              </a:buClr>
              <a:buSzPts val="6600"/>
              <a:buNone/>
            </a:pPr>
            <a:r>
              <a:rPr lang="en-US" sz="17600">
                <a:solidFill>
                  <a:schemeClr val="tx1"/>
                </a:solidFill>
                <a:latin typeface="Times New Roman" panose="02020603050405020304" pitchFamily="18" charset="0"/>
                <a:cs typeface="Times New Roman" panose="02020603050405020304" pitchFamily="18" charset="0"/>
              </a:rPr>
              <a:t>Questions?</a:t>
            </a:r>
          </a:p>
          <a:p>
            <a:pPr marL="0" marR="0" lvl="0" indent="0" rtl="0">
              <a:spcBef>
                <a:spcPts val="0"/>
              </a:spcBef>
              <a:spcAft>
                <a:spcPts val="600"/>
              </a:spcAft>
              <a:buClr>
                <a:schemeClr val="dk1"/>
              </a:buClr>
              <a:buSzPts val="3200"/>
              <a:buFont typeface="Calibri"/>
              <a:buNone/>
            </a:pPr>
            <a:endParaRPr lang="en-US"/>
          </a:p>
        </p:txBody>
      </p:sp>
      <p:pic>
        <p:nvPicPr>
          <p:cNvPr id="5" name="Audio 4">
            <a:hlinkClick r:id="" action="ppaction://media"/>
            <a:extLst>
              <a:ext uri="{FF2B5EF4-FFF2-40B4-BE49-F238E27FC236}">
                <a16:creationId xmlns:a16="http://schemas.microsoft.com/office/drawing/2014/main" id="{E6504245-B457-D0B4-487A-C46A7C9553E3}"/>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9844" t="-139844" r="-139844" b="-139844"/>
          <a:stretch>
            <a:fillRect/>
          </a:stretch>
        </p:blipFill>
        <p:spPr>
          <a:xfrm>
            <a:off x="7539228" y="3538728"/>
            <a:ext cx="1543050" cy="154305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8303"/>
    </mc:Choice>
    <mc:Fallback xmlns="">
      <p:transition spd="slow" advTm="83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126F-6D29-D90F-18AE-D24BA63D5365}"/>
              </a:ext>
            </a:extLst>
          </p:cNvPr>
          <p:cNvSpPr>
            <a:spLocks noGrp="1"/>
          </p:cNvSpPr>
          <p:nvPr>
            <p:ph type="title"/>
          </p:nvPr>
        </p:nvSpPr>
        <p:spPr>
          <a:xfrm>
            <a:off x="-173979" y="165518"/>
            <a:ext cx="7149314" cy="857250"/>
          </a:xfrm>
        </p:spPr>
        <p:txBody>
          <a:bodyPr>
            <a:normAutofit fontScale="90000"/>
          </a:bodyPr>
          <a:lstStyle/>
          <a:p>
            <a:r>
              <a:rPr lang="en-US" sz="3600">
                <a:latin typeface="Times New Roman"/>
                <a:cs typeface="Times New Roman"/>
              </a:rPr>
              <a:t>Method</a:t>
            </a:r>
            <a:br>
              <a:rPr lang="en-US" sz="3600">
                <a:latin typeface="Times New Roman"/>
                <a:cs typeface="Times New Roman"/>
              </a:rPr>
            </a:br>
            <a:r>
              <a:rPr lang="en-US" sz="3600">
                <a:latin typeface="Times New Roman"/>
                <a:cs typeface="Times New Roman"/>
              </a:rPr>
              <a:t>Quantitative Data</a:t>
            </a:r>
          </a:p>
        </p:txBody>
      </p:sp>
      <p:sp>
        <p:nvSpPr>
          <p:cNvPr id="3" name="Content Placeholder 2">
            <a:extLst>
              <a:ext uri="{FF2B5EF4-FFF2-40B4-BE49-F238E27FC236}">
                <a16:creationId xmlns:a16="http://schemas.microsoft.com/office/drawing/2014/main" id="{68062B71-B444-7D8A-2758-BCC6B08F556E}"/>
              </a:ext>
            </a:extLst>
          </p:cNvPr>
          <p:cNvSpPr>
            <a:spLocks noGrp="1"/>
          </p:cNvSpPr>
          <p:nvPr>
            <p:ph idx="1"/>
          </p:nvPr>
        </p:nvSpPr>
        <p:spPr>
          <a:xfrm>
            <a:off x="2897414" y="1361412"/>
            <a:ext cx="3596232" cy="2652238"/>
          </a:xfrm>
        </p:spPr>
        <p:txBody>
          <a:bodyPr spcFirstLastPara="1" vert="horz" wrap="square" lIns="68580" tIns="34290" rIns="68580" bIns="34290" rtlCol="0" anchor="t" anchorCtr="0">
            <a:normAutofit/>
          </a:bodyPr>
          <a:lstStyle/>
          <a:p>
            <a:pPr marL="339725" indent="-225425">
              <a:buClr>
                <a:srgbClr val="003591"/>
              </a:buClr>
              <a:buSzPct val="15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Control Group (</a:t>
            </a:r>
            <a:r>
              <a:rPr lang="en-US" sz="1800" i="1">
                <a:latin typeface="Times New Roman" panose="02020603050405020304" pitchFamily="18" charset="0"/>
                <a:cs typeface="Times New Roman" panose="02020603050405020304" pitchFamily="18" charset="0"/>
              </a:rPr>
              <a:t>N</a:t>
            </a:r>
            <a:r>
              <a:rPr lang="en-US" sz="1800">
                <a:latin typeface="Times New Roman" panose="02020603050405020304" pitchFamily="18" charset="0"/>
                <a:cs typeface="Times New Roman" panose="02020603050405020304" pitchFamily="18" charset="0"/>
              </a:rPr>
              <a:t> = 65)</a:t>
            </a:r>
          </a:p>
          <a:p>
            <a:pPr marL="687388" lvl="1" indent="-230188">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Drug Offenders</a:t>
            </a:r>
          </a:p>
          <a:p>
            <a:pPr marL="687388" lvl="1" indent="-230188">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Non-LASER Docket Program </a:t>
            </a:r>
          </a:p>
          <a:p>
            <a:pPr marL="687388" lvl="1" indent="-230188">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Coarsened Exact Matching</a:t>
            </a:r>
          </a:p>
          <a:p>
            <a:pPr marL="914400" lvl="2"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Sex</a:t>
            </a:r>
          </a:p>
          <a:p>
            <a:pPr marL="914400" lvl="2"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Age</a:t>
            </a:r>
          </a:p>
          <a:p>
            <a:pPr marL="914400" lvl="2"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Race</a:t>
            </a:r>
          </a:p>
          <a:p>
            <a:pPr marL="914400" lvl="2"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Pretrial Risk Assessment</a:t>
            </a:r>
          </a:p>
          <a:p>
            <a:pPr marL="0" indent="0">
              <a:buNone/>
            </a:pPr>
            <a:endParaRPr lang="en-US" sz="180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C6EF481-28F4-A74B-F475-88139B2E3520}"/>
              </a:ext>
            </a:extLst>
          </p:cNvPr>
          <p:cNvSpPr txBox="1">
            <a:spLocks/>
          </p:cNvSpPr>
          <p:nvPr/>
        </p:nvSpPr>
        <p:spPr>
          <a:xfrm>
            <a:off x="6198494" y="1361412"/>
            <a:ext cx="2945506" cy="1419551"/>
          </a:xfrm>
          <a:prstGeom prst="rect">
            <a:avLst/>
          </a:prstGeom>
          <a:noFill/>
          <a:ln>
            <a:noFill/>
          </a:ln>
        </p:spPr>
        <p:txBody>
          <a:bodyPr spcFirstLastPara="1" vert="horz" wrap="square" lIns="68580" tIns="34290" rIns="68580" bIns="3429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39725" indent="-225425">
              <a:buClr>
                <a:srgbClr val="003591"/>
              </a:buClr>
              <a:buSzPct val="15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Quantitative Data</a:t>
            </a:r>
          </a:p>
          <a:p>
            <a:pPr marL="687388" lvl="1" indent="-225425">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Preexisting, Deidentified</a:t>
            </a:r>
          </a:p>
          <a:p>
            <a:pPr marL="687388" lvl="1" indent="-230188">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Uploaded to UNH Box</a:t>
            </a:r>
          </a:p>
          <a:p>
            <a:pPr marL="687388" lvl="1" indent="-225425">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Excel into SPSS</a:t>
            </a:r>
          </a:p>
          <a:p>
            <a:pPr marL="0" indent="0">
              <a:buFont typeface="Arial"/>
              <a:buNone/>
            </a:pPr>
            <a:endParaRPr lang="en-US" sz="180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EEC7D3CD-2F2E-BB38-F5BE-B82FAB5FFB79}"/>
              </a:ext>
            </a:extLst>
          </p:cNvPr>
          <p:cNvSpPr txBox="1">
            <a:spLocks/>
          </p:cNvSpPr>
          <p:nvPr/>
        </p:nvSpPr>
        <p:spPr>
          <a:xfrm>
            <a:off x="-105196" y="1361412"/>
            <a:ext cx="3014071" cy="1670030"/>
          </a:xfrm>
          <a:prstGeom prst="rect">
            <a:avLst/>
          </a:prstGeom>
          <a:noFill/>
          <a:ln>
            <a:noFill/>
          </a:ln>
        </p:spPr>
        <p:txBody>
          <a:bodyPr spcFirstLastPara="1" vert="horz" wrap="square" lIns="68580" tIns="34290" rIns="68580" bIns="34290" rtlCol="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39725" indent="-225425">
              <a:buClr>
                <a:srgbClr val="003591"/>
              </a:buClr>
              <a:buSzPct val="150000"/>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Treatment Group (</a:t>
            </a:r>
            <a:r>
              <a:rPr lang="en-US" sz="1800" i="1">
                <a:latin typeface="Times New Roman" panose="02020603050405020304" pitchFamily="18" charset="0"/>
                <a:cs typeface="Times New Roman" panose="02020603050405020304" pitchFamily="18" charset="0"/>
              </a:rPr>
              <a:t>N</a:t>
            </a:r>
            <a:r>
              <a:rPr lang="en-US" sz="1800">
                <a:latin typeface="Times New Roman" panose="02020603050405020304" pitchFamily="18" charset="0"/>
                <a:cs typeface="Times New Roman" panose="02020603050405020304" pitchFamily="18" charset="0"/>
              </a:rPr>
              <a:t> = 74)</a:t>
            </a:r>
          </a:p>
          <a:p>
            <a:pPr marL="687388" lvl="1" indent="-230188">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Drug Offenders</a:t>
            </a:r>
          </a:p>
          <a:p>
            <a:pPr marL="687388" lvl="1" indent="-230188">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LASER Docket program </a:t>
            </a:r>
          </a:p>
          <a:p>
            <a:pPr marL="687388" lvl="1" indent="-230188">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2016 to Present</a:t>
            </a:r>
          </a:p>
          <a:p>
            <a:pPr marL="0" indent="0">
              <a:buFont typeface="Arial"/>
              <a:buNone/>
            </a:pPr>
            <a:endParaRPr lang="en-US" sz="1800">
              <a:latin typeface="Times New Roman" panose="02020603050405020304" pitchFamily="18" charset="0"/>
              <a:cs typeface="Times New Roman" panose="02020603050405020304" pitchFamily="18" charset="0"/>
            </a:endParaRPr>
          </a:p>
        </p:txBody>
      </p:sp>
      <p:pic>
        <p:nvPicPr>
          <p:cNvPr id="13" name="Audio 12">
            <a:hlinkClick r:id="" action="ppaction://media"/>
            <a:extLst>
              <a:ext uri="{FF2B5EF4-FFF2-40B4-BE49-F238E27FC236}">
                <a16:creationId xmlns:a16="http://schemas.microsoft.com/office/drawing/2014/main" id="{B6A3E3B4-A3AB-B32C-5E1B-AA370FAA6A5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1382693794"/>
      </p:ext>
    </p:extLst>
  </p:cSld>
  <p:clrMapOvr>
    <a:masterClrMapping/>
  </p:clrMapOvr>
  <mc:AlternateContent xmlns:mc="http://schemas.openxmlformats.org/markup-compatibility/2006" xmlns:p14="http://schemas.microsoft.com/office/powerpoint/2010/main">
    <mc:Choice Requires="p14">
      <p:transition spd="slow" p14:dur="2000" advTm="24713"/>
    </mc:Choice>
    <mc:Fallback xmlns="">
      <p:transition spd="slow" advTm="247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126F-6D29-D90F-18AE-D24BA63D5365}"/>
              </a:ext>
            </a:extLst>
          </p:cNvPr>
          <p:cNvSpPr>
            <a:spLocks noGrp="1"/>
          </p:cNvSpPr>
          <p:nvPr>
            <p:ph type="title"/>
          </p:nvPr>
        </p:nvSpPr>
        <p:spPr>
          <a:xfrm>
            <a:off x="-173979" y="165518"/>
            <a:ext cx="7149314" cy="857250"/>
          </a:xfrm>
        </p:spPr>
        <p:txBody>
          <a:bodyPr>
            <a:normAutofit fontScale="90000"/>
          </a:bodyPr>
          <a:lstStyle/>
          <a:p>
            <a:r>
              <a:rPr lang="en-US" sz="3600">
                <a:latin typeface="Times New Roman"/>
                <a:cs typeface="Times New Roman"/>
              </a:rPr>
              <a:t>Method</a:t>
            </a:r>
            <a:br>
              <a:rPr lang="en-US" sz="3600">
                <a:latin typeface="Times New Roman"/>
                <a:cs typeface="Times New Roman"/>
              </a:rPr>
            </a:br>
            <a:r>
              <a:rPr lang="en-US" sz="3600">
                <a:latin typeface="Times New Roman"/>
                <a:cs typeface="Times New Roman"/>
              </a:rPr>
              <a:t>Quantitative Data</a:t>
            </a:r>
          </a:p>
        </p:txBody>
      </p:sp>
      <p:sp>
        <p:nvSpPr>
          <p:cNvPr id="3" name="Content Placeholder 2">
            <a:extLst>
              <a:ext uri="{FF2B5EF4-FFF2-40B4-BE49-F238E27FC236}">
                <a16:creationId xmlns:a16="http://schemas.microsoft.com/office/drawing/2014/main" id="{68062B71-B444-7D8A-2758-BCC6B08F556E}"/>
              </a:ext>
            </a:extLst>
          </p:cNvPr>
          <p:cNvSpPr>
            <a:spLocks noGrp="1"/>
          </p:cNvSpPr>
          <p:nvPr>
            <p:ph idx="1"/>
          </p:nvPr>
        </p:nvSpPr>
        <p:spPr>
          <a:xfrm>
            <a:off x="-91496" y="1267005"/>
            <a:ext cx="3441599" cy="2810032"/>
          </a:xfrm>
        </p:spPr>
        <p:txBody>
          <a:bodyPr spcFirstLastPara="1" vert="horz" wrap="square" lIns="68580" tIns="34290" rIns="68580" bIns="34290" rtlCol="0" anchor="t" anchorCtr="0">
            <a:noAutofit/>
          </a:bodyPr>
          <a:lstStyle/>
          <a:p>
            <a:pPr marL="339725" lvl="1" indent="-230188">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Criminal History</a:t>
            </a:r>
          </a:p>
          <a:p>
            <a:pPr marL="687388" lvl="2"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Age of First Offense</a:t>
            </a:r>
          </a:p>
          <a:p>
            <a:pPr marL="687388" lvl="2"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Number of Prior Arrests</a:t>
            </a:r>
          </a:p>
          <a:p>
            <a:pPr marL="687388" lvl="2"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Number of Prior Convictions</a:t>
            </a:r>
          </a:p>
          <a:p>
            <a:pPr marL="687388" lvl="2"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Risk Assessment Score</a:t>
            </a:r>
          </a:p>
          <a:p>
            <a:pPr marL="687388" lvl="2"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Minimum Sentence Guideline</a:t>
            </a:r>
          </a:p>
          <a:p>
            <a:pPr marL="687388" lvl="2"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Maximum Sentence Guideline</a:t>
            </a:r>
          </a:p>
          <a:p>
            <a:pPr marL="339725" lvl="1"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Substance Use History</a:t>
            </a:r>
          </a:p>
          <a:p>
            <a:pPr marL="687388" lvl="2"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Sober Living History</a:t>
            </a:r>
          </a:p>
          <a:p>
            <a:pPr marL="687388" lvl="2" indent="-225425">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Drug of Choice</a:t>
            </a:r>
          </a:p>
          <a:p>
            <a:pPr marL="339725" lvl="1" indent="0">
              <a:buClr>
                <a:schemeClr val="bg2">
                  <a:lumMod val="75000"/>
                </a:schemeClr>
              </a:buClr>
              <a:buSzPct val="125000"/>
              <a:buNone/>
            </a:pPr>
            <a:endParaRPr lang="en-US" sz="180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C6EF481-28F4-A74B-F475-88139B2E3520}"/>
              </a:ext>
            </a:extLst>
          </p:cNvPr>
          <p:cNvSpPr txBox="1">
            <a:spLocks/>
          </p:cNvSpPr>
          <p:nvPr/>
        </p:nvSpPr>
        <p:spPr>
          <a:xfrm>
            <a:off x="6012382" y="1262494"/>
            <a:ext cx="2985961" cy="1646128"/>
          </a:xfrm>
          <a:prstGeom prst="rect">
            <a:avLst/>
          </a:prstGeom>
          <a:noFill/>
          <a:ln>
            <a:noFill/>
          </a:ln>
        </p:spPr>
        <p:txBody>
          <a:bodyPr spcFirstLastPara="1" vert="horz" wrap="square" lIns="68580" tIns="34290" rIns="68580" bIns="3429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39725" lvl="1" indent="-230188">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Control Variables</a:t>
            </a:r>
          </a:p>
          <a:p>
            <a:pPr marL="687388" lvl="1"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Gender</a:t>
            </a:r>
          </a:p>
          <a:p>
            <a:pPr marL="687388" lvl="1"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Age Entered LASER Docket</a:t>
            </a:r>
          </a:p>
          <a:p>
            <a:pPr marL="687388" lvl="1"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Educational Level</a:t>
            </a:r>
          </a:p>
          <a:p>
            <a:pPr marL="687388" lvl="1"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Employment Status</a:t>
            </a:r>
          </a:p>
          <a:p>
            <a:pPr marL="0" indent="0">
              <a:buFont typeface="Arial"/>
              <a:buNone/>
            </a:pPr>
            <a:endParaRPr lang="en-US" sz="160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F4D1B7E-3027-6EE3-C8F0-FF8ACD18F246}"/>
              </a:ext>
            </a:extLst>
          </p:cNvPr>
          <p:cNvSpPr txBox="1">
            <a:spLocks/>
          </p:cNvSpPr>
          <p:nvPr/>
        </p:nvSpPr>
        <p:spPr>
          <a:xfrm>
            <a:off x="2790510" y="1262494"/>
            <a:ext cx="3562980" cy="2545692"/>
          </a:xfrm>
          <a:prstGeom prst="rect">
            <a:avLst/>
          </a:prstGeom>
          <a:noFill/>
          <a:ln>
            <a:noFill/>
          </a:ln>
        </p:spPr>
        <p:txBody>
          <a:bodyPr spcFirstLastPara="1" vert="horz" wrap="square" lIns="68580" tIns="34290" rIns="68580" bIns="3429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39725" lvl="1" indent="-230188">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Program Factors</a:t>
            </a:r>
          </a:p>
          <a:p>
            <a:pPr marL="687388" lvl="2"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Number of Failed Drug Tests</a:t>
            </a:r>
          </a:p>
          <a:p>
            <a:pPr marL="687388" lvl="2"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Number of Missed Requirements</a:t>
            </a:r>
          </a:p>
          <a:p>
            <a:pPr marL="687388" lvl="2" indent="-227013">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Number of Sanctions Received</a:t>
            </a:r>
          </a:p>
          <a:p>
            <a:pPr marL="687388" lvl="2" indent="-227013">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Number of Jailtime Sanctions</a:t>
            </a:r>
          </a:p>
          <a:p>
            <a:pPr marL="687388" lvl="2" indent="-227013">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Number of Incentives Received</a:t>
            </a:r>
          </a:p>
          <a:p>
            <a:pPr marL="687388" lvl="2" indent="-227013">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Number of Technical Violations</a:t>
            </a:r>
          </a:p>
          <a:p>
            <a:pPr marL="687388" lvl="2" indent="-227013">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Number of Pretrial Arrests</a:t>
            </a:r>
          </a:p>
        </p:txBody>
      </p:sp>
      <p:sp>
        <p:nvSpPr>
          <p:cNvPr id="6" name="Content Placeholder 2">
            <a:extLst>
              <a:ext uri="{FF2B5EF4-FFF2-40B4-BE49-F238E27FC236}">
                <a16:creationId xmlns:a16="http://schemas.microsoft.com/office/drawing/2014/main" id="{B4AE7C36-D570-5287-2734-D7A1BCCD0218}"/>
              </a:ext>
            </a:extLst>
          </p:cNvPr>
          <p:cNvSpPr txBox="1">
            <a:spLocks/>
          </p:cNvSpPr>
          <p:nvPr/>
        </p:nvSpPr>
        <p:spPr>
          <a:xfrm>
            <a:off x="6012382" y="3111469"/>
            <a:ext cx="2985961" cy="810416"/>
          </a:xfrm>
          <a:prstGeom prst="rect">
            <a:avLst/>
          </a:prstGeom>
          <a:noFill/>
          <a:ln>
            <a:noFill/>
          </a:ln>
        </p:spPr>
        <p:txBody>
          <a:bodyPr spcFirstLastPara="1" vert="horz" wrap="square" lIns="68580" tIns="34290" rIns="68580" bIns="3429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39725" lvl="1" indent="-230188">
              <a:buClr>
                <a:srgbClr val="003591"/>
              </a:buClr>
              <a:buSzPct val="125000"/>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Outcome Variable</a:t>
            </a:r>
          </a:p>
          <a:p>
            <a:pPr marL="687388" lvl="1" indent="-230188">
              <a:buClr>
                <a:srgbClr val="003591"/>
              </a:buClr>
              <a:buSzPct val="125000"/>
              <a:buFont typeface="Wingdings" panose="05000000000000000000" pitchFamily="2" charset="2"/>
              <a:buChar char="Ø"/>
            </a:pPr>
            <a:r>
              <a:rPr lang="en-US" sz="1400">
                <a:latin typeface="Times New Roman" panose="02020603050405020304" pitchFamily="18" charset="0"/>
                <a:cs typeface="Times New Roman" panose="02020603050405020304" pitchFamily="18" charset="0"/>
              </a:rPr>
              <a:t>Program Completion Status</a:t>
            </a:r>
          </a:p>
          <a:p>
            <a:pPr marL="0" indent="0">
              <a:buFont typeface="Arial"/>
              <a:buNone/>
            </a:pPr>
            <a:endParaRPr lang="en-US" sz="1600">
              <a:latin typeface="Times New Roman" panose="02020603050405020304" pitchFamily="18" charset="0"/>
              <a:cs typeface="Times New Roman" panose="02020603050405020304" pitchFamily="18" charset="0"/>
            </a:endParaRPr>
          </a:p>
        </p:txBody>
      </p:sp>
      <p:pic>
        <p:nvPicPr>
          <p:cNvPr id="11" name="Audio 10">
            <a:hlinkClick r:id="" action="ppaction://media"/>
            <a:extLst>
              <a:ext uri="{FF2B5EF4-FFF2-40B4-BE49-F238E27FC236}">
                <a16:creationId xmlns:a16="http://schemas.microsoft.com/office/drawing/2014/main" id="{F24A2430-A6E0-DFFC-CA86-7E887A044E04}"/>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4283539280"/>
      </p:ext>
    </p:extLst>
  </p:cSld>
  <p:clrMapOvr>
    <a:masterClrMapping/>
  </p:clrMapOvr>
  <mc:AlternateContent xmlns:mc="http://schemas.openxmlformats.org/markup-compatibility/2006" xmlns:p14="http://schemas.microsoft.com/office/powerpoint/2010/main">
    <mc:Choice Requires="p14">
      <p:transition spd="slow" p14:dur="2000" advTm="19687"/>
    </mc:Choice>
    <mc:Fallback xmlns="">
      <p:transition spd="slow" advTm="19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25" y="105499"/>
            <a:ext cx="7185728" cy="889821"/>
          </a:xfrm>
        </p:spPr>
        <p:txBody>
          <a:bodyPr>
            <a:noAutofit/>
          </a:bodyPr>
          <a:lstStyle/>
          <a:p>
            <a:r>
              <a:rPr lang="en-US" sz="3600">
                <a:latin typeface="Times New Roman" panose="02020603050405020304" pitchFamily="18" charset="0"/>
                <a:cs typeface="Times New Roman" panose="02020603050405020304" pitchFamily="18" charset="0"/>
              </a:rPr>
              <a:t>Gender</a:t>
            </a:r>
          </a:p>
        </p:txBody>
      </p:sp>
      <p:sp>
        <p:nvSpPr>
          <p:cNvPr id="8" name="TextBox 7"/>
          <p:cNvSpPr txBox="1"/>
          <p:nvPr/>
        </p:nvSpPr>
        <p:spPr>
          <a:xfrm>
            <a:off x="7339476" y="337044"/>
            <a:ext cx="1101438" cy="52322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Female = 1</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Male = 2</a:t>
            </a:r>
          </a:p>
        </p:txBody>
      </p:sp>
      <p:pic>
        <p:nvPicPr>
          <p:cNvPr id="3" name="Picture 15" descr="Chart, bar chart&#10;&#10;Description automatically generated">
            <a:extLst>
              <a:ext uri="{FF2B5EF4-FFF2-40B4-BE49-F238E27FC236}">
                <a16:creationId xmlns:a16="http://schemas.microsoft.com/office/drawing/2014/main" id="{1F5C5F98-58C8-6D08-F6C8-89512C06E390}"/>
              </a:ext>
            </a:extLst>
          </p:cNvPr>
          <p:cNvPicPr>
            <a:picLocks noChangeAspect="1"/>
          </p:cNvPicPr>
          <p:nvPr/>
        </p:nvPicPr>
        <p:blipFill>
          <a:blip r:embed="rId4"/>
          <a:stretch>
            <a:fillRect/>
          </a:stretch>
        </p:blipFill>
        <p:spPr>
          <a:xfrm>
            <a:off x="202300" y="1328427"/>
            <a:ext cx="4086478" cy="2790420"/>
          </a:xfrm>
          <a:prstGeom prst="rect">
            <a:avLst/>
          </a:prstGeom>
        </p:spPr>
      </p:pic>
      <p:pic>
        <p:nvPicPr>
          <p:cNvPr id="7" name="Picture 16" descr="Chart, bar chart&#10;&#10;Description automatically generated">
            <a:extLst>
              <a:ext uri="{FF2B5EF4-FFF2-40B4-BE49-F238E27FC236}">
                <a16:creationId xmlns:a16="http://schemas.microsoft.com/office/drawing/2014/main" id="{95D8429E-6479-5D3F-5711-5F3043CB1480}"/>
              </a:ext>
            </a:extLst>
          </p:cNvPr>
          <p:cNvPicPr>
            <a:picLocks noChangeAspect="1"/>
          </p:cNvPicPr>
          <p:nvPr/>
        </p:nvPicPr>
        <p:blipFill>
          <a:blip r:embed="rId5"/>
          <a:stretch>
            <a:fillRect/>
          </a:stretch>
        </p:blipFill>
        <p:spPr>
          <a:xfrm>
            <a:off x="4872325" y="1328427"/>
            <a:ext cx="4086477" cy="2790420"/>
          </a:xfrm>
          <a:prstGeom prst="rect">
            <a:avLst/>
          </a:prstGeom>
        </p:spPr>
      </p:pic>
      <p:pic>
        <p:nvPicPr>
          <p:cNvPr id="4" name="Audio Recording Apr 7, 2023 at 9:46:42 AM">
            <a:hlinkClick r:id="" action="ppaction://media"/>
            <a:extLst>
              <a:ext uri="{FF2B5EF4-FFF2-40B4-BE49-F238E27FC236}">
                <a16:creationId xmlns:a16="http://schemas.microsoft.com/office/drawing/2014/main" id="{8D09D852-35E3-9014-635E-D10EEB5D25D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2165350"/>
            <a:ext cx="812800" cy="812800"/>
          </a:xfrm>
          <a:prstGeom prst="rect">
            <a:avLst/>
          </a:prstGeom>
        </p:spPr>
      </p:pic>
    </p:spTree>
    <p:extLst>
      <p:ext uri="{BB962C8B-B14F-4D97-AF65-F5344CB8AC3E}">
        <p14:creationId xmlns:p14="http://schemas.microsoft.com/office/powerpoint/2010/main" val="232589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25" y="105499"/>
            <a:ext cx="7185728" cy="889821"/>
          </a:xfrm>
        </p:spPr>
        <p:txBody>
          <a:bodyPr>
            <a:noAutofit/>
          </a:bodyPr>
          <a:lstStyle/>
          <a:p>
            <a:r>
              <a:rPr lang="en-US" sz="3600">
                <a:latin typeface="Times New Roman" panose="02020603050405020304" pitchFamily="18" charset="0"/>
                <a:cs typeface="Times New Roman" panose="02020603050405020304" pitchFamily="18" charset="0"/>
              </a:rPr>
              <a:t>Race</a:t>
            </a:r>
          </a:p>
        </p:txBody>
      </p:sp>
      <p:sp>
        <p:nvSpPr>
          <p:cNvPr id="8" name="TextBox 7"/>
          <p:cNvSpPr txBox="1"/>
          <p:nvPr/>
        </p:nvSpPr>
        <p:spPr>
          <a:xfrm>
            <a:off x="7339476" y="337044"/>
            <a:ext cx="1327094" cy="52322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White = 1</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Non-White = 0</a:t>
            </a:r>
          </a:p>
        </p:txBody>
      </p:sp>
      <p:pic>
        <p:nvPicPr>
          <p:cNvPr id="4" name="Picture 4" descr="Chart, bar chart&#10;&#10;Description automatically generated">
            <a:extLst>
              <a:ext uri="{FF2B5EF4-FFF2-40B4-BE49-F238E27FC236}">
                <a16:creationId xmlns:a16="http://schemas.microsoft.com/office/drawing/2014/main" id="{95D46C8F-A219-D1B3-4BFF-826B2DBC5DF4}"/>
              </a:ext>
            </a:extLst>
          </p:cNvPr>
          <p:cNvPicPr>
            <a:picLocks noChangeAspect="1"/>
          </p:cNvPicPr>
          <p:nvPr/>
        </p:nvPicPr>
        <p:blipFill>
          <a:blip r:embed="rId4"/>
          <a:stretch>
            <a:fillRect/>
          </a:stretch>
        </p:blipFill>
        <p:spPr>
          <a:xfrm>
            <a:off x="132297" y="1239527"/>
            <a:ext cx="4348247" cy="2863135"/>
          </a:xfrm>
          <a:prstGeom prst="rect">
            <a:avLst/>
          </a:prstGeom>
        </p:spPr>
      </p:pic>
      <p:pic>
        <p:nvPicPr>
          <p:cNvPr id="6" name="Picture 3" descr="Chart, bar chart&#10;&#10;Description automatically generated">
            <a:extLst>
              <a:ext uri="{FF2B5EF4-FFF2-40B4-BE49-F238E27FC236}">
                <a16:creationId xmlns:a16="http://schemas.microsoft.com/office/drawing/2014/main" id="{93511A47-F90B-2CF3-CE9A-7A51E7AEF80A}"/>
              </a:ext>
            </a:extLst>
          </p:cNvPr>
          <p:cNvPicPr>
            <a:picLocks noChangeAspect="1"/>
          </p:cNvPicPr>
          <p:nvPr/>
        </p:nvPicPr>
        <p:blipFill>
          <a:blip r:embed="rId5"/>
          <a:stretch>
            <a:fillRect/>
          </a:stretch>
        </p:blipFill>
        <p:spPr>
          <a:xfrm>
            <a:off x="4650096" y="1239527"/>
            <a:ext cx="4361607" cy="2857079"/>
          </a:xfrm>
          <a:prstGeom prst="rect">
            <a:avLst/>
          </a:prstGeom>
        </p:spPr>
      </p:pic>
      <p:pic>
        <p:nvPicPr>
          <p:cNvPr id="3" name="Audio Recording Apr 7, 2023 at 9:46:59 AM">
            <a:hlinkClick r:id="" action="ppaction://media"/>
            <a:extLst>
              <a:ext uri="{FF2B5EF4-FFF2-40B4-BE49-F238E27FC236}">
                <a16:creationId xmlns:a16="http://schemas.microsoft.com/office/drawing/2014/main" id="{6398250E-7A65-7A15-BC26-748EF268C9B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2165350"/>
            <a:ext cx="812800" cy="812800"/>
          </a:xfrm>
          <a:prstGeom prst="rect">
            <a:avLst/>
          </a:prstGeom>
        </p:spPr>
      </p:pic>
    </p:spTree>
    <p:extLst>
      <p:ext uri="{BB962C8B-B14F-4D97-AF65-F5344CB8AC3E}">
        <p14:creationId xmlns:p14="http://schemas.microsoft.com/office/powerpoint/2010/main" val="29382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25" y="105499"/>
            <a:ext cx="7185728" cy="889821"/>
          </a:xfrm>
        </p:spPr>
        <p:txBody>
          <a:bodyPr>
            <a:noAutofit/>
          </a:bodyPr>
          <a:lstStyle/>
          <a:p>
            <a:r>
              <a:rPr lang="en-US" sz="3600">
                <a:latin typeface="Times New Roman" panose="02020603050405020304" pitchFamily="18" charset="0"/>
                <a:cs typeface="Times New Roman" panose="02020603050405020304" pitchFamily="18" charset="0"/>
              </a:rPr>
              <a:t>Educational Level</a:t>
            </a:r>
          </a:p>
        </p:txBody>
      </p:sp>
      <p:pic>
        <p:nvPicPr>
          <p:cNvPr id="3" name="Picture 5" descr="Chart, bar chart&#10;&#10;Description automatically generated">
            <a:extLst>
              <a:ext uri="{FF2B5EF4-FFF2-40B4-BE49-F238E27FC236}">
                <a16:creationId xmlns:a16="http://schemas.microsoft.com/office/drawing/2014/main" id="{CF2CC718-E674-6FC5-FB4D-E15BD632C983}"/>
              </a:ext>
            </a:extLst>
          </p:cNvPr>
          <p:cNvPicPr>
            <a:picLocks noChangeAspect="1"/>
          </p:cNvPicPr>
          <p:nvPr/>
        </p:nvPicPr>
        <p:blipFill>
          <a:blip r:embed="rId4"/>
          <a:stretch>
            <a:fillRect/>
          </a:stretch>
        </p:blipFill>
        <p:spPr>
          <a:xfrm>
            <a:off x="4661013" y="1335402"/>
            <a:ext cx="4311972" cy="2922869"/>
          </a:xfrm>
          <a:prstGeom prst="rect">
            <a:avLst/>
          </a:prstGeom>
        </p:spPr>
      </p:pic>
      <p:pic>
        <p:nvPicPr>
          <p:cNvPr id="5" name="Picture 6" descr="Chart, bar chart&#10;&#10;Description automatically generated">
            <a:extLst>
              <a:ext uri="{FF2B5EF4-FFF2-40B4-BE49-F238E27FC236}">
                <a16:creationId xmlns:a16="http://schemas.microsoft.com/office/drawing/2014/main" id="{C25391E5-C7FB-FEF7-A34F-1E2F627FEC62}"/>
              </a:ext>
            </a:extLst>
          </p:cNvPr>
          <p:cNvPicPr>
            <a:picLocks noChangeAspect="1"/>
          </p:cNvPicPr>
          <p:nvPr/>
        </p:nvPicPr>
        <p:blipFill>
          <a:blip r:embed="rId5"/>
          <a:stretch>
            <a:fillRect/>
          </a:stretch>
        </p:blipFill>
        <p:spPr>
          <a:xfrm>
            <a:off x="89013" y="1337057"/>
            <a:ext cx="4304962" cy="2919559"/>
          </a:xfrm>
          <a:prstGeom prst="rect">
            <a:avLst/>
          </a:prstGeom>
        </p:spPr>
      </p:pic>
      <p:sp>
        <p:nvSpPr>
          <p:cNvPr id="9" name="TextBox 8">
            <a:extLst>
              <a:ext uri="{FF2B5EF4-FFF2-40B4-BE49-F238E27FC236}">
                <a16:creationId xmlns:a16="http://schemas.microsoft.com/office/drawing/2014/main" id="{396B96AC-99CF-A3BC-539D-A3A530FC1FC9}"/>
              </a:ext>
            </a:extLst>
          </p:cNvPr>
          <p:cNvSpPr txBox="1"/>
          <p:nvPr/>
        </p:nvSpPr>
        <p:spPr>
          <a:xfrm>
            <a:off x="7161452" y="105499"/>
            <a:ext cx="1892454" cy="954107"/>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Less than HS = 1</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HS/GED = 2</a:t>
            </a:r>
          </a:p>
          <a:p>
            <a:r>
              <a:rPr lang="en-US">
                <a:latin typeface="Times New Roman" panose="02020603050405020304" pitchFamily="18" charset="0"/>
                <a:cs typeface="Times New Roman" panose="02020603050405020304" pitchFamily="18" charset="0"/>
              </a:rPr>
              <a:t>Some College = 3</a:t>
            </a:r>
          </a:p>
          <a:p>
            <a:r>
              <a:rPr lang="en-US">
                <a:latin typeface="Times New Roman" panose="02020603050405020304" pitchFamily="18" charset="0"/>
                <a:cs typeface="Times New Roman" panose="02020603050405020304" pitchFamily="18" charset="0"/>
              </a:rPr>
              <a:t>Bachelor’s = 4</a:t>
            </a:r>
          </a:p>
        </p:txBody>
      </p:sp>
      <p:pic>
        <p:nvPicPr>
          <p:cNvPr id="4" name="Audio Recording Apr 7, 2023 at 9:47:19 AM">
            <a:hlinkClick r:id="" action="ppaction://media"/>
            <a:extLst>
              <a:ext uri="{FF2B5EF4-FFF2-40B4-BE49-F238E27FC236}">
                <a16:creationId xmlns:a16="http://schemas.microsoft.com/office/drawing/2014/main" id="{C4FA70DC-7957-8902-C4E3-661377133C2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2165350"/>
            <a:ext cx="812800" cy="812800"/>
          </a:xfrm>
          <a:prstGeom prst="rect">
            <a:avLst/>
          </a:prstGeom>
        </p:spPr>
      </p:pic>
    </p:spTree>
    <p:extLst>
      <p:ext uri="{BB962C8B-B14F-4D97-AF65-F5344CB8AC3E}">
        <p14:creationId xmlns:p14="http://schemas.microsoft.com/office/powerpoint/2010/main" val="406371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25" y="105499"/>
            <a:ext cx="7185728" cy="889821"/>
          </a:xfrm>
        </p:spPr>
        <p:txBody>
          <a:bodyPr>
            <a:noAutofit/>
          </a:bodyPr>
          <a:lstStyle/>
          <a:p>
            <a:r>
              <a:rPr lang="en-US" sz="3600">
                <a:latin typeface="Times New Roman" panose="02020603050405020304" pitchFamily="18" charset="0"/>
                <a:cs typeface="Times New Roman" panose="02020603050405020304" pitchFamily="18" charset="0"/>
              </a:rPr>
              <a:t>Employment Status</a:t>
            </a:r>
          </a:p>
        </p:txBody>
      </p:sp>
      <p:pic>
        <p:nvPicPr>
          <p:cNvPr id="4" name="Picture 3" descr="Chart, bar chart&#10;&#10;Description automatically generated">
            <a:extLst>
              <a:ext uri="{FF2B5EF4-FFF2-40B4-BE49-F238E27FC236}">
                <a16:creationId xmlns:a16="http://schemas.microsoft.com/office/drawing/2014/main" id="{0EAA3B3D-913E-F020-7670-CAB03D31B73E}"/>
              </a:ext>
            </a:extLst>
          </p:cNvPr>
          <p:cNvPicPr>
            <a:picLocks noChangeAspect="1"/>
          </p:cNvPicPr>
          <p:nvPr/>
        </p:nvPicPr>
        <p:blipFill>
          <a:blip r:embed="rId4"/>
          <a:stretch>
            <a:fillRect/>
          </a:stretch>
        </p:blipFill>
        <p:spPr>
          <a:xfrm>
            <a:off x="4725748" y="1324955"/>
            <a:ext cx="4293904" cy="2822330"/>
          </a:xfrm>
          <a:prstGeom prst="rect">
            <a:avLst/>
          </a:prstGeom>
        </p:spPr>
      </p:pic>
      <p:pic>
        <p:nvPicPr>
          <p:cNvPr id="6" name="Picture 6" descr="Chart, bar chart&#10;&#10;Description automatically generated">
            <a:extLst>
              <a:ext uri="{FF2B5EF4-FFF2-40B4-BE49-F238E27FC236}">
                <a16:creationId xmlns:a16="http://schemas.microsoft.com/office/drawing/2014/main" id="{3CA2948C-0144-6450-BDFC-267DC75731EC}"/>
              </a:ext>
            </a:extLst>
          </p:cNvPr>
          <p:cNvPicPr>
            <a:picLocks noChangeAspect="1"/>
          </p:cNvPicPr>
          <p:nvPr/>
        </p:nvPicPr>
        <p:blipFill>
          <a:blip r:embed="rId5"/>
          <a:stretch>
            <a:fillRect/>
          </a:stretch>
        </p:blipFill>
        <p:spPr>
          <a:xfrm>
            <a:off x="124348" y="1324955"/>
            <a:ext cx="4293903" cy="2822330"/>
          </a:xfrm>
          <a:prstGeom prst="rect">
            <a:avLst/>
          </a:prstGeom>
        </p:spPr>
      </p:pic>
      <p:sp>
        <p:nvSpPr>
          <p:cNvPr id="7" name="TextBox 6">
            <a:extLst>
              <a:ext uri="{FF2B5EF4-FFF2-40B4-BE49-F238E27FC236}">
                <a16:creationId xmlns:a16="http://schemas.microsoft.com/office/drawing/2014/main" id="{6348F822-C90F-DA0F-516E-0657248C4EDE}"/>
              </a:ext>
            </a:extLst>
          </p:cNvPr>
          <p:cNvSpPr txBox="1"/>
          <p:nvPr/>
        </p:nvSpPr>
        <p:spPr>
          <a:xfrm>
            <a:off x="7339475" y="337044"/>
            <a:ext cx="1529395" cy="52322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Employed = 1</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Unemployed = 0</a:t>
            </a:r>
          </a:p>
        </p:txBody>
      </p:sp>
      <p:pic>
        <p:nvPicPr>
          <p:cNvPr id="3" name="Audio Recording Apr 7, 2023 at 9:47:44 AM">
            <a:hlinkClick r:id="" action="ppaction://media"/>
            <a:extLst>
              <a:ext uri="{FF2B5EF4-FFF2-40B4-BE49-F238E27FC236}">
                <a16:creationId xmlns:a16="http://schemas.microsoft.com/office/drawing/2014/main" id="{C6739424-7ABD-001B-ACDA-6033C622FB1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2165350"/>
            <a:ext cx="812800" cy="812800"/>
          </a:xfrm>
          <a:prstGeom prst="rect">
            <a:avLst/>
          </a:prstGeom>
        </p:spPr>
      </p:pic>
    </p:spTree>
    <p:extLst>
      <p:ext uri="{BB962C8B-B14F-4D97-AF65-F5344CB8AC3E}">
        <p14:creationId xmlns:p14="http://schemas.microsoft.com/office/powerpoint/2010/main" val="326348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25" y="105499"/>
            <a:ext cx="7185728" cy="889821"/>
          </a:xfrm>
        </p:spPr>
        <p:txBody>
          <a:bodyPr>
            <a:noAutofit/>
          </a:bodyPr>
          <a:lstStyle/>
          <a:p>
            <a:r>
              <a:rPr lang="en-US" sz="3600">
                <a:latin typeface="Times New Roman" panose="02020603050405020304" pitchFamily="18" charset="0"/>
                <a:cs typeface="Times New Roman" panose="02020603050405020304" pitchFamily="18" charset="0"/>
              </a:rPr>
              <a:t>Age at First Arrest</a:t>
            </a:r>
          </a:p>
        </p:txBody>
      </p:sp>
      <p:pic>
        <p:nvPicPr>
          <p:cNvPr id="3" name="Picture 6" descr="Chart, histogram&#10;&#10;Description automatically generated">
            <a:extLst>
              <a:ext uri="{FF2B5EF4-FFF2-40B4-BE49-F238E27FC236}">
                <a16:creationId xmlns:a16="http://schemas.microsoft.com/office/drawing/2014/main" id="{5607F205-37CF-CFA5-D6C6-6A2E5266E63B}"/>
              </a:ext>
            </a:extLst>
          </p:cNvPr>
          <p:cNvPicPr>
            <a:picLocks noChangeAspect="1"/>
          </p:cNvPicPr>
          <p:nvPr/>
        </p:nvPicPr>
        <p:blipFill rotWithShape="1">
          <a:blip r:embed="rId4"/>
          <a:srcRect r="12842" b="400"/>
          <a:stretch/>
        </p:blipFill>
        <p:spPr>
          <a:xfrm>
            <a:off x="121381" y="1223394"/>
            <a:ext cx="4376490" cy="2985988"/>
          </a:xfrm>
          <a:prstGeom prst="rect">
            <a:avLst/>
          </a:prstGeom>
        </p:spPr>
      </p:pic>
      <p:pic>
        <p:nvPicPr>
          <p:cNvPr id="5" name="Picture 5" descr="Chart, histogram&#10;&#10;Description automatically generated">
            <a:extLst>
              <a:ext uri="{FF2B5EF4-FFF2-40B4-BE49-F238E27FC236}">
                <a16:creationId xmlns:a16="http://schemas.microsoft.com/office/drawing/2014/main" id="{986BAF23-8F2D-809B-8133-A94847DC7A42}"/>
              </a:ext>
            </a:extLst>
          </p:cNvPr>
          <p:cNvPicPr>
            <a:picLocks noChangeAspect="1"/>
          </p:cNvPicPr>
          <p:nvPr/>
        </p:nvPicPr>
        <p:blipFill rotWithShape="1">
          <a:blip r:embed="rId5"/>
          <a:srcRect r="12539" b="175"/>
          <a:stretch/>
        </p:blipFill>
        <p:spPr>
          <a:xfrm>
            <a:off x="4646130" y="1218008"/>
            <a:ext cx="4376490" cy="2991374"/>
          </a:xfrm>
          <a:prstGeom prst="rect">
            <a:avLst/>
          </a:prstGeom>
        </p:spPr>
      </p:pic>
      <p:pic>
        <p:nvPicPr>
          <p:cNvPr id="6" name="Audio Recording Apr 7, 2023 at 9:48:33 AM">
            <a:hlinkClick r:id="" action="ppaction://media"/>
            <a:extLst>
              <a:ext uri="{FF2B5EF4-FFF2-40B4-BE49-F238E27FC236}">
                <a16:creationId xmlns:a16="http://schemas.microsoft.com/office/drawing/2014/main" id="{052713F6-0AFA-9F68-2F19-B0DA6B012D5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2165350"/>
            <a:ext cx="812800" cy="812800"/>
          </a:xfrm>
          <a:prstGeom prst="rect">
            <a:avLst/>
          </a:prstGeom>
        </p:spPr>
      </p:pic>
    </p:spTree>
    <p:extLst>
      <p:ext uri="{BB962C8B-B14F-4D97-AF65-F5344CB8AC3E}">
        <p14:creationId xmlns:p14="http://schemas.microsoft.com/office/powerpoint/2010/main" val="276347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22</Slides>
  <Notes>10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Efficacy of Drug Treatment Court LASER Docket Program</vt:lpstr>
      <vt:lpstr>Present Study </vt:lpstr>
      <vt:lpstr>Method Quantitative Data</vt:lpstr>
      <vt:lpstr>Method Quantitative Data</vt:lpstr>
      <vt:lpstr>Gender</vt:lpstr>
      <vt:lpstr>Race</vt:lpstr>
      <vt:lpstr>Educational Level</vt:lpstr>
      <vt:lpstr>Employment Status</vt:lpstr>
      <vt:lpstr>Age at First Arrest</vt:lpstr>
      <vt:lpstr>Drug of Choice Opioid v. Non-Opioid</vt:lpstr>
      <vt:lpstr>Quantitative Results</vt:lpstr>
      <vt:lpstr>Overarching Findings:</vt:lpstr>
      <vt:lpstr>Qualitative Results</vt:lpstr>
      <vt:lpstr>Method Qualitative Data</vt:lpstr>
      <vt:lpstr>Overarching Findings</vt:lpstr>
      <vt:lpstr> Personal Growth and Learning During Program </vt:lpstr>
      <vt:lpstr> Importance of Supportive Relationships, Emotional, Personal Connections </vt:lpstr>
      <vt:lpstr> Importance of Supportive Relationships, Emotional, Personal Connections </vt:lpstr>
      <vt:lpstr> Importance of Supportive Relationships, Emotional, Personal Connections </vt:lpstr>
      <vt:lpstr> Importance of Supportive Relationships, Emotional, Personal Connections </vt:lpstr>
      <vt:lpstr> Importance of Supportive Relationships, Emotional, Personal Connections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that Predict Juvenile Diversion Success and Continued Contact with Law Enforcement</dc:title>
  <dc:creator>Donna Perkins</dc:creator>
  <cp:revision>4</cp:revision>
  <dcterms:modified xsi:type="dcterms:W3CDTF">2023-04-09T00:23:27Z</dcterms:modified>
</cp:coreProperties>
</file>