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D8C"/>
    <a:srgbClr val="003591"/>
    <a:srgbClr val="ABB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5" d="100"/>
          <a:sy n="15" d="100"/>
        </p:scale>
        <p:origin x="140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EF9E87-FDB9-4047-98B0-393A5C23C0A9}"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34E73E-4ED3-4A88-A7F3-62ACACC509E6}" type="slidenum">
              <a:rPr lang="en-US" smtClean="0"/>
              <a:t>‹#›</a:t>
            </a:fld>
            <a:endParaRPr lang="en-US"/>
          </a:p>
        </p:txBody>
      </p:sp>
    </p:spTree>
    <p:extLst>
      <p:ext uri="{BB962C8B-B14F-4D97-AF65-F5344CB8AC3E}">
        <p14:creationId xmlns:p14="http://schemas.microsoft.com/office/powerpoint/2010/main" val="3909240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EF9E87-FDB9-4047-98B0-393A5C23C0A9}"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34E73E-4ED3-4A88-A7F3-62ACACC509E6}" type="slidenum">
              <a:rPr lang="en-US" smtClean="0"/>
              <a:t>‹#›</a:t>
            </a:fld>
            <a:endParaRPr lang="en-US"/>
          </a:p>
        </p:txBody>
      </p:sp>
    </p:spTree>
    <p:extLst>
      <p:ext uri="{BB962C8B-B14F-4D97-AF65-F5344CB8AC3E}">
        <p14:creationId xmlns:p14="http://schemas.microsoft.com/office/powerpoint/2010/main" val="4070976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EF9E87-FDB9-4047-98B0-393A5C23C0A9}"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34E73E-4ED3-4A88-A7F3-62ACACC509E6}" type="slidenum">
              <a:rPr lang="en-US" smtClean="0"/>
              <a:t>‹#›</a:t>
            </a:fld>
            <a:endParaRPr lang="en-US"/>
          </a:p>
        </p:txBody>
      </p:sp>
    </p:spTree>
    <p:extLst>
      <p:ext uri="{BB962C8B-B14F-4D97-AF65-F5344CB8AC3E}">
        <p14:creationId xmlns:p14="http://schemas.microsoft.com/office/powerpoint/2010/main" val="148315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EF9E87-FDB9-4047-98B0-393A5C23C0A9}"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34E73E-4ED3-4A88-A7F3-62ACACC509E6}" type="slidenum">
              <a:rPr lang="en-US" smtClean="0"/>
              <a:t>‹#›</a:t>
            </a:fld>
            <a:endParaRPr lang="en-US"/>
          </a:p>
        </p:txBody>
      </p:sp>
    </p:spTree>
    <p:extLst>
      <p:ext uri="{BB962C8B-B14F-4D97-AF65-F5344CB8AC3E}">
        <p14:creationId xmlns:p14="http://schemas.microsoft.com/office/powerpoint/2010/main" val="2252703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EF9E87-FDB9-4047-98B0-393A5C23C0A9}"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34E73E-4ED3-4A88-A7F3-62ACACC509E6}" type="slidenum">
              <a:rPr lang="en-US" smtClean="0"/>
              <a:t>‹#›</a:t>
            </a:fld>
            <a:endParaRPr lang="en-US"/>
          </a:p>
        </p:txBody>
      </p:sp>
    </p:spTree>
    <p:extLst>
      <p:ext uri="{BB962C8B-B14F-4D97-AF65-F5344CB8AC3E}">
        <p14:creationId xmlns:p14="http://schemas.microsoft.com/office/powerpoint/2010/main" val="989931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EF9E87-FDB9-4047-98B0-393A5C23C0A9}"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34E73E-4ED3-4A88-A7F3-62ACACC509E6}" type="slidenum">
              <a:rPr lang="en-US" smtClean="0"/>
              <a:t>‹#›</a:t>
            </a:fld>
            <a:endParaRPr lang="en-US"/>
          </a:p>
        </p:txBody>
      </p:sp>
    </p:spTree>
    <p:extLst>
      <p:ext uri="{BB962C8B-B14F-4D97-AF65-F5344CB8AC3E}">
        <p14:creationId xmlns:p14="http://schemas.microsoft.com/office/powerpoint/2010/main" val="2430078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EF9E87-FDB9-4047-98B0-393A5C23C0A9}" type="datetimeFigureOut">
              <a:rPr lang="en-US" smtClean="0"/>
              <a:t>4/13/2020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34E73E-4ED3-4A88-A7F3-62ACACC509E6}" type="slidenum">
              <a:rPr lang="en-US" smtClean="0"/>
              <a:t>‹#›</a:t>
            </a:fld>
            <a:endParaRPr lang="en-US"/>
          </a:p>
        </p:txBody>
      </p:sp>
    </p:spTree>
    <p:extLst>
      <p:ext uri="{BB962C8B-B14F-4D97-AF65-F5344CB8AC3E}">
        <p14:creationId xmlns:p14="http://schemas.microsoft.com/office/powerpoint/2010/main" val="1716191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EF9E87-FDB9-4047-98B0-393A5C23C0A9}" type="datetimeFigureOut">
              <a:rPr lang="en-US" smtClean="0"/>
              <a:t>4/13/2020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34E73E-4ED3-4A88-A7F3-62ACACC509E6}" type="slidenum">
              <a:rPr lang="en-US" smtClean="0"/>
              <a:t>‹#›</a:t>
            </a:fld>
            <a:endParaRPr lang="en-US"/>
          </a:p>
        </p:txBody>
      </p:sp>
    </p:spTree>
    <p:extLst>
      <p:ext uri="{BB962C8B-B14F-4D97-AF65-F5344CB8AC3E}">
        <p14:creationId xmlns:p14="http://schemas.microsoft.com/office/powerpoint/2010/main" val="4007523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EF9E87-FDB9-4047-98B0-393A5C23C0A9}" type="datetimeFigureOut">
              <a:rPr lang="en-US" smtClean="0"/>
              <a:t>4/13/2020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34E73E-4ED3-4A88-A7F3-62ACACC509E6}" type="slidenum">
              <a:rPr lang="en-US" smtClean="0"/>
              <a:t>‹#›</a:t>
            </a:fld>
            <a:endParaRPr lang="en-US"/>
          </a:p>
        </p:txBody>
      </p:sp>
    </p:spTree>
    <p:extLst>
      <p:ext uri="{BB962C8B-B14F-4D97-AF65-F5344CB8AC3E}">
        <p14:creationId xmlns:p14="http://schemas.microsoft.com/office/powerpoint/2010/main" val="4127737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86EF9E87-FDB9-4047-98B0-393A5C23C0A9}"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34E73E-4ED3-4A88-A7F3-62ACACC509E6}" type="slidenum">
              <a:rPr lang="en-US" smtClean="0"/>
              <a:t>‹#›</a:t>
            </a:fld>
            <a:endParaRPr lang="en-US"/>
          </a:p>
        </p:txBody>
      </p:sp>
    </p:spTree>
    <p:extLst>
      <p:ext uri="{BB962C8B-B14F-4D97-AF65-F5344CB8AC3E}">
        <p14:creationId xmlns:p14="http://schemas.microsoft.com/office/powerpoint/2010/main" val="762949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86EF9E87-FDB9-4047-98B0-393A5C23C0A9}"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34E73E-4ED3-4A88-A7F3-62ACACC509E6}" type="slidenum">
              <a:rPr lang="en-US" smtClean="0"/>
              <a:t>‹#›</a:t>
            </a:fld>
            <a:endParaRPr lang="en-US"/>
          </a:p>
        </p:txBody>
      </p:sp>
    </p:spTree>
    <p:extLst>
      <p:ext uri="{BB962C8B-B14F-4D97-AF65-F5344CB8AC3E}">
        <p14:creationId xmlns:p14="http://schemas.microsoft.com/office/powerpoint/2010/main" val="1994030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86EF9E87-FDB9-4047-98B0-393A5C23C0A9}" type="datetimeFigureOut">
              <a:rPr lang="en-US" smtClean="0"/>
              <a:t>4/13/2020</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7834E73E-4ED3-4A88-A7F3-62ACACC509E6}" type="slidenum">
              <a:rPr lang="en-US" smtClean="0"/>
              <a:t>‹#›</a:t>
            </a:fld>
            <a:endParaRPr lang="en-US"/>
          </a:p>
        </p:txBody>
      </p:sp>
    </p:spTree>
    <p:extLst>
      <p:ext uri="{BB962C8B-B14F-4D97-AF65-F5344CB8AC3E}">
        <p14:creationId xmlns:p14="http://schemas.microsoft.com/office/powerpoint/2010/main" val="18680286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7" Type="http://schemas.openxmlformats.org/officeDocument/2006/relationships/hyperlink" Target="https://doi.org/10.1007/BF01623429"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www.bones.nih.gov/health-info/bone/osteoporosis/overview" TargetMode="External"/><Relationship Id="rId5" Type="http://schemas.openxmlformats.org/officeDocument/2006/relationships/hyperlink" Target="https://doi.org/10.1002/jbmr.2269" TargetMode="Externa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DB026E4-5E1B-458C-B664-4651F4D83773}"/>
              </a:ext>
            </a:extLst>
          </p:cNvPr>
          <p:cNvSpPr txBox="1"/>
          <p:nvPr/>
        </p:nvSpPr>
        <p:spPr>
          <a:xfrm>
            <a:off x="809519" y="636644"/>
            <a:ext cx="42272162" cy="5416868"/>
          </a:xfrm>
          <a:prstGeom prst="rect">
            <a:avLst/>
          </a:prstGeom>
          <a:solidFill>
            <a:schemeClr val="bg1"/>
          </a:solidFill>
          <a:ln w="19050">
            <a:solidFill>
              <a:schemeClr val="tx1"/>
            </a:solidFill>
          </a:ln>
        </p:spPr>
        <p:txBody>
          <a:bodyPr wrap="square" rtlCol="0">
            <a:spAutoFit/>
          </a:bodyPr>
          <a:lstStyle/>
          <a:p>
            <a:pPr algn="ctr"/>
            <a:r>
              <a:rPr lang="en-US" sz="8800" b="1" dirty="0">
                <a:latin typeface="Calibri" panose="020F0502020204030204" pitchFamily="34" charset="0"/>
                <a:cs typeface="Calibri" panose="020F0502020204030204" pitchFamily="34" charset="0"/>
              </a:rPr>
              <a:t>Bone Integrity and Cardiovascular Physical Activity in College Students Aged 18-24</a:t>
            </a:r>
          </a:p>
          <a:p>
            <a:pPr algn="ctr"/>
            <a:r>
              <a:rPr lang="en-US" sz="8000" dirty="0">
                <a:latin typeface="Calibri" panose="020F0502020204030204" pitchFamily="34" charset="0"/>
                <a:cs typeface="Calibri" panose="020F0502020204030204" pitchFamily="34" charset="0"/>
              </a:rPr>
              <a:t>Carina Berglund, BS &amp; Jesse Morrell, PhD</a:t>
            </a:r>
          </a:p>
          <a:p>
            <a:pPr algn="ctr"/>
            <a:r>
              <a:rPr lang="en-US" sz="8000" dirty="0">
                <a:cs typeface="Times New Roman" panose="02020603050405020304" pitchFamily="18" charset="0"/>
              </a:rPr>
              <a:t>Department of Agriculture, Nutrition, and Food Systems</a:t>
            </a:r>
          </a:p>
          <a:p>
            <a:pPr algn="ctr"/>
            <a:endParaRPr lang="en-US" sz="8000" dirty="0">
              <a:latin typeface="Times New Roman" panose="02020603050405020304" pitchFamily="18" charset="0"/>
              <a:cs typeface="Times New Roman" panose="02020603050405020304" pitchFamily="18" charset="0"/>
            </a:endParaRPr>
          </a:p>
          <a:p>
            <a:endParaRPr lang="en-US" dirty="0"/>
          </a:p>
        </p:txBody>
      </p:sp>
      <p:grpSp>
        <p:nvGrpSpPr>
          <p:cNvPr id="7" name="Group 6">
            <a:extLst>
              <a:ext uri="{FF2B5EF4-FFF2-40B4-BE49-F238E27FC236}">
                <a16:creationId xmlns:a16="http://schemas.microsoft.com/office/drawing/2014/main" id="{2D1D3F7D-B018-4B6B-B967-43671486D9F6}"/>
              </a:ext>
            </a:extLst>
          </p:cNvPr>
          <p:cNvGrpSpPr/>
          <p:nvPr/>
        </p:nvGrpSpPr>
        <p:grpSpPr>
          <a:xfrm>
            <a:off x="809519" y="6263480"/>
            <a:ext cx="12324303" cy="6404406"/>
            <a:chOff x="1110343" y="6198487"/>
            <a:chExt cx="10580914" cy="2436141"/>
          </a:xfrm>
        </p:grpSpPr>
        <p:sp>
          <p:nvSpPr>
            <p:cNvPr id="5" name="TextBox 4">
              <a:extLst>
                <a:ext uri="{FF2B5EF4-FFF2-40B4-BE49-F238E27FC236}">
                  <a16:creationId xmlns:a16="http://schemas.microsoft.com/office/drawing/2014/main" id="{C32C5B55-91EE-48BB-A0F7-0A722AD51533}"/>
                </a:ext>
              </a:extLst>
            </p:cNvPr>
            <p:cNvSpPr txBox="1"/>
            <p:nvPr/>
          </p:nvSpPr>
          <p:spPr>
            <a:xfrm>
              <a:off x="1110343" y="6198487"/>
              <a:ext cx="10580914" cy="503417"/>
            </a:xfrm>
            <a:prstGeom prst="rect">
              <a:avLst/>
            </a:prstGeom>
            <a:solidFill>
              <a:srgbClr val="003591"/>
            </a:solidFill>
            <a:ln w="12700">
              <a:solidFill>
                <a:schemeClr val="tx1"/>
              </a:solidFill>
            </a:ln>
          </p:spPr>
          <p:txBody>
            <a:bodyPr wrap="square" rtlCol="0">
              <a:spAutoFit/>
            </a:bodyPr>
            <a:lstStyle/>
            <a:p>
              <a:pPr algn="ctr"/>
              <a:r>
                <a:rPr lang="en-US" sz="8000" b="1" dirty="0">
                  <a:solidFill>
                    <a:schemeClr val="bg1"/>
                  </a:solidFill>
                </a:rPr>
                <a:t>Introduction</a:t>
              </a:r>
              <a:endParaRPr lang="en-US" sz="7200" dirty="0"/>
            </a:p>
          </p:txBody>
        </p:sp>
        <p:sp>
          <p:nvSpPr>
            <p:cNvPr id="6" name="TextBox 5">
              <a:extLst>
                <a:ext uri="{FF2B5EF4-FFF2-40B4-BE49-F238E27FC236}">
                  <a16:creationId xmlns:a16="http://schemas.microsoft.com/office/drawing/2014/main" id="{1097132E-928D-4FC9-82C4-74B5B02A2FC2}"/>
                </a:ext>
              </a:extLst>
            </p:cNvPr>
            <p:cNvSpPr txBox="1"/>
            <p:nvPr/>
          </p:nvSpPr>
          <p:spPr>
            <a:xfrm>
              <a:off x="1110343" y="6702913"/>
              <a:ext cx="10580914" cy="1931715"/>
            </a:xfrm>
            <a:prstGeom prst="rect">
              <a:avLst/>
            </a:prstGeom>
            <a:solidFill>
              <a:schemeClr val="bg1"/>
            </a:solidFill>
            <a:ln>
              <a:solidFill>
                <a:schemeClr val="tx1"/>
              </a:solidFill>
            </a:ln>
          </p:spPr>
          <p:txBody>
            <a:bodyPr wrap="square" rtlCol="0">
              <a:spAutoFit/>
            </a:bodyPr>
            <a:lstStyle/>
            <a:p>
              <a:pPr marL="685800" indent="-685800">
                <a:buFont typeface="Wingdings" panose="05000000000000000000" pitchFamily="2" charset="2"/>
                <a:buChar char="§"/>
              </a:pPr>
              <a:r>
                <a:rPr lang="en-US" sz="5400" dirty="0"/>
                <a:t>53.6 million adults in the United States aged 50 years or older have osteoporosis or low bone density</a:t>
              </a:r>
              <a:r>
                <a:rPr lang="en-US" sz="5400" baseline="30000" dirty="0"/>
                <a:t>1</a:t>
              </a:r>
              <a:r>
                <a:rPr lang="en-US" sz="5400" dirty="0"/>
                <a:t> </a:t>
              </a:r>
            </a:p>
            <a:p>
              <a:pPr marL="685800" indent="-685800">
                <a:buFont typeface="Wingdings" panose="05000000000000000000" pitchFamily="2" charset="2"/>
                <a:buChar char="§"/>
              </a:pPr>
              <a:r>
                <a:rPr lang="en-US" sz="5400" dirty="0"/>
                <a:t>Those with low bone integrity are at increased risk of fracture, especially in the hip, spine, and wrist</a:t>
              </a:r>
              <a:r>
                <a:rPr lang="en-US" sz="5400" baseline="30000" dirty="0"/>
                <a:t>2</a:t>
              </a:r>
            </a:p>
          </p:txBody>
        </p:sp>
      </p:grpSp>
      <p:pic>
        <p:nvPicPr>
          <p:cNvPr id="13" name="Picture 12" descr="A close up of a sign&#10;&#10;Description automatically generated">
            <a:extLst>
              <a:ext uri="{FF2B5EF4-FFF2-40B4-BE49-F238E27FC236}">
                <a16:creationId xmlns:a16="http://schemas.microsoft.com/office/drawing/2014/main" id="{F974F687-9A71-4853-A4E4-3ACC8556AF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4170" y="4202358"/>
            <a:ext cx="7810168" cy="1609791"/>
          </a:xfrm>
          <a:prstGeom prst="rect">
            <a:avLst/>
          </a:prstGeom>
        </p:spPr>
      </p:pic>
      <p:grpSp>
        <p:nvGrpSpPr>
          <p:cNvPr id="14" name="Group 13">
            <a:extLst>
              <a:ext uri="{FF2B5EF4-FFF2-40B4-BE49-F238E27FC236}">
                <a16:creationId xmlns:a16="http://schemas.microsoft.com/office/drawing/2014/main" id="{2B678C7B-BE7C-4951-BB5F-91453BDBF0AE}"/>
              </a:ext>
            </a:extLst>
          </p:cNvPr>
          <p:cNvGrpSpPr/>
          <p:nvPr/>
        </p:nvGrpSpPr>
        <p:grpSpPr>
          <a:xfrm>
            <a:off x="798757" y="17368460"/>
            <a:ext cx="12324302" cy="14708454"/>
            <a:chOff x="1110343" y="5559500"/>
            <a:chExt cx="10580914" cy="14466972"/>
          </a:xfrm>
        </p:grpSpPr>
        <p:sp>
          <p:nvSpPr>
            <p:cNvPr id="15" name="TextBox 14">
              <a:extLst>
                <a:ext uri="{FF2B5EF4-FFF2-40B4-BE49-F238E27FC236}">
                  <a16:creationId xmlns:a16="http://schemas.microsoft.com/office/drawing/2014/main" id="{399018E3-79B5-44AD-A2A7-AADCF3208147}"/>
                </a:ext>
              </a:extLst>
            </p:cNvPr>
            <p:cNvSpPr txBox="1"/>
            <p:nvPr/>
          </p:nvSpPr>
          <p:spPr>
            <a:xfrm>
              <a:off x="1110343" y="5559500"/>
              <a:ext cx="10580914" cy="1301711"/>
            </a:xfrm>
            <a:prstGeom prst="rect">
              <a:avLst/>
            </a:prstGeom>
            <a:solidFill>
              <a:srgbClr val="003591"/>
            </a:solidFill>
            <a:ln w="12700">
              <a:solidFill>
                <a:schemeClr val="tx1"/>
              </a:solidFill>
            </a:ln>
          </p:spPr>
          <p:txBody>
            <a:bodyPr wrap="square" rtlCol="0">
              <a:spAutoFit/>
            </a:bodyPr>
            <a:lstStyle/>
            <a:p>
              <a:pPr algn="ctr"/>
              <a:r>
                <a:rPr lang="en-US" sz="8000" b="1" dirty="0">
                  <a:solidFill>
                    <a:schemeClr val="bg1"/>
                  </a:solidFill>
                </a:rPr>
                <a:t>Methods</a:t>
              </a:r>
              <a:r>
                <a:rPr lang="en-US" sz="8000" dirty="0"/>
                <a:t> </a:t>
              </a:r>
            </a:p>
          </p:txBody>
        </p:sp>
        <p:sp>
          <p:nvSpPr>
            <p:cNvPr id="16" name="TextBox 15">
              <a:extLst>
                <a:ext uri="{FF2B5EF4-FFF2-40B4-BE49-F238E27FC236}">
                  <a16:creationId xmlns:a16="http://schemas.microsoft.com/office/drawing/2014/main" id="{FCE70900-8C5A-4595-A39D-50458E115910}"/>
                </a:ext>
              </a:extLst>
            </p:cNvPr>
            <p:cNvSpPr txBox="1"/>
            <p:nvPr/>
          </p:nvSpPr>
          <p:spPr>
            <a:xfrm>
              <a:off x="1110343" y="6858000"/>
              <a:ext cx="10580914" cy="13168472"/>
            </a:xfrm>
            <a:prstGeom prst="rect">
              <a:avLst/>
            </a:prstGeom>
            <a:solidFill>
              <a:schemeClr val="bg1"/>
            </a:solidFill>
            <a:ln>
              <a:solidFill>
                <a:schemeClr val="tx1"/>
              </a:solidFill>
            </a:ln>
          </p:spPr>
          <p:txBody>
            <a:bodyPr wrap="square" rtlCol="0">
              <a:spAutoFit/>
            </a:bodyPr>
            <a:lstStyle/>
            <a:p>
              <a:pPr marL="857250" indent="-857250">
                <a:buFont typeface="Wingdings" panose="05000000000000000000" pitchFamily="2" charset="2"/>
                <a:buChar char="§"/>
              </a:pPr>
              <a:r>
                <a:rPr lang="en-US" sz="5400" dirty="0"/>
                <a:t>Data were collected from the ongoing cross-sectional College Health and Nutrition Assessment Survey (CHANAS) between 2005-2018 (UNH IRB #5524)</a:t>
              </a:r>
            </a:p>
            <a:p>
              <a:pPr marL="857250" indent="-857250">
                <a:buFont typeface="Wingdings" panose="05000000000000000000" pitchFamily="2" charset="2"/>
                <a:buChar char="§"/>
              </a:pPr>
              <a:r>
                <a:rPr lang="en-US" sz="5400" dirty="0"/>
                <a:t>Physical activity was measured via a research pedometer and categorized into the following groups:</a:t>
              </a:r>
            </a:p>
            <a:p>
              <a:pPr marL="2228850" lvl="3" indent="-857250">
                <a:buFont typeface="Wingdings" panose="05000000000000000000" pitchFamily="2" charset="2"/>
                <a:buChar char="§"/>
              </a:pPr>
              <a:r>
                <a:rPr lang="en-US" sz="5400" dirty="0"/>
                <a:t>&lt;5000, 5000-7499, 7500-9999, and ≥10000</a:t>
              </a:r>
            </a:p>
            <a:p>
              <a:pPr marL="857250" indent="-857250">
                <a:buFont typeface="Wingdings" panose="05000000000000000000" pitchFamily="2" charset="2"/>
                <a:buChar char="§"/>
              </a:pPr>
              <a:r>
                <a:rPr lang="en-US" sz="5400" dirty="0"/>
                <a:t>Bone integrity was measured via bone ultrasound analyzer on both heels and averaged </a:t>
              </a:r>
            </a:p>
            <a:p>
              <a:pPr marL="857250" indent="-857250">
                <a:buFont typeface="Wingdings" panose="05000000000000000000" pitchFamily="2" charset="2"/>
                <a:buChar char="§"/>
              </a:pPr>
              <a:r>
                <a:rPr lang="en-US" sz="5400" dirty="0"/>
                <a:t>Analysis was conducted using ANCOVA</a:t>
              </a:r>
            </a:p>
            <a:p>
              <a:pPr marL="1314450" lvl="1" indent="-857250">
                <a:buFont typeface="Wingdings" panose="05000000000000000000" pitchFamily="2" charset="2"/>
                <a:buChar char="§"/>
              </a:pPr>
              <a:r>
                <a:rPr lang="en-US" sz="5400" dirty="0"/>
                <a:t>Adjusted for calcium and vitamin D intake, family history of osteoporosis, smoking status, gender, and age</a:t>
              </a:r>
            </a:p>
          </p:txBody>
        </p:sp>
      </p:grpSp>
      <p:grpSp>
        <p:nvGrpSpPr>
          <p:cNvPr id="20" name="Group 19">
            <a:extLst>
              <a:ext uri="{FF2B5EF4-FFF2-40B4-BE49-F238E27FC236}">
                <a16:creationId xmlns:a16="http://schemas.microsoft.com/office/drawing/2014/main" id="{11248893-1E3E-4D23-81F1-1B845265E70F}"/>
              </a:ext>
            </a:extLst>
          </p:cNvPr>
          <p:cNvGrpSpPr/>
          <p:nvPr/>
        </p:nvGrpSpPr>
        <p:grpSpPr>
          <a:xfrm>
            <a:off x="30757377" y="14701323"/>
            <a:ext cx="12324303" cy="6372534"/>
            <a:chOff x="1110343" y="5832532"/>
            <a:chExt cx="10580914" cy="5049238"/>
          </a:xfrm>
        </p:grpSpPr>
        <p:sp>
          <p:nvSpPr>
            <p:cNvPr id="21" name="TextBox 20">
              <a:extLst>
                <a:ext uri="{FF2B5EF4-FFF2-40B4-BE49-F238E27FC236}">
                  <a16:creationId xmlns:a16="http://schemas.microsoft.com/office/drawing/2014/main" id="{3AD7ADE6-070E-4F7E-B983-59B45DCE43DC}"/>
                </a:ext>
              </a:extLst>
            </p:cNvPr>
            <p:cNvSpPr txBox="1"/>
            <p:nvPr/>
          </p:nvSpPr>
          <p:spPr>
            <a:xfrm>
              <a:off x="1110343" y="5832532"/>
              <a:ext cx="10580914" cy="1048619"/>
            </a:xfrm>
            <a:prstGeom prst="rect">
              <a:avLst/>
            </a:prstGeom>
            <a:solidFill>
              <a:srgbClr val="003591"/>
            </a:solidFill>
            <a:ln w="12700">
              <a:solidFill>
                <a:schemeClr val="tx1"/>
              </a:solidFill>
            </a:ln>
          </p:spPr>
          <p:txBody>
            <a:bodyPr wrap="square" rtlCol="0">
              <a:spAutoFit/>
            </a:bodyPr>
            <a:lstStyle/>
            <a:p>
              <a:pPr algn="ctr"/>
              <a:r>
                <a:rPr lang="en-US" sz="8000" b="1" dirty="0">
                  <a:solidFill>
                    <a:schemeClr val="bg1"/>
                  </a:solidFill>
                </a:rPr>
                <a:t>Conclusion</a:t>
              </a:r>
              <a:r>
                <a:rPr lang="en-US" sz="8000" dirty="0"/>
                <a:t> </a:t>
              </a:r>
            </a:p>
          </p:txBody>
        </p:sp>
        <p:sp>
          <p:nvSpPr>
            <p:cNvPr id="22" name="TextBox 21">
              <a:extLst>
                <a:ext uri="{FF2B5EF4-FFF2-40B4-BE49-F238E27FC236}">
                  <a16:creationId xmlns:a16="http://schemas.microsoft.com/office/drawing/2014/main" id="{4BCA8284-7B9B-4688-B40F-8226E570CC7F}"/>
                </a:ext>
              </a:extLst>
            </p:cNvPr>
            <p:cNvSpPr txBox="1"/>
            <p:nvPr/>
          </p:nvSpPr>
          <p:spPr>
            <a:xfrm>
              <a:off x="1110343" y="6858000"/>
              <a:ext cx="10580914" cy="4023770"/>
            </a:xfrm>
            <a:prstGeom prst="rect">
              <a:avLst/>
            </a:prstGeom>
            <a:solidFill>
              <a:schemeClr val="bg1"/>
            </a:solidFill>
            <a:ln>
              <a:solidFill>
                <a:schemeClr val="tx1"/>
              </a:solidFill>
            </a:ln>
          </p:spPr>
          <p:txBody>
            <a:bodyPr wrap="square" rtlCol="0">
              <a:spAutoFit/>
            </a:bodyPr>
            <a:lstStyle/>
            <a:p>
              <a:pPr marL="857250" indent="-857250">
                <a:buFont typeface="Arial" panose="020B0604020202020204" pitchFamily="34" charset="0"/>
                <a:buChar char="•"/>
              </a:pPr>
              <a:r>
                <a:rPr lang="en-US" sz="5400" dirty="0"/>
                <a:t>Regular daily activity promotes bone health among college students as compared to those with lower levels of activity</a:t>
              </a:r>
            </a:p>
            <a:p>
              <a:pPr marL="857250" indent="-857250">
                <a:buFont typeface="Arial" panose="020B0604020202020204" pitchFamily="34" charset="0"/>
                <a:buChar char="•"/>
              </a:pPr>
              <a:r>
                <a:rPr lang="en-US" sz="5400" dirty="0"/>
                <a:t>Consistent with research in older and younger populations </a:t>
              </a:r>
            </a:p>
          </p:txBody>
        </p:sp>
      </p:grpSp>
      <p:grpSp>
        <p:nvGrpSpPr>
          <p:cNvPr id="23" name="Group 22">
            <a:extLst>
              <a:ext uri="{FF2B5EF4-FFF2-40B4-BE49-F238E27FC236}">
                <a16:creationId xmlns:a16="http://schemas.microsoft.com/office/drawing/2014/main" id="{BEA798AD-6980-4BE1-B17C-F6BA48E731E0}"/>
              </a:ext>
            </a:extLst>
          </p:cNvPr>
          <p:cNvGrpSpPr/>
          <p:nvPr/>
        </p:nvGrpSpPr>
        <p:grpSpPr>
          <a:xfrm>
            <a:off x="30757378" y="22184913"/>
            <a:ext cx="12324302" cy="5655723"/>
            <a:chOff x="1110343" y="5849430"/>
            <a:chExt cx="10580914" cy="4050106"/>
          </a:xfrm>
        </p:grpSpPr>
        <p:sp>
          <p:nvSpPr>
            <p:cNvPr id="24" name="TextBox 23">
              <a:extLst>
                <a:ext uri="{FF2B5EF4-FFF2-40B4-BE49-F238E27FC236}">
                  <a16:creationId xmlns:a16="http://schemas.microsoft.com/office/drawing/2014/main" id="{898C1AD2-52E6-4838-AC0C-8CE87A6B2DA7}"/>
                </a:ext>
              </a:extLst>
            </p:cNvPr>
            <p:cNvSpPr txBox="1"/>
            <p:nvPr/>
          </p:nvSpPr>
          <p:spPr>
            <a:xfrm>
              <a:off x="1110343" y="5849430"/>
              <a:ext cx="10580914" cy="1035886"/>
            </a:xfrm>
            <a:prstGeom prst="rect">
              <a:avLst/>
            </a:prstGeom>
            <a:solidFill>
              <a:srgbClr val="003591"/>
            </a:solidFill>
            <a:ln w="12700">
              <a:solidFill>
                <a:schemeClr val="tx1"/>
              </a:solidFill>
            </a:ln>
          </p:spPr>
          <p:txBody>
            <a:bodyPr wrap="square" rtlCol="0">
              <a:spAutoFit/>
            </a:bodyPr>
            <a:lstStyle/>
            <a:p>
              <a:pPr algn="ctr"/>
              <a:r>
                <a:rPr lang="en-US" sz="8000" b="1" dirty="0">
                  <a:solidFill>
                    <a:schemeClr val="bg1"/>
                  </a:solidFill>
                </a:rPr>
                <a:t>Implications</a:t>
              </a:r>
              <a:r>
                <a:rPr lang="en-US" sz="8800" dirty="0">
                  <a:solidFill>
                    <a:schemeClr val="bg1"/>
                  </a:solidFill>
                </a:rPr>
                <a:t> </a:t>
              </a:r>
              <a:r>
                <a:rPr lang="en-US" sz="8000" dirty="0"/>
                <a:t> </a:t>
              </a:r>
            </a:p>
          </p:txBody>
        </p:sp>
        <p:sp>
          <p:nvSpPr>
            <p:cNvPr id="25" name="TextBox 24">
              <a:extLst>
                <a:ext uri="{FF2B5EF4-FFF2-40B4-BE49-F238E27FC236}">
                  <a16:creationId xmlns:a16="http://schemas.microsoft.com/office/drawing/2014/main" id="{E9BC32C1-E13E-4D73-8545-B571FEB82B1B}"/>
                </a:ext>
              </a:extLst>
            </p:cNvPr>
            <p:cNvSpPr txBox="1"/>
            <p:nvPr/>
          </p:nvSpPr>
          <p:spPr>
            <a:xfrm>
              <a:off x="1110343" y="6858000"/>
              <a:ext cx="10580914" cy="3041536"/>
            </a:xfrm>
            <a:prstGeom prst="rect">
              <a:avLst/>
            </a:prstGeom>
            <a:solidFill>
              <a:schemeClr val="bg1"/>
            </a:solidFill>
            <a:ln>
              <a:solidFill>
                <a:schemeClr val="tx1"/>
              </a:solidFill>
            </a:ln>
          </p:spPr>
          <p:txBody>
            <a:bodyPr wrap="square" rtlCol="0">
              <a:spAutoFit/>
            </a:bodyPr>
            <a:lstStyle/>
            <a:p>
              <a:r>
                <a:rPr lang="en-US" sz="5400" dirty="0"/>
                <a:t>Peak bone mass is not achieved until individuals are in their late 20s, so students on this campus could improve their bone integrity through education based on the results of this study.</a:t>
              </a:r>
              <a:r>
                <a:rPr lang="en-US" sz="5400" baseline="30000" dirty="0"/>
                <a:t>3</a:t>
              </a:r>
            </a:p>
          </p:txBody>
        </p:sp>
      </p:grpSp>
      <p:grpSp>
        <p:nvGrpSpPr>
          <p:cNvPr id="26" name="Group 25">
            <a:extLst>
              <a:ext uri="{FF2B5EF4-FFF2-40B4-BE49-F238E27FC236}">
                <a16:creationId xmlns:a16="http://schemas.microsoft.com/office/drawing/2014/main" id="{90DE2570-C346-467B-8E73-80810CA0317C}"/>
              </a:ext>
            </a:extLst>
          </p:cNvPr>
          <p:cNvGrpSpPr/>
          <p:nvPr/>
        </p:nvGrpSpPr>
        <p:grpSpPr>
          <a:xfrm>
            <a:off x="30757378" y="28806372"/>
            <a:ext cx="12324302" cy="3223620"/>
            <a:chOff x="1110343" y="6195863"/>
            <a:chExt cx="4902183" cy="2332009"/>
          </a:xfrm>
        </p:grpSpPr>
        <p:sp>
          <p:nvSpPr>
            <p:cNvPr id="27" name="TextBox 26">
              <a:extLst>
                <a:ext uri="{FF2B5EF4-FFF2-40B4-BE49-F238E27FC236}">
                  <a16:creationId xmlns:a16="http://schemas.microsoft.com/office/drawing/2014/main" id="{615CE964-F481-4F98-A5C2-3BA736E859C4}"/>
                </a:ext>
              </a:extLst>
            </p:cNvPr>
            <p:cNvSpPr txBox="1"/>
            <p:nvPr/>
          </p:nvSpPr>
          <p:spPr>
            <a:xfrm>
              <a:off x="1110343" y="6195863"/>
              <a:ext cx="4902183" cy="667950"/>
            </a:xfrm>
            <a:prstGeom prst="rect">
              <a:avLst/>
            </a:prstGeom>
            <a:solidFill>
              <a:srgbClr val="003591"/>
            </a:solidFill>
            <a:ln w="12700">
              <a:solidFill>
                <a:schemeClr val="tx1"/>
              </a:solidFill>
            </a:ln>
          </p:spPr>
          <p:txBody>
            <a:bodyPr wrap="square" rtlCol="0">
              <a:spAutoFit/>
            </a:bodyPr>
            <a:lstStyle/>
            <a:p>
              <a:pPr algn="ctr"/>
              <a:r>
                <a:rPr lang="en-US" sz="5400" b="1" dirty="0">
                  <a:solidFill>
                    <a:schemeClr val="bg1"/>
                  </a:solidFill>
                </a:rPr>
                <a:t>Funding Source</a:t>
              </a:r>
              <a:r>
                <a:rPr lang="en-US" sz="5400" b="1" dirty="0"/>
                <a:t> </a:t>
              </a:r>
            </a:p>
          </p:txBody>
        </p:sp>
        <p:sp>
          <p:nvSpPr>
            <p:cNvPr id="28" name="TextBox 27">
              <a:extLst>
                <a:ext uri="{FF2B5EF4-FFF2-40B4-BE49-F238E27FC236}">
                  <a16:creationId xmlns:a16="http://schemas.microsoft.com/office/drawing/2014/main" id="{DB543247-E5CF-4E51-83CB-F8BED0C8BC84}"/>
                </a:ext>
              </a:extLst>
            </p:cNvPr>
            <p:cNvSpPr txBox="1"/>
            <p:nvPr/>
          </p:nvSpPr>
          <p:spPr>
            <a:xfrm>
              <a:off x="1110343" y="6858000"/>
              <a:ext cx="4902183" cy="1669872"/>
            </a:xfrm>
            <a:prstGeom prst="rect">
              <a:avLst/>
            </a:prstGeom>
            <a:solidFill>
              <a:schemeClr val="bg1"/>
            </a:solidFill>
            <a:ln>
              <a:solidFill>
                <a:schemeClr val="tx1"/>
              </a:solidFill>
            </a:ln>
          </p:spPr>
          <p:txBody>
            <a:bodyPr wrap="square" rtlCol="0">
              <a:spAutoFit/>
            </a:bodyPr>
            <a:lstStyle/>
            <a:p>
              <a:r>
                <a:rPr lang="en-US" sz="4800" dirty="0"/>
                <a:t>New Hampshire Agriculture Experiment Station and USDA National Institute of Food and</a:t>
              </a:r>
            </a:p>
            <a:p>
              <a:r>
                <a:rPr lang="en-US" sz="4800" dirty="0"/>
                <a:t> Agriculture Health Project</a:t>
              </a:r>
            </a:p>
          </p:txBody>
        </p:sp>
      </p:grpSp>
      <p:grpSp>
        <p:nvGrpSpPr>
          <p:cNvPr id="42" name="Group 41">
            <a:extLst>
              <a:ext uri="{FF2B5EF4-FFF2-40B4-BE49-F238E27FC236}">
                <a16:creationId xmlns:a16="http://schemas.microsoft.com/office/drawing/2014/main" id="{1E4D387D-9E86-4376-8D53-65A29D021715}"/>
              </a:ext>
            </a:extLst>
          </p:cNvPr>
          <p:cNvGrpSpPr/>
          <p:nvPr/>
        </p:nvGrpSpPr>
        <p:grpSpPr>
          <a:xfrm>
            <a:off x="13052721" y="6263480"/>
            <a:ext cx="17184632" cy="13510804"/>
            <a:chOff x="29332391" y="6569053"/>
            <a:chExt cx="13498893" cy="11859569"/>
          </a:xfrm>
        </p:grpSpPr>
        <p:sp>
          <p:nvSpPr>
            <p:cNvPr id="9" name="Rectangle 8">
              <a:extLst>
                <a:ext uri="{FF2B5EF4-FFF2-40B4-BE49-F238E27FC236}">
                  <a16:creationId xmlns:a16="http://schemas.microsoft.com/office/drawing/2014/main" id="{4C325AAE-BE22-47EE-A5C9-511D0FE9EF6E}"/>
                </a:ext>
              </a:extLst>
            </p:cNvPr>
            <p:cNvSpPr/>
            <p:nvPr/>
          </p:nvSpPr>
          <p:spPr>
            <a:xfrm>
              <a:off x="29883599" y="6569053"/>
              <a:ext cx="12947685" cy="1185956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75A91716-6AB8-4401-8461-6E9D36116829}"/>
                </a:ext>
              </a:extLst>
            </p:cNvPr>
            <p:cNvPicPr>
              <a:picLocks noChangeAspect="1"/>
            </p:cNvPicPr>
            <p:nvPr/>
          </p:nvPicPr>
          <p:blipFill rotWithShape="1">
            <a:blip r:embed="rId3"/>
            <a:srcRect l="-3169" t="7782" r="41250" b="-1642"/>
            <a:stretch/>
          </p:blipFill>
          <p:spPr>
            <a:xfrm>
              <a:off x="29332391" y="6639318"/>
              <a:ext cx="13031839" cy="11534381"/>
            </a:xfrm>
            <a:prstGeom prst="rect">
              <a:avLst/>
            </a:prstGeom>
          </p:spPr>
        </p:pic>
        <p:cxnSp>
          <p:nvCxnSpPr>
            <p:cNvPr id="30" name="Straight Connector 29">
              <a:extLst>
                <a:ext uri="{FF2B5EF4-FFF2-40B4-BE49-F238E27FC236}">
                  <a16:creationId xmlns:a16="http://schemas.microsoft.com/office/drawing/2014/main" id="{C110176C-B756-4FA8-8048-61EB8F775973}"/>
                </a:ext>
              </a:extLst>
            </p:cNvPr>
            <p:cNvCxnSpPr>
              <a:cxnSpLocks/>
            </p:cNvCxnSpPr>
            <p:nvPr/>
          </p:nvCxnSpPr>
          <p:spPr>
            <a:xfrm>
              <a:off x="30410283" y="7467691"/>
              <a:ext cx="1" cy="10485821"/>
            </a:xfrm>
            <a:prstGeom prst="line">
              <a:avLst/>
            </a:prstGeom>
            <a:ln w="38100"/>
          </p:spPr>
          <p:style>
            <a:lnRef idx="2">
              <a:schemeClr val="dk1"/>
            </a:lnRef>
            <a:fillRef idx="0">
              <a:schemeClr val="dk1"/>
            </a:fillRef>
            <a:effectRef idx="1">
              <a:schemeClr val="dk1"/>
            </a:effectRef>
            <a:fontRef idx="minor">
              <a:schemeClr val="tx1"/>
            </a:fontRef>
          </p:style>
        </p:cxnSp>
      </p:grpSp>
      <p:pic>
        <p:nvPicPr>
          <p:cNvPr id="37" name="Picture 36">
            <a:extLst>
              <a:ext uri="{FF2B5EF4-FFF2-40B4-BE49-F238E27FC236}">
                <a16:creationId xmlns:a16="http://schemas.microsoft.com/office/drawing/2014/main" id="{C0329AB7-8FAC-4093-A37E-236FA920DE56}"/>
              </a:ext>
            </a:extLst>
          </p:cNvPr>
          <p:cNvPicPr>
            <a:picLocks noChangeAspect="1"/>
          </p:cNvPicPr>
          <p:nvPr/>
        </p:nvPicPr>
        <p:blipFill rotWithShape="1">
          <a:blip r:embed="rId4"/>
          <a:srcRect l="3698" r="7050"/>
          <a:stretch/>
        </p:blipFill>
        <p:spPr>
          <a:xfrm>
            <a:off x="13729220" y="20303456"/>
            <a:ext cx="16578471" cy="11164755"/>
          </a:xfrm>
          <a:prstGeom prst="rect">
            <a:avLst/>
          </a:prstGeom>
          <a:ln w="28575">
            <a:solidFill>
              <a:schemeClr val="tx1"/>
            </a:solidFill>
          </a:ln>
        </p:spPr>
      </p:pic>
      <p:grpSp>
        <p:nvGrpSpPr>
          <p:cNvPr id="38" name="Group 37">
            <a:extLst>
              <a:ext uri="{FF2B5EF4-FFF2-40B4-BE49-F238E27FC236}">
                <a16:creationId xmlns:a16="http://schemas.microsoft.com/office/drawing/2014/main" id="{B7EB5EC1-D0EC-41FB-91D4-7A527F3E2630}"/>
              </a:ext>
            </a:extLst>
          </p:cNvPr>
          <p:cNvGrpSpPr/>
          <p:nvPr/>
        </p:nvGrpSpPr>
        <p:grpSpPr>
          <a:xfrm>
            <a:off x="30757378" y="6269518"/>
            <a:ext cx="12324302" cy="7267584"/>
            <a:chOff x="1110343" y="5522026"/>
            <a:chExt cx="10580914" cy="7148263"/>
          </a:xfrm>
        </p:grpSpPr>
        <p:sp>
          <p:nvSpPr>
            <p:cNvPr id="39" name="TextBox 38">
              <a:extLst>
                <a:ext uri="{FF2B5EF4-FFF2-40B4-BE49-F238E27FC236}">
                  <a16:creationId xmlns:a16="http://schemas.microsoft.com/office/drawing/2014/main" id="{7A0B5760-D375-4C0E-83BA-C3F9C1C7AE1F}"/>
                </a:ext>
              </a:extLst>
            </p:cNvPr>
            <p:cNvSpPr txBox="1"/>
            <p:nvPr/>
          </p:nvSpPr>
          <p:spPr>
            <a:xfrm>
              <a:off x="1110343" y="5522026"/>
              <a:ext cx="10580914" cy="1301711"/>
            </a:xfrm>
            <a:prstGeom prst="rect">
              <a:avLst/>
            </a:prstGeom>
            <a:solidFill>
              <a:srgbClr val="003591"/>
            </a:solidFill>
            <a:ln w="12700">
              <a:solidFill>
                <a:schemeClr val="tx1"/>
              </a:solidFill>
            </a:ln>
          </p:spPr>
          <p:txBody>
            <a:bodyPr wrap="square" rtlCol="0">
              <a:spAutoFit/>
            </a:bodyPr>
            <a:lstStyle/>
            <a:p>
              <a:pPr algn="ctr"/>
              <a:r>
                <a:rPr lang="en-US" sz="8000" b="1" dirty="0">
                  <a:solidFill>
                    <a:schemeClr val="bg1"/>
                  </a:solidFill>
                </a:rPr>
                <a:t>Results</a:t>
              </a:r>
              <a:r>
                <a:rPr lang="en-US" sz="8000" dirty="0"/>
                <a:t> </a:t>
              </a:r>
            </a:p>
          </p:txBody>
        </p:sp>
        <p:sp>
          <p:nvSpPr>
            <p:cNvPr id="40" name="TextBox 39">
              <a:extLst>
                <a:ext uri="{FF2B5EF4-FFF2-40B4-BE49-F238E27FC236}">
                  <a16:creationId xmlns:a16="http://schemas.microsoft.com/office/drawing/2014/main" id="{C5325288-D473-4848-A0AD-50B3C2C998BB}"/>
                </a:ext>
              </a:extLst>
            </p:cNvPr>
            <p:cNvSpPr txBox="1"/>
            <p:nvPr/>
          </p:nvSpPr>
          <p:spPr>
            <a:xfrm>
              <a:off x="1110343" y="6858000"/>
              <a:ext cx="10580914" cy="5812289"/>
            </a:xfrm>
            <a:prstGeom prst="rect">
              <a:avLst/>
            </a:prstGeom>
            <a:solidFill>
              <a:schemeClr val="bg1"/>
            </a:solidFill>
            <a:ln>
              <a:solidFill>
                <a:schemeClr val="tx1"/>
              </a:solidFill>
            </a:ln>
          </p:spPr>
          <p:txBody>
            <a:bodyPr wrap="square" rtlCol="0">
              <a:spAutoFit/>
            </a:bodyPr>
            <a:lstStyle/>
            <a:p>
              <a:pPr marL="857250" indent="-857250">
                <a:buFont typeface="Wingdings" panose="05000000000000000000" pitchFamily="2" charset="2"/>
                <a:buChar char="§"/>
              </a:pPr>
              <a:r>
                <a:rPr lang="en-US" sz="5400" dirty="0"/>
                <a:t>≥ 10000 steps/day had higher average bone ultrasound attenuation (87.1 ± 8.5) compared to the 5000-7499 (85.4 ± 18.9) and 7500-9999 (85.4 ± 19.3</a:t>
              </a:r>
            </a:p>
            <a:p>
              <a:pPr marL="857250" indent="-857250">
                <a:buFont typeface="Wingdings" panose="05000000000000000000" pitchFamily="2" charset="2"/>
                <a:buChar char="§"/>
              </a:pPr>
              <a:r>
                <a:rPr lang="en-US" sz="5400" dirty="0"/>
                <a:t>&lt;5000 group had significantly lower bone integrity (83.1 ± 21.1) compared to the ≥ 10000 group </a:t>
              </a:r>
            </a:p>
          </p:txBody>
        </p:sp>
      </p:grpSp>
      <p:sp>
        <p:nvSpPr>
          <p:cNvPr id="47" name="TextBox 46">
            <a:extLst>
              <a:ext uri="{FF2B5EF4-FFF2-40B4-BE49-F238E27FC236}">
                <a16:creationId xmlns:a16="http://schemas.microsoft.com/office/drawing/2014/main" id="{698E7B3E-1F97-45C7-8A8C-276FD6DD00C9}"/>
              </a:ext>
            </a:extLst>
          </p:cNvPr>
          <p:cNvSpPr txBox="1"/>
          <p:nvPr/>
        </p:nvSpPr>
        <p:spPr>
          <a:xfrm>
            <a:off x="28736225" y="21665711"/>
            <a:ext cx="1143000" cy="584775"/>
          </a:xfrm>
          <a:prstGeom prst="rect">
            <a:avLst/>
          </a:prstGeom>
          <a:noFill/>
        </p:spPr>
        <p:txBody>
          <a:bodyPr wrap="square" rtlCol="0">
            <a:spAutoFit/>
          </a:bodyPr>
          <a:lstStyle/>
          <a:p>
            <a:r>
              <a:rPr lang="en-US" sz="3200" b="1" dirty="0">
                <a:latin typeface="Times New Roman" panose="02020603050405020304" pitchFamily="18" charset="0"/>
                <a:cs typeface="Times New Roman" panose="02020603050405020304" pitchFamily="18" charset="0"/>
              </a:rPr>
              <a:t>*</a:t>
            </a:r>
          </a:p>
        </p:txBody>
      </p:sp>
      <p:sp>
        <p:nvSpPr>
          <p:cNvPr id="48" name="TextBox 47">
            <a:extLst>
              <a:ext uri="{FF2B5EF4-FFF2-40B4-BE49-F238E27FC236}">
                <a16:creationId xmlns:a16="http://schemas.microsoft.com/office/drawing/2014/main" id="{45B00C20-C52D-48E7-ADC7-274634CB2720}"/>
              </a:ext>
            </a:extLst>
          </p:cNvPr>
          <p:cNvSpPr txBox="1"/>
          <p:nvPr/>
        </p:nvSpPr>
        <p:spPr>
          <a:xfrm>
            <a:off x="13913110" y="30259882"/>
            <a:ext cx="5372099" cy="954107"/>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 Statistically significant difference from other groups  (P&lt;0.05)</a:t>
            </a:r>
          </a:p>
        </p:txBody>
      </p:sp>
      <p:cxnSp>
        <p:nvCxnSpPr>
          <p:cNvPr id="34" name="Straight Connector 33">
            <a:extLst>
              <a:ext uri="{FF2B5EF4-FFF2-40B4-BE49-F238E27FC236}">
                <a16:creationId xmlns:a16="http://schemas.microsoft.com/office/drawing/2014/main" id="{E4DD6010-E935-4F99-ABE7-B8DF1D2E37EB}"/>
              </a:ext>
            </a:extLst>
          </p:cNvPr>
          <p:cNvCxnSpPr>
            <a:cxnSpLocks/>
          </p:cNvCxnSpPr>
          <p:nvPr/>
        </p:nvCxnSpPr>
        <p:spPr>
          <a:xfrm>
            <a:off x="29613495" y="7245613"/>
            <a:ext cx="5834" cy="11987410"/>
          </a:xfrm>
          <a:prstGeom prst="line">
            <a:avLst/>
          </a:prstGeom>
          <a:ln w="38100"/>
        </p:spPr>
        <p:style>
          <a:lnRef idx="2">
            <a:schemeClr val="dk1"/>
          </a:lnRef>
          <a:fillRef idx="0">
            <a:schemeClr val="dk1"/>
          </a:fillRef>
          <a:effectRef idx="1">
            <a:schemeClr val="dk1"/>
          </a:effectRef>
          <a:fontRef idx="minor">
            <a:schemeClr val="tx1"/>
          </a:fontRef>
        </p:style>
      </p:cxnSp>
      <p:grpSp>
        <p:nvGrpSpPr>
          <p:cNvPr id="43" name="Group 42">
            <a:extLst>
              <a:ext uri="{FF2B5EF4-FFF2-40B4-BE49-F238E27FC236}">
                <a16:creationId xmlns:a16="http://schemas.microsoft.com/office/drawing/2014/main" id="{D0EAAF73-1EC8-4889-A748-746619CC6810}"/>
              </a:ext>
            </a:extLst>
          </p:cNvPr>
          <p:cNvGrpSpPr/>
          <p:nvPr/>
        </p:nvGrpSpPr>
        <p:grpSpPr>
          <a:xfrm>
            <a:off x="809519" y="13077491"/>
            <a:ext cx="12324303" cy="3881363"/>
            <a:chOff x="1110343" y="5677111"/>
            <a:chExt cx="10580914" cy="3072056"/>
          </a:xfrm>
        </p:grpSpPr>
        <p:sp>
          <p:nvSpPr>
            <p:cNvPr id="49" name="TextBox 48">
              <a:extLst>
                <a:ext uri="{FF2B5EF4-FFF2-40B4-BE49-F238E27FC236}">
                  <a16:creationId xmlns:a16="http://schemas.microsoft.com/office/drawing/2014/main" id="{4C602D62-F2B6-410C-8A08-C38B7253634C}"/>
                </a:ext>
              </a:extLst>
            </p:cNvPr>
            <p:cNvSpPr txBox="1"/>
            <p:nvPr/>
          </p:nvSpPr>
          <p:spPr>
            <a:xfrm>
              <a:off x="1110343" y="5677111"/>
              <a:ext cx="10580914" cy="1047487"/>
            </a:xfrm>
            <a:prstGeom prst="rect">
              <a:avLst/>
            </a:prstGeom>
            <a:solidFill>
              <a:srgbClr val="003591"/>
            </a:solidFill>
            <a:ln w="12700">
              <a:solidFill>
                <a:schemeClr val="tx1"/>
              </a:solidFill>
            </a:ln>
          </p:spPr>
          <p:txBody>
            <a:bodyPr wrap="square" rtlCol="0">
              <a:spAutoFit/>
            </a:bodyPr>
            <a:lstStyle/>
            <a:p>
              <a:pPr algn="ctr"/>
              <a:r>
                <a:rPr lang="en-US" sz="8000" b="1" dirty="0">
                  <a:solidFill>
                    <a:schemeClr val="bg1"/>
                  </a:solidFill>
                </a:rPr>
                <a:t>Objective</a:t>
              </a:r>
              <a:r>
                <a:rPr lang="en-US" sz="7200" dirty="0"/>
                <a:t> </a:t>
              </a:r>
            </a:p>
          </p:txBody>
        </p:sp>
        <p:sp>
          <p:nvSpPr>
            <p:cNvPr id="50" name="TextBox 49">
              <a:extLst>
                <a:ext uri="{FF2B5EF4-FFF2-40B4-BE49-F238E27FC236}">
                  <a16:creationId xmlns:a16="http://schemas.microsoft.com/office/drawing/2014/main" id="{420059B2-B66B-4D3B-91C4-C8A68A93BBD9}"/>
                </a:ext>
              </a:extLst>
            </p:cNvPr>
            <p:cNvSpPr txBox="1"/>
            <p:nvPr/>
          </p:nvSpPr>
          <p:spPr>
            <a:xfrm>
              <a:off x="1110343" y="6702913"/>
              <a:ext cx="10580914" cy="2046254"/>
            </a:xfrm>
            <a:prstGeom prst="rect">
              <a:avLst/>
            </a:prstGeom>
            <a:solidFill>
              <a:schemeClr val="bg1"/>
            </a:solidFill>
            <a:ln>
              <a:solidFill>
                <a:schemeClr val="tx1"/>
              </a:solidFill>
            </a:ln>
          </p:spPr>
          <p:txBody>
            <a:bodyPr wrap="square" rtlCol="0">
              <a:spAutoFit/>
            </a:bodyPr>
            <a:lstStyle/>
            <a:p>
              <a:r>
                <a:rPr lang="en-US" sz="5400" dirty="0"/>
                <a:t>Examine the relationship between bone integrity and daily physical activity levels in a population 18-24.</a:t>
              </a:r>
            </a:p>
          </p:txBody>
        </p:sp>
      </p:grpSp>
      <p:sp>
        <p:nvSpPr>
          <p:cNvPr id="53" name="TextBox 52">
            <a:extLst>
              <a:ext uri="{FF2B5EF4-FFF2-40B4-BE49-F238E27FC236}">
                <a16:creationId xmlns:a16="http://schemas.microsoft.com/office/drawing/2014/main" id="{A43B7DB1-7427-46EC-A72F-AA9C5E849E24}"/>
              </a:ext>
            </a:extLst>
          </p:cNvPr>
          <p:cNvSpPr txBox="1"/>
          <p:nvPr/>
        </p:nvSpPr>
        <p:spPr>
          <a:xfrm>
            <a:off x="0" y="32069146"/>
            <a:ext cx="42076061" cy="1354217"/>
          </a:xfrm>
          <a:prstGeom prst="rect">
            <a:avLst/>
          </a:prstGeom>
          <a:noFill/>
          <a:ln>
            <a:noFill/>
          </a:ln>
        </p:spPr>
        <p:txBody>
          <a:bodyPr wrap="square" rtlCol="0">
            <a:spAutoFit/>
          </a:bodyPr>
          <a:lstStyle/>
          <a:p>
            <a:r>
              <a:rPr lang="en-US" dirty="0"/>
              <a:t>1. Wright NC, Looker AC, Saag KG, et al. The Recent Prevalence of Osteoporosis and Low Bone Mass in the United States Based on Bone Mineral Density at the Femoral Neck or Lumbar Spine. </a:t>
            </a:r>
            <a:r>
              <a:rPr lang="en-US" i="1" dirty="0"/>
              <a:t>J Bone Miner Res</a:t>
            </a:r>
            <a:r>
              <a:rPr lang="en-US" dirty="0"/>
              <a:t>. 2014;29:2520-2526. doi:</a:t>
            </a:r>
            <a:r>
              <a:rPr lang="en-US" u="sng" dirty="0">
                <a:hlinkClick r:id="rId5"/>
              </a:rPr>
              <a:t>10.1002/jbmr.2269</a:t>
            </a:r>
            <a:r>
              <a:rPr lang="en-US" dirty="0"/>
              <a:t>.</a:t>
            </a:r>
          </a:p>
          <a:p>
            <a:r>
              <a:rPr lang="en-US" dirty="0"/>
              <a:t>2. Osteoporosis Overview | NIH Osteoporosis and Related Bone Diseases National Resource Center. </a:t>
            </a:r>
            <a:r>
              <a:rPr lang="en-US" u="sng" dirty="0">
                <a:hlinkClick r:id="rId6"/>
              </a:rPr>
              <a:t>https://www.bones.nih.gov/health-info/bone/osteoporosis/overview</a:t>
            </a:r>
            <a:r>
              <a:rPr lang="en-US" dirty="0"/>
              <a:t>. Accessed November 25, 2019.</a:t>
            </a:r>
          </a:p>
          <a:p>
            <a:r>
              <a:rPr lang="en-US" dirty="0"/>
              <a:t>3.Bonjour J-Ph, </a:t>
            </a:r>
            <a:r>
              <a:rPr lang="en-US" dirty="0" err="1"/>
              <a:t>Theintz</a:t>
            </a:r>
            <a:r>
              <a:rPr lang="en-US" dirty="0"/>
              <a:t> G, Law F, </a:t>
            </a:r>
            <a:r>
              <a:rPr lang="en-US" dirty="0" err="1"/>
              <a:t>Slosman</a:t>
            </a:r>
            <a:r>
              <a:rPr lang="en-US" dirty="0"/>
              <a:t> D, Rizzoli R. Peak bone mass. </a:t>
            </a:r>
            <a:r>
              <a:rPr lang="en-US" i="1" dirty="0"/>
              <a:t>Osteoporosis Int</a:t>
            </a:r>
            <a:r>
              <a:rPr lang="en-US" dirty="0"/>
              <a:t>. 1994;4:S7-S13. doi:</a:t>
            </a:r>
            <a:r>
              <a:rPr lang="en-US" u="sng" dirty="0">
                <a:hlinkClick r:id="rId7"/>
              </a:rPr>
              <a:t>10.1007/BF01623429</a:t>
            </a:r>
            <a:endParaRPr lang="en-US" dirty="0"/>
          </a:p>
          <a:p>
            <a:endParaRPr lang="en-US" sz="2800" dirty="0"/>
          </a:p>
        </p:txBody>
      </p:sp>
    </p:spTree>
    <p:extLst>
      <p:ext uri="{BB962C8B-B14F-4D97-AF65-F5344CB8AC3E}">
        <p14:creationId xmlns:p14="http://schemas.microsoft.com/office/powerpoint/2010/main" val="174208640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9565</TotalTime>
  <Words>446</Words>
  <Application>Microsoft Office PowerPoint</Application>
  <PresentationFormat>Custom</PresentationFormat>
  <Paragraphs>31</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Times New Roman</vt:lpstr>
      <vt:lpstr>Wingdings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Carina Berglund</dc:creator>
  <cp:lastModifiedBy>Carina Berglund</cp:lastModifiedBy>
  <cp:revision>70</cp:revision>
  <dcterms:created xsi:type="dcterms:W3CDTF">2020-03-20T15:56:17Z</dcterms:created>
  <dcterms:modified xsi:type="dcterms:W3CDTF">2020-04-15T16:24:38Z</dcterms:modified>
</cp:coreProperties>
</file>