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3"/>
  </p:notesMasterIdLst>
  <p:handoutMasterIdLst>
    <p:handoutMasterId r:id="rId4"/>
  </p:handoutMasterIdLst>
  <p:sldIdLst>
    <p:sldId id="263" r:id="rId2"/>
  </p:sldIdLst>
  <p:sldSz cx="43891200" cy="32918400"/>
  <p:notesSz cx="31954788" cy="50149125"/>
  <p:embeddedFontLst>
    <p:embeddedFont>
      <p:font typeface="Libre Baskerville" panose="02000000000000000000" pitchFamily="2" charset="0"/>
      <p:regular r:id="rId5"/>
      <p:bold r:id="rId6"/>
      <p:italic r:id="rId7"/>
    </p:embeddedFont>
    <p:embeddedFont>
      <p:font typeface="Montserrat Light" panose="00000400000000000000" pitchFamily="2" charset="0"/>
      <p:regular r:id="rId8"/>
      <p:italic r:id="rId9"/>
    </p:embeddedFont>
  </p:embeddedFontLst>
  <p:custDataLst>
    <p:tags r:id="rId10"/>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9968">
          <p15:clr>
            <a:srgbClr val="A4A3A4"/>
          </p15:clr>
        </p15:guide>
        <p15:guide id="2" orient="horz" pos="5632">
          <p15:clr>
            <a:srgbClr val="A4A3A4"/>
          </p15:clr>
        </p15:guide>
        <p15:guide id="3" orient="horz" pos="3533">
          <p15:clr>
            <a:srgbClr val="A4A3A4"/>
          </p15:clr>
        </p15:guide>
        <p15:guide id="4" orient="horz" pos="6246">
          <p15:clr>
            <a:srgbClr val="A4A3A4"/>
          </p15:clr>
        </p15:guide>
        <p15:guide id="5" pos="720">
          <p15:clr>
            <a:srgbClr val="A4A3A4"/>
          </p15:clr>
        </p15:guide>
        <p15:guide id="6" pos="6912">
          <p15:clr>
            <a:srgbClr val="A4A3A4"/>
          </p15:clr>
        </p15:guide>
        <p15:guide id="7" pos="7392">
          <p15:clr>
            <a:srgbClr val="A4A3A4"/>
          </p15:clr>
        </p15:guide>
        <p15:guide id="8" pos="13584">
          <p15:clr>
            <a:srgbClr val="A4A3A4"/>
          </p15:clr>
        </p15:guide>
        <p15:guide id="9" pos="14064">
          <p15:clr>
            <a:srgbClr val="A4A3A4"/>
          </p15:clr>
        </p15:guide>
        <p15:guide id="10" pos="20256">
          <p15:clr>
            <a:srgbClr val="A4A3A4"/>
          </p15:clr>
        </p15:guide>
        <p15:guide id="11" pos="20736">
          <p15:clr>
            <a:srgbClr val="A4A3A4"/>
          </p15:clr>
        </p15:guide>
        <p15:guide id="12" pos="26928">
          <p15:clr>
            <a:srgbClr val="A4A3A4"/>
          </p15:clr>
        </p15:guide>
      </p15:sldGuideLst>
    </p:ext>
    <p:ext uri="{2D200454-40CA-4A62-9FC3-DE9A4176ACB9}">
      <p15:notesGuideLst xmlns:p15="http://schemas.microsoft.com/office/powerpoint/2012/main">
        <p15:guide id="1" orient="horz" pos="15795">
          <p15:clr>
            <a:srgbClr val="A4A3A4"/>
          </p15:clr>
        </p15:guide>
        <p15:guide id="2" pos="100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078"/>
    <a:srgbClr val="1482A5"/>
    <a:srgbClr val="DCE1C8"/>
    <a:srgbClr val="EAEAEA"/>
    <a:srgbClr val="EEEEEE"/>
    <a:srgbClr val="006699"/>
    <a:srgbClr val="CC3300"/>
    <a:srgbClr val="006600"/>
    <a:srgbClr val="3366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86" autoAdjust="0"/>
    <p:restoredTop sz="94660" autoAdjust="0"/>
  </p:normalViewPr>
  <p:slideViewPr>
    <p:cSldViewPr>
      <p:cViewPr varScale="1">
        <p:scale>
          <a:sx n="12" d="100"/>
          <a:sy n="12" d="100"/>
        </p:scale>
        <p:origin x="1732" y="32"/>
      </p:cViewPr>
      <p:guideLst>
        <p:guide orient="horz" pos="19968"/>
        <p:guide orient="horz" pos="5632"/>
        <p:guide orient="horz" pos="3533"/>
        <p:guide orient="horz" pos="6246"/>
        <p:guide pos="720"/>
        <p:guide pos="6912"/>
        <p:guide pos="7392"/>
        <p:guide pos="13584"/>
        <p:guide pos="14064"/>
        <p:guide pos="20256"/>
        <p:guide pos="20736"/>
        <p:guide pos="26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17" d="100"/>
          <a:sy n="17" d="100"/>
        </p:scale>
        <p:origin x="4416" y="178"/>
      </p:cViewPr>
      <p:guideLst>
        <p:guide orient="horz" pos="15795"/>
        <p:guide pos="100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4099" name="Rectangle 3"/>
          <p:cNvSpPr>
            <a:spLocks noGrp="1" noChangeArrowheads="1"/>
          </p:cNvSpPr>
          <p:nvPr>
            <p:ph type="dt" sz="quarter"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4100" name="Rectangle 4"/>
          <p:cNvSpPr>
            <a:spLocks noGrp="1" noChangeArrowheads="1"/>
          </p:cNvSpPr>
          <p:nvPr>
            <p:ph type="ftr" sz="quarter" idx="2"/>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4101" name="Rectangle 5"/>
          <p:cNvSpPr>
            <a:spLocks noGrp="1" noChangeArrowheads="1"/>
          </p:cNvSpPr>
          <p:nvPr>
            <p:ph type="sldNum" sz="quarter" idx="3"/>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40C443C-8022-4F5D-8F2E-5133654FC91D}" type="slidenum">
              <a:rPr lang="en-AU"/>
              <a:pPr>
                <a:defRPr/>
              </a:pPr>
              <a:t>‹#›</a:t>
            </a:fld>
            <a:endParaRPr lang="en-AU"/>
          </a:p>
        </p:txBody>
      </p:sp>
    </p:spTree>
    <p:extLst>
      <p:ext uri="{BB962C8B-B14F-4D97-AF65-F5344CB8AC3E}">
        <p14:creationId xmlns:p14="http://schemas.microsoft.com/office/powerpoint/2010/main" val="399792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3075" name="Rectangle 3"/>
          <p:cNvSpPr>
            <a:spLocks noGrp="1" noChangeArrowheads="1"/>
          </p:cNvSpPr>
          <p:nvPr>
            <p:ph type="dt"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3076" name="Rectangle 4"/>
          <p:cNvSpPr>
            <a:spLocks noGrp="1" noRot="1" noChangeAspect="1" noChangeArrowheads="1" noTextEdit="1"/>
          </p:cNvSpPr>
          <p:nvPr>
            <p:ph type="sldImg" idx="2"/>
          </p:nvPr>
        </p:nvSpPr>
        <p:spPr bwMode="auto">
          <a:xfrm>
            <a:off x="3378200" y="3757613"/>
            <a:ext cx="24996775" cy="187483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4137025" y="24004588"/>
            <a:ext cx="23456900" cy="2251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3079" name="Rectangle 7"/>
          <p:cNvSpPr>
            <a:spLocks noGrp="1" noChangeArrowheads="1"/>
          </p:cNvSpPr>
          <p:nvPr>
            <p:ph type="sldNum" sz="quarter" idx="5"/>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2207482-9F38-4AF6-9B91-768DCEDA59AC}" type="slidenum">
              <a:rPr lang="en-AU"/>
              <a:pPr>
                <a:defRPr/>
              </a:pPr>
              <a:t>‹#›</a:t>
            </a:fld>
            <a:endParaRPr lang="en-AU"/>
          </a:p>
        </p:txBody>
      </p:sp>
    </p:spTree>
    <p:extLst>
      <p:ext uri="{BB962C8B-B14F-4D97-AF65-F5344CB8AC3E}">
        <p14:creationId xmlns:p14="http://schemas.microsoft.com/office/powerpoint/2010/main" val="4090799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defTabSz="4508500">
              <a:defRPr sz="2400">
                <a:solidFill>
                  <a:schemeClr val="tx1"/>
                </a:solidFill>
                <a:latin typeface="Times New Roman" pitchFamily="18" charset="0"/>
              </a:defRPr>
            </a:lvl1pPr>
            <a:lvl2pPr marL="742950" indent="-285750" defTabSz="4508500">
              <a:defRPr sz="2400">
                <a:solidFill>
                  <a:schemeClr val="tx1"/>
                </a:solidFill>
                <a:latin typeface="Times New Roman" pitchFamily="18" charset="0"/>
              </a:defRPr>
            </a:lvl2pPr>
            <a:lvl3pPr marL="1143000" indent="-228600" defTabSz="4508500">
              <a:defRPr sz="2400">
                <a:solidFill>
                  <a:schemeClr val="tx1"/>
                </a:solidFill>
                <a:latin typeface="Times New Roman" pitchFamily="18" charset="0"/>
              </a:defRPr>
            </a:lvl3pPr>
            <a:lvl4pPr marL="1600200" indent="-228600" defTabSz="4508500">
              <a:defRPr sz="2400">
                <a:solidFill>
                  <a:schemeClr val="tx1"/>
                </a:solidFill>
                <a:latin typeface="Times New Roman" pitchFamily="18" charset="0"/>
              </a:defRPr>
            </a:lvl4pPr>
            <a:lvl5pPr marL="2057400" indent="-228600" defTabSz="4508500">
              <a:defRPr sz="2400">
                <a:solidFill>
                  <a:schemeClr val="tx1"/>
                </a:solidFill>
                <a:latin typeface="Times New Roman" pitchFamily="18" charset="0"/>
              </a:defRPr>
            </a:lvl5pPr>
            <a:lvl6pPr marL="2514600" indent="-228600" defTabSz="4508500" eaLnBrk="0" fontAlgn="base" hangingPunct="0">
              <a:spcBef>
                <a:spcPct val="0"/>
              </a:spcBef>
              <a:spcAft>
                <a:spcPct val="0"/>
              </a:spcAft>
              <a:defRPr sz="2400">
                <a:solidFill>
                  <a:schemeClr val="tx1"/>
                </a:solidFill>
                <a:latin typeface="Times New Roman" pitchFamily="18" charset="0"/>
              </a:defRPr>
            </a:lvl6pPr>
            <a:lvl7pPr marL="2971800" indent="-228600" defTabSz="4508500" eaLnBrk="0" fontAlgn="base" hangingPunct="0">
              <a:spcBef>
                <a:spcPct val="0"/>
              </a:spcBef>
              <a:spcAft>
                <a:spcPct val="0"/>
              </a:spcAft>
              <a:defRPr sz="2400">
                <a:solidFill>
                  <a:schemeClr val="tx1"/>
                </a:solidFill>
                <a:latin typeface="Times New Roman" pitchFamily="18" charset="0"/>
              </a:defRPr>
            </a:lvl7pPr>
            <a:lvl8pPr marL="3429000" indent="-228600" defTabSz="4508500" eaLnBrk="0" fontAlgn="base" hangingPunct="0">
              <a:spcBef>
                <a:spcPct val="0"/>
              </a:spcBef>
              <a:spcAft>
                <a:spcPct val="0"/>
              </a:spcAft>
              <a:defRPr sz="2400">
                <a:solidFill>
                  <a:schemeClr val="tx1"/>
                </a:solidFill>
                <a:latin typeface="Times New Roman" pitchFamily="18" charset="0"/>
              </a:defRPr>
            </a:lvl8pPr>
            <a:lvl9pPr marL="3886200" indent="-228600" defTabSz="4508500" eaLnBrk="0" fontAlgn="base" hangingPunct="0">
              <a:spcBef>
                <a:spcPct val="0"/>
              </a:spcBef>
              <a:spcAft>
                <a:spcPct val="0"/>
              </a:spcAft>
              <a:defRPr sz="2400">
                <a:solidFill>
                  <a:schemeClr val="tx1"/>
                </a:solidFill>
                <a:latin typeface="Times New Roman" pitchFamily="18" charset="0"/>
              </a:defRPr>
            </a:lvl9pPr>
          </a:lstStyle>
          <a:p>
            <a:fld id="{842B0325-ACC9-488E-8876-C4E9E3B68AD8}" type="slidenum">
              <a:rPr lang="en-AU" sz="6000" smtClean="0"/>
              <a:t>1</a:t>
            </a:fld>
            <a:endParaRPr lang="en-AU" sz="60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DA66E67-F948-4693-96A5-27BC239C04A3}" type="slidenum">
              <a:rPr lang="en-US"/>
              <a:pPr>
                <a:defRPr/>
              </a:pPr>
              <a:t>‹#›</a:t>
            </a:fld>
            <a:endParaRPr lang="en-US"/>
          </a:p>
        </p:txBody>
      </p:sp>
    </p:spTree>
    <p:extLst>
      <p:ext uri="{BB962C8B-B14F-4D97-AF65-F5344CB8AC3E}">
        <p14:creationId xmlns:p14="http://schemas.microsoft.com/office/powerpoint/2010/main" val="36489225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2DA27A25-0059-41B6-A6E5-54D93C10805F}" type="slidenum">
              <a:rPr lang="en-US"/>
              <a:pPr>
                <a:defRPr/>
              </a:pPr>
              <a:t>‹#›</a:t>
            </a:fld>
            <a:endParaRPr lang="en-US"/>
          </a:p>
        </p:txBody>
      </p:sp>
    </p:spTree>
    <p:extLst>
      <p:ext uri="{BB962C8B-B14F-4D97-AF65-F5344CB8AC3E}">
        <p14:creationId xmlns:p14="http://schemas.microsoft.com/office/powerpoint/2010/main" val="41811874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1635" y="2925763"/>
            <a:ext cx="9326033" cy="263350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3293534" y="2925763"/>
            <a:ext cx="27842635" cy="263350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43B26BC-A2E6-4CDA-9F76-12293F26600A}" type="slidenum">
              <a:rPr lang="en-US"/>
              <a:pPr>
                <a:defRPr/>
              </a:pPr>
              <a:t>‹#›</a:t>
            </a:fld>
            <a:endParaRPr lang="en-US"/>
          </a:p>
        </p:txBody>
      </p:sp>
    </p:spTree>
    <p:extLst>
      <p:ext uri="{BB962C8B-B14F-4D97-AF65-F5344CB8AC3E}">
        <p14:creationId xmlns:p14="http://schemas.microsoft.com/office/powerpoint/2010/main" val="34941854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EC1B4D6-BEE2-4AF6-A92E-38CD68913D5A}" type="slidenum">
              <a:rPr lang="en-US"/>
              <a:pPr>
                <a:defRPr/>
              </a:pPr>
              <a:t>‹#›</a:t>
            </a:fld>
            <a:endParaRPr lang="en-US"/>
          </a:p>
        </p:txBody>
      </p:sp>
    </p:spTree>
    <p:extLst>
      <p:ext uri="{BB962C8B-B14F-4D97-AF65-F5344CB8AC3E}">
        <p14:creationId xmlns:p14="http://schemas.microsoft.com/office/powerpoint/2010/main" val="31777626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8650354-6837-43DB-843B-C6021BD2EF37}" type="slidenum">
              <a:rPr lang="en-US"/>
              <a:pPr>
                <a:defRPr/>
              </a:pPr>
              <a:t>‹#›</a:t>
            </a:fld>
            <a:endParaRPr lang="en-US"/>
          </a:p>
        </p:txBody>
      </p:sp>
    </p:spTree>
    <p:extLst>
      <p:ext uri="{BB962C8B-B14F-4D97-AF65-F5344CB8AC3E}">
        <p14:creationId xmlns:p14="http://schemas.microsoft.com/office/powerpoint/2010/main" val="25686382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32935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296FF25-ADB1-4315-9622-9852994CD1E5}" type="slidenum">
              <a:rPr lang="en-US"/>
              <a:pPr>
                <a:defRPr/>
              </a:pPr>
              <a:t>‹#›</a:t>
            </a:fld>
            <a:endParaRPr lang="en-US"/>
          </a:p>
        </p:txBody>
      </p:sp>
    </p:spTree>
    <p:extLst>
      <p:ext uri="{BB962C8B-B14F-4D97-AF65-F5344CB8AC3E}">
        <p14:creationId xmlns:p14="http://schemas.microsoft.com/office/powerpoint/2010/main" val="26183091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0"/>
            <a:ext cx="1940136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72EF82B1-171C-4CAC-B9C4-22062286C8C4}" type="slidenum">
              <a:rPr lang="en-US"/>
              <a:pPr>
                <a:defRPr/>
              </a:pPr>
              <a:t>‹#›</a:t>
            </a:fld>
            <a:endParaRPr lang="en-US"/>
          </a:p>
        </p:txBody>
      </p:sp>
    </p:spTree>
    <p:extLst>
      <p:ext uri="{BB962C8B-B14F-4D97-AF65-F5344CB8AC3E}">
        <p14:creationId xmlns:p14="http://schemas.microsoft.com/office/powerpoint/2010/main" val="36012239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678F620B-8934-45A0-BE2C-EF6C76032C45}" type="slidenum">
              <a:rPr lang="en-US"/>
              <a:pPr>
                <a:defRPr/>
              </a:pPr>
              <a:t>‹#›</a:t>
            </a:fld>
            <a:endParaRPr lang="en-US"/>
          </a:p>
        </p:txBody>
      </p:sp>
    </p:spTree>
    <p:extLst>
      <p:ext uri="{BB962C8B-B14F-4D97-AF65-F5344CB8AC3E}">
        <p14:creationId xmlns:p14="http://schemas.microsoft.com/office/powerpoint/2010/main" val="35293863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A3ECE3F5-A3DD-46D3-8112-19EE7FD1DDFA}" type="slidenum">
              <a:rPr lang="en-US"/>
              <a:pPr>
                <a:defRPr/>
              </a:pPr>
              <a:t>‹#›</a:t>
            </a:fld>
            <a:endParaRPr lang="en-US"/>
          </a:p>
        </p:txBody>
      </p:sp>
    </p:spTree>
    <p:extLst>
      <p:ext uri="{BB962C8B-B14F-4D97-AF65-F5344CB8AC3E}">
        <p14:creationId xmlns:p14="http://schemas.microsoft.com/office/powerpoint/2010/main" val="23374252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96691E56-DA67-4BF5-BA67-706F30B37046}" type="slidenum">
              <a:rPr lang="en-US"/>
              <a:pPr>
                <a:defRPr/>
              </a:pPr>
              <a:t>‹#›</a:t>
            </a:fld>
            <a:endParaRPr lang="en-US"/>
          </a:p>
        </p:txBody>
      </p:sp>
    </p:spTree>
    <p:extLst>
      <p:ext uri="{BB962C8B-B14F-4D97-AF65-F5344CB8AC3E}">
        <p14:creationId xmlns:p14="http://schemas.microsoft.com/office/powerpoint/2010/main" val="39828956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8"/>
            <a:ext cx="26334157"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87F51DAE-E528-43E1-8BE0-91521416EFB0}" type="slidenum">
              <a:rPr lang="en-US"/>
              <a:pPr>
                <a:defRPr/>
              </a:pPr>
              <a:t>‹#›</a:t>
            </a:fld>
            <a:endParaRPr lang="en-US"/>
          </a:p>
        </p:txBody>
      </p:sp>
    </p:spTree>
    <p:extLst>
      <p:ext uri="{BB962C8B-B14F-4D97-AF65-F5344CB8AC3E}">
        <p14:creationId xmlns:p14="http://schemas.microsoft.com/office/powerpoint/2010/main" val="21542948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0094B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4063" y="2925763"/>
            <a:ext cx="3730307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3294063" y="9509125"/>
            <a:ext cx="37303075" cy="1975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4063"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defTabSz="4267200">
              <a:defRPr sz="6500"/>
            </a:lvl1pPr>
          </a:lstStyle>
          <a:p>
            <a:pPr>
              <a:defRPr/>
            </a:pPr>
            <a:endParaRPr lang="en-US"/>
          </a:p>
        </p:txBody>
      </p:sp>
      <p:sp>
        <p:nvSpPr>
          <p:cNvPr id="1029" name="Rectangle 5"/>
          <p:cNvSpPr>
            <a:spLocks noGrp="1" noChangeArrowheads="1"/>
          </p:cNvSpPr>
          <p:nvPr>
            <p:ph type="ftr" sz="quarter" idx="3"/>
          </p:nvPr>
        </p:nvSpPr>
        <p:spPr bwMode="auto">
          <a:xfrm>
            <a:off x="14993938" y="29992638"/>
            <a:ext cx="13903325"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ctr" defTabSz="4267200">
              <a:defRPr sz="6500"/>
            </a:lvl1pPr>
          </a:lstStyle>
          <a:p>
            <a:pPr>
              <a:defRPr/>
            </a:pPr>
            <a:endParaRPr lang="en-US"/>
          </a:p>
        </p:txBody>
      </p:sp>
      <p:sp>
        <p:nvSpPr>
          <p:cNvPr id="1030" name="Rectangle 6"/>
          <p:cNvSpPr>
            <a:spLocks noGrp="1" noChangeArrowheads="1"/>
          </p:cNvSpPr>
          <p:nvPr>
            <p:ph type="sldNum" sz="quarter" idx="4"/>
          </p:nvPr>
        </p:nvSpPr>
        <p:spPr bwMode="auto">
          <a:xfrm>
            <a:off x="31453138"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r" defTabSz="4267200">
              <a:defRPr sz="6500"/>
            </a:lvl1pPr>
          </a:lstStyle>
          <a:p>
            <a:pPr>
              <a:defRPr/>
            </a:pPr>
            <a:fld id="{469A0CB4-D18D-4AEF-B324-9EDF067D136D}" type="slidenum">
              <a:rPr lang="en-US"/>
              <a:pPr>
                <a:defRPr/>
              </a:pPr>
              <a:t>‹#›</a:t>
            </a:fld>
            <a:endParaRPr lang="en-US"/>
          </a:p>
        </p:txBody>
      </p:sp>
      <p:pic>
        <p:nvPicPr>
          <p:cNvPr id="1031" name="New picture"/>
          <p:cNvPicPr/>
          <p:nvPr/>
        </p:nvPicPr>
        <p:blipFill>
          <a:blip r:embed="rId13"/>
          <a:stretch>
            <a:fillRect/>
          </a:stretch>
        </p:blipFill>
        <p:spPr>
          <a:xfrm rot="16200000">
            <a:off x="-11506200" y="16459200"/>
            <a:ext cx="14274800" cy="4368800"/>
          </a:xfrm>
          <a:prstGeom prst="rect">
            <a:avLst/>
          </a:prstGeom>
        </p:spPr>
      </p:pic>
      <p:pic>
        <p:nvPicPr>
          <p:cNvPr id="1032" name="New picture"/>
          <p:cNvPicPr/>
          <p:nvPr/>
        </p:nvPicPr>
        <p:blipFill>
          <a:blip r:embed="rId13"/>
          <a:stretch>
            <a:fillRect/>
          </a:stretch>
        </p:blipFill>
        <p:spPr>
          <a:xfrm rot="5400000">
            <a:off x="41122600" y="16459200"/>
            <a:ext cx="14274800" cy="4368800"/>
          </a:xfrm>
          <a:prstGeom prst="rect">
            <a:avLst/>
          </a:prstGeom>
        </p:spPr>
      </p:pic>
      <p:pic>
        <p:nvPicPr>
          <p:cNvPr id="1033" name="New picture"/>
          <p:cNvPicPr/>
          <p:nvPr/>
        </p:nvPicPr>
        <p:blipFill>
          <a:blip r:embed="rId14"/>
          <a:stretch>
            <a:fillRect/>
          </a:stretch>
        </p:blipFill>
        <p:spPr>
          <a:xfrm>
            <a:off x="6959600" y="33426400"/>
            <a:ext cx="29972000" cy="1549400"/>
          </a:xfrm>
          <a:prstGeom prst="rect">
            <a:avLst/>
          </a:prstGeom>
        </p:spPr>
      </p:pic>
      <p:sp>
        <p:nvSpPr>
          <p:cNvPr id="1034"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persuadingsapphire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267200" rtl="0" eaLnBrk="0" fontAlgn="base" hangingPunct="0">
        <a:spcBef>
          <a:spcPct val="0"/>
        </a:spcBef>
        <a:spcAft>
          <a:spcPct val="0"/>
        </a:spcAft>
        <a:defRPr sz="20500">
          <a:solidFill>
            <a:schemeClr val="tx2"/>
          </a:solidFill>
          <a:latin typeface="+mj-lt"/>
          <a:ea typeface="+mj-ea"/>
          <a:cs typeface="+mj-cs"/>
        </a:defRPr>
      </a:lvl1pPr>
      <a:lvl2pPr algn="ctr" defTabSz="4267200" rtl="0" eaLnBrk="0" fontAlgn="base" hangingPunct="0">
        <a:spcBef>
          <a:spcPct val="0"/>
        </a:spcBef>
        <a:spcAft>
          <a:spcPct val="0"/>
        </a:spcAft>
        <a:defRPr sz="20500">
          <a:solidFill>
            <a:schemeClr val="tx2"/>
          </a:solidFill>
          <a:latin typeface="Times New Roman" pitchFamily="18" charset="0"/>
        </a:defRPr>
      </a:lvl2pPr>
      <a:lvl3pPr algn="ctr" defTabSz="4267200" rtl="0" eaLnBrk="0" fontAlgn="base" hangingPunct="0">
        <a:spcBef>
          <a:spcPct val="0"/>
        </a:spcBef>
        <a:spcAft>
          <a:spcPct val="0"/>
        </a:spcAft>
        <a:defRPr sz="20500">
          <a:solidFill>
            <a:schemeClr val="tx2"/>
          </a:solidFill>
          <a:latin typeface="Times New Roman" pitchFamily="18" charset="0"/>
        </a:defRPr>
      </a:lvl3pPr>
      <a:lvl4pPr algn="ctr" defTabSz="4267200" rtl="0" eaLnBrk="0" fontAlgn="base" hangingPunct="0">
        <a:spcBef>
          <a:spcPct val="0"/>
        </a:spcBef>
        <a:spcAft>
          <a:spcPct val="0"/>
        </a:spcAft>
        <a:defRPr sz="20500">
          <a:solidFill>
            <a:schemeClr val="tx2"/>
          </a:solidFill>
          <a:latin typeface="Times New Roman" pitchFamily="18" charset="0"/>
        </a:defRPr>
      </a:lvl4pPr>
      <a:lvl5pPr algn="ctr" defTabSz="4267200" rtl="0" eaLnBrk="0" fontAlgn="base" hangingPunct="0">
        <a:spcBef>
          <a:spcPct val="0"/>
        </a:spcBef>
        <a:spcAft>
          <a:spcPct val="0"/>
        </a:spcAft>
        <a:defRPr sz="20500">
          <a:solidFill>
            <a:schemeClr val="tx2"/>
          </a:solidFill>
          <a:latin typeface="Times New Roman" pitchFamily="18" charset="0"/>
        </a:defRPr>
      </a:lvl5pPr>
      <a:lvl6pPr marL="457200" algn="ctr" defTabSz="4267200" rtl="0" eaLnBrk="0" fontAlgn="base" hangingPunct="0">
        <a:spcBef>
          <a:spcPct val="0"/>
        </a:spcBef>
        <a:spcAft>
          <a:spcPct val="0"/>
        </a:spcAft>
        <a:defRPr sz="20500">
          <a:solidFill>
            <a:schemeClr val="tx2"/>
          </a:solidFill>
          <a:latin typeface="Times New Roman" pitchFamily="18" charset="0"/>
        </a:defRPr>
      </a:lvl6pPr>
      <a:lvl7pPr marL="914400" algn="ctr" defTabSz="4267200" rtl="0" eaLnBrk="0" fontAlgn="base" hangingPunct="0">
        <a:spcBef>
          <a:spcPct val="0"/>
        </a:spcBef>
        <a:spcAft>
          <a:spcPct val="0"/>
        </a:spcAft>
        <a:defRPr sz="20500">
          <a:solidFill>
            <a:schemeClr val="tx2"/>
          </a:solidFill>
          <a:latin typeface="Times New Roman" pitchFamily="18" charset="0"/>
        </a:defRPr>
      </a:lvl7pPr>
      <a:lvl8pPr marL="1371600" algn="ctr" defTabSz="4267200" rtl="0" eaLnBrk="0" fontAlgn="base" hangingPunct="0">
        <a:spcBef>
          <a:spcPct val="0"/>
        </a:spcBef>
        <a:spcAft>
          <a:spcPct val="0"/>
        </a:spcAft>
        <a:defRPr sz="20500">
          <a:solidFill>
            <a:schemeClr val="tx2"/>
          </a:solidFill>
          <a:latin typeface="Times New Roman" pitchFamily="18" charset="0"/>
        </a:defRPr>
      </a:lvl8pPr>
      <a:lvl9pPr marL="1828800" algn="ctr" defTabSz="4267200" rtl="0" eaLnBrk="0" fontAlgn="base" hangingPunct="0">
        <a:spcBef>
          <a:spcPct val="0"/>
        </a:spcBef>
        <a:spcAft>
          <a:spcPct val="0"/>
        </a:spcAft>
        <a:defRPr sz="20500">
          <a:solidFill>
            <a:schemeClr val="tx2"/>
          </a:solidFill>
          <a:latin typeface="Times New Roman" pitchFamily="18" charset="0"/>
        </a:defRPr>
      </a:lvl9pPr>
    </p:titleStyle>
    <p:bodyStyle>
      <a:defPPr>
        <a:defRPr kern="1200" smtId="4294967295"/>
      </a:defPPr>
      <a:lvl1pPr marL="1600200" indent="-1600200" algn="l" defTabSz="4267200" rtl="0" eaLnBrk="0" fontAlgn="base" hangingPunct="0">
        <a:spcBef>
          <a:spcPct val="20000"/>
        </a:spcBef>
        <a:spcAft>
          <a:spcPct val="0"/>
        </a:spcAft>
        <a:buChar char="•"/>
        <a:defRPr sz="14900">
          <a:solidFill>
            <a:schemeClr val="tx1"/>
          </a:solidFill>
          <a:latin typeface="+mn-lt"/>
          <a:ea typeface="+mn-ea"/>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defRPr>
      </a:lvl2pPr>
      <a:lvl3pPr marL="5334000" indent="-1066800" algn="l" defTabSz="4267200" rtl="0" eaLnBrk="0" fontAlgn="base" hangingPunct="0">
        <a:spcBef>
          <a:spcPct val="20000"/>
        </a:spcBef>
        <a:spcAft>
          <a:spcPct val="0"/>
        </a:spcAft>
        <a:buChar char="•"/>
        <a:defRPr sz="11200">
          <a:solidFill>
            <a:schemeClr val="tx1"/>
          </a:solidFill>
          <a:latin typeface="+mn-lt"/>
        </a:defRPr>
      </a:lvl3pPr>
      <a:lvl4pPr marL="7467600" indent="-1066800" algn="l" defTabSz="4267200" rtl="0" eaLnBrk="0" fontAlgn="base" hangingPunct="0">
        <a:spcBef>
          <a:spcPct val="20000"/>
        </a:spcBef>
        <a:spcAft>
          <a:spcPct val="0"/>
        </a:spcAft>
        <a:buChar char="–"/>
        <a:defRPr sz="9300">
          <a:solidFill>
            <a:schemeClr val="tx1"/>
          </a:solidFill>
          <a:latin typeface="+mn-lt"/>
        </a:defRPr>
      </a:lvl4pPr>
      <a:lvl5pPr marL="9601200" indent="-1066800" algn="l" defTabSz="4267200" rtl="0" eaLnBrk="0" fontAlgn="base" hangingPunct="0">
        <a:spcBef>
          <a:spcPct val="20000"/>
        </a:spcBef>
        <a:spcAft>
          <a:spcPct val="0"/>
        </a:spcAft>
        <a:buChar char="»"/>
        <a:defRPr sz="9300">
          <a:solidFill>
            <a:schemeClr val="tx1"/>
          </a:solidFill>
          <a:latin typeface="+mn-lt"/>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1482A5"/>
            </a:gs>
          </a:gsLst>
          <a:lin ang="5400000" scaled="1"/>
        </a:gra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8F25EFAD-7AAF-4CAF-BA69-869B3D423F7F}"/>
              </a:ext>
            </a:extLst>
          </p:cNvPr>
          <p:cNvSpPr/>
          <p:nvPr/>
        </p:nvSpPr>
        <p:spPr>
          <a:xfrm>
            <a:off x="857793" y="7758812"/>
            <a:ext cx="13861317" cy="186481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41" name="Title 11">
            <a:extLst>
              <a:ext uri="{FF2B5EF4-FFF2-40B4-BE49-F238E27FC236}">
                <a16:creationId xmlns:a16="http://schemas.microsoft.com/office/drawing/2014/main" id="{8785E597-B0C8-4CA8-9A56-A0F3996D088D}"/>
              </a:ext>
            </a:extLst>
          </p:cNvPr>
          <p:cNvSpPr txBox="1"/>
          <p:nvPr/>
        </p:nvSpPr>
        <p:spPr>
          <a:xfrm>
            <a:off x="5405540" y="946568"/>
            <a:ext cx="32975762" cy="2482432"/>
          </a:xfrm>
          <a:prstGeom prst="rect">
            <a:avLst/>
          </a:prstGeom>
        </p:spPr>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8000" dirty="0">
                <a:latin typeface="Libre Baskerville" panose="02000000000000000000" pitchFamily="2" charset="0"/>
              </a:rPr>
              <a:t>Using mechanistic models to assess temporary closure strategies for small scale fisheries</a:t>
            </a:r>
          </a:p>
        </p:txBody>
      </p:sp>
      <p:sp>
        <p:nvSpPr>
          <p:cNvPr id="42" name="Text Placeholder 16">
            <a:extLst>
              <a:ext uri="{FF2B5EF4-FFF2-40B4-BE49-F238E27FC236}">
                <a16:creationId xmlns:a16="http://schemas.microsoft.com/office/drawing/2014/main" id="{EBC3B70E-A392-4069-A147-C1FCF37051AF}"/>
              </a:ext>
            </a:extLst>
          </p:cNvPr>
          <p:cNvSpPr txBox="1"/>
          <p:nvPr/>
        </p:nvSpPr>
        <p:spPr>
          <a:xfrm>
            <a:off x="9344025" y="3832015"/>
            <a:ext cx="25203150" cy="3711785"/>
          </a:xfrm>
          <a:prstGeom prst="rect">
            <a:avLst/>
          </a:prstGeom>
        </p:spPr>
        <p:txBody>
          <a:bodyPr wrap="square" lIns="128016" tIns="64008" rIns="128016" bIns="64008">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5400" dirty="0">
                <a:solidFill>
                  <a:srgbClr val="235078"/>
                </a:solidFill>
                <a:latin typeface="Montserrat Light" panose="00000400000000000000" pitchFamily="50" charset="0"/>
              </a:rPr>
              <a:t>Sophie Wulfing, Easton R. White, , </a:t>
            </a:r>
            <a:r>
              <a:rPr lang="en-US" sz="5400" dirty="0" err="1">
                <a:solidFill>
                  <a:srgbClr val="235078"/>
                </a:solidFill>
                <a:latin typeface="Montserrat Light" panose="00000400000000000000" pitchFamily="50" charset="0"/>
              </a:rPr>
              <a:t>Ahilya</a:t>
            </a:r>
            <a:r>
              <a:rPr lang="en-US" sz="5400" dirty="0">
                <a:solidFill>
                  <a:srgbClr val="235078"/>
                </a:solidFill>
                <a:latin typeface="Montserrat Light" panose="00000400000000000000" pitchFamily="50" charset="0"/>
              </a:rPr>
              <a:t> Sudarshan </a:t>
            </a:r>
            <a:r>
              <a:rPr lang="en-US" sz="5400" dirty="0" err="1">
                <a:solidFill>
                  <a:srgbClr val="235078"/>
                </a:solidFill>
                <a:latin typeface="Montserrat Light" panose="00000400000000000000" pitchFamily="50" charset="0"/>
              </a:rPr>
              <a:t>Kadba</a:t>
            </a:r>
            <a:endParaRPr lang="en-US" sz="5400" dirty="0">
              <a:solidFill>
                <a:srgbClr val="235078"/>
              </a:solidFill>
              <a:latin typeface="Montserrat Light" panose="00000400000000000000" pitchFamily="50" charset="0"/>
            </a:endParaRPr>
          </a:p>
          <a:p>
            <a:pPr algn="ctr"/>
            <a:r>
              <a:rPr lang="en-US" sz="3200" dirty="0">
                <a:solidFill>
                  <a:srgbClr val="235078"/>
                </a:solidFill>
                <a:latin typeface="Montserrat Light" panose="00000400000000000000" pitchFamily="50" charset="0"/>
              </a:rPr>
              <a:t>Sophie.wulfing@unh.edu</a:t>
            </a:r>
          </a:p>
          <a:p>
            <a:pPr algn="ctr"/>
            <a:r>
              <a:rPr lang="en-US" sz="3200" dirty="0">
                <a:solidFill>
                  <a:srgbClr val="235078"/>
                </a:solidFill>
                <a:latin typeface="Montserrat Light" panose="00000400000000000000" pitchFamily="50" charset="0"/>
              </a:rPr>
              <a:t>Quantitative Marine Ecology Lab</a:t>
            </a:r>
          </a:p>
          <a:p>
            <a:pPr algn="ctr"/>
            <a:r>
              <a:rPr lang="en-US" sz="3200" dirty="0">
                <a:solidFill>
                  <a:srgbClr val="235078"/>
                </a:solidFill>
                <a:latin typeface="Montserrat Light" panose="00000400000000000000" pitchFamily="50" charset="0"/>
              </a:rPr>
              <a:t>University of New Hampshire, Department of Biological Sciences</a:t>
            </a:r>
          </a:p>
          <a:p>
            <a:pPr algn="ctr"/>
            <a:endParaRPr lang="en-US" sz="4800" dirty="0">
              <a:solidFill>
                <a:srgbClr val="235078"/>
              </a:solidFill>
              <a:latin typeface="Montserrat Light" panose="00000400000000000000" pitchFamily="50" charset="0"/>
            </a:endParaRPr>
          </a:p>
        </p:txBody>
      </p:sp>
      <p:sp>
        <p:nvSpPr>
          <p:cNvPr id="48" name="Rectangle 47">
            <a:extLst>
              <a:ext uri="{FF2B5EF4-FFF2-40B4-BE49-F238E27FC236}">
                <a16:creationId xmlns:a16="http://schemas.microsoft.com/office/drawing/2014/main" id="{3E6D1C9C-2516-4738-BC80-673A19ECE5BD}"/>
              </a:ext>
            </a:extLst>
          </p:cNvPr>
          <p:cNvSpPr/>
          <p:nvPr/>
        </p:nvSpPr>
        <p:spPr>
          <a:xfrm>
            <a:off x="28968718" y="7758812"/>
            <a:ext cx="14236682" cy="20358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51" name="Rectangle 50">
            <a:extLst>
              <a:ext uri="{FF2B5EF4-FFF2-40B4-BE49-F238E27FC236}">
                <a16:creationId xmlns:a16="http://schemas.microsoft.com/office/drawing/2014/main" id="{BF801B80-E24E-4773-AC4E-37DC17B0424E}"/>
              </a:ext>
            </a:extLst>
          </p:cNvPr>
          <p:cNvSpPr/>
          <p:nvPr/>
        </p:nvSpPr>
        <p:spPr>
          <a:xfrm>
            <a:off x="15115286" y="7723978"/>
            <a:ext cx="13348635" cy="244736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55" name="Rectangle 54">
            <a:extLst>
              <a:ext uri="{FF2B5EF4-FFF2-40B4-BE49-F238E27FC236}">
                <a16:creationId xmlns:a16="http://schemas.microsoft.com/office/drawing/2014/main" id="{32418A42-DDE0-497E-98DF-5F9BFF98DA6B}"/>
              </a:ext>
            </a:extLst>
          </p:cNvPr>
          <p:cNvSpPr/>
          <p:nvPr/>
        </p:nvSpPr>
        <p:spPr>
          <a:xfrm>
            <a:off x="29014789" y="28576718"/>
            <a:ext cx="14190611" cy="3655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56" name="TextBox 55">
            <a:extLst>
              <a:ext uri="{FF2B5EF4-FFF2-40B4-BE49-F238E27FC236}">
                <a16:creationId xmlns:a16="http://schemas.microsoft.com/office/drawing/2014/main" id="{1D434DB1-CA03-4AE7-BD42-F2F4837CE20D}"/>
              </a:ext>
            </a:extLst>
          </p:cNvPr>
          <p:cNvSpPr txBox="1"/>
          <p:nvPr/>
        </p:nvSpPr>
        <p:spPr>
          <a:xfrm>
            <a:off x="29396772" y="29489400"/>
            <a:ext cx="10836828" cy="2677656"/>
          </a:xfrm>
          <a:prstGeom prst="rect">
            <a:avLst/>
          </a:prstGeom>
          <a:noFill/>
        </p:spPr>
        <p:txBody>
          <a:bodyPr wrap="square" rtlCol="0">
            <a:spAutoFit/>
          </a:bodyPr>
          <a:lstStyle>
            <a:defPPr>
              <a:defRPr kern="1200" smtId="4294967295"/>
            </a:defPPr>
          </a:lstStyle>
          <a:p>
            <a:r>
              <a:rPr lang="en-US" dirty="0">
                <a:solidFill>
                  <a:srgbClr val="235078"/>
                </a:solidFill>
                <a:latin typeface="Montserrat Light" panose="00000400000000000000" pitchFamily="50" charset="0"/>
                <a:ea typeface="Open Sans" panose="020B0606030504020204" pitchFamily="34" charset="0"/>
                <a:cs typeface="Open Sans" panose="020B0606030504020204" pitchFamily="34" charset="0"/>
              </a:rPr>
              <a:t>Thank you so much to my undergraduate researcher </a:t>
            </a:r>
            <a:r>
              <a:rPr lang="en-US" dirty="0" err="1">
                <a:solidFill>
                  <a:srgbClr val="235078"/>
                </a:solidFill>
                <a:latin typeface="Montserrat Light" panose="00000400000000000000" pitchFamily="50" charset="0"/>
                <a:ea typeface="Open Sans" panose="020B0606030504020204" pitchFamily="34" charset="0"/>
                <a:cs typeface="Open Sans" panose="020B0606030504020204" pitchFamily="34" charset="0"/>
              </a:rPr>
              <a:t>Ahilya</a:t>
            </a:r>
            <a:r>
              <a:rPr lang="en-US" dirty="0">
                <a:solidFill>
                  <a:srgbClr val="235078"/>
                </a:solidFill>
                <a:latin typeface="Montserrat Light" panose="00000400000000000000" pitchFamily="50" charset="0"/>
                <a:ea typeface="Open Sans" panose="020B0606030504020204" pitchFamily="34" charset="0"/>
                <a:cs typeface="Open Sans" panose="020B0606030504020204" pitchFamily="34" charset="0"/>
              </a:rPr>
              <a:t> Sudarshan </a:t>
            </a:r>
            <a:r>
              <a:rPr lang="en-US" dirty="0" err="1">
                <a:solidFill>
                  <a:srgbClr val="235078"/>
                </a:solidFill>
                <a:latin typeface="Montserrat Light" panose="00000400000000000000" pitchFamily="50" charset="0"/>
                <a:ea typeface="Open Sans" panose="020B0606030504020204" pitchFamily="34" charset="0"/>
                <a:cs typeface="Open Sans" panose="020B0606030504020204" pitchFamily="34" charset="0"/>
              </a:rPr>
              <a:t>Kadba</a:t>
            </a:r>
            <a:r>
              <a:rPr lang="en-US" dirty="0">
                <a:solidFill>
                  <a:srgbClr val="235078"/>
                </a:solidFill>
                <a:latin typeface="Montserrat Light" panose="00000400000000000000" pitchFamily="50" charset="0"/>
                <a:ea typeface="Open Sans" panose="020B0606030504020204" pitchFamily="34" charset="0"/>
                <a:cs typeface="Open Sans" panose="020B0606030504020204" pitchFamily="34" charset="0"/>
              </a:rPr>
              <a:t> for your extensive background research and literature search. Thank you to Easton White for his support on this project, as well as the University of New Hampshire’s Department of Biological Sciences for this research opportunity. And finally, big thank you to the members of our Quantitative Marine Ecology Lab for their continued support and help on this project.</a:t>
            </a:r>
          </a:p>
        </p:txBody>
      </p:sp>
      <p:sp>
        <p:nvSpPr>
          <p:cNvPr id="57" name="TextBox 56">
            <a:extLst>
              <a:ext uri="{FF2B5EF4-FFF2-40B4-BE49-F238E27FC236}">
                <a16:creationId xmlns:a16="http://schemas.microsoft.com/office/drawing/2014/main" id="{992CC346-56CD-4384-BB14-A915BC781C78}"/>
              </a:ext>
            </a:extLst>
          </p:cNvPr>
          <p:cNvSpPr txBox="1"/>
          <p:nvPr/>
        </p:nvSpPr>
        <p:spPr>
          <a:xfrm>
            <a:off x="29396772" y="28803600"/>
            <a:ext cx="9601200" cy="646331"/>
          </a:xfrm>
          <a:prstGeom prst="rect">
            <a:avLst/>
          </a:prstGeom>
          <a:noFill/>
        </p:spPr>
        <p:txBody>
          <a:bodyPr wrap="square" rtlCol="0">
            <a:spAutoFit/>
          </a:bodyPr>
          <a:lstStyle>
            <a:defPPr>
              <a:defRPr kern="1200" smtId="4294967295"/>
            </a:defPPr>
          </a:lstStyle>
          <a:p>
            <a:r>
              <a:rPr lang="en-US" sz="3600" dirty="0">
                <a:latin typeface="Libre Baskerville" panose="02000000000000000000" pitchFamily="2" charset="0"/>
              </a:rPr>
              <a:t>Acknowledgements</a:t>
            </a:r>
          </a:p>
        </p:txBody>
      </p:sp>
      <p:sp>
        <p:nvSpPr>
          <p:cNvPr id="59" name="TextBox 58">
            <a:extLst>
              <a:ext uri="{FF2B5EF4-FFF2-40B4-BE49-F238E27FC236}">
                <a16:creationId xmlns:a16="http://schemas.microsoft.com/office/drawing/2014/main" id="{D07EEF88-ACF9-4467-B180-074FC642245A}"/>
              </a:ext>
            </a:extLst>
          </p:cNvPr>
          <p:cNvSpPr txBox="1"/>
          <p:nvPr/>
        </p:nvSpPr>
        <p:spPr>
          <a:xfrm>
            <a:off x="29396772" y="19561314"/>
            <a:ext cx="9601200" cy="707886"/>
          </a:xfrm>
          <a:prstGeom prst="rect">
            <a:avLst/>
          </a:prstGeom>
          <a:noFill/>
        </p:spPr>
        <p:txBody>
          <a:bodyPr wrap="square" rtlCol="0">
            <a:spAutoFit/>
          </a:bodyPr>
          <a:lstStyle>
            <a:defPPr>
              <a:defRPr kern="1200" smtId="4294967295"/>
            </a:defPPr>
          </a:lstStyle>
          <a:p>
            <a:r>
              <a:rPr lang="en-US" sz="4000" dirty="0">
                <a:latin typeface="Libre Baskerville" panose="02000000000000000000" pitchFamily="2" charset="0"/>
              </a:rPr>
              <a:t>Conclusions and Further Directions</a:t>
            </a:r>
          </a:p>
        </p:txBody>
      </p:sp>
      <p:sp>
        <p:nvSpPr>
          <p:cNvPr id="62" name="TextBox 61">
            <a:extLst>
              <a:ext uri="{FF2B5EF4-FFF2-40B4-BE49-F238E27FC236}">
                <a16:creationId xmlns:a16="http://schemas.microsoft.com/office/drawing/2014/main" id="{A067F8A1-EE95-4354-8E2F-952A6BBDBFFC}"/>
              </a:ext>
            </a:extLst>
          </p:cNvPr>
          <p:cNvSpPr txBox="1"/>
          <p:nvPr/>
        </p:nvSpPr>
        <p:spPr>
          <a:xfrm>
            <a:off x="1065773" y="8946882"/>
            <a:ext cx="13237023" cy="6494085"/>
          </a:xfrm>
          <a:prstGeom prst="rect">
            <a:avLst/>
          </a:prstGeom>
          <a:noFill/>
        </p:spPr>
        <p:txBody>
          <a:bodyPr wrap="square" rtlCol="0">
            <a:spAutoFit/>
          </a:bodyPr>
          <a:lstStyle>
            <a:defPPr>
              <a:defRPr kern="1200" smtId="4294967295"/>
            </a:defPPr>
          </a:lstStyle>
          <a:p>
            <a:pPr marL="457200" indent="-457200" algn="just">
              <a:buFont typeface="Arial" panose="020B0604020202020204" pitchFamily="34" charset="0"/>
              <a:buChar char="•"/>
            </a:pPr>
            <a:r>
              <a:rPr lang="en-US" sz="3200" b="0" i="0" u="none" strike="noStrike" dirty="0">
                <a:solidFill>
                  <a:srgbClr val="235078"/>
                </a:solidFill>
                <a:effectLst/>
                <a:latin typeface="Montserrat Light" panose="020B0604020202020204" charset="0"/>
              </a:rPr>
              <a:t>Increased urbanization in Madagascar has led to higher fishing pressure which has in turn resulted in a decline in fish catch and biomass.</a:t>
            </a:r>
          </a:p>
          <a:p>
            <a:pPr marL="457200" indent="-457200" algn="just">
              <a:buFont typeface="Arial" panose="020B0604020202020204" pitchFamily="34" charset="0"/>
              <a:buChar char="•"/>
            </a:pPr>
            <a:r>
              <a:rPr lang="en-US" sz="3200" dirty="0">
                <a:solidFill>
                  <a:srgbClr val="235078"/>
                </a:solidFill>
                <a:latin typeface="Montserrat Light" panose="020B0604020202020204" charset="0"/>
              </a:rPr>
              <a:t>In the early 2000’s, international </a:t>
            </a:r>
            <a:r>
              <a:rPr lang="en-US" sz="3200" b="0" i="0" u="none" strike="noStrike" dirty="0">
                <a:solidFill>
                  <a:srgbClr val="235078"/>
                </a:solidFill>
                <a:effectLst/>
                <a:latin typeface="Montserrat Light" panose="020B0604020202020204" charset="0"/>
              </a:rPr>
              <a:t>export markets began to transform the fishery from subsistence to industrial harvest., </a:t>
            </a:r>
            <a:r>
              <a:rPr lang="en-US" sz="3200" dirty="0">
                <a:solidFill>
                  <a:srgbClr val="235078"/>
                </a:solidFill>
                <a:latin typeface="Montserrat Light" panose="020B0604020202020204" charset="0"/>
              </a:rPr>
              <a:t>C</a:t>
            </a:r>
            <a:r>
              <a:rPr lang="en-US" sz="3200" b="0" i="0" u="none" strike="noStrike" dirty="0">
                <a:solidFill>
                  <a:srgbClr val="235078"/>
                </a:solidFill>
                <a:effectLst/>
                <a:latin typeface="Montserrat Light" panose="020B0604020202020204" charset="0"/>
              </a:rPr>
              <a:t>ephalopods have become the largest class of exports (Benbow et al., 2014; Humber et al., 2006)., leading to decreased catch.</a:t>
            </a:r>
          </a:p>
          <a:p>
            <a:pPr marL="457200" indent="-457200" algn="just">
              <a:buFont typeface="Arial" panose="020B0604020202020204" pitchFamily="34" charset="0"/>
              <a:buChar char="•"/>
            </a:pPr>
            <a:r>
              <a:rPr lang="en-US" sz="3200" dirty="0">
                <a:solidFill>
                  <a:srgbClr val="235078"/>
                </a:solidFill>
                <a:latin typeface="Montserrat Light" panose="020B0604020202020204" charset="0"/>
                <a:ea typeface="Open Sans" panose="020B0606030504020204" pitchFamily="34" charset="0"/>
                <a:cs typeface="Miriam" panose="020B0604020202020204" pitchFamily="34" charset="-79"/>
              </a:rPr>
              <a:t>Very few population modeling studies have been conducted on the cephalopod population of Madagascar. This project aims to understand how the region’s blue octopus community dynamics act under different levels of harvest and protection.</a:t>
            </a:r>
            <a:endParaRPr lang="en-US" sz="3200" b="0" i="0" u="none" strike="noStrike" dirty="0">
              <a:solidFill>
                <a:srgbClr val="235078"/>
              </a:solidFill>
              <a:effectLst/>
              <a:latin typeface="Montserrat Light" panose="020B0604020202020204" charset="0"/>
            </a:endParaRPr>
          </a:p>
        </p:txBody>
      </p:sp>
      <p:sp>
        <p:nvSpPr>
          <p:cNvPr id="63" name="TextBox 62">
            <a:extLst>
              <a:ext uri="{FF2B5EF4-FFF2-40B4-BE49-F238E27FC236}">
                <a16:creationId xmlns:a16="http://schemas.microsoft.com/office/drawing/2014/main" id="{92D5F59B-F8CA-463C-871F-D1042309DE00}"/>
              </a:ext>
            </a:extLst>
          </p:cNvPr>
          <p:cNvSpPr txBox="1"/>
          <p:nvPr/>
        </p:nvSpPr>
        <p:spPr>
          <a:xfrm>
            <a:off x="1179586" y="8162582"/>
            <a:ext cx="9601200" cy="707886"/>
          </a:xfrm>
          <a:prstGeom prst="rect">
            <a:avLst/>
          </a:prstGeom>
          <a:noFill/>
        </p:spPr>
        <p:txBody>
          <a:bodyPr wrap="square" rtlCol="0">
            <a:spAutoFit/>
          </a:bodyPr>
          <a:lstStyle>
            <a:defPPr>
              <a:defRPr kern="1200" smtId="4294967295"/>
            </a:defPPr>
          </a:lstStyle>
          <a:p>
            <a:r>
              <a:rPr lang="en-US" sz="4000" dirty="0">
                <a:latin typeface="Libre Baskerville" panose="02000000000000000000" pitchFamily="2" charset="0"/>
              </a:rPr>
              <a:t>Introduction</a:t>
            </a:r>
          </a:p>
        </p:txBody>
      </p:sp>
      <p:sp>
        <p:nvSpPr>
          <p:cNvPr id="65" name="TextBox 64">
            <a:extLst>
              <a:ext uri="{FF2B5EF4-FFF2-40B4-BE49-F238E27FC236}">
                <a16:creationId xmlns:a16="http://schemas.microsoft.com/office/drawing/2014/main" id="{68744D3E-CEF9-4748-9719-25AAABF27BDD}"/>
              </a:ext>
            </a:extLst>
          </p:cNvPr>
          <p:cNvSpPr txBox="1"/>
          <p:nvPr/>
        </p:nvSpPr>
        <p:spPr>
          <a:xfrm>
            <a:off x="1065773" y="15864805"/>
            <a:ext cx="9601200" cy="707886"/>
          </a:xfrm>
          <a:prstGeom prst="rect">
            <a:avLst/>
          </a:prstGeom>
          <a:noFill/>
        </p:spPr>
        <p:txBody>
          <a:bodyPr wrap="square" rtlCol="0">
            <a:spAutoFit/>
          </a:bodyPr>
          <a:lstStyle>
            <a:defPPr>
              <a:defRPr kern="1200" smtId="4294967295"/>
            </a:defPPr>
          </a:lstStyle>
          <a:p>
            <a:r>
              <a:rPr lang="en-US" sz="4000" dirty="0">
                <a:latin typeface="Libre Baskerville" panose="02000000000000000000" pitchFamily="2" charset="0"/>
              </a:rPr>
              <a:t>Methods </a:t>
            </a:r>
          </a:p>
        </p:txBody>
      </p:sp>
      <p:sp>
        <p:nvSpPr>
          <p:cNvPr id="69" name="TextBox 68">
            <a:extLst>
              <a:ext uri="{FF2B5EF4-FFF2-40B4-BE49-F238E27FC236}">
                <a16:creationId xmlns:a16="http://schemas.microsoft.com/office/drawing/2014/main" id="{27A0BB3C-427E-42CA-963C-DA612C8F2B9C}"/>
              </a:ext>
            </a:extLst>
          </p:cNvPr>
          <p:cNvSpPr txBox="1"/>
          <p:nvPr/>
        </p:nvSpPr>
        <p:spPr>
          <a:xfrm>
            <a:off x="15451301" y="8196471"/>
            <a:ext cx="9601200" cy="707886"/>
          </a:xfrm>
          <a:prstGeom prst="rect">
            <a:avLst/>
          </a:prstGeom>
          <a:noFill/>
        </p:spPr>
        <p:txBody>
          <a:bodyPr wrap="square" rtlCol="0">
            <a:spAutoFit/>
          </a:bodyPr>
          <a:lstStyle>
            <a:defPPr>
              <a:defRPr kern="1200" smtId="4294967295"/>
            </a:defPPr>
          </a:lstStyle>
          <a:p>
            <a:r>
              <a:rPr lang="en-US" sz="4000" dirty="0">
                <a:latin typeface="Libre Baskerville" panose="02000000000000000000" pitchFamily="2" charset="0"/>
              </a:rPr>
              <a:t>Results</a:t>
            </a:r>
          </a:p>
        </p:txBody>
      </p:sp>
      <p:sp>
        <p:nvSpPr>
          <p:cNvPr id="14" name="TextBox 13">
            <a:extLst>
              <a:ext uri="{FF2B5EF4-FFF2-40B4-BE49-F238E27FC236}">
                <a16:creationId xmlns:a16="http://schemas.microsoft.com/office/drawing/2014/main" id="{2493C176-7819-448D-B49F-DE50357D1E40}"/>
              </a:ext>
            </a:extLst>
          </p:cNvPr>
          <p:cNvSpPr txBox="1"/>
          <p:nvPr/>
        </p:nvSpPr>
        <p:spPr>
          <a:xfrm>
            <a:off x="854816" y="24763722"/>
            <a:ext cx="13828694" cy="1569660"/>
          </a:xfrm>
          <a:prstGeom prst="rect">
            <a:avLst/>
          </a:prstGeom>
          <a:noFill/>
        </p:spPr>
        <p:txBody>
          <a:bodyPr wrap="square" rtlCol="0">
            <a:spAutoFit/>
          </a:bodyPr>
          <a:lstStyle/>
          <a:p>
            <a:r>
              <a:rPr lang="en-US" b="1" i="1" dirty="0">
                <a:solidFill>
                  <a:srgbClr val="235078"/>
                </a:solidFill>
                <a:latin typeface="Montserrat Light" panose="020B0604020202020204" charset="0"/>
              </a:rPr>
              <a:t>Figure 1: Visualization of matrix model. Here, the population of blue octopus is split into four distinct life stages: Stage 1 immature, Stage 2 incipient maturity, Stage 3 mature, and Stage 4 fully mature (</a:t>
            </a:r>
            <a:r>
              <a:rPr lang="en-US" b="1" i="1" dirty="0" err="1">
                <a:solidFill>
                  <a:srgbClr val="235078"/>
                </a:solidFill>
                <a:latin typeface="Montserrat Light" panose="020B0604020202020204" charset="0"/>
              </a:rPr>
              <a:t>Raberinary</a:t>
            </a:r>
            <a:r>
              <a:rPr lang="en-US" b="1" i="1" dirty="0">
                <a:solidFill>
                  <a:srgbClr val="235078"/>
                </a:solidFill>
                <a:latin typeface="Montserrat Light" panose="020B0604020202020204" charset="0"/>
              </a:rPr>
              <a:t> and Benbow, 2012). Only fully mature individuals reproduce, resulting in only one fecundity parameter (F</a:t>
            </a:r>
            <a:r>
              <a:rPr lang="en-US" b="1" i="1" baseline="-25000" dirty="0">
                <a:solidFill>
                  <a:srgbClr val="235078"/>
                </a:solidFill>
                <a:latin typeface="Montserrat Light" panose="020B0604020202020204" charset="0"/>
              </a:rPr>
              <a:t>4</a:t>
            </a:r>
            <a:r>
              <a:rPr lang="en-US" b="1" i="1" dirty="0">
                <a:solidFill>
                  <a:srgbClr val="235078"/>
                </a:solidFill>
                <a:latin typeface="Montserrat Light" panose="020B0604020202020204" charset="0"/>
              </a:rPr>
              <a:t>)</a:t>
            </a:r>
          </a:p>
        </p:txBody>
      </p:sp>
      <p:sp>
        <p:nvSpPr>
          <p:cNvPr id="74" name="Rectangle 73">
            <a:extLst>
              <a:ext uri="{FF2B5EF4-FFF2-40B4-BE49-F238E27FC236}">
                <a16:creationId xmlns:a16="http://schemas.microsoft.com/office/drawing/2014/main" id="{6FA1E67C-9F86-47DD-B453-EDBF465B0F40}"/>
              </a:ext>
            </a:extLst>
          </p:cNvPr>
          <p:cNvSpPr/>
          <p:nvPr/>
        </p:nvSpPr>
        <p:spPr>
          <a:xfrm>
            <a:off x="854816" y="26850600"/>
            <a:ext cx="13861316" cy="5381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75" name="TextBox 74">
            <a:extLst>
              <a:ext uri="{FF2B5EF4-FFF2-40B4-BE49-F238E27FC236}">
                <a16:creationId xmlns:a16="http://schemas.microsoft.com/office/drawing/2014/main" id="{B2D7864C-3AE1-40FF-AE56-6E9C86CBDAA1}"/>
              </a:ext>
            </a:extLst>
          </p:cNvPr>
          <p:cNvSpPr txBox="1"/>
          <p:nvPr/>
        </p:nvSpPr>
        <p:spPr>
          <a:xfrm>
            <a:off x="1086393" y="28422600"/>
            <a:ext cx="13597116" cy="3046988"/>
          </a:xfrm>
          <a:prstGeom prst="rect">
            <a:avLst/>
          </a:prstGeom>
          <a:noFill/>
        </p:spPr>
        <p:txBody>
          <a:bodyPr wrap="square" rtlCol="0">
            <a:spAutoFit/>
          </a:bodyPr>
          <a:lstStyle>
            <a:defPPr>
              <a:defRPr kern="1200" smtId="4294967295"/>
            </a:defPPr>
          </a:lstStyle>
          <a:p>
            <a:pPr marL="457200" indent="-457200">
              <a:buAutoNum type="arabicParenR"/>
            </a:pPr>
            <a:r>
              <a:rPr lang="en-US" sz="3200" dirty="0">
                <a:solidFill>
                  <a:srgbClr val="235078"/>
                </a:solidFill>
                <a:latin typeface="Montserrat Light" panose="00000400000000000000" pitchFamily="50" charset="0"/>
                <a:ea typeface="Open Sans" panose="020B0606030504020204" pitchFamily="34" charset="0"/>
                <a:cs typeface="Open Sans" panose="020B0606030504020204" pitchFamily="34" charset="0"/>
              </a:rPr>
              <a:t>Investigate the status of the blue octopus populations in southwest Madagascar and evaluate if current fishing practices are sustainable</a:t>
            </a:r>
          </a:p>
          <a:p>
            <a:pPr marL="457200" indent="-457200">
              <a:buAutoNum type="arabicParenR"/>
            </a:pPr>
            <a:r>
              <a:rPr lang="en-US" sz="3200" dirty="0">
                <a:solidFill>
                  <a:srgbClr val="235078"/>
                </a:solidFill>
                <a:latin typeface="Montserrat Light" panose="00000400000000000000" pitchFamily="50" charset="0"/>
                <a:ea typeface="Open Sans" panose="020B0606030504020204" pitchFamily="34" charset="0"/>
                <a:cs typeface="Open Sans" panose="020B0606030504020204" pitchFamily="34" charset="0"/>
              </a:rPr>
              <a:t>Determine the optimal frequency and intensity of fishing limits</a:t>
            </a:r>
          </a:p>
          <a:p>
            <a:pPr marL="457200" indent="-457200">
              <a:buAutoNum type="arabicParenR"/>
            </a:pPr>
            <a:r>
              <a:rPr lang="en-US" sz="3200" dirty="0">
                <a:solidFill>
                  <a:srgbClr val="235078"/>
                </a:solidFill>
                <a:latin typeface="Montserrat Light" panose="00000400000000000000" pitchFamily="50" charset="0"/>
                <a:ea typeface="Open Sans" panose="020B0606030504020204" pitchFamily="34" charset="0"/>
                <a:cs typeface="Open Sans" panose="020B0606030504020204" pitchFamily="34" charset="0"/>
              </a:rPr>
              <a:t>Explore how individuals at different stages contribute to the population</a:t>
            </a:r>
          </a:p>
        </p:txBody>
      </p:sp>
      <p:sp>
        <p:nvSpPr>
          <p:cNvPr id="76" name="TextBox 75">
            <a:extLst>
              <a:ext uri="{FF2B5EF4-FFF2-40B4-BE49-F238E27FC236}">
                <a16:creationId xmlns:a16="http://schemas.microsoft.com/office/drawing/2014/main" id="{ABADE626-299E-42F1-A366-9759C64A14EB}"/>
              </a:ext>
            </a:extLst>
          </p:cNvPr>
          <p:cNvSpPr txBox="1"/>
          <p:nvPr/>
        </p:nvSpPr>
        <p:spPr>
          <a:xfrm>
            <a:off x="1179586" y="27486114"/>
            <a:ext cx="9601200" cy="707886"/>
          </a:xfrm>
          <a:prstGeom prst="rect">
            <a:avLst/>
          </a:prstGeom>
          <a:noFill/>
        </p:spPr>
        <p:txBody>
          <a:bodyPr wrap="square" rtlCol="0">
            <a:spAutoFit/>
          </a:bodyPr>
          <a:lstStyle>
            <a:defPPr>
              <a:defRPr kern="1200" smtId="4294967295"/>
            </a:defPPr>
          </a:lstStyle>
          <a:p>
            <a:r>
              <a:rPr lang="en-US" sz="4000" dirty="0">
                <a:latin typeface="Libre Baskerville" panose="02000000000000000000" pitchFamily="2" charset="0"/>
              </a:rPr>
              <a:t>Objectives </a:t>
            </a:r>
          </a:p>
        </p:txBody>
      </p:sp>
      <p:pic>
        <p:nvPicPr>
          <p:cNvPr id="1026" name="Picture 2" descr="University of New Hampshire : IE Abroad">
            <a:extLst>
              <a:ext uri="{FF2B5EF4-FFF2-40B4-BE49-F238E27FC236}">
                <a16:creationId xmlns:a16="http://schemas.microsoft.com/office/drawing/2014/main" id="{74FA5809-A520-49D6-B0C1-4B1F83849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45853"/>
            <a:ext cx="5532564" cy="5381872"/>
          </a:xfrm>
          <a:prstGeom prst="rect">
            <a:avLst/>
          </a:prstGeom>
          <a:noFill/>
          <a:extLst>
            <a:ext uri="{909E8E84-426E-40DD-AFC4-6F175D3DCCD1}">
              <a14:hiddenFill xmlns:a14="http://schemas.microsoft.com/office/drawing/2010/main">
                <a:solidFill>
                  <a:srgbClr val="FFFFFF"/>
                </a:solidFill>
              </a14:hiddenFill>
            </a:ext>
          </a:extLst>
        </p:spPr>
      </p:pic>
      <p:grpSp>
        <p:nvGrpSpPr>
          <p:cNvPr id="90" name="Group 89">
            <a:extLst>
              <a:ext uri="{FF2B5EF4-FFF2-40B4-BE49-F238E27FC236}">
                <a16:creationId xmlns:a16="http://schemas.microsoft.com/office/drawing/2014/main" id="{D9CFCA7A-C30B-4AAD-A4EE-66AE6E030A01}"/>
              </a:ext>
            </a:extLst>
          </p:cNvPr>
          <p:cNvGrpSpPr/>
          <p:nvPr/>
        </p:nvGrpSpPr>
        <p:grpSpPr>
          <a:xfrm>
            <a:off x="1086393" y="18440400"/>
            <a:ext cx="13348636" cy="6232273"/>
            <a:chOff x="2847340" y="300284"/>
            <a:chExt cx="6497320" cy="2728133"/>
          </a:xfrm>
        </p:grpSpPr>
        <p:pic>
          <p:nvPicPr>
            <p:cNvPr id="92" name="Picture 2" descr="Circular Arrow Pointing To Right - Circle Arrow Png, Transparent Png -  kindpng">
              <a:extLst>
                <a:ext uri="{FF2B5EF4-FFF2-40B4-BE49-F238E27FC236}">
                  <a16:creationId xmlns:a16="http://schemas.microsoft.com/office/drawing/2014/main" id="{996A9BA5-01D3-46A2-93C6-6F69FB854B1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930" b="90854" l="5349" r="93721">
                          <a14:foregroundMark x1="50465" y1="17085" x2="50465" y2="17085"/>
                          <a14:foregroundMark x1="45465" y1="6030" x2="45465" y2="6030"/>
                          <a14:foregroundMark x1="33372" y1="18693" x2="33372" y2="18693"/>
                          <a14:foregroundMark x1="21395" y1="29548" x2="21395" y2="29548"/>
                          <a14:foregroundMark x1="92558" y1="52362" x2="92558" y2="52362"/>
                          <a14:foregroundMark x1="83256" y1="76583" x2="83256" y2="76583"/>
                          <a14:foregroundMark x1="88953" y1="65427" x2="88953" y2="65427"/>
                          <a14:foregroundMark x1="93953" y1="57990" x2="93953" y2="57990"/>
                          <a14:foregroundMark x1="89884" y1="64322" x2="89884" y2="64322"/>
                          <a14:foregroundMark x1="5349" y1="51457" x2="5349" y2="51457"/>
                          <a14:foregroundMark x1="58372" y1="90854" x2="58372" y2="90854"/>
                          <a14:backgroundMark x1="60116" y1="43618" x2="60116" y2="43618"/>
                        </a14:backgroundRemoval>
                      </a14:imgEffect>
                    </a14:imgLayer>
                  </a14:imgProps>
                </a:ext>
                <a:ext uri="{28A0092B-C50C-407E-A947-70E740481C1C}">
                  <a14:useLocalDpi xmlns:a14="http://schemas.microsoft.com/office/drawing/2010/main" val="0"/>
                </a:ext>
              </a:extLst>
            </a:blip>
            <a:srcRect/>
            <a:stretch>
              <a:fillRect/>
            </a:stretch>
          </p:blipFill>
          <p:spPr bwMode="auto">
            <a:xfrm rot="18138782">
              <a:off x="3117351" y="2290818"/>
              <a:ext cx="519848" cy="601431"/>
            </a:xfrm>
            <a:prstGeom prst="rect">
              <a:avLst/>
            </a:prstGeom>
            <a:noFill/>
            <a:extLst>
              <a:ext uri="{909E8E84-426E-40DD-AFC4-6F175D3DCCD1}">
                <a14:hiddenFill xmlns:a14="http://schemas.microsoft.com/office/drawing/2010/main">
                  <a:solidFill>
                    <a:srgbClr val="FFFFFF"/>
                  </a:solidFill>
                </a14:hiddenFill>
              </a:ext>
            </a:extLst>
          </p:spPr>
        </p:pic>
        <p:sp>
          <p:nvSpPr>
            <p:cNvPr id="95" name="Oval 94">
              <a:extLst>
                <a:ext uri="{FF2B5EF4-FFF2-40B4-BE49-F238E27FC236}">
                  <a16:creationId xmlns:a16="http://schemas.microsoft.com/office/drawing/2014/main" id="{880F4DFD-9371-407C-854B-329400AE852A}"/>
                </a:ext>
              </a:extLst>
            </p:cNvPr>
            <p:cNvSpPr/>
            <p:nvPr/>
          </p:nvSpPr>
          <p:spPr>
            <a:xfrm>
              <a:off x="2847340" y="1357066"/>
              <a:ext cx="1026160" cy="10058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E3BE44D2-4D52-49AF-9FEE-9BE2AF9A085F}"/>
                </a:ext>
              </a:extLst>
            </p:cNvPr>
            <p:cNvSpPr/>
            <p:nvPr/>
          </p:nvSpPr>
          <p:spPr>
            <a:xfrm>
              <a:off x="8318500" y="1357066"/>
              <a:ext cx="1026160" cy="10058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F1E86E70-8CBE-4875-B963-B4D5B0063061}"/>
                </a:ext>
              </a:extLst>
            </p:cNvPr>
            <p:cNvSpPr/>
            <p:nvPr/>
          </p:nvSpPr>
          <p:spPr>
            <a:xfrm>
              <a:off x="6494780" y="1357066"/>
              <a:ext cx="1026160" cy="10058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BB3376A6-5F3F-4323-8EF4-8421FB611C9F}"/>
                </a:ext>
              </a:extLst>
            </p:cNvPr>
            <p:cNvSpPr/>
            <p:nvPr/>
          </p:nvSpPr>
          <p:spPr>
            <a:xfrm>
              <a:off x="4671060" y="1357066"/>
              <a:ext cx="1026160" cy="100584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CE47BC1A-1AA3-4B8A-8A2D-44E8AD61927A}"/>
                </a:ext>
              </a:extLst>
            </p:cNvPr>
            <p:cNvSpPr txBox="1"/>
            <p:nvPr/>
          </p:nvSpPr>
          <p:spPr>
            <a:xfrm>
              <a:off x="2925077" y="1437509"/>
              <a:ext cx="870685" cy="273762"/>
            </a:xfrm>
            <a:prstGeom prst="rect">
              <a:avLst/>
            </a:prstGeom>
            <a:noFill/>
          </p:spPr>
          <p:txBody>
            <a:bodyPr wrap="square" rtlCol="0">
              <a:spAutoFit/>
            </a:bodyPr>
            <a:lstStyle/>
            <a:p>
              <a:pPr algn="ctr"/>
              <a:r>
                <a:rPr lang="en-US" sz="3500" dirty="0">
                  <a:latin typeface="Times New Roman" panose="02020603050405020304" pitchFamily="18" charset="0"/>
                  <a:cs typeface="Times New Roman" panose="02020603050405020304" pitchFamily="18" charset="0"/>
                </a:rPr>
                <a:t>Stage 1</a:t>
              </a:r>
            </a:p>
          </p:txBody>
        </p:sp>
        <p:sp>
          <p:nvSpPr>
            <p:cNvPr id="100" name="TextBox 99">
              <a:extLst>
                <a:ext uri="{FF2B5EF4-FFF2-40B4-BE49-F238E27FC236}">
                  <a16:creationId xmlns:a16="http://schemas.microsoft.com/office/drawing/2014/main" id="{33E4E7C7-963E-4463-9725-A3EFCEBEF1FA}"/>
                </a:ext>
              </a:extLst>
            </p:cNvPr>
            <p:cNvSpPr txBox="1"/>
            <p:nvPr/>
          </p:nvSpPr>
          <p:spPr>
            <a:xfrm>
              <a:off x="4748797" y="1437510"/>
              <a:ext cx="870685" cy="273762"/>
            </a:xfrm>
            <a:prstGeom prst="rect">
              <a:avLst/>
            </a:prstGeom>
            <a:noFill/>
          </p:spPr>
          <p:txBody>
            <a:bodyPr wrap="square" rtlCol="0">
              <a:spAutoFit/>
            </a:bodyPr>
            <a:lstStyle/>
            <a:p>
              <a:pPr algn="ctr"/>
              <a:r>
                <a:rPr lang="en-US" sz="3500" dirty="0">
                  <a:latin typeface="Times New Roman" panose="02020603050405020304" pitchFamily="18" charset="0"/>
                  <a:cs typeface="Times New Roman" panose="02020603050405020304" pitchFamily="18" charset="0"/>
                </a:rPr>
                <a:t>Stage 2</a:t>
              </a:r>
            </a:p>
          </p:txBody>
        </p:sp>
        <p:sp>
          <p:nvSpPr>
            <p:cNvPr id="101" name="TextBox 100">
              <a:extLst>
                <a:ext uri="{FF2B5EF4-FFF2-40B4-BE49-F238E27FC236}">
                  <a16:creationId xmlns:a16="http://schemas.microsoft.com/office/drawing/2014/main" id="{CFB26047-F056-4B4A-8A28-2DF5FB0C2FD1}"/>
                </a:ext>
              </a:extLst>
            </p:cNvPr>
            <p:cNvSpPr txBox="1"/>
            <p:nvPr/>
          </p:nvSpPr>
          <p:spPr>
            <a:xfrm>
              <a:off x="6572517" y="1437511"/>
              <a:ext cx="870685" cy="273762"/>
            </a:xfrm>
            <a:prstGeom prst="rect">
              <a:avLst/>
            </a:prstGeom>
            <a:noFill/>
          </p:spPr>
          <p:txBody>
            <a:bodyPr wrap="square" rtlCol="0">
              <a:spAutoFit/>
            </a:bodyPr>
            <a:lstStyle/>
            <a:p>
              <a:pPr algn="ctr"/>
              <a:r>
                <a:rPr lang="en-US" sz="3500" dirty="0">
                  <a:latin typeface="Times New Roman" panose="02020603050405020304" pitchFamily="18" charset="0"/>
                  <a:cs typeface="Times New Roman" panose="02020603050405020304" pitchFamily="18" charset="0"/>
                </a:rPr>
                <a:t>Stage 3</a:t>
              </a:r>
            </a:p>
          </p:txBody>
        </p:sp>
        <p:sp>
          <p:nvSpPr>
            <p:cNvPr id="102" name="TextBox 101">
              <a:extLst>
                <a:ext uri="{FF2B5EF4-FFF2-40B4-BE49-F238E27FC236}">
                  <a16:creationId xmlns:a16="http://schemas.microsoft.com/office/drawing/2014/main" id="{6D2D5253-1A23-471A-8A0F-A70D18552FE0}"/>
                </a:ext>
              </a:extLst>
            </p:cNvPr>
            <p:cNvSpPr txBox="1"/>
            <p:nvPr/>
          </p:nvSpPr>
          <p:spPr>
            <a:xfrm>
              <a:off x="8396237" y="1437512"/>
              <a:ext cx="870685" cy="253731"/>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Stage 4</a:t>
              </a:r>
            </a:p>
          </p:txBody>
        </p:sp>
        <p:cxnSp>
          <p:nvCxnSpPr>
            <p:cNvPr id="103" name="Straight Arrow Connector 102">
              <a:extLst>
                <a:ext uri="{FF2B5EF4-FFF2-40B4-BE49-F238E27FC236}">
                  <a16:creationId xmlns:a16="http://schemas.microsoft.com/office/drawing/2014/main" id="{C8E4DA71-509B-4DD6-956B-E07920CE4688}"/>
                </a:ext>
              </a:extLst>
            </p:cNvPr>
            <p:cNvCxnSpPr>
              <a:stCxn id="95" idx="6"/>
              <a:endCxn id="98" idx="2"/>
            </p:cNvCxnSpPr>
            <p:nvPr/>
          </p:nvCxnSpPr>
          <p:spPr>
            <a:xfrm>
              <a:off x="3873500" y="1859986"/>
              <a:ext cx="79756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4C9C6E1E-8A19-4746-B173-EFC7DECC0502}"/>
                </a:ext>
              </a:extLst>
            </p:cNvPr>
            <p:cNvCxnSpPr/>
            <p:nvPr/>
          </p:nvCxnSpPr>
          <p:spPr>
            <a:xfrm>
              <a:off x="5697220" y="1853007"/>
              <a:ext cx="79756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281CE55E-CFA8-440A-B593-17E3E14D9D4A}"/>
                </a:ext>
              </a:extLst>
            </p:cNvPr>
            <p:cNvCxnSpPr/>
            <p:nvPr/>
          </p:nvCxnSpPr>
          <p:spPr>
            <a:xfrm>
              <a:off x="7520940" y="1837767"/>
              <a:ext cx="79756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ADBBD02D-ABAA-4448-B7E0-036D26AA0DED}"/>
                </a:ext>
              </a:extLst>
            </p:cNvPr>
            <p:cNvSpPr txBox="1"/>
            <p:nvPr/>
          </p:nvSpPr>
          <p:spPr>
            <a:xfrm>
              <a:off x="3951237" y="1398321"/>
              <a:ext cx="510076" cy="273762"/>
            </a:xfrm>
            <a:prstGeom prst="rect">
              <a:avLst/>
            </a:prstGeom>
            <a:noFill/>
          </p:spPr>
          <p:txBody>
            <a:bodyPr wrap="square" rtlCol="0">
              <a:spAutoFit/>
            </a:bodyPr>
            <a:lstStyle/>
            <a:p>
              <a:r>
                <a:rPr lang="en-US" sz="3500" dirty="0">
                  <a:latin typeface="Times New Roman" panose="02020603050405020304" pitchFamily="18" charset="0"/>
                  <a:cs typeface="Times New Roman" panose="02020603050405020304" pitchFamily="18" charset="0"/>
                </a:rPr>
                <a:t>G</a:t>
              </a:r>
              <a:r>
                <a:rPr lang="en-US" sz="3500" baseline="-25000" dirty="0">
                  <a:latin typeface="Times New Roman" panose="02020603050405020304" pitchFamily="18" charset="0"/>
                  <a:cs typeface="Times New Roman" panose="02020603050405020304" pitchFamily="18" charset="0"/>
                </a:rPr>
                <a:t>1</a:t>
              </a:r>
              <a:endParaRPr lang="en-US" sz="3500" dirty="0">
                <a:latin typeface="Times New Roman" panose="02020603050405020304" pitchFamily="18" charset="0"/>
                <a:cs typeface="Times New Roman" panose="02020603050405020304" pitchFamily="18" charset="0"/>
              </a:endParaRPr>
            </a:p>
          </p:txBody>
        </p:sp>
        <p:sp>
          <p:nvSpPr>
            <p:cNvPr id="107" name="TextBox 106">
              <a:extLst>
                <a:ext uri="{FF2B5EF4-FFF2-40B4-BE49-F238E27FC236}">
                  <a16:creationId xmlns:a16="http://schemas.microsoft.com/office/drawing/2014/main" id="{10E0D6F7-C24A-4AC7-A3DE-675A0255062D}"/>
                </a:ext>
              </a:extLst>
            </p:cNvPr>
            <p:cNvSpPr txBox="1"/>
            <p:nvPr/>
          </p:nvSpPr>
          <p:spPr>
            <a:xfrm>
              <a:off x="5840962" y="1398320"/>
              <a:ext cx="311977" cy="273762"/>
            </a:xfrm>
            <a:prstGeom prst="rect">
              <a:avLst/>
            </a:prstGeom>
            <a:noFill/>
          </p:spPr>
          <p:txBody>
            <a:bodyPr wrap="none" rtlCol="0">
              <a:spAutoFit/>
            </a:bodyPr>
            <a:lstStyle/>
            <a:p>
              <a:r>
                <a:rPr lang="en-US" sz="3500" dirty="0">
                  <a:latin typeface="Times New Roman" panose="02020603050405020304" pitchFamily="18" charset="0"/>
                  <a:cs typeface="Times New Roman" panose="02020603050405020304" pitchFamily="18" charset="0"/>
                </a:rPr>
                <a:t>G</a:t>
              </a:r>
              <a:r>
                <a:rPr lang="en-US" sz="3500" baseline="-25000" dirty="0">
                  <a:latin typeface="Times New Roman" panose="02020603050405020304" pitchFamily="18" charset="0"/>
                  <a:cs typeface="Times New Roman" panose="02020603050405020304" pitchFamily="18" charset="0"/>
                </a:rPr>
                <a:t>2</a:t>
              </a:r>
              <a:endParaRPr lang="en-US" sz="3500" dirty="0">
                <a:latin typeface="Times New Roman" panose="02020603050405020304" pitchFamily="18" charset="0"/>
                <a:cs typeface="Times New Roman" panose="02020603050405020304" pitchFamily="18" charset="0"/>
              </a:endParaRPr>
            </a:p>
          </p:txBody>
        </p:sp>
        <p:sp>
          <p:nvSpPr>
            <p:cNvPr id="108" name="TextBox 107">
              <a:extLst>
                <a:ext uri="{FF2B5EF4-FFF2-40B4-BE49-F238E27FC236}">
                  <a16:creationId xmlns:a16="http://schemas.microsoft.com/office/drawing/2014/main" id="{506E96E2-3E62-4311-B905-13D91F9BB1A9}"/>
                </a:ext>
              </a:extLst>
            </p:cNvPr>
            <p:cNvSpPr txBox="1"/>
            <p:nvPr/>
          </p:nvSpPr>
          <p:spPr>
            <a:xfrm>
              <a:off x="7598677" y="1398321"/>
              <a:ext cx="311977" cy="273762"/>
            </a:xfrm>
            <a:prstGeom prst="rect">
              <a:avLst/>
            </a:prstGeom>
            <a:noFill/>
          </p:spPr>
          <p:txBody>
            <a:bodyPr wrap="none" rtlCol="0">
              <a:spAutoFit/>
            </a:bodyPr>
            <a:lstStyle/>
            <a:p>
              <a:r>
                <a:rPr lang="en-US" sz="3500" dirty="0">
                  <a:latin typeface="Times New Roman" panose="02020603050405020304" pitchFamily="18" charset="0"/>
                  <a:cs typeface="Times New Roman" panose="02020603050405020304" pitchFamily="18" charset="0"/>
                </a:rPr>
                <a:t>G</a:t>
              </a:r>
              <a:r>
                <a:rPr lang="en-US" sz="3500" baseline="-25000" dirty="0">
                  <a:latin typeface="Times New Roman" panose="02020603050405020304" pitchFamily="18" charset="0"/>
                  <a:cs typeface="Times New Roman" panose="02020603050405020304" pitchFamily="18" charset="0"/>
                </a:rPr>
                <a:t>3</a:t>
              </a:r>
              <a:endParaRPr lang="en-US" sz="3500" dirty="0">
                <a:latin typeface="Times New Roman" panose="02020603050405020304" pitchFamily="18" charset="0"/>
                <a:cs typeface="Times New Roman" panose="02020603050405020304" pitchFamily="18" charset="0"/>
              </a:endParaRPr>
            </a:p>
          </p:txBody>
        </p:sp>
        <p:cxnSp>
          <p:nvCxnSpPr>
            <p:cNvPr id="109" name="Connector: Curved 108">
              <a:extLst>
                <a:ext uri="{FF2B5EF4-FFF2-40B4-BE49-F238E27FC236}">
                  <a16:creationId xmlns:a16="http://schemas.microsoft.com/office/drawing/2014/main" id="{C01E26F6-47F8-4D57-BDC8-9FC3A483A2FA}"/>
                </a:ext>
              </a:extLst>
            </p:cNvPr>
            <p:cNvCxnSpPr>
              <a:stCxn id="96" idx="0"/>
              <a:endCxn id="95" idx="0"/>
            </p:cNvCxnSpPr>
            <p:nvPr/>
          </p:nvCxnSpPr>
          <p:spPr>
            <a:xfrm rot="16200000" flipV="1">
              <a:off x="6096000" y="-1378514"/>
              <a:ext cx="12700" cy="5471160"/>
            </a:xfrm>
            <a:prstGeom prst="curvedConnector3">
              <a:avLst>
                <a:gd name="adj1" fmla="val 48400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7B1028EC-8B96-43D1-B09F-BABD7792321A}"/>
                </a:ext>
              </a:extLst>
            </p:cNvPr>
            <p:cNvSpPr txBox="1"/>
            <p:nvPr/>
          </p:nvSpPr>
          <p:spPr>
            <a:xfrm>
              <a:off x="5788539" y="300284"/>
              <a:ext cx="276992" cy="273762"/>
            </a:xfrm>
            <a:prstGeom prst="rect">
              <a:avLst/>
            </a:prstGeom>
            <a:noFill/>
          </p:spPr>
          <p:txBody>
            <a:bodyPr wrap="none" rtlCol="0">
              <a:spAutoFit/>
            </a:bodyPr>
            <a:lstStyle/>
            <a:p>
              <a:r>
                <a:rPr lang="en-US" sz="3500" dirty="0">
                  <a:latin typeface="Times New Roman" panose="02020603050405020304" pitchFamily="18" charset="0"/>
                  <a:cs typeface="Times New Roman" panose="02020603050405020304" pitchFamily="18" charset="0"/>
                </a:rPr>
                <a:t>F</a:t>
              </a:r>
              <a:r>
                <a:rPr lang="en-US" sz="3500" baseline="-25000" dirty="0">
                  <a:latin typeface="Times New Roman" panose="02020603050405020304" pitchFamily="18" charset="0"/>
                  <a:cs typeface="Times New Roman" panose="02020603050405020304" pitchFamily="18" charset="0"/>
                </a:rPr>
                <a:t>4</a:t>
              </a:r>
              <a:endParaRPr lang="en-US" sz="3500" dirty="0">
                <a:latin typeface="Times New Roman" panose="02020603050405020304" pitchFamily="18" charset="0"/>
                <a:cs typeface="Times New Roman" panose="02020603050405020304" pitchFamily="18" charset="0"/>
              </a:endParaRPr>
            </a:p>
          </p:txBody>
        </p:sp>
        <p:sp>
          <p:nvSpPr>
            <p:cNvPr id="111" name="TextBox 110">
              <a:extLst>
                <a:ext uri="{FF2B5EF4-FFF2-40B4-BE49-F238E27FC236}">
                  <a16:creationId xmlns:a16="http://schemas.microsoft.com/office/drawing/2014/main" id="{B3BD6205-65AC-4BF6-91E6-7C6488A341DD}"/>
                </a:ext>
              </a:extLst>
            </p:cNvPr>
            <p:cNvSpPr txBox="1"/>
            <p:nvPr/>
          </p:nvSpPr>
          <p:spPr>
            <a:xfrm>
              <a:off x="3146536" y="2739085"/>
              <a:ext cx="510076" cy="273762"/>
            </a:xfrm>
            <a:prstGeom prst="rect">
              <a:avLst/>
            </a:prstGeom>
            <a:noFill/>
          </p:spPr>
          <p:txBody>
            <a:bodyPr wrap="square" rtlCol="0">
              <a:spAutoFit/>
            </a:bodyPr>
            <a:lstStyle/>
            <a:p>
              <a:r>
                <a:rPr lang="en-US" sz="3500" dirty="0">
                  <a:latin typeface="Times New Roman" panose="02020603050405020304" pitchFamily="18" charset="0"/>
                  <a:cs typeface="Times New Roman" panose="02020603050405020304" pitchFamily="18" charset="0"/>
                </a:rPr>
                <a:t>P</a:t>
              </a:r>
              <a:r>
                <a:rPr lang="en-US" sz="3500" baseline="-25000" dirty="0">
                  <a:latin typeface="Times New Roman" panose="02020603050405020304" pitchFamily="18" charset="0"/>
                  <a:cs typeface="Times New Roman" panose="02020603050405020304" pitchFamily="18" charset="0"/>
                </a:rPr>
                <a:t>1</a:t>
              </a:r>
              <a:endParaRPr lang="en-US" sz="3500" dirty="0">
                <a:latin typeface="Times New Roman" panose="02020603050405020304" pitchFamily="18" charset="0"/>
                <a:cs typeface="Times New Roman" panose="02020603050405020304" pitchFamily="18" charset="0"/>
              </a:endParaRPr>
            </a:p>
          </p:txBody>
        </p:sp>
        <p:sp>
          <p:nvSpPr>
            <p:cNvPr id="112" name="TextBox 111">
              <a:extLst>
                <a:ext uri="{FF2B5EF4-FFF2-40B4-BE49-F238E27FC236}">
                  <a16:creationId xmlns:a16="http://schemas.microsoft.com/office/drawing/2014/main" id="{3B0E79B2-015B-4B30-9314-832FC510C36F}"/>
                </a:ext>
              </a:extLst>
            </p:cNvPr>
            <p:cNvSpPr txBox="1"/>
            <p:nvPr/>
          </p:nvSpPr>
          <p:spPr>
            <a:xfrm>
              <a:off x="4949643" y="2734352"/>
              <a:ext cx="510076" cy="273762"/>
            </a:xfrm>
            <a:prstGeom prst="rect">
              <a:avLst/>
            </a:prstGeom>
            <a:noFill/>
          </p:spPr>
          <p:txBody>
            <a:bodyPr wrap="square" rtlCol="0">
              <a:spAutoFit/>
            </a:bodyPr>
            <a:lstStyle/>
            <a:p>
              <a:r>
                <a:rPr lang="en-US" sz="3500" dirty="0">
                  <a:latin typeface="Times New Roman" panose="02020603050405020304" pitchFamily="18" charset="0"/>
                  <a:cs typeface="Times New Roman" panose="02020603050405020304" pitchFamily="18" charset="0"/>
                </a:rPr>
                <a:t>P</a:t>
              </a:r>
              <a:r>
                <a:rPr lang="en-US" sz="3500" baseline="-25000" dirty="0">
                  <a:latin typeface="Times New Roman" panose="02020603050405020304" pitchFamily="18" charset="0"/>
                  <a:cs typeface="Times New Roman" panose="02020603050405020304" pitchFamily="18" charset="0"/>
                </a:rPr>
                <a:t>2</a:t>
              </a:r>
              <a:endParaRPr lang="en-US" sz="3500" dirty="0">
                <a:latin typeface="Times New Roman" panose="02020603050405020304" pitchFamily="18" charset="0"/>
                <a:cs typeface="Times New Roman" panose="02020603050405020304" pitchFamily="18" charset="0"/>
              </a:endParaRPr>
            </a:p>
          </p:txBody>
        </p:sp>
        <p:sp>
          <p:nvSpPr>
            <p:cNvPr id="113" name="TextBox 112">
              <a:extLst>
                <a:ext uri="{FF2B5EF4-FFF2-40B4-BE49-F238E27FC236}">
                  <a16:creationId xmlns:a16="http://schemas.microsoft.com/office/drawing/2014/main" id="{96217FAB-9F4B-4DA8-89C7-88810BE6212E}"/>
                </a:ext>
              </a:extLst>
            </p:cNvPr>
            <p:cNvSpPr txBox="1"/>
            <p:nvPr/>
          </p:nvSpPr>
          <p:spPr>
            <a:xfrm>
              <a:off x="6807351" y="2754654"/>
              <a:ext cx="510076" cy="273762"/>
            </a:xfrm>
            <a:prstGeom prst="rect">
              <a:avLst/>
            </a:prstGeom>
            <a:noFill/>
          </p:spPr>
          <p:txBody>
            <a:bodyPr wrap="square" rtlCol="0">
              <a:spAutoFit/>
            </a:bodyPr>
            <a:lstStyle/>
            <a:p>
              <a:r>
                <a:rPr lang="en-US" sz="3500" dirty="0">
                  <a:latin typeface="Times New Roman" panose="02020603050405020304" pitchFamily="18" charset="0"/>
                  <a:cs typeface="Times New Roman" panose="02020603050405020304" pitchFamily="18" charset="0"/>
                </a:rPr>
                <a:t>P</a:t>
              </a:r>
              <a:r>
                <a:rPr lang="en-US" sz="3500" baseline="-25000" dirty="0">
                  <a:latin typeface="Times New Roman" panose="02020603050405020304" pitchFamily="18" charset="0"/>
                  <a:cs typeface="Times New Roman" panose="02020603050405020304" pitchFamily="18" charset="0"/>
                </a:rPr>
                <a:t>3</a:t>
              </a:r>
              <a:endParaRPr lang="en-US" sz="3500" dirty="0">
                <a:latin typeface="Times New Roman" panose="02020603050405020304" pitchFamily="18" charset="0"/>
                <a:cs typeface="Times New Roman" panose="02020603050405020304" pitchFamily="18" charset="0"/>
              </a:endParaRPr>
            </a:p>
          </p:txBody>
        </p:sp>
        <p:sp>
          <p:nvSpPr>
            <p:cNvPr id="114" name="TextBox 113">
              <a:extLst>
                <a:ext uri="{FF2B5EF4-FFF2-40B4-BE49-F238E27FC236}">
                  <a16:creationId xmlns:a16="http://schemas.microsoft.com/office/drawing/2014/main" id="{3EE9F527-A59D-4658-8A11-E81A6BA885D2}"/>
                </a:ext>
              </a:extLst>
            </p:cNvPr>
            <p:cNvSpPr txBox="1"/>
            <p:nvPr/>
          </p:nvSpPr>
          <p:spPr>
            <a:xfrm>
              <a:off x="8657665" y="2754655"/>
              <a:ext cx="510076" cy="273762"/>
            </a:xfrm>
            <a:prstGeom prst="rect">
              <a:avLst/>
            </a:prstGeom>
            <a:noFill/>
          </p:spPr>
          <p:txBody>
            <a:bodyPr wrap="square" rtlCol="0">
              <a:spAutoFit/>
            </a:bodyPr>
            <a:lstStyle/>
            <a:p>
              <a:r>
                <a:rPr lang="en-US" sz="3500" dirty="0">
                  <a:latin typeface="Times New Roman" panose="02020603050405020304" pitchFamily="18" charset="0"/>
                  <a:cs typeface="Times New Roman" panose="02020603050405020304" pitchFamily="18" charset="0"/>
                </a:rPr>
                <a:t>P</a:t>
              </a:r>
              <a:r>
                <a:rPr lang="en-US" sz="3500" baseline="-25000" dirty="0">
                  <a:latin typeface="Times New Roman" panose="02020603050405020304" pitchFamily="18" charset="0"/>
                  <a:cs typeface="Times New Roman" panose="02020603050405020304" pitchFamily="18" charset="0"/>
                </a:rPr>
                <a:t>4</a:t>
              </a:r>
              <a:endParaRPr lang="en-US" sz="3500" dirty="0">
                <a:latin typeface="Times New Roman" panose="02020603050405020304" pitchFamily="18" charset="0"/>
                <a:cs typeface="Times New Roman" panose="02020603050405020304" pitchFamily="18" charset="0"/>
              </a:endParaRPr>
            </a:p>
          </p:txBody>
        </p:sp>
        <p:pic>
          <p:nvPicPr>
            <p:cNvPr id="115" name="Picture 2" descr="Circular Arrow Pointing To Right - Circle Arrow Png, Transparent Png -  kindpng">
              <a:extLst>
                <a:ext uri="{FF2B5EF4-FFF2-40B4-BE49-F238E27FC236}">
                  <a16:creationId xmlns:a16="http://schemas.microsoft.com/office/drawing/2014/main" id="{7BCA1287-DCA3-4325-A937-646617F91D06}"/>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930" b="90854" l="5349" r="93721">
                          <a14:foregroundMark x1="50465" y1="17085" x2="50465" y2="17085"/>
                          <a14:foregroundMark x1="45465" y1="6030" x2="45465" y2="6030"/>
                          <a14:foregroundMark x1="33372" y1="18693" x2="33372" y2="18693"/>
                          <a14:foregroundMark x1="21395" y1="29548" x2="21395" y2="29548"/>
                          <a14:foregroundMark x1="92558" y1="52362" x2="92558" y2="52362"/>
                          <a14:foregroundMark x1="83256" y1="76583" x2="83256" y2="76583"/>
                          <a14:foregroundMark x1="88953" y1="65427" x2="88953" y2="65427"/>
                          <a14:foregroundMark x1="93953" y1="57990" x2="93953" y2="57990"/>
                          <a14:foregroundMark x1="89884" y1="64322" x2="89884" y2="64322"/>
                          <a14:foregroundMark x1="5349" y1="51457" x2="5349" y2="51457"/>
                          <a14:foregroundMark x1="58372" y1="90854" x2="58372" y2="90854"/>
                          <a14:backgroundMark x1="60116" y1="43618" x2="60116" y2="43618"/>
                        </a14:backgroundRemoval>
                      </a14:imgEffect>
                    </a14:imgLayer>
                  </a14:imgProps>
                </a:ext>
                <a:ext uri="{28A0092B-C50C-407E-A947-70E740481C1C}">
                  <a14:useLocalDpi xmlns:a14="http://schemas.microsoft.com/office/drawing/2010/main" val="0"/>
                </a:ext>
              </a:extLst>
            </a:blip>
            <a:srcRect/>
            <a:stretch>
              <a:fillRect/>
            </a:stretch>
          </p:blipFill>
          <p:spPr bwMode="auto">
            <a:xfrm rot="18138782">
              <a:off x="4931946" y="2290209"/>
              <a:ext cx="519848" cy="601431"/>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 descr="Circular Arrow Pointing To Right - Circle Arrow Png, Transparent Png -  kindpng">
              <a:extLst>
                <a:ext uri="{FF2B5EF4-FFF2-40B4-BE49-F238E27FC236}">
                  <a16:creationId xmlns:a16="http://schemas.microsoft.com/office/drawing/2014/main" id="{49F5ABB9-2474-43C7-8876-CEC5473F970F}"/>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930" b="90854" l="5349" r="93721">
                          <a14:foregroundMark x1="50465" y1="17085" x2="50465" y2="17085"/>
                          <a14:foregroundMark x1="45465" y1="6030" x2="45465" y2="6030"/>
                          <a14:foregroundMark x1="33372" y1="18693" x2="33372" y2="18693"/>
                          <a14:foregroundMark x1="21395" y1="29548" x2="21395" y2="29548"/>
                          <a14:foregroundMark x1="92558" y1="52362" x2="92558" y2="52362"/>
                          <a14:foregroundMark x1="83256" y1="76583" x2="83256" y2="76583"/>
                          <a14:foregroundMark x1="88953" y1="65427" x2="88953" y2="65427"/>
                          <a14:foregroundMark x1="93953" y1="57990" x2="93953" y2="57990"/>
                          <a14:foregroundMark x1="89884" y1="64322" x2="89884" y2="64322"/>
                          <a14:foregroundMark x1="5349" y1="51457" x2="5349" y2="51457"/>
                          <a14:foregroundMark x1="58372" y1="90854" x2="58372" y2="90854"/>
                          <a14:backgroundMark x1="60116" y1="43618" x2="60116" y2="43618"/>
                        </a14:backgroundRemoval>
                      </a14:imgEffect>
                    </a14:imgLayer>
                  </a14:imgProps>
                </a:ext>
                <a:ext uri="{28A0092B-C50C-407E-A947-70E740481C1C}">
                  <a14:useLocalDpi xmlns:a14="http://schemas.microsoft.com/office/drawing/2010/main" val="0"/>
                </a:ext>
              </a:extLst>
            </a:blip>
            <a:srcRect/>
            <a:stretch>
              <a:fillRect/>
            </a:stretch>
          </p:blipFill>
          <p:spPr bwMode="auto">
            <a:xfrm rot="18138782">
              <a:off x="6747935" y="2290211"/>
              <a:ext cx="519848" cy="601431"/>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ircular Arrow Pointing To Right - Circle Arrow Png, Transparent Png -  kindpng">
              <a:extLst>
                <a:ext uri="{FF2B5EF4-FFF2-40B4-BE49-F238E27FC236}">
                  <a16:creationId xmlns:a16="http://schemas.microsoft.com/office/drawing/2014/main" id="{3896FC32-27EF-4928-80E8-DBDA185E076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5930" b="90854" l="5349" r="93721">
                          <a14:foregroundMark x1="50465" y1="17085" x2="50465" y2="17085"/>
                          <a14:foregroundMark x1="45465" y1="6030" x2="45465" y2="6030"/>
                          <a14:foregroundMark x1="33372" y1="18693" x2="33372" y2="18693"/>
                          <a14:foregroundMark x1="21395" y1="29548" x2="21395" y2="29548"/>
                          <a14:foregroundMark x1="92558" y1="52362" x2="92558" y2="52362"/>
                          <a14:foregroundMark x1="83256" y1="76583" x2="83256" y2="76583"/>
                          <a14:foregroundMark x1="88953" y1="65427" x2="88953" y2="65427"/>
                          <a14:foregroundMark x1="93953" y1="57990" x2="93953" y2="57990"/>
                          <a14:foregroundMark x1="89884" y1="64322" x2="89884" y2="64322"/>
                          <a14:foregroundMark x1="5349" y1="51457" x2="5349" y2="51457"/>
                          <a14:foregroundMark x1="58372" y1="90854" x2="58372" y2="90854"/>
                          <a14:backgroundMark x1="60116" y1="43618" x2="60116" y2="43618"/>
                        </a14:backgroundRemoval>
                      </a14:imgEffect>
                    </a14:imgLayer>
                  </a14:imgProps>
                </a:ext>
                <a:ext uri="{28A0092B-C50C-407E-A947-70E740481C1C}">
                  <a14:useLocalDpi xmlns:a14="http://schemas.microsoft.com/office/drawing/2010/main" val="0"/>
                </a:ext>
              </a:extLst>
            </a:blip>
            <a:srcRect/>
            <a:stretch>
              <a:fillRect/>
            </a:stretch>
          </p:blipFill>
          <p:spPr bwMode="auto">
            <a:xfrm rot="18138782">
              <a:off x="8578005" y="2290819"/>
              <a:ext cx="519848" cy="601431"/>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C2E34434-012D-466D-B1A1-020F1BE4BD12}"/>
              </a:ext>
            </a:extLst>
          </p:cNvPr>
          <p:cNvPicPr>
            <a:picLocks noChangeAspect="1"/>
          </p:cNvPicPr>
          <p:nvPr/>
        </p:nvPicPr>
        <p:blipFill>
          <a:blip r:embed="rId6"/>
          <a:stretch>
            <a:fillRect/>
          </a:stretch>
        </p:blipFill>
        <p:spPr>
          <a:xfrm>
            <a:off x="15340036" y="9051117"/>
            <a:ext cx="13049907" cy="2872492"/>
          </a:xfrm>
          <a:prstGeom prst="rect">
            <a:avLst/>
          </a:prstGeom>
        </p:spPr>
      </p:pic>
      <p:pic>
        <p:nvPicPr>
          <p:cNvPr id="7" name="Picture 6">
            <a:extLst>
              <a:ext uri="{FF2B5EF4-FFF2-40B4-BE49-F238E27FC236}">
                <a16:creationId xmlns:a16="http://schemas.microsoft.com/office/drawing/2014/main" id="{DDB82B2F-0077-46D3-AA11-D7B8AF952690}"/>
              </a:ext>
            </a:extLst>
          </p:cNvPr>
          <p:cNvPicPr>
            <a:picLocks noChangeAspect="1"/>
          </p:cNvPicPr>
          <p:nvPr/>
        </p:nvPicPr>
        <p:blipFill>
          <a:blip r:embed="rId7"/>
          <a:stretch>
            <a:fillRect/>
          </a:stretch>
        </p:blipFill>
        <p:spPr>
          <a:xfrm>
            <a:off x="40233600" y="29268783"/>
            <a:ext cx="2857500" cy="2857500"/>
          </a:xfrm>
          <a:prstGeom prst="rect">
            <a:avLst/>
          </a:prstGeom>
        </p:spPr>
      </p:pic>
      <p:sp>
        <p:nvSpPr>
          <p:cNvPr id="8" name="TextBox 7">
            <a:extLst>
              <a:ext uri="{FF2B5EF4-FFF2-40B4-BE49-F238E27FC236}">
                <a16:creationId xmlns:a16="http://schemas.microsoft.com/office/drawing/2014/main" id="{B502892A-06E4-4CBB-8528-00008FF29E2F}"/>
              </a:ext>
            </a:extLst>
          </p:cNvPr>
          <p:cNvSpPr txBox="1"/>
          <p:nvPr/>
        </p:nvSpPr>
        <p:spPr>
          <a:xfrm flipH="1">
            <a:off x="994980" y="16611600"/>
            <a:ext cx="13237021" cy="2062103"/>
          </a:xfrm>
          <a:prstGeom prst="rect">
            <a:avLst/>
          </a:prstGeom>
          <a:noFill/>
        </p:spPr>
        <p:txBody>
          <a:bodyPr wrap="square" rtlCol="0">
            <a:spAutoFit/>
          </a:bodyPr>
          <a:lstStyle/>
          <a:p>
            <a:pPr marL="342900" indent="-342900" algn="just">
              <a:buFont typeface="Arial" panose="020B0604020202020204" pitchFamily="34" charset="0"/>
              <a:buChar char="•"/>
            </a:pPr>
            <a:r>
              <a:rPr lang="en-US" sz="3200" dirty="0">
                <a:solidFill>
                  <a:srgbClr val="235078"/>
                </a:solidFill>
                <a:latin typeface="Montserrat Light" panose="00000400000000000000" pitchFamily="50" charset="0"/>
                <a:ea typeface="Open Sans" panose="020B0606030504020204" pitchFamily="34" charset="0"/>
                <a:cs typeface="Open Sans" panose="020B0606030504020204" pitchFamily="34" charset="0"/>
              </a:rPr>
              <a:t>We used Wood’s Quadratic Programming Method (Caswell 2001) to estimate our parameters for a stage-based </a:t>
            </a:r>
            <a:r>
              <a:rPr lang="en-US" sz="3200" dirty="0" err="1">
                <a:solidFill>
                  <a:srgbClr val="235078"/>
                </a:solidFill>
                <a:latin typeface="Montserrat Light" panose="00000400000000000000" pitchFamily="50" charset="0"/>
                <a:ea typeface="Open Sans" panose="020B0606030504020204" pitchFamily="34" charset="0"/>
                <a:cs typeface="Open Sans" panose="020B0606030504020204" pitchFamily="34" charset="0"/>
              </a:rPr>
              <a:t>Lefkovitch</a:t>
            </a:r>
            <a:r>
              <a:rPr lang="en-US" sz="3200" dirty="0">
                <a:solidFill>
                  <a:srgbClr val="235078"/>
                </a:solidFill>
                <a:latin typeface="Montserrat Light" panose="00000400000000000000" pitchFamily="50" charset="0"/>
                <a:ea typeface="Open Sans" panose="020B0606030504020204" pitchFamily="34" charset="0"/>
                <a:cs typeface="Open Sans" panose="020B0606030504020204" pitchFamily="34" charset="0"/>
              </a:rPr>
              <a:t> matrix population model from data collected in </a:t>
            </a:r>
            <a:r>
              <a:rPr lang="en-US" sz="3200" dirty="0" err="1">
                <a:solidFill>
                  <a:srgbClr val="235078"/>
                </a:solidFill>
                <a:latin typeface="Montserrat Light" panose="00000400000000000000" pitchFamily="50" charset="0"/>
                <a:ea typeface="Open Sans" panose="020B0606030504020204" pitchFamily="34" charset="0"/>
                <a:cs typeface="Open Sans" panose="020B0606030504020204" pitchFamily="34" charset="0"/>
              </a:rPr>
              <a:t>Raberinary</a:t>
            </a:r>
            <a:r>
              <a:rPr lang="en-US" sz="3200" dirty="0">
                <a:solidFill>
                  <a:srgbClr val="235078"/>
                </a:solidFill>
                <a:latin typeface="Montserrat Light" panose="00000400000000000000" pitchFamily="50" charset="0"/>
                <a:ea typeface="Open Sans" panose="020B0606030504020204" pitchFamily="34" charset="0"/>
                <a:cs typeface="Open Sans" panose="020B0606030504020204" pitchFamily="34" charset="0"/>
              </a:rPr>
              <a:t> and Benbow 2012.</a:t>
            </a:r>
          </a:p>
        </p:txBody>
      </p:sp>
      <p:sp>
        <p:nvSpPr>
          <p:cNvPr id="52" name="TextBox 51">
            <a:extLst>
              <a:ext uri="{FF2B5EF4-FFF2-40B4-BE49-F238E27FC236}">
                <a16:creationId xmlns:a16="http://schemas.microsoft.com/office/drawing/2014/main" id="{91F7B3BA-899C-4070-B7BE-4BBDD4F4D16A}"/>
              </a:ext>
            </a:extLst>
          </p:cNvPr>
          <p:cNvSpPr txBox="1"/>
          <p:nvPr/>
        </p:nvSpPr>
        <p:spPr>
          <a:xfrm>
            <a:off x="15188305" y="30898091"/>
            <a:ext cx="13361613" cy="830997"/>
          </a:xfrm>
          <a:prstGeom prst="rect">
            <a:avLst/>
          </a:prstGeom>
          <a:noFill/>
        </p:spPr>
        <p:txBody>
          <a:bodyPr wrap="square" rtlCol="0">
            <a:spAutoFit/>
          </a:bodyPr>
          <a:lstStyle/>
          <a:p>
            <a:r>
              <a:rPr lang="en-US" b="1" i="1" dirty="0">
                <a:solidFill>
                  <a:srgbClr val="235078"/>
                </a:solidFill>
                <a:latin typeface="Montserrat Light" panose="020B0604020202020204" charset="0"/>
              </a:rPr>
              <a:t>Figure 3: Blue octopus</a:t>
            </a:r>
            <a:r>
              <a:rPr lang="en-US" b="1" dirty="0">
                <a:solidFill>
                  <a:srgbClr val="235078"/>
                </a:solidFill>
                <a:latin typeface="Montserrat Light" panose="020B0604020202020204" charset="0"/>
              </a:rPr>
              <a:t> </a:t>
            </a:r>
            <a:r>
              <a:rPr lang="en-US" b="1" i="1" dirty="0">
                <a:solidFill>
                  <a:srgbClr val="235078"/>
                </a:solidFill>
                <a:latin typeface="Montserrat Light" panose="020B0604020202020204" charset="0"/>
              </a:rPr>
              <a:t>population projection calculated by multiplying our population matrix by a population vector. Each multiplication represents a month-long timestep</a:t>
            </a:r>
          </a:p>
        </p:txBody>
      </p:sp>
      <p:sp>
        <p:nvSpPr>
          <p:cNvPr id="53" name="TextBox 52">
            <a:extLst>
              <a:ext uri="{FF2B5EF4-FFF2-40B4-BE49-F238E27FC236}">
                <a16:creationId xmlns:a16="http://schemas.microsoft.com/office/drawing/2014/main" id="{B874D5A8-4330-4D24-AEEE-147EA96D36EF}"/>
              </a:ext>
            </a:extLst>
          </p:cNvPr>
          <p:cNvSpPr txBox="1"/>
          <p:nvPr/>
        </p:nvSpPr>
        <p:spPr>
          <a:xfrm>
            <a:off x="15296106" y="19126200"/>
            <a:ext cx="13008357" cy="1938992"/>
          </a:xfrm>
          <a:prstGeom prst="rect">
            <a:avLst/>
          </a:prstGeom>
          <a:noFill/>
        </p:spPr>
        <p:txBody>
          <a:bodyPr wrap="square" rtlCol="0">
            <a:spAutoFit/>
          </a:bodyPr>
          <a:lstStyle/>
          <a:p>
            <a:r>
              <a:rPr lang="en-US" b="1" i="1" dirty="0">
                <a:solidFill>
                  <a:srgbClr val="235078"/>
                </a:solidFill>
                <a:latin typeface="Montserrat Light" panose="020B0604020202020204" charset="0"/>
              </a:rPr>
              <a:t>Table 1: Survivability, stable stage distribution, and reproductive value of each stage of our blue octopus population as calculated from our matrix. Larval survivability was calculated  by dividing our estimated number of larvae surviving back to Stage 1 (F</a:t>
            </a:r>
            <a:r>
              <a:rPr lang="en-US" b="1" i="1" baseline="-25000" dirty="0">
                <a:solidFill>
                  <a:srgbClr val="235078"/>
                </a:solidFill>
                <a:latin typeface="Montserrat Light" panose="020B0604020202020204" charset="0"/>
              </a:rPr>
              <a:t>4</a:t>
            </a:r>
            <a:r>
              <a:rPr lang="en-US" b="1" i="1" dirty="0">
                <a:solidFill>
                  <a:srgbClr val="235078"/>
                </a:solidFill>
                <a:latin typeface="Montserrat Light" panose="020B0604020202020204" charset="0"/>
              </a:rPr>
              <a:t>) by 201,000 - the average estimated reproductive output of </a:t>
            </a:r>
            <a:r>
              <a:rPr lang="en-US" b="1" dirty="0">
                <a:solidFill>
                  <a:srgbClr val="235078"/>
                </a:solidFill>
                <a:latin typeface="Montserrat Light" panose="020B0604020202020204" charset="0"/>
              </a:rPr>
              <a:t>O. </a:t>
            </a:r>
            <a:r>
              <a:rPr lang="en-US" b="1" dirty="0" err="1">
                <a:solidFill>
                  <a:srgbClr val="235078"/>
                </a:solidFill>
                <a:latin typeface="Montserrat Light" panose="020B0604020202020204" charset="0"/>
              </a:rPr>
              <a:t>cyanea</a:t>
            </a:r>
            <a:r>
              <a:rPr lang="en-US" b="1" dirty="0">
                <a:solidFill>
                  <a:srgbClr val="235078"/>
                </a:solidFill>
                <a:latin typeface="Montserrat Light" panose="020B0604020202020204" charset="0"/>
              </a:rPr>
              <a:t> </a:t>
            </a:r>
            <a:r>
              <a:rPr lang="en-US" b="1" i="1" dirty="0">
                <a:solidFill>
                  <a:srgbClr val="235078"/>
                </a:solidFill>
                <a:latin typeface="Montserrat Light" panose="020B0604020202020204" charset="0"/>
              </a:rPr>
              <a:t>(Guard et al. 2009)</a:t>
            </a:r>
          </a:p>
        </p:txBody>
      </p:sp>
      <p:sp>
        <p:nvSpPr>
          <p:cNvPr id="54" name="TextBox 53">
            <a:extLst>
              <a:ext uri="{FF2B5EF4-FFF2-40B4-BE49-F238E27FC236}">
                <a16:creationId xmlns:a16="http://schemas.microsoft.com/office/drawing/2014/main" id="{7460995E-34CC-4F3E-8C6A-87152CD8FBF9}"/>
              </a:ext>
            </a:extLst>
          </p:cNvPr>
          <p:cNvSpPr txBox="1"/>
          <p:nvPr/>
        </p:nvSpPr>
        <p:spPr>
          <a:xfrm>
            <a:off x="15254039" y="12391183"/>
            <a:ext cx="13087390" cy="830997"/>
          </a:xfrm>
          <a:prstGeom prst="rect">
            <a:avLst/>
          </a:prstGeom>
          <a:noFill/>
        </p:spPr>
        <p:txBody>
          <a:bodyPr wrap="square" rtlCol="0">
            <a:spAutoFit/>
          </a:bodyPr>
          <a:lstStyle/>
          <a:p>
            <a:r>
              <a:rPr lang="en-US" b="1" i="1" dirty="0">
                <a:solidFill>
                  <a:srgbClr val="235078"/>
                </a:solidFill>
                <a:latin typeface="Montserrat Light" panose="020B0604020202020204" charset="0"/>
              </a:rPr>
              <a:t>Figure 2: Stage-based population matrix model with parameters calculated from </a:t>
            </a:r>
            <a:r>
              <a:rPr lang="en-US" b="1" i="1" dirty="0" err="1">
                <a:solidFill>
                  <a:srgbClr val="235078"/>
                </a:solidFill>
                <a:latin typeface="Montserrat Light" panose="020B0604020202020204" charset="0"/>
              </a:rPr>
              <a:t>Raberinary</a:t>
            </a:r>
            <a:r>
              <a:rPr lang="en-US" b="1" i="1" dirty="0">
                <a:solidFill>
                  <a:srgbClr val="235078"/>
                </a:solidFill>
                <a:latin typeface="Montserrat Light" panose="020B0604020202020204" charset="0"/>
              </a:rPr>
              <a:t> and Benbow, 2012 </a:t>
            </a:r>
          </a:p>
        </p:txBody>
      </p:sp>
      <p:sp>
        <p:nvSpPr>
          <p:cNvPr id="3" name="TextBox 2">
            <a:extLst>
              <a:ext uri="{FF2B5EF4-FFF2-40B4-BE49-F238E27FC236}">
                <a16:creationId xmlns:a16="http://schemas.microsoft.com/office/drawing/2014/main" id="{2379735B-F5B8-4913-90A2-B17690437FA6}"/>
              </a:ext>
            </a:extLst>
          </p:cNvPr>
          <p:cNvSpPr txBox="1"/>
          <p:nvPr/>
        </p:nvSpPr>
        <p:spPr>
          <a:xfrm>
            <a:off x="15296106" y="13447455"/>
            <a:ext cx="12951786" cy="2554545"/>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235078"/>
                </a:solidFill>
                <a:latin typeface="Montserrat Light" panose="020B0604020202020204" charset="0"/>
              </a:rPr>
              <a:t>From our matrix (Figure 2), we calculated a dominant eigenvalue of </a:t>
            </a:r>
            <a:r>
              <a:rPr lang="en-US" sz="3200" b="0" i="0" u="none" strike="noStrike" dirty="0">
                <a:solidFill>
                  <a:srgbClr val="235078"/>
                </a:solidFill>
                <a:effectLst/>
                <a:latin typeface="Montserrat Light" panose="020B0604020202020204" charset="0"/>
              </a:rPr>
              <a:t> 0.982</a:t>
            </a:r>
            <a:r>
              <a:rPr lang="en-US" sz="3200" dirty="0">
                <a:solidFill>
                  <a:srgbClr val="235078"/>
                </a:solidFill>
                <a:latin typeface="Montserrat Light" panose="020B0604020202020204" charset="0"/>
              </a:rPr>
              <a:t> and an average reproductive output of 1.756</a:t>
            </a:r>
          </a:p>
          <a:p>
            <a:pPr marL="342900" indent="-342900">
              <a:buFont typeface="Arial" panose="020B0604020202020204" pitchFamily="34" charset="0"/>
              <a:buChar char="•"/>
            </a:pPr>
            <a:endParaRPr lang="en-US" sz="3200" dirty="0">
              <a:solidFill>
                <a:srgbClr val="235078"/>
              </a:solidFill>
              <a:latin typeface="Montserrat Light" panose="020B0604020202020204" charset="0"/>
            </a:endParaRPr>
          </a:p>
          <a:p>
            <a:endParaRPr lang="en-US" sz="3200" dirty="0"/>
          </a:p>
        </p:txBody>
      </p:sp>
      <p:sp>
        <p:nvSpPr>
          <p:cNvPr id="9" name="TextBox 8">
            <a:extLst>
              <a:ext uri="{FF2B5EF4-FFF2-40B4-BE49-F238E27FC236}">
                <a16:creationId xmlns:a16="http://schemas.microsoft.com/office/drawing/2014/main" id="{50BAEB41-02EF-433C-8CFD-0A1166253A5A}"/>
              </a:ext>
            </a:extLst>
          </p:cNvPr>
          <p:cNvSpPr txBox="1"/>
          <p:nvPr/>
        </p:nvSpPr>
        <p:spPr>
          <a:xfrm>
            <a:off x="29396772" y="20445472"/>
            <a:ext cx="13636634" cy="6986528"/>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235078"/>
                </a:solidFill>
                <a:latin typeface="Montserrat Light" panose="00000400000000000000" pitchFamily="50" charset="0"/>
                <a:ea typeface="Open Sans" panose="020B0606030504020204" pitchFamily="34" charset="0"/>
                <a:cs typeface="Open Sans" panose="020B0606030504020204" pitchFamily="34" charset="0"/>
              </a:rPr>
              <a:t>The dominant eigenvalue and population projection (Figure 3) indicate a gradual decline of the blue octopus's population in southwestern Madagascar.</a:t>
            </a:r>
          </a:p>
          <a:p>
            <a:pPr marL="342900" indent="-342900">
              <a:buFont typeface="Arial" panose="020B0604020202020204" pitchFamily="34" charset="0"/>
              <a:buChar char="•"/>
            </a:pPr>
            <a:r>
              <a:rPr lang="en-US" sz="3200" dirty="0">
                <a:solidFill>
                  <a:srgbClr val="235078"/>
                </a:solidFill>
                <a:latin typeface="Montserrat Light" panose="00000400000000000000" pitchFamily="50" charset="0"/>
                <a:ea typeface="Open Sans" panose="020B0606030504020204" pitchFamily="34" charset="0"/>
                <a:cs typeface="Open Sans" panose="020B0606030504020204" pitchFamily="34" charset="0"/>
              </a:rPr>
              <a:t>Based on the analysis of different conservation methods (Figure 4), we recommend implementing closures at least once every five months, but the exact frequency of this closure can change depending on the resulting change in octopus survival.</a:t>
            </a:r>
          </a:p>
          <a:p>
            <a:pPr marL="342900" indent="-342900">
              <a:buFont typeface="Arial" panose="020B0604020202020204" pitchFamily="34" charset="0"/>
              <a:buChar char="•"/>
            </a:pPr>
            <a:r>
              <a:rPr lang="en-US" sz="3200" dirty="0">
                <a:solidFill>
                  <a:srgbClr val="235078"/>
                </a:solidFill>
                <a:latin typeface="Montserrat Light" panose="00000400000000000000" pitchFamily="50" charset="0"/>
                <a:ea typeface="Open Sans" panose="020B0606030504020204" pitchFamily="34" charset="0"/>
                <a:cs typeface="Open Sans" panose="020B0606030504020204" pitchFamily="34" charset="0"/>
              </a:rPr>
              <a:t>We will also analyze how individuals in different stages contribute differently to population growth. </a:t>
            </a:r>
          </a:p>
          <a:p>
            <a:pPr marL="342900" indent="-342900">
              <a:buFont typeface="Arial" panose="020B0604020202020204" pitchFamily="34" charset="0"/>
              <a:buChar char="•"/>
            </a:pPr>
            <a:r>
              <a:rPr lang="en-US" sz="3200" dirty="0">
                <a:solidFill>
                  <a:srgbClr val="235078"/>
                </a:solidFill>
                <a:latin typeface="Montserrat Light" panose="00000400000000000000" pitchFamily="50" charset="0"/>
                <a:ea typeface="Open Sans" panose="020B0606030504020204" pitchFamily="34" charset="0"/>
                <a:cs typeface="Open Sans" panose="020B0606030504020204" pitchFamily="34" charset="0"/>
              </a:rPr>
              <a:t>We hope to use this research to better inform what the best management scenarios are for this population and to implement fishing practices that both maintains healthy cephalopod population stocks and supports the local fishing community.</a:t>
            </a:r>
          </a:p>
        </p:txBody>
      </p:sp>
      <p:sp>
        <p:nvSpPr>
          <p:cNvPr id="58" name="TextBox 57">
            <a:extLst>
              <a:ext uri="{FF2B5EF4-FFF2-40B4-BE49-F238E27FC236}">
                <a16:creationId xmlns:a16="http://schemas.microsoft.com/office/drawing/2014/main" id="{94205DA2-0CDE-FF5A-986F-C8B09A2CA4D7}"/>
              </a:ext>
            </a:extLst>
          </p:cNvPr>
          <p:cNvSpPr txBox="1"/>
          <p:nvPr/>
        </p:nvSpPr>
        <p:spPr>
          <a:xfrm>
            <a:off x="28968717" y="18002071"/>
            <a:ext cx="14076311" cy="1200329"/>
          </a:xfrm>
          <a:prstGeom prst="rect">
            <a:avLst/>
          </a:prstGeom>
          <a:noFill/>
        </p:spPr>
        <p:txBody>
          <a:bodyPr wrap="square" rtlCol="0">
            <a:spAutoFit/>
          </a:bodyPr>
          <a:lstStyle/>
          <a:p>
            <a:r>
              <a:rPr lang="en-US" b="1" i="1" dirty="0">
                <a:solidFill>
                  <a:srgbClr val="235078"/>
                </a:solidFill>
                <a:latin typeface="Montserrat Light" panose="020B0604020202020204" charset="0"/>
              </a:rPr>
              <a:t>Figure 4: Analysis of different conservation strategies and how the theoretical population would behave under different scenarios. Green and white areas represent overall population stability while the red represents strategies that do not result in viable population recovery.</a:t>
            </a:r>
          </a:p>
        </p:txBody>
      </p:sp>
      <p:pic>
        <p:nvPicPr>
          <p:cNvPr id="11" name="Picture 10">
            <a:extLst>
              <a:ext uri="{FF2B5EF4-FFF2-40B4-BE49-F238E27FC236}">
                <a16:creationId xmlns:a16="http://schemas.microsoft.com/office/drawing/2014/main" id="{CA225D85-2E9B-6821-E766-5622D812AE9C}"/>
              </a:ext>
            </a:extLst>
          </p:cNvPr>
          <p:cNvPicPr>
            <a:picLocks noChangeAspect="1"/>
          </p:cNvPicPr>
          <p:nvPr/>
        </p:nvPicPr>
        <p:blipFill>
          <a:blip r:embed="rId8"/>
          <a:stretch>
            <a:fillRect/>
          </a:stretch>
        </p:blipFill>
        <p:spPr>
          <a:xfrm>
            <a:off x="28934850" y="7992422"/>
            <a:ext cx="14156250" cy="9986396"/>
          </a:xfrm>
          <a:prstGeom prst="rect">
            <a:avLst/>
          </a:prstGeom>
        </p:spPr>
      </p:pic>
      <p:pic>
        <p:nvPicPr>
          <p:cNvPr id="15" name="Picture 14">
            <a:extLst>
              <a:ext uri="{FF2B5EF4-FFF2-40B4-BE49-F238E27FC236}">
                <a16:creationId xmlns:a16="http://schemas.microsoft.com/office/drawing/2014/main" id="{B942E07B-7184-3D62-E8CA-6ED463FB4F42}"/>
              </a:ext>
            </a:extLst>
          </p:cNvPr>
          <p:cNvPicPr>
            <a:picLocks noChangeAspect="1"/>
          </p:cNvPicPr>
          <p:nvPr/>
        </p:nvPicPr>
        <p:blipFill>
          <a:blip r:embed="rId9"/>
          <a:stretch>
            <a:fillRect/>
          </a:stretch>
        </p:blipFill>
        <p:spPr>
          <a:xfrm>
            <a:off x="15348513" y="21574199"/>
            <a:ext cx="12985121" cy="8936131"/>
          </a:xfrm>
          <a:prstGeom prst="rect">
            <a:avLst/>
          </a:prstGeom>
        </p:spPr>
      </p:pic>
      <p:pic>
        <p:nvPicPr>
          <p:cNvPr id="17" name="Picture 16">
            <a:extLst>
              <a:ext uri="{FF2B5EF4-FFF2-40B4-BE49-F238E27FC236}">
                <a16:creationId xmlns:a16="http://schemas.microsoft.com/office/drawing/2014/main" id="{2565EEB8-2A01-A3C2-BEBB-692A0A0888BE}"/>
              </a:ext>
            </a:extLst>
          </p:cNvPr>
          <p:cNvPicPr>
            <a:picLocks noChangeAspect="1"/>
          </p:cNvPicPr>
          <p:nvPr/>
        </p:nvPicPr>
        <p:blipFill>
          <a:blip r:embed="rId10"/>
          <a:stretch>
            <a:fillRect/>
          </a:stretch>
        </p:blipFill>
        <p:spPr>
          <a:xfrm>
            <a:off x="15151674" y="14965957"/>
            <a:ext cx="13096218" cy="4021597"/>
          </a:xfrm>
          <a:prstGeom prst="rect">
            <a:avLst/>
          </a:prstGeom>
        </p:spPr>
      </p:pic>
      <p:pic>
        <p:nvPicPr>
          <p:cNvPr id="18" name="Picture 4">
            <a:extLst>
              <a:ext uri="{FF2B5EF4-FFF2-40B4-BE49-F238E27FC236}">
                <a16:creationId xmlns:a16="http://schemas.microsoft.com/office/drawing/2014/main" id="{21367453-5CF0-9FD4-0930-464B3FEECCD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118776" y="946568"/>
            <a:ext cx="5010424" cy="57991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persuadingsapphire|09-2018"/>
</p:tagLst>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6260</TotalTime>
  <Words>662</Words>
  <Application>Microsoft Office PowerPoint</Application>
  <PresentationFormat>Custom</PresentationFormat>
  <Paragraphs>42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Times New Roman</vt:lpstr>
      <vt:lpstr>Montserrat Light</vt:lpstr>
      <vt:lpstr>Libre Baskerville</vt:lpstr>
      <vt:lpstr>Blank Presentation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Sophie Wulfing</cp:lastModifiedBy>
  <cp:revision>345</cp:revision>
  <cp:lastPrinted>2006-11-15T16:04:57Z</cp:lastPrinted>
  <dcterms:modified xsi:type="dcterms:W3CDTF">2023-04-06T15:49:50Z</dcterms:modified>
  <cp:category>templates for scientific poster</cp:category>
</cp:coreProperties>
</file>