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6576000" cy="292608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16" userDrawn="1">
          <p15:clr>
            <a:srgbClr val="A4A3A4"/>
          </p15:clr>
        </p15:guide>
        <p15:guide id="2" pos="115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6565"/>
    <a:srgbClr val="FEB0B0"/>
    <a:srgbClr val="B2FCB9"/>
    <a:srgbClr val="C6D9F1"/>
    <a:srgbClr val="0099FF"/>
    <a:srgbClr val="BC58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058" autoAdjust="0"/>
    <p:restoredTop sz="97486" autoAdjust="0"/>
  </p:normalViewPr>
  <p:slideViewPr>
    <p:cSldViewPr snapToGrid="0">
      <p:cViewPr varScale="1">
        <p:scale>
          <a:sx n="14" d="100"/>
          <a:sy n="14" d="100"/>
        </p:scale>
        <p:origin x="1992" y="104"/>
      </p:cViewPr>
      <p:guideLst>
        <p:guide orient="horz" pos="9216"/>
        <p:guide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bode\Documents\000%20Graduate%20Program\02%20Spring%202023\NUTR%20961%20-%20Research%20Methods%20Pt%20II\Poster\Poster%20Graphs%20and%20Tables%20v2%20034-02-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bode\Documents\000%20Graduate%20Program\02%20Spring%202023\NUTR%20961%20-%20Research%20Methods%20Pt%20II\Poster\Poster%20Graphs%20and%20Tables%20v2%20034-02-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bode\Documents\000%20Graduate%20Program\02%20Spring%202023\NUTR%20961%20-%20Research%20Methods%20Pt%20II\Poster\Poster%20Graphs%20and%20Tables%20v2%20034-02-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bode\Documents\000%20Graduate%20Program\02%20Spring%202023\NUTR%20961%20-%20Research%20Methods%20Pt%20II\Poster\Poster%20Graphs%20and%20Tables%20v2%20034-02-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bode\Documents\000%20Graduate%20Program\02%20Spring%202023\NUTR%20961%20-%20Research%20Methods%20Pt%20II\Poster\Poster%20Graphs%20and%20Tables%20v2%20034-02-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abode\Documents\000%20Graduate%20Program\02%20Spring%202023\NUTR%20961%20-%20Research%20Methods%20Pt%20II\Poster\Poster%20Graphs%20and%20Tables%20v2%20034-02-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abode\Documents\000%20Graduate%20Program\02%20Spring%202023\NUTR%20961%20-%20Research%20Methods%20Pt%20II\Poster\Poster%20Graphs%20and%20Tables%20v2%20034-02-23.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344925634295713E-2"/>
          <c:y val="5.0925925925925923E-2"/>
          <c:w val="0.88332174103237082"/>
          <c:h val="0.74579234896365698"/>
        </c:manualLayout>
      </c:layout>
      <c:barChart>
        <c:barDir val="col"/>
        <c:grouping val="clustered"/>
        <c:varyColors val="0"/>
        <c:ser>
          <c:idx val="0"/>
          <c:order val="0"/>
          <c:tx>
            <c:strRef>
              <c:f>'Mean TyG by MetS 4 groups'!$H$3</c:f>
              <c:strCache>
                <c:ptCount val="1"/>
                <c:pt idx="0">
                  <c:v>Male (n = 2377)</c:v>
                </c:pt>
              </c:strCache>
            </c:strRef>
          </c:tx>
          <c:spPr>
            <a:solidFill>
              <a:schemeClr val="accent1"/>
            </a:solidFill>
            <a:ln>
              <a:solidFill>
                <a:schemeClr val="accent1"/>
              </a:solidFill>
            </a:ln>
            <a:effectLst/>
          </c:spPr>
          <c:invertIfNegative val="0"/>
          <c:dPt>
            <c:idx val="0"/>
            <c:invertIfNegative val="0"/>
            <c:bubble3D val="0"/>
            <c:spPr>
              <a:solidFill>
                <a:schemeClr val="accent1"/>
              </a:solidFill>
              <a:ln>
                <a:solidFill>
                  <a:schemeClr val="accent1"/>
                </a:solidFill>
              </a:ln>
              <a:effectLst/>
            </c:spPr>
            <c:extLst>
              <c:ext xmlns:c16="http://schemas.microsoft.com/office/drawing/2014/chart" uri="{C3380CC4-5D6E-409C-BE32-E72D297353CC}">
                <c16:uniqueId val="{00000001-AA1B-4ABF-98A8-AB0A83B34688}"/>
              </c:ext>
            </c:extLst>
          </c:dPt>
          <c:dLbls>
            <c:spPr>
              <a:noFill/>
              <a:ln>
                <a:noFill/>
              </a:ln>
              <a:effectLst/>
            </c:spPr>
            <c:txPr>
              <a:bodyPr rot="0" spcFirstLastPara="1" vertOverflow="ellipsis" vert="horz" wrap="square" anchor="ctr" anchorCtr="1"/>
              <a:lstStyle/>
              <a:p>
                <a:pPr>
                  <a:defRPr lang="en-US"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'Mean TyG by MetS 4 groups'!$E$4:$E$15</c:f>
                <c:numCache>
                  <c:formatCode>General</c:formatCode>
                  <c:ptCount val="12"/>
                  <c:pt idx="0">
                    <c:v>0.32653884728343652</c:v>
                  </c:pt>
                  <c:pt idx="1">
                    <c:v>0.32636165087260777</c:v>
                  </c:pt>
                  <c:pt idx="2">
                    <c:v>0.32822000000000001</c:v>
                  </c:pt>
                  <c:pt idx="3">
                    <c:v>0.37580000000000002</c:v>
                  </c:pt>
                  <c:pt idx="4">
                    <c:v>0.43079000000000001</c:v>
                  </c:pt>
                  <c:pt idx="5">
                    <c:v>0.42146</c:v>
                  </c:pt>
                  <c:pt idx="6">
                    <c:v>0.44513000000000003</c:v>
                  </c:pt>
                  <c:pt idx="7">
                    <c:v>0.43448371426761245</c:v>
                  </c:pt>
                  <c:pt idx="8">
                    <c:v>0.44440000000000002</c:v>
                  </c:pt>
                  <c:pt idx="9">
                    <c:v>0.47294989230611939</c:v>
                  </c:pt>
                  <c:pt idx="10">
                    <c:v>0.40100000000000002</c:v>
                  </c:pt>
                  <c:pt idx="11">
                    <c:v>0.43330325215473581</c:v>
                  </c:pt>
                </c:numCache>
              </c:numRef>
            </c:plus>
            <c:minus>
              <c:numRef>
                <c:f>'Mean TyG by MetS 4 groups'!$E$4:$E$15</c:f>
                <c:numCache>
                  <c:formatCode>General</c:formatCode>
                  <c:ptCount val="12"/>
                  <c:pt idx="0">
                    <c:v>0.32653884728343652</c:v>
                  </c:pt>
                  <c:pt idx="1">
                    <c:v>0.32636165087260777</c:v>
                  </c:pt>
                  <c:pt idx="2">
                    <c:v>0.32822000000000001</c:v>
                  </c:pt>
                  <c:pt idx="3">
                    <c:v>0.37580000000000002</c:v>
                  </c:pt>
                  <c:pt idx="4">
                    <c:v>0.43079000000000001</c:v>
                  </c:pt>
                  <c:pt idx="5">
                    <c:v>0.42146</c:v>
                  </c:pt>
                  <c:pt idx="6">
                    <c:v>0.44513000000000003</c:v>
                  </c:pt>
                  <c:pt idx="7">
                    <c:v>0.43448371426761245</c:v>
                  </c:pt>
                  <c:pt idx="8">
                    <c:v>0.44440000000000002</c:v>
                  </c:pt>
                  <c:pt idx="9">
                    <c:v>0.47294989230611939</c:v>
                  </c:pt>
                  <c:pt idx="10">
                    <c:v>0.40100000000000002</c:v>
                  </c:pt>
                  <c:pt idx="11">
                    <c:v>0.43330325215473581</c:v>
                  </c:pt>
                </c:numCache>
              </c:numRef>
            </c:minus>
            <c:spPr>
              <a:noFill/>
              <a:ln w="9525" cap="flat" cmpd="sng" algn="ctr">
                <a:solidFill>
                  <a:schemeClr val="tx1">
                    <a:lumMod val="65000"/>
                    <a:lumOff val="35000"/>
                  </a:schemeClr>
                </a:solidFill>
                <a:round/>
              </a:ln>
              <a:effectLst/>
            </c:spPr>
          </c:errBars>
          <c:cat>
            <c:strRef>
              <c:f>'Mean TyG by MetS 4 groups'!$G$4:$G$7</c:f>
              <c:strCache>
                <c:ptCount val="4"/>
                <c:pt idx="0">
                  <c:v>0</c:v>
                </c:pt>
                <c:pt idx="1">
                  <c:v>1</c:v>
                </c:pt>
                <c:pt idx="2">
                  <c:v>2</c:v>
                </c:pt>
                <c:pt idx="3">
                  <c:v>3+</c:v>
                </c:pt>
              </c:strCache>
            </c:strRef>
          </c:cat>
          <c:val>
            <c:numRef>
              <c:f>'Mean TyG by MetS 4 groups'!$H$4:$H$7</c:f>
              <c:numCache>
                <c:formatCode>###0.0</c:formatCode>
                <c:ptCount val="4"/>
                <c:pt idx="0">
                  <c:v>8.1031380423422927</c:v>
                </c:pt>
                <c:pt idx="1">
                  <c:v>8.2189999999999994</c:v>
                </c:pt>
                <c:pt idx="2">
                  <c:v>8.4824999999999999</c:v>
                </c:pt>
                <c:pt idx="3">
                  <c:v>8.9733106108158065</c:v>
                </c:pt>
              </c:numCache>
            </c:numRef>
          </c:val>
          <c:extLst>
            <c:ext xmlns:c16="http://schemas.microsoft.com/office/drawing/2014/chart" uri="{C3380CC4-5D6E-409C-BE32-E72D297353CC}">
              <c16:uniqueId val="{00000002-AA1B-4ABF-98A8-AB0A83B34688}"/>
            </c:ext>
          </c:extLst>
        </c:ser>
        <c:ser>
          <c:idx val="1"/>
          <c:order val="1"/>
          <c:tx>
            <c:strRef>
              <c:f>'Mean TyG by MetS 4 groups'!$I$3</c:f>
              <c:strCache>
                <c:ptCount val="1"/>
                <c:pt idx="0">
                  <c:v>Female (n = 5958)</c:v>
                </c:pt>
              </c:strCache>
            </c:strRef>
          </c:tx>
          <c:spPr>
            <a:solidFill>
              <a:schemeClr val="accent1">
                <a:lumMod val="60000"/>
                <a:lumOff val="40000"/>
              </a:schemeClr>
            </a:solidFill>
            <a:ln>
              <a:solidFill>
                <a:schemeClr val="accent1">
                  <a:lumMod val="60000"/>
                  <a:lumOff val="40000"/>
                </a:schemeClr>
              </a:solidFill>
            </a:ln>
            <a:effectLst/>
          </c:spPr>
          <c:invertIfNegative val="0"/>
          <c:dLbls>
            <c:spPr>
              <a:noFill/>
              <a:ln>
                <a:noFill/>
              </a:ln>
              <a:effectLst/>
            </c:spPr>
            <c:txPr>
              <a:bodyPr rot="0" spcFirstLastPara="1" vertOverflow="ellipsis" vert="horz" wrap="square" anchor="ctr" anchorCtr="0"/>
              <a:lstStyle/>
              <a:p>
                <a:pPr algn="ctr">
                  <a:defRPr lang="en-US"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'Mean TyG by MetS 4 groups'!$E$4:$E$15</c:f>
                <c:numCache>
                  <c:formatCode>General</c:formatCode>
                  <c:ptCount val="12"/>
                  <c:pt idx="0">
                    <c:v>0.32653884728343652</c:v>
                  </c:pt>
                  <c:pt idx="1">
                    <c:v>0.32636165087260777</c:v>
                  </c:pt>
                  <c:pt idx="2">
                    <c:v>0.32822000000000001</c:v>
                  </c:pt>
                  <c:pt idx="3">
                    <c:v>0.37580000000000002</c:v>
                  </c:pt>
                  <c:pt idx="4">
                    <c:v>0.43079000000000001</c:v>
                  </c:pt>
                  <c:pt idx="5">
                    <c:v>0.42146</c:v>
                  </c:pt>
                  <c:pt idx="6">
                    <c:v>0.44513000000000003</c:v>
                  </c:pt>
                  <c:pt idx="7">
                    <c:v>0.43448371426761245</c:v>
                  </c:pt>
                  <c:pt idx="8">
                    <c:v>0.44440000000000002</c:v>
                  </c:pt>
                  <c:pt idx="9">
                    <c:v>0.47294989230611939</c:v>
                  </c:pt>
                  <c:pt idx="10">
                    <c:v>0.40100000000000002</c:v>
                  </c:pt>
                  <c:pt idx="11">
                    <c:v>0.43330325215473581</c:v>
                  </c:pt>
                </c:numCache>
              </c:numRef>
            </c:plus>
            <c:minus>
              <c:numRef>
                <c:f>'Mean TyG by MetS 4 groups'!$E$4:$E$15</c:f>
                <c:numCache>
                  <c:formatCode>General</c:formatCode>
                  <c:ptCount val="12"/>
                  <c:pt idx="0">
                    <c:v>0.32653884728343652</c:v>
                  </c:pt>
                  <c:pt idx="1">
                    <c:v>0.32636165087260777</c:v>
                  </c:pt>
                  <c:pt idx="2">
                    <c:v>0.32822000000000001</c:v>
                  </c:pt>
                  <c:pt idx="3">
                    <c:v>0.37580000000000002</c:v>
                  </c:pt>
                  <c:pt idx="4">
                    <c:v>0.43079000000000001</c:v>
                  </c:pt>
                  <c:pt idx="5">
                    <c:v>0.42146</c:v>
                  </c:pt>
                  <c:pt idx="6">
                    <c:v>0.44513000000000003</c:v>
                  </c:pt>
                  <c:pt idx="7">
                    <c:v>0.43448371426761245</c:v>
                  </c:pt>
                  <c:pt idx="8">
                    <c:v>0.44440000000000002</c:v>
                  </c:pt>
                  <c:pt idx="9">
                    <c:v>0.47294989230611939</c:v>
                  </c:pt>
                  <c:pt idx="10">
                    <c:v>0.40100000000000002</c:v>
                  </c:pt>
                  <c:pt idx="11">
                    <c:v>0.43330325215473581</c:v>
                  </c:pt>
                </c:numCache>
              </c:numRef>
            </c:minus>
            <c:spPr>
              <a:noFill/>
              <a:ln w="9525" cap="flat" cmpd="sng" algn="ctr">
                <a:solidFill>
                  <a:schemeClr val="tx1">
                    <a:lumMod val="65000"/>
                    <a:lumOff val="35000"/>
                  </a:schemeClr>
                </a:solidFill>
                <a:round/>
              </a:ln>
              <a:effectLst/>
            </c:spPr>
          </c:errBars>
          <c:cat>
            <c:strRef>
              <c:f>'Mean TyG by MetS 4 groups'!$G$4:$G$7</c:f>
              <c:strCache>
                <c:ptCount val="4"/>
                <c:pt idx="0">
                  <c:v>0</c:v>
                </c:pt>
                <c:pt idx="1">
                  <c:v>1</c:v>
                </c:pt>
                <c:pt idx="2">
                  <c:v>2</c:v>
                </c:pt>
                <c:pt idx="3">
                  <c:v>3+</c:v>
                </c:pt>
              </c:strCache>
            </c:strRef>
          </c:cat>
          <c:val>
            <c:numRef>
              <c:f>'Mean TyG by MetS 4 groups'!$I$4:$I$7</c:f>
              <c:numCache>
                <c:formatCode>###0.0</c:formatCode>
                <c:ptCount val="4"/>
                <c:pt idx="0">
                  <c:v>8.1882999999999999</c:v>
                </c:pt>
                <c:pt idx="1">
                  <c:v>8.3902000000000001</c:v>
                </c:pt>
                <c:pt idx="2">
                  <c:v>8.6363992844565498</c:v>
                </c:pt>
                <c:pt idx="3">
                  <c:v>8.9145000000000003</c:v>
                </c:pt>
              </c:numCache>
            </c:numRef>
          </c:val>
          <c:extLst>
            <c:ext xmlns:c16="http://schemas.microsoft.com/office/drawing/2014/chart" uri="{C3380CC4-5D6E-409C-BE32-E72D297353CC}">
              <c16:uniqueId val="{00000003-AA1B-4ABF-98A8-AB0A83B34688}"/>
            </c:ext>
          </c:extLst>
        </c:ser>
        <c:dLbls>
          <c:dLblPos val="outEnd"/>
          <c:showLegendKey val="0"/>
          <c:showVal val="1"/>
          <c:showCatName val="0"/>
          <c:showSerName val="0"/>
          <c:showPercent val="0"/>
          <c:showBubbleSize val="0"/>
        </c:dLbls>
        <c:gapWidth val="60"/>
        <c:axId val="309706031"/>
        <c:axId val="91656815"/>
        <c:extLst>
          <c:ext xmlns:c15="http://schemas.microsoft.com/office/drawing/2012/chart" uri="{02D57815-91ED-43cb-92C2-25804820EDAC}">
            <c15:filteredBarSeries>
              <c15:ser>
                <c:idx val="2"/>
                <c:order val="2"/>
                <c:tx>
                  <c:strRef>
                    <c:extLst>
                      <c:ext uri="{02D57815-91ED-43cb-92C2-25804820EDAC}">
                        <c15:formulaRef>
                          <c15:sqref>'Mean TyG by MetS 4 groups'!$J$3</c15:sqref>
                        </c15:formulaRef>
                      </c:ext>
                    </c:extLst>
                    <c:strCache>
                      <c:ptCount val="1"/>
                      <c:pt idx="0">
                        <c:v>Total</c:v>
                      </c:pt>
                    </c:strCache>
                  </c:strRef>
                </c:tx>
                <c:spPr>
                  <a:solidFill>
                    <a:schemeClr val="bg1">
                      <a:lumMod val="75000"/>
                    </a:schemeClr>
                  </a:solidFill>
                  <a:ln>
                    <a:noFill/>
                  </a:ln>
                  <a:effectLst/>
                </c:spPr>
                <c:invertIfNegative val="0"/>
                <c:dPt>
                  <c:idx val="0"/>
                  <c:invertIfNegative val="0"/>
                  <c:bubble3D val="0"/>
                  <c:spPr>
                    <a:solidFill>
                      <a:schemeClr val="bg1">
                        <a:lumMod val="65000"/>
                      </a:schemeClr>
                    </a:solidFill>
                    <a:ln>
                      <a:noFill/>
                    </a:ln>
                    <a:effectLst/>
                  </c:spPr>
                  <c:extLst>
                    <c:ext xmlns:c16="http://schemas.microsoft.com/office/drawing/2014/chart" uri="{C3380CC4-5D6E-409C-BE32-E72D297353CC}">
                      <c16:uniqueId val="{00000005-AA1B-4ABF-98A8-AB0A83B34688}"/>
                    </c:ext>
                  </c:extLst>
                </c:dPt>
                <c:dLbls>
                  <c:spPr>
                    <a:noFill/>
                    <a:ln>
                      <a:noFill/>
                    </a:ln>
                    <a:effectLst/>
                  </c:spPr>
                  <c:txPr>
                    <a:bodyPr rot="0" spcFirstLastPara="1" vertOverflow="ellipsis" vert="horz" wrap="square" lIns="38100" tIns="19050" rIns="38100" bIns="19050" anchor="ctr" anchorCtr="1">
                      <a:spAutoFit/>
                    </a:bodyPr>
                    <a:lstStyle/>
                    <a:p>
                      <a:pPr>
                        <a:defRPr lang="en-US" sz="2000" b="1" i="0" u="none" strike="noStrike" kern="1200" baseline="0">
                          <a:solidFill>
                            <a:schemeClr val="accent1">
                              <a:lumMod val="7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extLst>
                        <c:ext uri="{02D57815-91ED-43cb-92C2-25804820EDAC}">
                          <c15:formulaRef>
                            <c15:sqref>'Mean TyG by MetS 4 groups v1'!#REF!</c15:sqref>
                          </c15:formulaRef>
                        </c:ext>
                      </c:extLst>
                      <c:numCache>
                        <c:formatCode>General</c:formatCode>
                        <c:ptCount val="1"/>
                        <c:pt idx="0">
                          <c:v>1</c:v>
                        </c:pt>
                      </c:numCache>
                    </c:numRef>
                  </c:plus>
                  <c:minus>
                    <c:numRef>
                      <c:extLst>
                        <c:ext uri="{02D57815-91ED-43cb-92C2-25804820EDAC}">
                          <c15:formulaRef>
                            <c15:sqref>'Mean TyG by MetS 4 groups v1'!#REF!</c15:sqref>
                          </c15:formulaRef>
                        </c:ext>
                      </c:extLst>
                      <c:numCache>
                        <c:formatCode>General</c:formatCode>
                        <c:ptCount val="1"/>
                        <c:pt idx="0">
                          <c:v>1</c:v>
                        </c:pt>
                      </c:numCache>
                    </c:numRef>
                  </c:minus>
                  <c:spPr>
                    <a:noFill/>
                    <a:ln w="9525" cap="flat" cmpd="sng" algn="ctr">
                      <a:solidFill>
                        <a:schemeClr val="tx1">
                          <a:lumMod val="65000"/>
                          <a:lumOff val="35000"/>
                        </a:schemeClr>
                      </a:solidFill>
                      <a:round/>
                    </a:ln>
                    <a:effectLst/>
                  </c:spPr>
                </c:errBars>
                <c:cat>
                  <c:strRef>
                    <c:extLst>
                      <c:ext uri="{02D57815-91ED-43cb-92C2-25804820EDAC}">
                        <c15:formulaRef>
                          <c15:sqref>'Mean TyG by MetS 4 groups'!$G$4:$G$7</c15:sqref>
                        </c15:formulaRef>
                      </c:ext>
                    </c:extLst>
                    <c:strCache>
                      <c:ptCount val="4"/>
                      <c:pt idx="0">
                        <c:v>0</c:v>
                      </c:pt>
                      <c:pt idx="1">
                        <c:v>1</c:v>
                      </c:pt>
                      <c:pt idx="2">
                        <c:v>2</c:v>
                      </c:pt>
                      <c:pt idx="3">
                        <c:v>3+</c:v>
                      </c:pt>
                    </c:strCache>
                  </c:strRef>
                </c:cat>
                <c:val>
                  <c:numRef>
                    <c:extLst>
                      <c:ext uri="{02D57815-91ED-43cb-92C2-25804820EDAC}">
                        <c15:formulaRef>
                          <c15:sqref>'Mean TyG by MetS 4 groups'!$J$4:$J$7</c15:sqref>
                        </c15:formulaRef>
                      </c:ext>
                    </c:extLst>
                    <c:numCache>
                      <c:formatCode>###0.0</c:formatCode>
                      <c:ptCount val="4"/>
                      <c:pt idx="0">
                        <c:v>8.1700999999999997</c:v>
                      </c:pt>
                      <c:pt idx="1">
                        <c:v>8.3350000000000009</c:v>
                      </c:pt>
                      <c:pt idx="2">
                        <c:v>8.5803999999999991</c:v>
                      </c:pt>
                      <c:pt idx="3">
                        <c:v>8.9393999999999991</c:v>
                      </c:pt>
                    </c:numCache>
                  </c:numRef>
                </c:val>
                <c:extLst>
                  <c:ext xmlns:c16="http://schemas.microsoft.com/office/drawing/2014/chart" uri="{C3380CC4-5D6E-409C-BE32-E72D297353CC}">
                    <c16:uniqueId val="{00000006-AA1B-4ABF-98A8-AB0A83B34688}"/>
                  </c:ext>
                </c:extLst>
              </c15:ser>
            </c15:filteredBarSeries>
          </c:ext>
        </c:extLst>
      </c:barChart>
      <c:catAx>
        <c:axId val="309706031"/>
        <c:scaling>
          <c:orientation val="minMax"/>
        </c:scaling>
        <c:delete val="0"/>
        <c:axPos val="b"/>
        <c:numFmt formatCode="General" sourceLinked="1"/>
        <c:majorTickMark val="none"/>
        <c:minorTickMark val="none"/>
        <c:tickLblPos val="nextTo"/>
        <c:spPr>
          <a:noFill/>
          <a:ln w="9525" cap="flat" cmpd="sng" algn="ctr">
            <a:solidFill>
              <a:schemeClr val="accent1">
                <a:lumMod val="75000"/>
              </a:schemeClr>
            </a:solidFill>
            <a:round/>
          </a:ln>
          <a:effectLst/>
        </c:spPr>
        <c:txPr>
          <a:bodyPr rot="-60000000" spcFirstLastPara="1" vertOverflow="ellipsis" vert="horz" wrap="square" anchor="ctr" anchorCtr="1"/>
          <a:lstStyle/>
          <a:p>
            <a:pPr>
              <a:defRPr lang="en-US" sz="2000" b="1" i="0" u="none" strike="noStrike" kern="1200" baseline="0">
                <a:solidFill>
                  <a:schemeClr val="tx1"/>
                </a:solidFill>
                <a:latin typeface="+mn-lt"/>
                <a:ea typeface="+mn-ea"/>
                <a:cs typeface="+mn-cs"/>
              </a:defRPr>
            </a:pPr>
            <a:endParaRPr lang="en-US"/>
          </a:p>
        </c:txPr>
        <c:crossAx val="91656815"/>
        <c:crosses val="autoZero"/>
        <c:auto val="1"/>
        <c:lblAlgn val="ctr"/>
        <c:lblOffset val="100"/>
        <c:noMultiLvlLbl val="0"/>
      </c:catAx>
      <c:valAx>
        <c:axId val="91656815"/>
        <c:scaling>
          <c:orientation val="minMax"/>
          <c:max val="10"/>
          <c:min val="6"/>
        </c:scaling>
        <c:delete val="0"/>
        <c:axPos val="l"/>
        <c:numFmt formatCode="###0.0" sourceLinked="1"/>
        <c:majorTickMark val="none"/>
        <c:minorTickMark val="none"/>
        <c:tickLblPos val="low"/>
        <c:spPr>
          <a:noFill/>
          <a:ln>
            <a:solidFill>
              <a:schemeClr val="accent1">
                <a:lumMod val="75000"/>
              </a:schemeClr>
            </a:solidFill>
          </a:ln>
          <a:effectLst/>
        </c:spPr>
        <c:txPr>
          <a:bodyPr rot="-60000000" spcFirstLastPara="1" vertOverflow="ellipsis" vert="horz" wrap="square" anchor="ctr" anchorCtr="1"/>
          <a:lstStyle/>
          <a:p>
            <a:pPr algn="ctr">
              <a:defRPr lang="en-US" sz="2000" b="1" i="0" u="none" strike="noStrike" kern="1200" baseline="0">
                <a:solidFill>
                  <a:schemeClr val="tx1"/>
                </a:solidFill>
                <a:latin typeface="+mn-lt"/>
                <a:ea typeface="+mn-ea"/>
                <a:cs typeface="+mn-cs"/>
              </a:defRPr>
            </a:pPr>
            <a:endParaRPr lang="en-US"/>
          </a:p>
        </c:txPr>
        <c:crossAx val="30970603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ctr">
        <a:defRPr lang="en-US" sz="2000" b="1" i="0" u="none" strike="noStrike" kern="1200" baseline="0">
          <a:solidFill>
            <a:schemeClr val="accent1">
              <a:lumMod val="75000"/>
            </a:schemeClr>
          </a:solidFill>
          <a:latin typeface="+mn-lt"/>
          <a:ea typeface="+mn-ea"/>
          <a:cs typeface="+mn-cs"/>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1075540788811836"/>
          <c:y val="0.10068076444032437"/>
          <c:w val="0.85863098962503692"/>
          <c:h val="0.74814449470978417"/>
        </c:manualLayout>
      </c:layout>
      <c:barChart>
        <c:barDir val="col"/>
        <c:grouping val="clustered"/>
        <c:varyColors val="0"/>
        <c:ser>
          <c:idx val="0"/>
          <c:order val="0"/>
          <c:tx>
            <c:strRef>
              <c:f>'Mean TyG by BMI 4 groups (2)'!$E$3</c:f>
              <c:strCache>
                <c:ptCount val="1"/>
                <c:pt idx="0">
                  <c:v>Male (n = 2369)</c:v>
                </c:pt>
              </c:strCache>
            </c:strRef>
          </c:tx>
          <c:spPr>
            <a:solidFill>
              <a:schemeClr val="accent1"/>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errBars>
            <c:errBarType val="both"/>
            <c:errValType val="cust"/>
            <c:noEndCap val="0"/>
            <c:plus>
              <c:numRef>
                <c:f>('Mean TyG by BMI 4 groups (2 (3)'!$E$4:$E$7,'Mean TyG by BMI 4 groups (2 (3)'!$E$9:$E$11)</c:f>
                <c:numCache>
                  <c:formatCode>General</c:formatCode>
                  <c:ptCount val="7"/>
                  <c:pt idx="0">
                    <c:v>0.32369614117686668</c:v>
                  </c:pt>
                  <c:pt idx="1">
                    <c:v>0.42938641508974512</c:v>
                  </c:pt>
                  <c:pt idx="2">
                    <c:v>0.40292175788682555</c:v>
                  </c:pt>
                  <c:pt idx="3">
                    <c:v>0.41776017811216098</c:v>
                  </c:pt>
                  <c:pt idx="4">
                    <c:v>0.43685346525463897</c:v>
                  </c:pt>
                  <c:pt idx="5">
                    <c:v>0.52495415370285592</c:v>
                  </c:pt>
                  <c:pt idx="6">
                    <c:v>0.44746334508504754</c:v>
                  </c:pt>
                </c:numCache>
                <c:extLst/>
              </c:numRef>
            </c:plus>
            <c:minus>
              <c:numRef>
                <c:f>('Mean TyG by BMI 4 groups (2 (3)'!$E$4:$E$7,'Mean TyG by BMI 4 groups (2 (3)'!$E$9:$E$11)</c:f>
                <c:numCache>
                  <c:formatCode>General</c:formatCode>
                  <c:ptCount val="7"/>
                  <c:pt idx="0">
                    <c:v>0.32369614117686668</c:v>
                  </c:pt>
                  <c:pt idx="1">
                    <c:v>0.42938641508974512</c:v>
                  </c:pt>
                  <c:pt idx="2">
                    <c:v>0.40292175788682555</c:v>
                  </c:pt>
                  <c:pt idx="3">
                    <c:v>0.41776017811216098</c:v>
                  </c:pt>
                  <c:pt idx="4">
                    <c:v>0.43685346525463897</c:v>
                  </c:pt>
                  <c:pt idx="5">
                    <c:v>0.52495415370285592</c:v>
                  </c:pt>
                  <c:pt idx="6">
                    <c:v>0.44746334508504754</c:v>
                  </c:pt>
                </c:numCache>
                <c:extLst/>
              </c:numRef>
            </c:minus>
            <c:spPr>
              <a:noFill/>
              <a:ln w="9525">
                <a:solidFill>
                  <a:schemeClr val="tx2">
                    <a:lumMod val="75000"/>
                  </a:schemeClr>
                </a:solidFill>
                <a:round/>
              </a:ln>
              <a:effectLst/>
            </c:spPr>
          </c:errBars>
          <c:cat>
            <c:strRef>
              <c:f>'Mean TyG by BMI 4 groups (2)'!$D$4:$D$7</c:f>
              <c:strCache>
                <c:ptCount val="4"/>
                <c:pt idx="0">
                  <c:v>Underweight 
(&lt; 18.5)</c:v>
                </c:pt>
                <c:pt idx="1">
                  <c:v>Normal Weight 
(18.5-24.99)</c:v>
                </c:pt>
                <c:pt idx="2">
                  <c:v>Overweight 
(25 - 29.999)</c:v>
                </c:pt>
                <c:pt idx="3">
                  <c:v>Obese 
(≥ 30)</c:v>
                </c:pt>
              </c:strCache>
              <c:extLst/>
            </c:strRef>
          </c:cat>
          <c:val>
            <c:numRef>
              <c:f>'Mean TyG by BMI 4 groups (2)'!$E$4:$E$7</c:f>
              <c:numCache>
                <c:formatCode>###0.0</c:formatCode>
                <c:ptCount val="4"/>
                <c:pt idx="0">
                  <c:v>8.1287000000000003</c:v>
                </c:pt>
                <c:pt idx="1">
                  <c:v>8.2096</c:v>
                </c:pt>
                <c:pt idx="2">
                  <c:v>8.3248999999999995</c:v>
                </c:pt>
                <c:pt idx="3">
                  <c:v>8.5924999999999994</c:v>
                </c:pt>
              </c:numCache>
              <c:extLst/>
            </c:numRef>
          </c:val>
          <c:extLst>
            <c:ext xmlns:c16="http://schemas.microsoft.com/office/drawing/2014/chart" uri="{C3380CC4-5D6E-409C-BE32-E72D297353CC}">
              <c16:uniqueId val="{00000001-865B-43F6-90E9-C4F70027E719}"/>
            </c:ext>
          </c:extLst>
        </c:ser>
        <c:ser>
          <c:idx val="1"/>
          <c:order val="1"/>
          <c:tx>
            <c:strRef>
              <c:f>'Mean TyG by BMI 4 groups (2)'!$F$3</c:f>
              <c:strCache>
                <c:ptCount val="1"/>
                <c:pt idx="0">
                  <c:v>Female (n = 5952)</c:v>
                </c:pt>
              </c:strCache>
            </c:strRef>
          </c:tx>
          <c:spPr>
            <a:solidFill>
              <a:schemeClr val="accent1">
                <a:lumMod val="60000"/>
                <a:lumOff val="40000"/>
              </a:schemeClr>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errBars>
            <c:errBarType val="both"/>
            <c:errValType val="cust"/>
            <c:noEndCap val="0"/>
            <c:plus>
              <c:numRef>
                <c:f>('Mean TyG by BMI 4 groups (2 (3)'!$E$4:$E$7,'Mean TyG by BMI 4 groups (2 (3)'!$E$9:$E$11)</c:f>
                <c:numCache>
                  <c:formatCode>General</c:formatCode>
                  <c:ptCount val="7"/>
                  <c:pt idx="0">
                    <c:v>0.32369614117686668</c:v>
                  </c:pt>
                  <c:pt idx="1">
                    <c:v>0.42938641508974512</c:v>
                  </c:pt>
                  <c:pt idx="2">
                    <c:v>0.40292175788682555</c:v>
                  </c:pt>
                  <c:pt idx="3">
                    <c:v>0.41776017811216098</c:v>
                  </c:pt>
                  <c:pt idx="4">
                    <c:v>0.43685346525463897</c:v>
                  </c:pt>
                  <c:pt idx="5">
                    <c:v>0.52495415370285592</c:v>
                  </c:pt>
                  <c:pt idx="6">
                    <c:v>0.44746334508504754</c:v>
                  </c:pt>
                </c:numCache>
                <c:extLst/>
              </c:numRef>
            </c:plus>
            <c:minus>
              <c:numRef>
                <c:f>('Mean TyG by BMI 4 groups (2 (3)'!$E$4:$E$7,'Mean TyG by BMI 4 groups (2 (3)'!$E$9:$E$11)</c:f>
                <c:numCache>
                  <c:formatCode>General</c:formatCode>
                  <c:ptCount val="7"/>
                  <c:pt idx="0">
                    <c:v>0.32369614117686668</c:v>
                  </c:pt>
                  <c:pt idx="1">
                    <c:v>0.42938641508974512</c:v>
                  </c:pt>
                  <c:pt idx="2">
                    <c:v>0.40292175788682555</c:v>
                  </c:pt>
                  <c:pt idx="3">
                    <c:v>0.41776017811216098</c:v>
                  </c:pt>
                  <c:pt idx="4">
                    <c:v>0.43685346525463897</c:v>
                  </c:pt>
                  <c:pt idx="5">
                    <c:v>0.52495415370285592</c:v>
                  </c:pt>
                  <c:pt idx="6">
                    <c:v>0.44746334508504754</c:v>
                  </c:pt>
                </c:numCache>
                <c:extLst/>
              </c:numRef>
            </c:minus>
            <c:spPr>
              <a:noFill/>
              <a:ln w="9525">
                <a:solidFill>
                  <a:schemeClr val="tx2">
                    <a:lumMod val="75000"/>
                  </a:schemeClr>
                </a:solidFill>
                <a:round/>
              </a:ln>
              <a:effectLst/>
            </c:spPr>
          </c:errBars>
          <c:cat>
            <c:strRef>
              <c:f>'Mean TyG by BMI 4 groups (2)'!$D$4:$D$7</c:f>
              <c:strCache>
                <c:ptCount val="4"/>
                <c:pt idx="0">
                  <c:v>Underweight 
(&lt; 18.5)</c:v>
                </c:pt>
                <c:pt idx="1">
                  <c:v>Normal Weight 
(18.5-24.99)</c:v>
                </c:pt>
                <c:pt idx="2">
                  <c:v>Overweight 
(25 - 29.999)</c:v>
                </c:pt>
                <c:pt idx="3">
                  <c:v>Obese 
(≥ 30)</c:v>
                </c:pt>
              </c:strCache>
              <c:extLst/>
            </c:strRef>
          </c:cat>
          <c:val>
            <c:numRef>
              <c:f>'Mean TyG by BMI 4 groups (2)'!$F$4:$F$7</c:f>
              <c:numCache>
                <c:formatCode>###0.0</c:formatCode>
                <c:ptCount val="4"/>
                <c:pt idx="0">
                  <c:v>8.2947000000000006</c:v>
                </c:pt>
                <c:pt idx="1">
                  <c:v>8.3185000000000002</c:v>
                </c:pt>
                <c:pt idx="2">
                  <c:v>8.4046000000000003</c:v>
                </c:pt>
                <c:pt idx="3">
                  <c:v>8.5021000000000004</c:v>
                </c:pt>
              </c:numCache>
              <c:extLst/>
            </c:numRef>
          </c:val>
          <c:extLst>
            <c:ext xmlns:c16="http://schemas.microsoft.com/office/drawing/2014/chart" uri="{C3380CC4-5D6E-409C-BE32-E72D297353CC}">
              <c16:uniqueId val="{00000002-865B-43F6-90E9-C4F70027E719}"/>
            </c:ext>
          </c:extLst>
        </c:ser>
        <c:dLbls>
          <c:showLegendKey val="0"/>
          <c:showVal val="0"/>
          <c:showCatName val="0"/>
          <c:showSerName val="0"/>
          <c:showPercent val="0"/>
          <c:showBubbleSize val="0"/>
        </c:dLbls>
        <c:gapWidth val="60"/>
        <c:axId val="584048015"/>
        <c:axId val="2087113855"/>
        <c:extLst>
          <c:ext xmlns:c15="http://schemas.microsoft.com/office/drawing/2012/chart" uri="{02D57815-91ED-43cb-92C2-25804820EDAC}">
            <c15:filteredBarSeries>
              <c15:ser>
                <c:idx val="2"/>
                <c:order val="2"/>
                <c:tx>
                  <c:strRef>
                    <c:extLst>
                      <c:ext uri="{02D57815-91ED-43cb-92C2-25804820EDAC}">
                        <c15:formulaRef>
                          <c15:sqref>'Mean TyG by BMI 4 groups (2)'!$G$3</c15:sqref>
                        </c15:formulaRef>
                      </c:ext>
                    </c:extLst>
                    <c:strCache>
                      <c:ptCount val="1"/>
                      <c:pt idx="0">
                        <c:v>Total</c:v>
                      </c:pt>
                    </c:strCache>
                  </c:strRef>
                </c:tx>
                <c:spPr>
                  <a:solidFill>
                    <a:schemeClr val="bg1">
                      <a:lumMod val="65000"/>
                    </a:schemeClr>
                  </a:solidFill>
                  <a:ln>
                    <a:noFill/>
                  </a:ln>
                  <a:effectLst>
                    <a:outerShdw blurRad="40000" dist="23000" dir="5400000" rotWithShape="0">
                      <a:srgbClr val="000000">
                        <a:alpha val="35000"/>
                      </a:srgbClr>
                    </a:outerShdw>
                  </a:effectLst>
                </c:spPr>
                <c:invertIfNegative val="0"/>
                <c:dLbls>
                  <c:dLbl>
                    <c:idx val="0"/>
                    <c:layout>
                      <c:manualLayout>
                        <c:x val="0"/>
                        <c:y val="0.11938571550585433"/>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3-865B-43F6-90E9-C4F70027E719}"/>
                      </c:ext>
                    </c:extLst>
                  </c:dLbl>
                  <c:dLbl>
                    <c:idx val="1"/>
                    <c:layout>
                      <c:manualLayout>
                        <c:x val="0"/>
                        <c:y val="0.14114037191992379"/>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4-865B-43F6-90E9-C4F70027E719}"/>
                      </c:ext>
                    </c:extLst>
                  </c:dLbl>
                  <c:dLbl>
                    <c:idx val="2"/>
                    <c:layout>
                      <c:manualLayout>
                        <c:x val="0"/>
                        <c:y val="0.15146771620674748"/>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5-865B-43F6-90E9-C4F70027E719}"/>
                      </c:ext>
                    </c:extLst>
                  </c:dLbl>
                  <c:dLbl>
                    <c:idx val="3"/>
                    <c:layout>
                      <c:manualLayout>
                        <c:x val="8.7628437953501557E-17"/>
                        <c:y val="0.15491016430235538"/>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6-865B-43F6-90E9-C4F70027E71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uri="{CE6537A1-D6FC-4f65-9D91-7224C49458BB}">
                      <c15:showLeaderLines val="1"/>
                      <c15:leaderLines>
                        <c:spPr>
                          <a:ln w="9525">
                            <a:solidFill>
                              <a:schemeClr val="tx2">
                                <a:lumMod val="35000"/>
                                <a:lumOff val="65000"/>
                              </a:schemeClr>
                            </a:solidFill>
                          </a:ln>
                          <a:effectLst/>
                        </c:spPr>
                      </c15:leaderLines>
                    </c:ext>
                  </c:extLst>
                </c:dLbls>
                <c:errBars>
                  <c:errBarType val="both"/>
                  <c:errValType val="cust"/>
                  <c:noEndCap val="0"/>
                  <c:plus>
                    <c:numRef>
                      <c:extLst>
                        <c:ext uri="{02D57815-91ED-43cb-92C2-25804820EDAC}">
                          <c15:formulaRef>
                            <c15:sqref>('Mean TyG by BMI 4 groups (2 (3)'!$E$4:$E$7,'Mean TyG by BMI 4 groups (2 (3)'!$E$9:$E$11)</c15:sqref>
                          </c15:formulaRef>
                        </c:ext>
                      </c:extLst>
                      <c:numCache>
                        <c:formatCode>General</c:formatCode>
                        <c:ptCount val="7"/>
                        <c:pt idx="0">
                          <c:v>0.32369614117686668</c:v>
                        </c:pt>
                        <c:pt idx="1">
                          <c:v>0.42938641508974512</c:v>
                        </c:pt>
                        <c:pt idx="2">
                          <c:v>0.40292175788682555</c:v>
                        </c:pt>
                        <c:pt idx="3">
                          <c:v>0.41776017811216098</c:v>
                        </c:pt>
                        <c:pt idx="4">
                          <c:v>0.43685346525463897</c:v>
                        </c:pt>
                        <c:pt idx="5">
                          <c:v>0.52495415370285592</c:v>
                        </c:pt>
                        <c:pt idx="6">
                          <c:v>0.44746334508504754</c:v>
                        </c:pt>
                      </c:numCache>
                    </c:numRef>
                  </c:plus>
                  <c:minus>
                    <c:numRef>
                      <c:extLst>
                        <c:ext uri="{02D57815-91ED-43cb-92C2-25804820EDAC}">
                          <c15:formulaRef>
                            <c15:sqref>('Mean TyG by BMI 4 groups (2 (3)'!$E$4:$E$7,'Mean TyG by BMI 4 groups (2 (3)'!$E$9:$E$11)</c15:sqref>
                          </c15:formulaRef>
                        </c:ext>
                      </c:extLst>
                      <c:numCache>
                        <c:formatCode>General</c:formatCode>
                        <c:ptCount val="7"/>
                        <c:pt idx="0">
                          <c:v>0.32369614117686668</c:v>
                        </c:pt>
                        <c:pt idx="1">
                          <c:v>0.42938641508974512</c:v>
                        </c:pt>
                        <c:pt idx="2">
                          <c:v>0.40292175788682555</c:v>
                        </c:pt>
                        <c:pt idx="3">
                          <c:v>0.41776017811216098</c:v>
                        </c:pt>
                        <c:pt idx="4">
                          <c:v>0.43685346525463897</c:v>
                        </c:pt>
                        <c:pt idx="5">
                          <c:v>0.52495415370285592</c:v>
                        </c:pt>
                        <c:pt idx="6">
                          <c:v>0.44746334508504754</c:v>
                        </c:pt>
                      </c:numCache>
                    </c:numRef>
                  </c:minus>
                  <c:spPr>
                    <a:noFill/>
                    <a:ln w="9525">
                      <a:solidFill>
                        <a:schemeClr val="tx2">
                          <a:lumMod val="75000"/>
                        </a:schemeClr>
                      </a:solidFill>
                      <a:round/>
                    </a:ln>
                    <a:effectLst/>
                  </c:spPr>
                </c:errBars>
                <c:cat>
                  <c:strRef>
                    <c:extLst>
                      <c:ext uri="{02D57815-91ED-43cb-92C2-25804820EDAC}">
                        <c15:formulaRef>
                          <c15:sqref>'Mean TyG by BMI 4 groups (2)'!$D$4:$D$7</c15:sqref>
                        </c15:formulaRef>
                      </c:ext>
                    </c:extLst>
                    <c:strCache>
                      <c:ptCount val="4"/>
                      <c:pt idx="0">
                        <c:v>Underweight 
(&lt; 18.5)</c:v>
                      </c:pt>
                      <c:pt idx="1">
                        <c:v>Normal Weight 
(18.5-24.99)</c:v>
                      </c:pt>
                      <c:pt idx="2">
                        <c:v>Overweight 
(25 - 29.999)</c:v>
                      </c:pt>
                      <c:pt idx="3">
                        <c:v>Obese 
(≥ 30)</c:v>
                      </c:pt>
                    </c:strCache>
                  </c:strRef>
                </c:cat>
                <c:val>
                  <c:numRef>
                    <c:extLst>
                      <c:ext uri="{02D57815-91ED-43cb-92C2-25804820EDAC}">
                        <c15:formulaRef>
                          <c15:sqref>'Mean TyG by BMI 4 groups (2)'!$G$4:$G$7</c15:sqref>
                        </c15:formulaRef>
                      </c:ext>
                    </c:extLst>
                    <c:numCache>
                      <c:formatCode>0.00</c:formatCode>
                      <c:ptCount val="4"/>
                      <c:pt idx="0">
                        <c:v>8.2760999999999996</c:v>
                      </c:pt>
                      <c:pt idx="1">
                        <c:v>8.2916000000000007</c:v>
                      </c:pt>
                      <c:pt idx="2">
                        <c:v>8.3731000000000009</c:v>
                      </c:pt>
                      <c:pt idx="3">
                        <c:v>8.5398999999999994</c:v>
                      </c:pt>
                    </c:numCache>
                  </c:numRef>
                </c:val>
                <c:extLst>
                  <c:ext xmlns:c16="http://schemas.microsoft.com/office/drawing/2014/chart" uri="{C3380CC4-5D6E-409C-BE32-E72D297353CC}">
                    <c16:uniqueId val="{00000007-865B-43F6-90E9-C4F70027E719}"/>
                  </c:ext>
                </c:extLst>
              </c15:ser>
            </c15:filteredBarSeries>
          </c:ext>
        </c:extLst>
      </c:barChart>
      <c:catAx>
        <c:axId val="584048015"/>
        <c:scaling>
          <c:orientation val="minMax"/>
        </c:scaling>
        <c:delete val="0"/>
        <c:axPos val="b"/>
        <c:numFmt formatCode="General" sourceLinked="1"/>
        <c:majorTickMark val="none"/>
        <c:minorTickMark val="none"/>
        <c:tickLblPos val="nextTo"/>
        <c:spPr>
          <a:noFill/>
          <a:ln w="9525" cap="flat" cmpd="sng" algn="ctr">
            <a:solidFill>
              <a:schemeClr val="accent1">
                <a:lumMod val="75000"/>
              </a:schemeClr>
            </a:solidFill>
            <a:round/>
          </a:ln>
          <a:effectLst/>
        </c:spPr>
        <c:txPr>
          <a:bodyPr rot="-60000000" spcFirstLastPara="1" vertOverflow="ellipsis" vert="horz" wrap="square" anchor="ctr" anchorCtr="1"/>
          <a:lstStyle/>
          <a:p>
            <a:pPr algn="ctr">
              <a:defRPr lang="en-US" sz="1800" b="1" i="0" u="none" strike="noStrike" kern="1200" baseline="0">
                <a:solidFill>
                  <a:schemeClr val="tx1"/>
                </a:solidFill>
                <a:latin typeface="+mn-lt"/>
                <a:ea typeface="+mn-ea"/>
                <a:cs typeface="+mn-cs"/>
              </a:defRPr>
            </a:pPr>
            <a:endParaRPr lang="en-US"/>
          </a:p>
        </c:txPr>
        <c:crossAx val="2087113855"/>
        <c:crosses val="autoZero"/>
        <c:auto val="1"/>
        <c:lblAlgn val="ctr"/>
        <c:lblOffset val="100"/>
        <c:noMultiLvlLbl val="0"/>
      </c:catAx>
      <c:valAx>
        <c:axId val="2087113855"/>
        <c:scaling>
          <c:orientation val="minMax"/>
          <c:max val="10"/>
          <c:min val="6"/>
        </c:scaling>
        <c:delete val="1"/>
        <c:axPos val="l"/>
        <c:numFmt formatCode="###0.0" sourceLinked="1"/>
        <c:majorTickMark val="none"/>
        <c:minorTickMark val="none"/>
        <c:tickLblPos val="nextTo"/>
        <c:crossAx val="584048015"/>
        <c:crosses val="autoZero"/>
        <c:crossBetween val="between"/>
        <c:majorUnit val="0.5"/>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75541012889212"/>
          <c:y val="8.0567419920146419E-2"/>
          <c:w val="0.76803710950049475"/>
          <c:h val="0.74167993941972843"/>
        </c:manualLayout>
      </c:layout>
      <c:barChart>
        <c:barDir val="col"/>
        <c:grouping val="clustered"/>
        <c:varyColors val="0"/>
        <c:ser>
          <c:idx val="0"/>
          <c:order val="0"/>
          <c:tx>
            <c:strRef>
              <c:f>'Playing with data'!$X$5</c:f>
              <c:strCache>
                <c:ptCount val="1"/>
                <c:pt idx="0">
                  <c:v>At risk</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data'!$Y$6:$Y$7</c:f>
                <c:numCache>
                  <c:formatCode>General</c:formatCode>
                  <c:ptCount val="2"/>
                  <c:pt idx="0">
                    <c:v>0.42620000000000002</c:v>
                  </c:pt>
                  <c:pt idx="1">
                    <c:v>0.45891999999999999</c:v>
                  </c:pt>
                </c:numCache>
              </c:numRef>
            </c:plus>
            <c:minus>
              <c:numRef>
                <c:f>'Playing with data'!$Y$6:$Y$7</c:f>
                <c:numCache>
                  <c:formatCode>General</c:formatCode>
                  <c:ptCount val="2"/>
                  <c:pt idx="0">
                    <c:v>0.42620000000000002</c:v>
                  </c:pt>
                  <c:pt idx="1">
                    <c:v>0.45891999999999999</c:v>
                  </c:pt>
                </c:numCache>
              </c:numRef>
            </c:minus>
            <c:spPr>
              <a:noFill/>
              <a:ln w="9525" cap="flat" cmpd="sng" algn="ctr">
                <a:solidFill>
                  <a:schemeClr val="tx1">
                    <a:lumMod val="65000"/>
                    <a:lumOff val="35000"/>
                  </a:schemeClr>
                </a:solidFill>
                <a:round/>
              </a:ln>
              <a:effectLst/>
            </c:spPr>
          </c:errBars>
          <c:cat>
            <c:strRef>
              <c:f>'Playing with data'!$W$6:$W$7</c:f>
              <c:strCache>
                <c:ptCount val="2"/>
                <c:pt idx="0">
                  <c:v>Men</c:v>
                </c:pt>
                <c:pt idx="1">
                  <c:v>Women</c:v>
                </c:pt>
              </c:strCache>
            </c:strRef>
          </c:cat>
          <c:val>
            <c:numRef>
              <c:f>'Playing with data'!$X$6:$X$7</c:f>
              <c:numCache>
                <c:formatCode>###0.0</c:formatCode>
                <c:ptCount val="2"/>
                <c:pt idx="0">
                  <c:v>8.5223999999999993</c:v>
                </c:pt>
                <c:pt idx="1">
                  <c:v>8.6278000000000006</c:v>
                </c:pt>
              </c:numCache>
            </c:numRef>
          </c:val>
          <c:extLst>
            <c:ext xmlns:c16="http://schemas.microsoft.com/office/drawing/2014/chart" uri="{C3380CC4-5D6E-409C-BE32-E72D297353CC}">
              <c16:uniqueId val="{00000000-B9BC-4AF6-91A3-6D226F6AC429}"/>
            </c:ext>
          </c:extLst>
        </c:ser>
        <c:ser>
          <c:idx val="1"/>
          <c:order val="1"/>
          <c:tx>
            <c:strRef>
              <c:f>'Playing with data'!$Z$5</c:f>
              <c:strCache>
                <c:ptCount val="1"/>
                <c:pt idx="0">
                  <c:v>Low Risk</c:v>
                </c:pt>
              </c:strCache>
            </c:strRef>
          </c:tx>
          <c:spPr>
            <a:solidFill>
              <a:srgbClr val="AEFCB9"/>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data'!$AA$6:$AA$7</c:f>
                <c:numCache>
                  <c:formatCode>General</c:formatCode>
                  <c:ptCount val="2"/>
                  <c:pt idx="0">
                    <c:v>0.43626999999999999</c:v>
                  </c:pt>
                  <c:pt idx="1">
                    <c:v>0.42059999999999997</c:v>
                  </c:pt>
                </c:numCache>
              </c:numRef>
            </c:plus>
            <c:minus>
              <c:numRef>
                <c:f>'Playing with data'!$AA$6:$AA$7</c:f>
                <c:numCache>
                  <c:formatCode>General</c:formatCode>
                  <c:ptCount val="2"/>
                  <c:pt idx="0">
                    <c:v>0.43626999999999999</c:v>
                  </c:pt>
                  <c:pt idx="1">
                    <c:v>0.42059999999999997</c:v>
                  </c:pt>
                </c:numCache>
              </c:numRef>
            </c:minus>
            <c:spPr>
              <a:noFill/>
              <a:ln w="9525" cap="flat" cmpd="sng" algn="ctr">
                <a:solidFill>
                  <a:schemeClr val="tx1">
                    <a:lumMod val="65000"/>
                    <a:lumOff val="35000"/>
                  </a:schemeClr>
                </a:solidFill>
                <a:round/>
              </a:ln>
              <a:effectLst/>
            </c:spPr>
          </c:errBars>
          <c:cat>
            <c:strRef>
              <c:f>'Playing with data'!$W$6:$W$7</c:f>
              <c:strCache>
                <c:ptCount val="2"/>
                <c:pt idx="0">
                  <c:v>Men</c:v>
                </c:pt>
                <c:pt idx="1">
                  <c:v>Women</c:v>
                </c:pt>
              </c:strCache>
            </c:strRef>
          </c:cat>
          <c:val>
            <c:numRef>
              <c:f>'Playing with data'!$Z$6:$Z$7</c:f>
              <c:numCache>
                <c:formatCode>###0.0</c:formatCode>
                <c:ptCount val="2"/>
                <c:pt idx="0">
                  <c:v>8.2530999999999999</c:v>
                </c:pt>
                <c:pt idx="1">
                  <c:v>8.3306000000000004</c:v>
                </c:pt>
              </c:numCache>
            </c:numRef>
          </c:val>
          <c:extLst>
            <c:ext xmlns:c16="http://schemas.microsoft.com/office/drawing/2014/chart" uri="{C3380CC4-5D6E-409C-BE32-E72D297353CC}">
              <c16:uniqueId val="{00000001-B9BC-4AF6-91A3-6D226F6AC429}"/>
            </c:ext>
          </c:extLst>
        </c:ser>
        <c:dLbls>
          <c:showLegendKey val="0"/>
          <c:showVal val="0"/>
          <c:showCatName val="0"/>
          <c:showSerName val="0"/>
          <c:showPercent val="0"/>
          <c:showBubbleSize val="0"/>
        </c:dLbls>
        <c:gapWidth val="60"/>
        <c:axId val="1428549776"/>
        <c:axId val="1635148128"/>
      </c:barChart>
      <c:catAx>
        <c:axId val="1428549776"/>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lgn="ctr">
              <a:defRPr lang="en-US" sz="2000" b="0" i="0" u="none" strike="noStrike" kern="1200" baseline="0">
                <a:solidFill>
                  <a:schemeClr val="tx1"/>
                </a:solidFill>
                <a:latin typeface="+mn-lt"/>
                <a:ea typeface="+mn-ea"/>
                <a:cs typeface="+mn-cs"/>
              </a:defRPr>
            </a:pPr>
            <a:endParaRPr lang="en-US"/>
          </a:p>
        </c:txPr>
        <c:crossAx val="1635148128"/>
        <c:crosses val="autoZero"/>
        <c:auto val="1"/>
        <c:lblAlgn val="ctr"/>
        <c:lblOffset val="100"/>
        <c:noMultiLvlLbl val="0"/>
      </c:catAx>
      <c:valAx>
        <c:axId val="1635148128"/>
        <c:scaling>
          <c:orientation val="minMax"/>
          <c:max val="9.5"/>
          <c:min val="6.5"/>
        </c:scaling>
        <c:delete val="0"/>
        <c:axPos val="l"/>
        <c:numFmt formatCode="###0.0"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lgn="ctr">
              <a:defRPr lang="en-US" sz="1800" b="1" i="0" u="none" strike="noStrike" kern="1200" baseline="0">
                <a:solidFill>
                  <a:schemeClr val="tx1"/>
                </a:solidFill>
                <a:latin typeface="+mn-lt"/>
                <a:ea typeface="+mn-ea"/>
                <a:cs typeface="+mn-cs"/>
              </a:defRPr>
            </a:pPr>
            <a:endParaRPr lang="en-US"/>
          </a:p>
        </c:txPr>
        <c:crossAx val="142854977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12989823640466"/>
          <c:y val="4.1038692878718558E-2"/>
          <c:w val="0.8574022655062854"/>
          <c:h val="0.84891141096182454"/>
        </c:manualLayout>
      </c:layout>
      <c:barChart>
        <c:barDir val="col"/>
        <c:grouping val="clustered"/>
        <c:varyColors val="0"/>
        <c:ser>
          <c:idx val="0"/>
          <c:order val="0"/>
          <c:tx>
            <c:strRef>
              <c:f>'Playing with data'!$L$13</c:f>
              <c:strCache>
                <c:ptCount val="1"/>
                <c:pt idx="0">
                  <c:v>At risk</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data'!$M$14:$M$15</c:f>
                <c:numCache>
                  <c:formatCode>General</c:formatCode>
                  <c:ptCount val="2"/>
                  <c:pt idx="0">
                    <c:v>0.28071000000000002</c:v>
                  </c:pt>
                  <c:pt idx="1">
                    <c:v>0.22739000000000001</c:v>
                  </c:pt>
                </c:numCache>
              </c:numRef>
            </c:plus>
            <c:minus>
              <c:numRef>
                <c:f>'Playing with data'!$M$14:$M$15</c:f>
                <c:numCache>
                  <c:formatCode>General</c:formatCode>
                  <c:ptCount val="2"/>
                  <c:pt idx="0">
                    <c:v>0.28071000000000002</c:v>
                  </c:pt>
                  <c:pt idx="1">
                    <c:v>0.22739000000000001</c:v>
                  </c:pt>
                </c:numCache>
              </c:numRef>
            </c:minus>
            <c:spPr>
              <a:noFill/>
              <a:ln w="9525" cap="flat" cmpd="sng" algn="ctr">
                <a:solidFill>
                  <a:schemeClr val="tx1">
                    <a:lumMod val="65000"/>
                    <a:lumOff val="35000"/>
                  </a:schemeClr>
                </a:solidFill>
                <a:round/>
              </a:ln>
              <a:effectLst/>
            </c:spPr>
          </c:errBars>
          <c:cat>
            <c:strRef>
              <c:f>'Playing with data'!$K$14:$K$15</c:f>
              <c:strCache>
                <c:ptCount val="2"/>
                <c:pt idx="0">
                  <c:v>Men</c:v>
                </c:pt>
                <c:pt idx="1">
                  <c:v>Women</c:v>
                </c:pt>
              </c:strCache>
            </c:strRef>
          </c:cat>
          <c:val>
            <c:numRef>
              <c:f>'Playing with data'!$L$14:$L$15</c:f>
              <c:numCache>
                <c:formatCode>###0.0</c:formatCode>
                <c:ptCount val="2"/>
                <c:pt idx="0">
                  <c:v>9.1044</c:v>
                </c:pt>
                <c:pt idx="1">
                  <c:v>8.9821000000000009</c:v>
                </c:pt>
              </c:numCache>
            </c:numRef>
          </c:val>
          <c:extLst>
            <c:ext xmlns:c16="http://schemas.microsoft.com/office/drawing/2014/chart" uri="{C3380CC4-5D6E-409C-BE32-E72D297353CC}">
              <c16:uniqueId val="{00000000-84D8-42EB-B3B5-0EF4468B4299}"/>
            </c:ext>
          </c:extLst>
        </c:ser>
        <c:ser>
          <c:idx val="1"/>
          <c:order val="1"/>
          <c:tx>
            <c:strRef>
              <c:f>'Playing with data'!$N$13</c:f>
              <c:strCache>
                <c:ptCount val="1"/>
                <c:pt idx="0">
                  <c:v>Low Risk</c:v>
                </c:pt>
              </c:strCache>
            </c:strRef>
          </c:tx>
          <c:spPr>
            <a:solidFill>
              <a:srgbClr val="AEFCB9"/>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data'!$O$14:$O$15</c:f>
                <c:numCache>
                  <c:formatCode>General</c:formatCode>
                  <c:ptCount val="2"/>
                  <c:pt idx="0">
                    <c:v>0.33790999999999999</c:v>
                  </c:pt>
                  <c:pt idx="1">
                    <c:v>0.32930999999999999</c:v>
                  </c:pt>
                </c:numCache>
              </c:numRef>
            </c:plus>
            <c:minus>
              <c:numRef>
                <c:f>'Playing with data'!$O$14:$O$15</c:f>
                <c:numCache>
                  <c:formatCode>General</c:formatCode>
                  <c:ptCount val="2"/>
                  <c:pt idx="0">
                    <c:v>0.33790999999999999</c:v>
                  </c:pt>
                  <c:pt idx="1">
                    <c:v>0.32930999999999999</c:v>
                  </c:pt>
                </c:numCache>
              </c:numRef>
            </c:minus>
            <c:spPr>
              <a:noFill/>
              <a:ln w="9525" cap="flat" cmpd="sng" algn="ctr">
                <a:solidFill>
                  <a:schemeClr val="tx1">
                    <a:lumMod val="65000"/>
                    <a:lumOff val="35000"/>
                  </a:schemeClr>
                </a:solidFill>
                <a:round/>
              </a:ln>
              <a:effectLst/>
            </c:spPr>
          </c:errBars>
          <c:cat>
            <c:strRef>
              <c:f>'Playing with data'!$K$14:$K$15</c:f>
              <c:strCache>
                <c:ptCount val="2"/>
                <c:pt idx="0">
                  <c:v>Men</c:v>
                </c:pt>
                <c:pt idx="1">
                  <c:v>Women</c:v>
                </c:pt>
              </c:strCache>
            </c:strRef>
          </c:cat>
          <c:val>
            <c:numRef>
              <c:f>'Playing with data'!$N$14:$N$15</c:f>
              <c:numCache>
                <c:formatCode>###0.0</c:formatCode>
                <c:ptCount val="2"/>
                <c:pt idx="0">
                  <c:v>8.1738</c:v>
                </c:pt>
                <c:pt idx="1">
                  <c:v>8.2131000000000007</c:v>
                </c:pt>
              </c:numCache>
            </c:numRef>
          </c:val>
          <c:extLst>
            <c:ext xmlns:c16="http://schemas.microsoft.com/office/drawing/2014/chart" uri="{C3380CC4-5D6E-409C-BE32-E72D297353CC}">
              <c16:uniqueId val="{00000001-84D8-42EB-B3B5-0EF4468B4299}"/>
            </c:ext>
          </c:extLst>
        </c:ser>
        <c:dLbls>
          <c:showLegendKey val="0"/>
          <c:showVal val="0"/>
          <c:showCatName val="0"/>
          <c:showSerName val="0"/>
          <c:showPercent val="0"/>
          <c:showBubbleSize val="0"/>
        </c:dLbls>
        <c:gapWidth val="60"/>
        <c:axId val="2031651712"/>
        <c:axId val="1640527312"/>
      </c:barChart>
      <c:catAx>
        <c:axId val="2031651712"/>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lgn="ctr">
              <a:defRPr lang="en-US" sz="2000" b="0" i="0" u="none" strike="noStrike" kern="1200" baseline="0">
                <a:solidFill>
                  <a:schemeClr val="tx1"/>
                </a:solidFill>
                <a:latin typeface="+mn-lt"/>
                <a:ea typeface="+mn-ea"/>
                <a:cs typeface="+mn-cs"/>
              </a:defRPr>
            </a:pPr>
            <a:endParaRPr lang="en-US"/>
          </a:p>
        </c:txPr>
        <c:crossAx val="1640527312"/>
        <c:crosses val="autoZero"/>
        <c:auto val="1"/>
        <c:lblAlgn val="ctr"/>
        <c:lblOffset val="100"/>
        <c:noMultiLvlLbl val="0"/>
      </c:catAx>
      <c:valAx>
        <c:axId val="1640527312"/>
        <c:scaling>
          <c:orientation val="minMax"/>
          <c:max val="9.5"/>
          <c:min val="6.5"/>
        </c:scaling>
        <c:delete val="0"/>
        <c:axPos val="l"/>
        <c:numFmt formatCode="###0.0"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lgn="ctr">
              <a:defRPr lang="en-US" sz="1800" b="1" i="0" u="none" strike="noStrike" kern="1200" baseline="0">
                <a:solidFill>
                  <a:schemeClr val="tx1"/>
                </a:solidFill>
                <a:latin typeface="+mn-lt"/>
                <a:ea typeface="+mn-ea"/>
                <a:cs typeface="+mn-cs"/>
              </a:defRPr>
            </a:pPr>
            <a:endParaRPr lang="en-US"/>
          </a:p>
        </c:txPr>
        <c:crossAx val="2031651712"/>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8258046691532"/>
          <c:y val="5.0165162755379474E-2"/>
          <c:w val="0.84570635907353686"/>
          <c:h val="0.84891141096182454"/>
        </c:manualLayout>
      </c:layout>
      <c:barChart>
        <c:barDir val="col"/>
        <c:grouping val="clustered"/>
        <c:varyColors val="0"/>
        <c:ser>
          <c:idx val="0"/>
          <c:order val="0"/>
          <c:tx>
            <c:strRef>
              <c:f>'Playing with data'!$L$5</c:f>
              <c:strCache>
                <c:ptCount val="1"/>
                <c:pt idx="0">
                  <c:v>At risk</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lgn="ctr">
                  <a:defRPr sz="1800" b="1"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data'!$M$6:$M$7</c:f>
                <c:numCache>
                  <c:formatCode>General</c:formatCode>
                  <c:ptCount val="2"/>
                  <c:pt idx="0">
                    <c:v>0.55859999999999999</c:v>
                  </c:pt>
                  <c:pt idx="1">
                    <c:v>0.44440000000000002</c:v>
                  </c:pt>
                </c:numCache>
              </c:numRef>
            </c:plus>
            <c:minus>
              <c:numRef>
                <c:f>'Playing with data'!$M$6:$M$7</c:f>
                <c:numCache>
                  <c:formatCode>General</c:formatCode>
                  <c:ptCount val="2"/>
                  <c:pt idx="0">
                    <c:v>0.55859999999999999</c:v>
                  </c:pt>
                  <c:pt idx="1">
                    <c:v>0.44440000000000002</c:v>
                  </c:pt>
                </c:numCache>
              </c:numRef>
            </c:minus>
            <c:spPr>
              <a:noFill/>
              <a:ln w="9525" cap="flat" cmpd="sng" algn="ctr">
                <a:solidFill>
                  <a:schemeClr val="tx1">
                    <a:lumMod val="65000"/>
                    <a:lumOff val="35000"/>
                  </a:schemeClr>
                </a:solidFill>
                <a:round/>
              </a:ln>
              <a:effectLst/>
            </c:spPr>
          </c:errBars>
          <c:cat>
            <c:strRef>
              <c:f>'Playing with data'!$K$6:$K$7</c:f>
              <c:strCache>
                <c:ptCount val="2"/>
                <c:pt idx="0">
                  <c:v>Men</c:v>
                </c:pt>
                <c:pt idx="1">
                  <c:v>Women</c:v>
                </c:pt>
              </c:strCache>
            </c:strRef>
          </c:cat>
          <c:val>
            <c:numRef>
              <c:f>'Playing with data'!$L$6:$L$7</c:f>
              <c:numCache>
                <c:formatCode>###0.0</c:formatCode>
                <c:ptCount val="2"/>
                <c:pt idx="0">
                  <c:v>8.6999999999999993</c:v>
                </c:pt>
                <c:pt idx="1">
                  <c:v>8.5</c:v>
                </c:pt>
              </c:numCache>
            </c:numRef>
          </c:val>
          <c:extLst>
            <c:ext xmlns:c16="http://schemas.microsoft.com/office/drawing/2014/chart" uri="{C3380CC4-5D6E-409C-BE32-E72D297353CC}">
              <c16:uniqueId val="{00000000-2A42-4E81-8144-E3AC0E36167B}"/>
            </c:ext>
          </c:extLst>
        </c:ser>
        <c:ser>
          <c:idx val="1"/>
          <c:order val="1"/>
          <c:tx>
            <c:strRef>
              <c:f>'Playing with data'!$N$5</c:f>
              <c:strCache>
                <c:ptCount val="1"/>
                <c:pt idx="0">
                  <c:v>Low Risk</c:v>
                </c:pt>
              </c:strCache>
            </c:strRef>
          </c:tx>
          <c:spPr>
            <a:solidFill>
              <a:srgbClr val="AEFCB9"/>
            </a:solidFill>
            <a:ln>
              <a:noFill/>
            </a:ln>
            <a:effectLst/>
          </c:spPr>
          <c:invertIfNegative val="0"/>
          <c:dLbls>
            <c:spPr>
              <a:noFill/>
              <a:ln>
                <a:noFill/>
              </a:ln>
              <a:effectLst/>
            </c:spPr>
            <c:txPr>
              <a:bodyPr rot="0" spcFirstLastPara="1" vertOverflow="ellipsis" vert="horz" wrap="square" anchor="ctr" anchorCtr="1"/>
              <a:lstStyle/>
              <a:p>
                <a:pPr algn="ctr">
                  <a:defRPr sz="1800" b="1"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data'!$O$6,'Playing with data'!$O$7)</c:f>
                <c:numCache>
                  <c:formatCode>General</c:formatCode>
                  <c:ptCount val="2"/>
                  <c:pt idx="0">
                    <c:v>0.42523</c:v>
                  </c:pt>
                  <c:pt idx="1">
                    <c:v>0.42046</c:v>
                  </c:pt>
                </c:numCache>
              </c:numRef>
            </c:plus>
            <c:minus>
              <c:numRef>
                <c:f>('Playing with data'!$O$6,'Playing with data'!$O$7)</c:f>
                <c:numCache>
                  <c:formatCode>General</c:formatCode>
                  <c:ptCount val="2"/>
                  <c:pt idx="0">
                    <c:v>0.42523</c:v>
                  </c:pt>
                  <c:pt idx="1">
                    <c:v>0.42046</c:v>
                  </c:pt>
                </c:numCache>
              </c:numRef>
            </c:minus>
            <c:spPr>
              <a:noFill/>
              <a:ln w="9525" cap="flat" cmpd="sng" algn="ctr">
                <a:solidFill>
                  <a:schemeClr val="tx1">
                    <a:lumMod val="65000"/>
                    <a:lumOff val="35000"/>
                  </a:schemeClr>
                </a:solidFill>
                <a:round/>
              </a:ln>
              <a:effectLst/>
            </c:spPr>
          </c:errBars>
          <c:cat>
            <c:strRef>
              <c:f>'Playing with data'!$K$6:$K$7</c:f>
              <c:strCache>
                <c:ptCount val="2"/>
                <c:pt idx="0">
                  <c:v>Men</c:v>
                </c:pt>
                <c:pt idx="1">
                  <c:v>Women</c:v>
                </c:pt>
              </c:strCache>
            </c:strRef>
          </c:cat>
          <c:val>
            <c:numRef>
              <c:f>'Playing with data'!$N$6:$N$7</c:f>
              <c:numCache>
                <c:formatCode>###0.0</c:formatCode>
                <c:ptCount val="2"/>
                <c:pt idx="0">
                  <c:v>8.3000000000000007</c:v>
                </c:pt>
                <c:pt idx="1">
                  <c:v>8.3000000000000007</c:v>
                </c:pt>
              </c:numCache>
            </c:numRef>
          </c:val>
          <c:extLst>
            <c:ext xmlns:c16="http://schemas.microsoft.com/office/drawing/2014/chart" uri="{C3380CC4-5D6E-409C-BE32-E72D297353CC}">
              <c16:uniqueId val="{00000001-2A42-4E81-8144-E3AC0E36167B}"/>
            </c:ext>
          </c:extLst>
        </c:ser>
        <c:dLbls>
          <c:showLegendKey val="0"/>
          <c:showVal val="0"/>
          <c:showCatName val="0"/>
          <c:showSerName val="0"/>
          <c:showPercent val="0"/>
          <c:showBubbleSize val="0"/>
        </c:dLbls>
        <c:gapWidth val="60"/>
        <c:axId val="1444358192"/>
        <c:axId val="1640536432"/>
      </c:barChart>
      <c:catAx>
        <c:axId val="1444358192"/>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lgn="ctr">
              <a:defRPr sz="2000" b="0" i="0" u="none" strike="noStrike" kern="1200" baseline="0">
                <a:solidFill>
                  <a:schemeClr val="tx1"/>
                </a:solidFill>
                <a:latin typeface="+mn-lt"/>
                <a:ea typeface="+mn-ea"/>
                <a:cs typeface="+mn-cs"/>
              </a:defRPr>
            </a:pPr>
            <a:endParaRPr lang="en-US"/>
          </a:p>
        </c:txPr>
        <c:crossAx val="1640536432"/>
        <c:crosses val="autoZero"/>
        <c:auto val="1"/>
        <c:lblAlgn val="ctr"/>
        <c:lblOffset val="100"/>
        <c:noMultiLvlLbl val="0"/>
      </c:catAx>
      <c:valAx>
        <c:axId val="1640536432"/>
        <c:scaling>
          <c:orientation val="minMax"/>
          <c:max val="9.5"/>
          <c:min val="6.5"/>
        </c:scaling>
        <c:delete val="0"/>
        <c:axPos val="l"/>
        <c:numFmt formatCode="###0.0"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lgn="ctr">
              <a:defRPr sz="1800" b="1" i="0" u="none" strike="noStrike" kern="1200" baseline="0">
                <a:solidFill>
                  <a:schemeClr val="tx1"/>
                </a:solidFill>
                <a:latin typeface="+mn-lt"/>
                <a:ea typeface="+mn-ea"/>
                <a:cs typeface="+mn-cs"/>
              </a:defRPr>
            </a:pPr>
            <a:endParaRPr lang="en-US"/>
          </a:p>
        </c:txPr>
        <c:crossAx val="1444358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'Playing with data'!$L$19</c:f>
              <c:strCache>
                <c:ptCount val="1"/>
                <c:pt idx="0">
                  <c:v>At risk</c:v>
                </c:pt>
              </c:strCache>
            </c:strRef>
          </c:tx>
          <c:spPr>
            <a:solidFill>
              <a:srgbClr val="C00000"/>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B608-4E72-99AE-353F1F23428C}"/>
              </c:ext>
            </c:extLst>
          </c:dPt>
          <c:dPt>
            <c:idx val="1"/>
            <c:invertIfNegative val="0"/>
            <c:bubble3D val="0"/>
            <c:spPr>
              <a:solidFill>
                <a:srgbClr val="C00000"/>
              </a:solidFill>
              <a:ln>
                <a:noFill/>
              </a:ln>
              <a:effectLst/>
            </c:spPr>
            <c:extLst>
              <c:ext xmlns:c16="http://schemas.microsoft.com/office/drawing/2014/chart" uri="{C3380CC4-5D6E-409C-BE32-E72D297353CC}">
                <c16:uniqueId val="{00000003-B608-4E72-99AE-353F1F23428C}"/>
              </c:ext>
            </c:extLst>
          </c:dPt>
          <c:dLbls>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data'!$M$20:$M$21</c:f>
                <c:numCache>
                  <c:formatCode>General</c:formatCode>
                  <c:ptCount val="2"/>
                  <c:pt idx="0">
                    <c:v>0.46183000000000002</c:v>
                  </c:pt>
                  <c:pt idx="1">
                    <c:v>0.44313999999999998</c:v>
                  </c:pt>
                </c:numCache>
              </c:numRef>
            </c:plus>
            <c:minus>
              <c:numRef>
                <c:f>'Playing with data'!$M$20:$M$21</c:f>
                <c:numCache>
                  <c:formatCode>General</c:formatCode>
                  <c:ptCount val="2"/>
                  <c:pt idx="0">
                    <c:v>0.46183000000000002</c:v>
                  </c:pt>
                  <c:pt idx="1">
                    <c:v>0.44313999999999998</c:v>
                  </c:pt>
                </c:numCache>
              </c:numRef>
            </c:minus>
            <c:spPr>
              <a:noFill/>
              <a:ln w="9525" cap="flat" cmpd="sng" algn="ctr">
                <a:solidFill>
                  <a:schemeClr val="tx1">
                    <a:lumMod val="65000"/>
                    <a:lumOff val="35000"/>
                  </a:schemeClr>
                </a:solidFill>
                <a:round/>
              </a:ln>
              <a:effectLst/>
            </c:spPr>
          </c:errBars>
          <c:cat>
            <c:strRef>
              <c:f>'Playing with data'!$K$20:$K$21</c:f>
              <c:strCache>
                <c:ptCount val="2"/>
                <c:pt idx="0">
                  <c:v>Men</c:v>
                </c:pt>
                <c:pt idx="1">
                  <c:v>Women</c:v>
                </c:pt>
              </c:strCache>
            </c:strRef>
          </c:cat>
          <c:val>
            <c:numRef>
              <c:f>'Playing with data'!$L$20:$L$21</c:f>
              <c:numCache>
                <c:formatCode>###0.0</c:formatCode>
                <c:ptCount val="2"/>
                <c:pt idx="0">
                  <c:v>8.3324999999999996</c:v>
                </c:pt>
                <c:pt idx="1">
                  <c:v>8.4673999999999996</c:v>
                </c:pt>
              </c:numCache>
            </c:numRef>
          </c:val>
          <c:extLst>
            <c:ext xmlns:c16="http://schemas.microsoft.com/office/drawing/2014/chart" uri="{C3380CC4-5D6E-409C-BE32-E72D297353CC}">
              <c16:uniqueId val="{00000004-B608-4E72-99AE-353F1F23428C}"/>
            </c:ext>
          </c:extLst>
        </c:ser>
        <c:ser>
          <c:idx val="1"/>
          <c:order val="1"/>
          <c:tx>
            <c:strRef>
              <c:f>'Playing with data'!$N$19</c:f>
              <c:strCache>
                <c:ptCount val="1"/>
                <c:pt idx="0">
                  <c:v>Low Risk</c:v>
                </c:pt>
              </c:strCache>
            </c:strRef>
          </c:tx>
          <c:spPr>
            <a:solidFill>
              <a:srgbClr val="AEFCB9"/>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data'!$O$20:$O$21</c:f>
                <c:numCache>
                  <c:formatCode>General</c:formatCode>
                  <c:ptCount val="2"/>
                  <c:pt idx="0">
                    <c:v>0.41675000000000001</c:v>
                  </c:pt>
                  <c:pt idx="1">
                    <c:v>0.41980000000000001</c:v>
                  </c:pt>
                </c:numCache>
              </c:numRef>
            </c:plus>
            <c:minus>
              <c:numRef>
                <c:f>'Playing with data'!$O$20:$O$21</c:f>
                <c:numCache>
                  <c:formatCode>General</c:formatCode>
                  <c:ptCount val="2"/>
                  <c:pt idx="0">
                    <c:v>0.41675000000000001</c:v>
                  </c:pt>
                  <c:pt idx="1">
                    <c:v>0.41980000000000001</c:v>
                  </c:pt>
                </c:numCache>
              </c:numRef>
            </c:minus>
            <c:spPr>
              <a:noFill/>
              <a:ln w="9525" cap="flat" cmpd="sng" algn="ctr">
                <a:solidFill>
                  <a:schemeClr val="tx1">
                    <a:lumMod val="65000"/>
                    <a:lumOff val="35000"/>
                  </a:schemeClr>
                </a:solidFill>
                <a:round/>
              </a:ln>
              <a:effectLst/>
            </c:spPr>
          </c:errBars>
          <c:cat>
            <c:strRef>
              <c:f>'Playing with data'!$K$20:$K$21</c:f>
              <c:strCache>
                <c:ptCount val="2"/>
                <c:pt idx="0">
                  <c:v>Men</c:v>
                </c:pt>
                <c:pt idx="1">
                  <c:v>Women</c:v>
                </c:pt>
              </c:strCache>
            </c:strRef>
          </c:cat>
          <c:val>
            <c:numRef>
              <c:f>'Playing with data'!$N$20:$N$21</c:f>
              <c:numCache>
                <c:formatCode>###0.0</c:formatCode>
                <c:ptCount val="2"/>
                <c:pt idx="0">
                  <c:v>8.2256999999999998</c:v>
                </c:pt>
                <c:pt idx="1">
                  <c:v>8.3223000000000003</c:v>
                </c:pt>
              </c:numCache>
            </c:numRef>
          </c:val>
          <c:extLst>
            <c:ext xmlns:c16="http://schemas.microsoft.com/office/drawing/2014/chart" uri="{C3380CC4-5D6E-409C-BE32-E72D297353CC}">
              <c16:uniqueId val="{00000005-B608-4E72-99AE-353F1F23428C}"/>
            </c:ext>
          </c:extLst>
        </c:ser>
        <c:dLbls>
          <c:showLegendKey val="0"/>
          <c:showVal val="0"/>
          <c:showCatName val="0"/>
          <c:showSerName val="0"/>
          <c:showPercent val="0"/>
          <c:showBubbleSize val="0"/>
        </c:dLbls>
        <c:gapWidth val="60"/>
        <c:axId val="1430054464"/>
        <c:axId val="1436571776"/>
      </c:barChart>
      <c:catAx>
        <c:axId val="1430054464"/>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lgn="ctr">
              <a:defRPr lang="en-US" sz="2000" b="0" i="0" u="none" strike="noStrike" kern="1200" baseline="0">
                <a:solidFill>
                  <a:schemeClr val="tx1"/>
                </a:solidFill>
                <a:latin typeface="+mn-lt"/>
                <a:ea typeface="+mn-ea"/>
                <a:cs typeface="+mn-cs"/>
              </a:defRPr>
            </a:pPr>
            <a:endParaRPr lang="en-US"/>
          </a:p>
        </c:txPr>
        <c:crossAx val="1436571776"/>
        <c:crosses val="autoZero"/>
        <c:auto val="1"/>
        <c:lblAlgn val="ctr"/>
        <c:lblOffset val="100"/>
        <c:noMultiLvlLbl val="0"/>
      </c:catAx>
      <c:valAx>
        <c:axId val="1436571776"/>
        <c:scaling>
          <c:orientation val="minMax"/>
          <c:max val="9.5"/>
          <c:min val="6.5"/>
        </c:scaling>
        <c:delete val="0"/>
        <c:axPos val="l"/>
        <c:numFmt formatCode="###0.0"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lgn="ctr">
              <a:defRPr lang="en-US" sz="1800" b="1" i="0" u="none" strike="noStrike" kern="1200" baseline="0">
                <a:solidFill>
                  <a:schemeClr val="tx1"/>
                </a:solidFill>
                <a:latin typeface="+mn-lt"/>
                <a:ea typeface="+mn-ea"/>
                <a:cs typeface="+mn-cs"/>
              </a:defRPr>
            </a:pPr>
            <a:endParaRPr lang="en-US"/>
          </a:p>
        </c:txPr>
        <c:crossAx val="143005446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'Playing with data'!$R$5</c:f>
              <c:strCache>
                <c:ptCount val="1"/>
                <c:pt idx="0">
                  <c:v>At risk</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data'!$S$6:$S$7</c:f>
                <c:numCache>
                  <c:formatCode>General</c:formatCode>
                  <c:ptCount val="2"/>
                  <c:pt idx="0">
                    <c:v>0.48713000000000001</c:v>
                  </c:pt>
                  <c:pt idx="1">
                    <c:v>0.43515999999999999</c:v>
                  </c:pt>
                </c:numCache>
              </c:numRef>
            </c:plus>
            <c:minus>
              <c:numRef>
                <c:f>'Playing with data'!$S$6:$S$7</c:f>
                <c:numCache>
                  <c:formatCode>General</c:formatCode>
                  <c:ptCount val="2"/>
                  <c:pt idx="0">
                    <c:v>0.48713000000000001</c:v>
                  </c:pt>
                  <c:pt idx="1">
                    <c:v>0.43515999999999999</c:v>
                  </c:pt>
                </c:numCache>
              </c:numRef>
            </c:minus>
            <c:spPr>
              <a:noFill/>
              <a:ln w="9525" cap="flat" cmpd="sng" algn="ctr">
                <a:solidFill>
                  <a:schemeClr val="tx1">
                    <a:lumMod val="65000"/>
                    <a:lumOff val="35000"/>
                  </a:schemeClr>
                </a:solidFill>
                <a:round/>
              </a:ln>
              <a:effectLst/>
            </c:spPr>
          </c:errBars>
          <c:cat>
            <c:strRef>
              <c:f>'Playing with data'!$Q$6:$Q$7</c:f>
              <c:strCache>
                <c:ptCount val="2"/>
                <c:pt idx="0">
                  <c:v>Men</c:v>
                </c:pt>
                <c:pt idx="1">
                  <c:v>Women</c:v>
                </c:pt>
              </c:strCache>
            </c:strRef>
          </c:cat>
          <c:val>
            <c:numRef>
              <c:f>'Playing with data'!$R$6:$R$7</c:f>
              <c:numCache>
                <c:formatCode>###0.0</c:formatCode>
                <c:ptCount val="2"/>
                <c:pt idx="0">
                  <c:v>8.4191000000000003</c:v>
                </c:pt>
                <c:pt idx="1">
                  <c:v>8.3656000000000006</c:v>
                </c:pt>
              </c:numCache>
            </c:numRef>
          </c:val>
          <c:extLst>
            <c:ext xmlns:c16="http://schemas.microsoft.com/office/drawing/2014/chart" uri="{C3380CC4-5D6E-409C-BE32-E72D297353CC}">
              <c16:uniqueId val="{00000000-FC6A-42DD-A3BF-DC158F6C4571}"/>
            </c:ext>
          </c:extLst>
        </c:ser>
        <c:ser>
          <c:idx val="1"/>
          <c:order val="1"/>
          <c:tx>
            <c:strRef>
              <c:f>'Playing with data'!$T$5</c:f>
              <c:strCache>
                <c:ptCount val="1"/>
                <c:pt idx="0">
                  <c:v>Low Risk</c:v>
                </c:pt>
              </c:strCache>
            </c:strRef>
          </c:tx>
          <c:spPr>
            <a:solidFill>
              <a:srgbClr val="AEFCB9"/>
            </a:solidFill>
            <a:ln>
              <a:noFill/>
            </a:ln>
            <a:effectLst/>
          </c:spPr>
          <c:invertIfNegative val="0"/>
          <c:dLbls>
            <c:dLbl>
              <c:idx val="0"/>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6A-42DD-A3BF-DC158F6C4571}"/>
                </c:ext>
              </c:extLst>
            </c:dLbl>
            <c:dLbl>
              <c:idx val="1"/>
              <c:dLblPos val="inBase"/>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C6A-42DD-A3BF-DC158F6C4571}"/>
                </c:ext>
              </c:extLst>
            </c:dLbl>
            <c:spPr>
              <a:noFill/>
              <a:ln>
                <a:noFill/>
              </a:ln>
              <a:effectLst/>
            </c:spPr>
            <c:txPr>
              <a:bodyPr rot="0" spcFirstLastPara="1" vertOverflow="ellipsis" vert="horz" wrap="square" lIns="38100" tIns="19050" rIns="38100" bIns="19050" anchor="ctr" anchorCtr="0">
                <a:spAutoFit/>
              </a:bodyPr>
              <a:lstStyle/>
              <a:p>
                <a:pPr algn="ctr">
                  <a:defRPr lang="en-US" sz="1800" b="1" i="0" u="none" strike="noStrike" kern="1200" baseline="0">
                    <a:solidFill>
                      <a:schemeClr val="tx1"/>
                    </a:solidFill>
                    <a:latin typeface="+mn-lt"/>
                    <a:ea typeface="+mn-ea"/>
                    <a:cs typeface="+mn-cs"/>
                  </a:defRPr>
                </a:pPr>
                <a:endParaRPr lang="en-US"/>
              </a:p>
            </c:txPr>
            <c:dLblPos val="inBase"/>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errBars>
            <c:errBarType val="both"/>
            <c:errValType val="cust"/>
            <c:noEndCap val="0"/>
            <c:plus>
              <c:numRef>
                <c:f>'Playing with data'!$U$6:$U$7</c:f>
                <c:numCache>
                  <c:formatCode>General</c:formatCode>
                  <c:ptCount val="2"/>
                  <c:pt idx="0">
                    <c:v>0.41134999999999999</c:v>
                  </c:pt>
                  <c:pt idx="1">
                    <c:v>0.42243000000000003</c:v>
                  </c:pt>
                </c:numCache>
              </c:numRef>
            </c:plus>
            <c:minus>
              <c:numRef>
                <c:f>'Playing with data'!$U$6:$U$7</c:f>
                <c:numCache>
                  <c:formatCode>General</c:formatCode>
                  <c:ptCount val="2"/>
                  <c:pt idx="0">
                    <c:v>0.41134999999999999</c:v>
                  </c:pt>
                  <c:pt idx="1">
                    <c:v>0.42243000000000003</c:v>
                  </c:pt>
                </c:numCache>
              </c:numRef>
            </c:minus>
            <c:spPr>
              <a:noFill/>
              <a:ln w="9525" cap="flat" cmpd="sng" algn="ctr">
                <a:solidFill>
                  <a:schemeClr val="tx1">
                    <a:lumMod val="65000"/>
                    <a:lumOff val="35000"/>
                  </a:schemeClr>
                </a:solidFill>
                <a:round/>
              </a:ln>
              <a:effectLst/>
            </c:spPr>
          </c:errBars>
          <c:cat>
            <c:strRef>
              <c:f>'Playing with data'!$Q$6:$Q$7</c:f>
              <c:strCache>
                <c:ptCount val="2"/>
                <c:pt idx="0">
                  <c:v>Men</c:v>
                </c:pt>
                <c:pt idx="1">
                  <c:v>Women</c:v>
                </c:pt>
              </c:strCache>
            </c:strRef>
          </c:cat>
          <c:val>
            <c:numRef>
              <c:f>'Playing with data'!$T$6:$T$7</c:f>
              <c:numCache>
                <c:formatCode>###0.0</c:formatCode>
                <c:ptCount val="2"/>
                <c:pt idx="0">
                  <c:v>8.2231000000000005</c:v>
                </c:pt>
                <c:pt idx="1">
                  <c:v>8.3338000000000001</c:v>
                </c:pt>
              </c:numCache>
            </c:numRef>
          </c:val>
          <c:extLst>
            <c:ext xmlns:c16="http://schemas.microsoft.com/office/drawing/2014/chart" uri="{C3380CC4-5D6E-409C-BE32-E72D297353CC}">
              <c16:uniqueId val="{00000003-FC6A-42DD-A3BF-DC158F6C4571}"/>
            </c:ext>
          </c:extLst>
        </c:ser>
        <c:dLbls>
          <c:showLegendKey val="0"/>
          <c:showVal val="0"/>
          <c:showCatName val="0"/>
          <c:showSerName val="0"/>
          <c:showPercent val="0"/>
          <c:showBubbleSize val="0"/>
        </c:dLbls>
        <c:gapWidth val="60"/>
        <c:axId val="1436648448"/>
        <c:axId val="1436584736"/>
      </c:barChart>
      <c:catAx>
        <c:axId val="143664844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lgn="ctr">
              <a:defRPr lang="en-US" sz="2000" b="0" i="0" u="none" strike="noStrike" kern="1200" baseline="0">
                <a:solidFill>
                  <a:schemeClr val="tx1"/>
                </a:solidFill>
                <a:latin typeface="+mn-lt"/>
                <a:ea typeface="+mn-ea"/>
                <a:cs typeface="+mn-cs"/>
              </a:defRPr>
            </a:pPr>
            <a:endParaRPr lang="en-US"/>
          </a:p>
        </c:txPr>
        <c:crossAx val="1436584736"/>
        <c:crosses val="autoZero"/>
        <c:auto val="1"/>
        <c:lblAlgn val="ctr"/>
        <c:lblOffset val="100"/>
        <c:noMultiLvlLbl val="0"/>
      </c:catAx>
      <c:valAx>
        <c:axId val="1436584736"/>
        <c:scaling>
          <c:orientation val="minMax"/>
          <c:max val="9.5"/>
          <c:min val="6.5"/>
        </c:scaling>
        <c:delete val="0"/>
        <c:axPos val="l"/>
        <c:numFmt formatCode="###0.0" sourceLinked="1"/>
        <c:majorTickMark val="none"/>
        <c:minorTickMark val="none"/>
        <c:tickLblPos val="nextTo"/>
        <c:spPr>
          <a:noFill/>
          <a:ln>
            <a:solidFill>
              <a:schemeClr val="bg1">
                <a:lumMod val="65000"/>
              </a:schemeClr>
            </a:solidFill>
          </a:ln>
          <a:effectLst/>
        </c:spPr>
        <c:txPr>
          <a:bodyPr rot="-60000000" spcFirstLastPara="1" vertOverflow="ellipsis" vert="horz" wrap="square" anchor="ctr" anchorCtr="1"/>
          <a:lstStyle/>
          <a:p>
            <a:pPr algn="ctr">
              <a:defRPr lang="en-US" sz="1800" b="1" i="0" u="none" strike="noStrike" kern="1200" baseline="0">
                <a:solidFill>
                  <a:schemeClr val="tx1"/>
                </a:solidFill>
                <a:latin typeface="+mn-lt"/>
                <a:ea typeface="+mn-ea"/>
                <a:cs typeface="+mn-cs"/>
              </a:defRPr>
            </a:pPr>
            <a:endParaRPr lang="en-US"/>
          </a:p>
        </c:txPr>
        <c:crossAx val="1436648448"/>
        <c:crosses val="autoZero"/>
        <c:crossBetween val="between"/>
      </c:valAx>
      <c:spPr>
        <a:noFill/>
        <a:ln w="25400">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31">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788749"/>
            <a:ext cx="31089600" cy="10187093"/>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572000" y="15368695"/>
            <a:ext cx="27432000" cy="7064585"/>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F3BC7C-2A1B-4E86-960F-E66CEBD86A3E}"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776456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F3BC7C-2A1B-4E86-960F-E66CEBD86A3E}"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3070819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557867"/>
            <a:ext cx="7886700" cy="247971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557867"/>
            <a:ext cx="23202900" cy="24797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F3BC7C-2A1B-4E86-960F-E66CEBD86A3E}"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870070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F3BC7C-2A1B-4E86-960F-E66CEBD86A3E}"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166352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7294888"/>
            <a:ext cx="31546800" cy="1217167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495552" y="19581715"/>
            <a:ext cx="31546800" cy="640079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F3BC7C-2A1B-4E86-960F-E66CEBD86A3E}"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2728328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F3BC7C-2A1B-4E86-960F-E66CEBD86A3E}"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1089036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557873"/>
            <a:ext cx="31546800" cy="565573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7172962"/>
            <a:ext cx="15473360" cy="351535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4" name="Content Placeholder 3"/>
          <p:cNvSpPr>
            <a:spLocks noGrp="1"/>
          </p:cNvSpPr>
          <p:nvPr>
            <p:ph sz="half" idx="2"/>
          </p:nvPr>
        </p:nvSpPr>
        <p:spPr>
          <a:xfrm>
            <a:off x="2519368" y="10688320"/>
            <a:ext cx="15473360"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7172962"/>
            <a:ext cx="15549564" cy="351535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6" name="Content Placeholder 5"/>
          <p:cNvSpPr>
            <a:spLocks noGrp="1"/>
          </p:cNvSpPr>
          <p:nvPr>
            <p:ph sz="quarter" idx="4"/>
          </p:nvPr>
        </p:nvSpPr>
        <p:spPr>
          <a:xfrm>
            <a:off x="18516602" y="10688320"/>
            <a:ext cx="15549564"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F3BC7C-2A1B-4E86-960F-E66CEBD86A3E}" type="datetimeFigureOut">
              <a:rPr lang="en-US" smtClean="0"/>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1086104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F3BC7C-2A1B-4E86-960F-E66CEBD86A3E}" type="datetimeFigureOut">
              <a:rPr lang="en-US" smtClean="0"/>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4249148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3BC7C-2A1B-4E86-960F-E66CEBD86A3E}" type="datetimeFigureOut">
              <a:rPr lang="en-US" smtClean="0"/>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777107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5549564" y="4213020"/>
            <a:ext cx="18516600" cy="20794133"/>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4" y="8778240"/>
            <a:ext cx="11796712" cy="16262775"/>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05F3BC7C-2A1B-4E86-960F-E66CEBD86A3E}"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220748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4213020"/>
            <a:ext cx="18516600" cy="20794133"/>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519364" y="8778240"/>
            <a:ext cx="11796712" cy="16262775"/>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05F3BC7C-2A1B-4E86-960F-E66CEBD86A3E}"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98441-2836-4CD2-B5EC-024787B16AFB}" type="slidenum">
              <a:rPr lang="en-US" smtClean="0"/>
              <a:t>‹#›</a:t>
            </a:fld>
            <a:endParaRPr lang="en-US"/>
          </a:p>
        </p:txBody>
      </p:sp>
    </p:spTree>
    <p:extLst>
      <p:ext uri="{BB962C8B-B14F-4D97-AF65-F5344CB8AC3E}">
        <p14:creationId xmlns:p14="http://schemas.microsoft.com/office/powerpoint/2010/main" val="4115822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557873"/>
            <a:ext cx="31546800" cy="56557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789333"/>
            <a:ext cx="3154680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7120433"/>
            <a:ext cx="8229600" cy="1557867"/>
          </a:xfrm>
          <a:prstGeom prst="rect">
            <a:avLst/>
          </a:prstGeom>
        </p:spPr>
        <p:txBody>
          <a:bodyPr vert="horz" lIns="91440" tIns="45720" rIns="91440" bIns="45720" rtlCol="0" anchor="ctr"/>
          <a:lstStyle>
            <a:lvl1pPr algn="l">
              <a:defRPr sz="4800">
                <a:solidFill>
                  <a:schemeClr val="tx1">
                    <a:tint val="75000"/>
                  </a:schemeClr>
                </a:solidFill>
              </a:defRPr>
            </a:lvl1pPr>
          </a:lstStyle>
          <a:p>
            <a:fld id="{05F3BC7C-2A1B-4E86-960F-E66CEBD86A3E}" type="datetimeFigureOut">
              <a:rPr lang="en-US" smtClean="0"/>
              <a:t>4/6/2023</a:t>
            </a:fld>
            <a:endParaRPr lang="en-US"/>
          </a:p>
        </p:txBody>
      </p:sp>
      <p:sp>
        <p:nvSpPr>
          <p:cNvPr id="5" name="Footer Placeholder 4"/>
          <p:cNvSpPr>
            <a:spLocks noGrp="1"/>
          </p:cNvSpPr>
          <p:nvPr>
            <p:ph type="ftr" sz="quarter" idx="3"/>
          </p:nvPr>
        </p:nvSpPr>
        <p:spPr>
          <a:xfrm>
            <a:off x="12115800" y="27120433"/>
            <a:ext cx="12344400" cy="1557867"/>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7120433"/>
            <a:ext cx="8229600" cy="1557867"/>
          </a:xfrm>
          <a:prstGeom prst="rect">
            <a:avLst/>
          </a:prstGeom>
        </p:spPr>
        <p:txBody>
          <a:bodyPr vert="horz" lIns="91440" tIns="45720" rIns="91440" bIns="45720" rtlCol="0" anchor="ctr"/>
          <a:lstStyle>
            <a:lvl1pPr algn="r">
              <a:defRPr sz="4800">
                <a:solidFill>
                  <a:schemeClr val="tx1">
                    <a:tint val="75000"/>
                  </a:schemeClr>
                </a:solidFill>
              </a:defRPr>
            </a:lvl1pPr>
          </a:lstStyle>
          <a:p>
            <a:fld id="{4AC98441-2836-4CD2-B5EC-024787B16AFB}" type="slidenum">
              <a:rPr lang="en-US" smtClean="0"/>
              <a:t>‹#›</a:t>
            </a:fld>
            <a:endParaRPr lang="en-US"/>
          </a:p>
        </p:txBody>
      </p:sp>
    </p:spTree>
    <p:extLst>
      <p:ext uri="{BB962C8B-B14F-4D97-AF65-F5344CB8AC3E}">
        <p14:creationId xmlns:p14="http://schemas.microsoft.com/office/powerpoint/2010/main" val="17272414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657600"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chart" Target="../charts/chart1.xml"/><Relationship Id="rId1" Type="http://schemas.openxmlformats.org/officeDocument/2006/relationships/slideLayout" Target="../slideLayouts/slideLayout8.xml"/><Relationship Id="rId6" Type="http://schemas.openxmlformats.org/officeDocument/2006/relationships/chart" Target="../charts/chart2.xml"/><Relationship Id="rId11" Type="http://schemas.openxmlformats.org/officeDocument/2006/relationships/chart" Target="../charts/chart7.xml"/><Relationship Id="rId5" Type="http://schemas.openxmlformats.org/officeDocument/2006/relationships/image" Target="../media/image2.png"/><Relationship Id="rId10" Type="http://schemas.openxmlformats.org/officeDocument/2006/relationships/chart" Target="../charts/chart6.xml"/><Relationship Id="rId4" Type="http://schemas.openxmlformats.org/officeDocument/2006/relationships/hyperlink" Target="https://www.who.int/news-room/fact-sheets/detail/the-top-10-" TargetMode="External"/><Relationship Id="rId9"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100000">
              <a:schemeClr val="accent1">
                <a:lumMod val="20000"/>
                <a:lumOff val="80000"/>
              </a:schemeClr>
            </a:gs>
            <a:gs pos="87000">
              <a:schemeClr val="bg1"/>
            </a:gs>
          </a:gsLst>
          <a:lin ang="5400000" scaled="1"/>
          <a:tileRect/>
        </a:gra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4891286-FF14-E8F6-799C-4C150F40CE0D}"/>
              </a:ext>
            </a:extLst>
          </p:cNvPr>
          <p:cNvSpPr/>
          <p:nvPr/>
        </p:nvSpPr>
        <p:spPr>
          <a:xfrm>
            <a:off x="-2" y="482601"/>
            <a:ext cx="36575998" cy="23955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3">
            <a:extLst>
              <a:ext uri="{FF2B5EF4-FFF2-40B4-BE49-F238E27FC236}">
                <a16:creationId xmlns:a16="http://schemas.microsoft.com/office/drawing/2014/main" id="{83BBBDD8-AE5E-DF2A-2946-ADC60077E4D9}"/>
              </a:ext>
            </a:extLst>
          </p:cNvPr>
          <p:cNvSpPr txBox="1">
            <a:spLocks/>
          </p:cNvSpPr>
          <p:nvPr/>
        </p:nvSpPr>
        <p:spPr>
          <a:xfrm>
            <a:off x="-2" y="1801151"/>
            <a:ext cx="36262493" cy="1046144"/>
          </a:xfrm>
          <a:prstGeom prst="rect">
            <a:avLst/>
          </a:prstGeom>
          <a:noFill/>
        </p:spPr>
        <p:txBody>
          <a:bodyPr vert="horz" lIns="91440" tIns="45720" rIns="91440" bIns="45720" rtlCol="0" anchor="ctr" anchorCtr="0">
            <a:normAutofit lnSpcReduction="10000"/>
          </a:bodyPr>
          <a:lstStyle>
            <a:lvl1pPr algn="l" defTabSz="3657600" rtl="0" eaLnBrk="1" latinLnBrk="0" hangingPunct="1">
              <a:lnSpc>
                <a:spcPct val="90000"/>
              </a:lnSpc>
              <a:spcBef>
                <a:spcPct val="0"/>
              </a:spcBef>
              <a:buNone/>
              <a:defRPr sz="12800" kern="1200">
                <a:solidFill>
                  <a:schemeClr val="tx1"/>
                </a:solidFill>
                <a:latin typeface="+mj-lt"/>
                <a:ea typeface="+mj-ea"/>
                <a:cs typeface="+mj-cs"/>
              </a:defRPr>
            </a:lvl1pPr>
          </a:lstStyle>
          <a:p>
            <a:pPr indent="228600">
              <a:lnSpc>
                <a:spcPct val="120000"/>
              </a:lnSpc>
              <a:spcBef>
                <a:spcPts val="0"/>
              </a:spcBef>
              <a:tabLst>
                <a:tab pos="18288000" algn="dec"/>
                <a:tab pos="36290250" algn="r"/>
              </a:tabLst>
            </a:pPr>
            <a:r>
              <a:rPr lang="en-US" sz="2800" kern="100" dirty="0">
                <a:latin typeface="+mn-lt"/>
                <a:ea typeface="Cambria" panose="02040503050406030204" pitchFamily="18" charset="0"/>
                <a:cs typeface="Times New Roman" panose="02020603050405020304" pitchFamily="18" charset="0"/>
              </a:rPr>
              <a:t>Department of Agriculture, Nutrition, and Food Systems</a:t>
            </a:r>
          </a:p>
          <a:p>
            <a:pPr indent="228600">
              <a:lnSpc>
                <a:spcPct val="120000"/>
              </a:lnSpc>
              <a:spcBef>
                <a:spcPts val="0"/>
              </a:spcBef>
              <a:tabLst>
                <a:tab pos="18288000" algn="dec"/>
                <a:tab pos="36290250" algn="r"/>
              </a:tabLst>
            </a:pPr>
            <a:r>
              <a:rPr lang="en-US" sz="2800" kern="100" dirty="0">
                <a:latin typeface="+mn-lt"/>
                <a:ea typeface="Cambria" panose="02040503050406030204" pitchFamily="18" charset="0"/>
                <a:cs typeface="Times New Roman" panose="02020603050405020304" pitchFamily="18" charset="0"/>
              </a:rPr>
              <a:t>Contact: Anne.Bodenrader@unh.edu</a:t>
            </a:r>
            <a:endParaRPr lang="en-US" sz="3200" b="1" kern="100" dirty="0">
              <a:latin typeface="+mn-lt"/>
              <a:ea typeface="Cambria" panose="02040503050406030204" pitchFamily="18" charset="0"/>
              <a:cs typeface="Times New Roman" panose="02020603050405020304" pitchFamily="18" charset="0"/>
            </a:endParaRPr>
          </a:p>
        </p:txBody>
      </p:sp>
      <p:sp>
        <p:nvSpPr>
          <p:cNvPr id="111" name="TextBox 110">
            <a:extLst>
              <a:ext uri="{FF2B5EF4-FFF2-40B4-BE49-F238E27FC236}">
                <a16:creationId xmlns:a16="http://schemas.microsoft.com/office/drawing/2014/main" id="{5B4A7B99-C20F-B2D6-1B22-1E1F3F229385}"/>
              </a:ext>
            </a:extLst>
          </p:cNvPr>
          <p:cNvSpPr txBox="1"/>
          <p:nvPr/>
        </p:nvSpPr>
        <p:spPr>
          <a:xfrm>
            <a:off x="-19405" y="1842979"/>
            <a:ext cx="36628102" cy="920252"/>
          </a:xfrm>
          <a:prstGeom prst="rect">
            <a:avLst/>
          </a:prstGeom>
          <a:noFill/>
        </p:spPr>
        <p:txBody>
          <a:bodyPr wrap="square" rtlCol="0" anchor="ctr">
            <a:spAutoFit/>
          </a:bodyPr>
          <a:lstStyle/>
          <a:p>
            <a:pPr algn="ctr">
              <a:lnSpc>
                <a:spcPct val="150000"/>
              </a:lnSpc>
            </a:pPr>
            <a:r>
              <a:rPr lang="en-US" sz="4000" kern="100" dirty="0">
                <a:ea typeface="Cambria" panose="02040503050406030204" pitchFamily="18" charset="0"/>
                <a:cs typeface="Times New Roman" panose="02020603050405020304" pitchFamily="18" charset="0"/>
              </a:rPr>
              <a:t>Anne Bodenrader, BS, BA and Jesse Stabile Morrell, PhD</a:t>
            </a:r>
            <a:endParaRPr lang="en-US" sz="4000" dirty="0"/>
          </a:p>
        </p:txBody>
      </p:sp>
      <p:grpSp>
        <p:nvGrpSpPr>
          <p:cNvPr id="30" name="Group 29">
            <a:extLst>
              <a:ext uri="{FF2B5EF4-FFF2-40B4-BE49-F238E27FC236}">
                <a16:creationId xmlns:a16="http://schemas.microsoft.com/office/drawing/2014/main" id="{29F03D87-14D9-83D0-C0D8-E0E0173EDFB8}"/>
              </a:ext>
            </a:extLst>
          </p:cNvPr>
          <p:cNvGrpSpPr/>
          <p:nvPr/>
        </p:nvGrpSpPr>
        <p:grpSpPr>
          <a:xfrm>
            <a:off x="10373890" y="22311123"/>
            <a:ext cx="15837408" cy="6410855"/>
            <a:chOff x="10285058" y="22158723"/>
            <a:chExt cx="15706938" cy="6410855"/>
          </a:xfrm>
        </p:grpSpPr>
        <p:sp>
          <p:nvSpPr>
            <p:cNvPr id="63" name="Rectangle 62">
              <a:extLst>
                <a:ext uri="{FF2B5EF4-FFF2-40B4-BE49-F238E27FC236}">
                  <a16:creationId xmlns:a16="http://schemas.microsoft.com/office/drawing/2014/main" id="{C63EFB78-F117-6C97-6AD3-2D4ACB928998}"/>
                </a:ext>
              </a:extLst>
            </p:cNvPr>
            <p:cNvSpPr/>
            <p:nvPr/>
          </p:nvSpPr>
          <p:spPr>
            <a:xfrm>
              <a:off x="10288836" y="22248411"/>
              <a:ext cx="15699384" cy="632116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1" name="TextBox 60">
              <a:extLst>
                <a:ext uri="{FF2B5EF4-FFF2-40B4-BE49-F238E27FC236}">
                  <a16:creationId xmlns:a16="http://schemas.microsoft.com/office/drawing/2014/main" id="{84120252-5FC8-CABD-FCBD-F4325668CFC6}"/>
                </a:ext>
              </a:extLst>
            </p:cNvPr>
            <p:cNvSpPr txBox="1"/>
            <p:nvPr/>
          </p:nvSpPr>
          <p:spPr>
            <a:xfrm>
              <a:off x="10425234" y="28200246"/>
              <a:ext cx="11914775" cy="369332"/>
            </a:xfrm>
            <a:prstGeom prst="rect">
              <a:avLst/>
            </a:prstGeom>
            <a:noFill/>
          </p:spPr>
          <p:txBody>
            <a:bodyPr wrap="square" rtlCol="0">
              <a:spAutoFit/>
            </a:bodyPr>
            <a:lstStyle/>
            <a:p>
              <a:r>
                <a:rPr lang="en-US" dirty="0"/>
                <a:t>Mean TyG values of men and women by number of Metabolic Syndrome criteria and by Body Mass Index</a:t>
              </a:r>
            </a:p>
          </p:txBody>
        </p:sp>
        <p:sp>
          <p:nvSpPr>
            <p:cNvPr id="87" name="TextBox 86">
              <a:extLst>
                <a:ext uri="{FF2B5EF4-FFF2-40B4-BE49-F238E27FC236}">
                  <a16:creationId xmlns:a16="http://schemas.microsoft.com/office/drawing/2014/main" id="{0C65132E-7491-DC68-BD5D-25B30F8656EF}"/>
                </a:ext>
              </a:extLst>
            </p:cNvPr>
            <p:cNvSpPr txBox="1"/>
            <p:nvPr/>
          </p:nvSpPr>
          <p:spPr>
            <a:xfrm>
              <a:off x="10445237" y="23253534"/>
              <a:ext cx="610482" cy="3662185"/>
            </a:xfrm>
            <a:prstGeom prst="rect">
              <a:avLst/>
            </a:prstGeom>
            <a:noFill/>
          </p:spPr>
          <p:txBody>
            <a:bodyPr vert="vert270" wrap="square">
              <a:spAutoFit/>
            </a:bodyPr>
            <a:lstStyle>
              <a:defPPr>
                <a:defRPr lang="en-US"/>
              </a:defPPr>
              <a:lvl1pPr algn="ctr">
                <a:defRPr sz="2400" b="1" i="0" u="none" strike="noStrike" baseline="0">
                  <a:solidFill>
                    <a:schemeClr val="accent1">
                      <a:lumMod val="75000"/>
                    </a:schemeClr>
                  </a:solidFill>
                </a:defRPr>
              </a:lvl1pPr>
            </a:lstStyle>
            <a:p>
              <a:r>
                <a:rPr lang="en-US" sz="2800" dirty="0">
                  <a:solidFill>
                    <a:schemeClr val="tx1"/>
                  </a:solidFill>
                </a:rPr>
                <a:t>TyG</a:t>
              </a:r>
            </a:p>
          </p:txBody>
        </p:sp>
        <p:sp>
          <p:nvSpPr>
            <p:cNvPr id="83" name="TextBox 82">
              <a:extLst>
                <a:ext uri="{FF2B5EF4-FFF2-40B4-BE49-F238E27FC236}">
                  <a16:creationId xmlns:a16="http://schemas.microsoft.com/office/drawing/2014/main" id="{83472D0C-C6EB-DF7B-3A94-A5EE0EFD5664}"/>
                </a:ext>
              </a:extLst>
            </p:cNvPr>
            <p:cNvSpPr txBox="1"/>
            <p:nvPr/>
          </p:nvSpPr>
          <p:spPr>
            <a:xfrm>
              <a:off x="19458206" y="27628081"/>
              <a:ext cx="5696539" cy="492443"/>
            </a:xfrm>
            <a:prstGeom prst="rect">
              <a:avLst/>
            </a:prstGeom>
            <a:noFill/>
          </p:spPr>
          <p:txBody>
            <a:bodyPr wrap="square">
              <a:spAutoFit/>
            </a:bodyPr>
            <a:lstStyle/>
            <a:p>
              <a:pPr algn="ctr" rtl="0">
                <a:defRPr lang="en-US" sz="3600" b="1" i="0" u="none" strike="noStrike" kern="1200" baseline="0">
                  <a:solidFill>
                    <a:srgbClr val="44546A"/>
                  </a:solidFill>
                  <a:latin typeface="+mn-lt"/>
                  <a:ea typeface="+mn-ea"/>
                  <a:cs typeface="+mn-cs"/>
                </a:defRPr>
              </a:pPr>
              <a:r>
                <a:rPr lang="en-US" sz="2600" b="1" i="0" u="none" strike="noStrike" kern="1200" baseline="0" dirty="0">
                  <a:solidFill>
                    <a:srgbClr val="000000"/>
                  </a:solidFill>
                </a:rPr>
                <a:t>BMI Weight Category</a:t>
              </a:r>
            </a:p>
          </p:txBody>
        </p:sp>
        <p:sp>
          <p:nvSpPr>
            <p:cNvPr id="52" name="TextBox 51">
              <a:extLst>
                <a:ext uri="{FF2B5EF4-FFF2-40B4-BE49-F238E27FC236}">
                  <a16:creationId xmlns:a16="http://schemas.microsoft.com/office/drawing/2014/main" id="{19124B34-32DE-0409-FA85-00736A141A1F}"/>
                </a:ext>
              </a:extLst>
            </p:cNvPr>
            <p:cNvSpPr txBox="1"/>
            <p:nvPr/>
          </p:nvSpPr>
          <p:spPr>
            <a:xfrm>
              <a:off x="10285058" y="22158723"/>
              <a:ext cx="15706938" cy="646331"/>
            </a:xfrm>
            <a:prstGeom prst="rect">
              <a:avLst/>
            </a:prstGeom>
            <a:solidFill>
              <a:schemeClr val="accent1">
                <a:lumMod val="60000"/>
                <a:lumOff val="40000"/>
              </a:schemeClr>
            </a:solidFill>
            <a:ln w="12700">
              <a:solidFill>
                <a:schemeClr val="tx1"/>
              </a:solidFill>
            </a:ln>
          </p:spPr>
          <p:txBody>
            <a:bodyPr wrap="square" rtlCol="0">
              <a:spAutoFit/>
            </a:bodyPr>
            <a:lstStyle/>
            <a:p>
              <a:pPr algn="ctr"/>
              <a:r>
                <a:rPr lang="en-US" sz="3600" dirty="0">
                  <a:ea typeface="Cambria" panose="02040503050406030204" pitchFamily="18" charset="0"/>
                  <a:cs typeface="Times New Roman" panose="02020603050405020304" pitchFamily="18" charset="0"/>
                </a:rPr>
                <a:t>TyG by Number of Metabolic Syndrome Criteria and Body Mass Index</a:t>
              </a:r>
            </a:p>
          </p:txBody>
        </p:sp>
        <p:sp>
          <p:nvSpPr>
            <p:cNvPr id="82" name="TextBox 81">
              <a:extLst>
                <a:ext uri="{FF2B5EF4-FFF2-40B4-BE49-F238E27FC236}">
                  <a16:creationId xmlns:a16="http://schemas.microsoft.com/office/drawing/2014/main" id="{AD75B4F8-124A-BA74-480F-455F3B1C355D}"/>
                </a:ext>
              </a:extLst>
            </p:cNvPr>
            <p:cNvSpPr txBox="1"/>
            <p:nvPr/>
          </p:nvSpPr>
          <p:spPr>
            <a:xfrm>
              <a:off x="11578637" y="27628081"/>
              <a:ext cx="6594824" cy="492443"/>
            </a:xfrm>
            <a:prstGeom prst="rect">
              <a:avLst/>
            </a:prstGeom>
            <a:noFill/>
          </p:spPr>
          <p:txBody>
            <a:bodyPr wrap="square">
              <a:spAutoFit/>
            </a:bodyPr>
            <a:lstStyle/>
            <a:p>
              <a:pPr algn="ctr" rtl="0">
                <a:defRPr lang="en-US" sz="3600" b="1" i="0" u="none" strike="noStrike" kern="1200" baseline="0">
                  <a:solidFill>
                    <a:srgbClr val="44546A"/>
                  </a:solidFill>
                  <a:latin typeface="+mn-lt"/>
                  <a:ea typeface="+mn-ea"/>
                  <a:cs typeface="+mn-cs"/>
                </a:defRPr>
              </a:pPr>
              <a:r>
                <a:rPr lang="en-US" sz="2600" b="1" i="0" u="none" strike="noStrike" kern="1200" baseline="0" dirty="0">
                  <a:solidFill>
                    <a:srgbClr val="000000"/>
                  </a:solidFill>
                </a:rPr>
                <a:t>Number of Metabolic Symptom Criteria</a:t>
              </a:r>
            </a:p>
          </p:txBody>
        </p:sp>
      </p:grpSp>
      <p:graphicFrame>
        <p:nvGraphicFramePr>
          <p:cNvPr id="46" name="Chart 45">
            <a:extLst>
              <a:ext uri="{FF2B5EF4-FFF2-40B4-BE49-F238E27FC236}">
                <a16:creationId xmlns:a16="http://schemas.microsoft.com/office/drawing/2014/main" id="{CA62F393-65FA-4606-8485-263EE0556CAE}"/>
              </a:ext>
            </a:extLst>
          </p:cNvPr>
          <p:cNvGraphicFramePr>
            <a:graphicFrameLocks noChangeAspect="1"/>
          </p:cNvGraphicFramePr>
          <p:nvPr>
            <p:extLst>
              <p:ext uri="{D42A27DB-BD31-4B8C-83A1-F6EECF244321}">
                <p14:modId xmlns:p14="http://schemas.microsoft.com/office/powerpoint/2010/main" val="1385179045"/>
              </p:ext>
            </p:extLst>
          </p:nvPr>
        </p:nvGraphicFramePr>
        <p:xfrm>
          <a:off x="11121720" y="23111619"/>
          <a:ext cx="7026244" cy="4966639"/>
        </p:xfrm>
        <a:graphic>
          <a:graphicData uri="http://schemas.openxmlformats.org/drawingml/2006/chart">
            <c:chart xmlns:c="http://schemas.openxmlformats.org/drawingml/2006/chart" xmlns:r="http://schemas.openxmlformats.org/officeDocument/2006/relationships" r:id="rId2"/>
          </a:graphicData>
        </a:graphic>
      </p:graphicFrame>
      <p:sp>
        <p:nvSpPr>
          <p:cNvPr id="55" name="Rectangle 54">
            <a:extLst>
              <a:ext uri="{FF2B5EF4-FFF2-40B4-BE49-F238E27FC236}">
                <a16:creationId xmlns:a16="http://schemas.microsoft.com/office/drawing/2014/main" id="{4B373AA0-E6E3-087B-9D5C-3F4561884517}"/>
              </a:ext>
            </a:extLst>
          </p:cNvPr>
          <p:cNvSpPr/>
          <p:nvPr/>
        </p:nvSpPr>
        <p:spPr>
          <a:xfrm>
            <a:off x="10381511" y="11817594"/>
            <a:ext cx="15841553" cy="102199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 	</a:t>
            </a:r>
          </a:p>
        </p:txBody>
      </p:sp>
      <p:graphicFrame>
        <p:nvGraphicFramePr>
          <p:cNvPr id="48" name="Table 47">
            <a:extLst>
              <a:ext uri="{FF2B5EF4-FFF2-40B4-BE49-F238E27FC236}">
                <a16:creationId xmlns:a16="http://schemas.microsoft.com/office/drawing/2014/main" id="{DD9B0D06-43DD-9D7F-FED6-B263808BAFD2}"/>
              </a:ext>
            </a:extLst>
          </p:cNvPr>
          <p:cNvGraphicFramePr>
            <a:graphicFrameLocks noGrp="1"/>
          </p:cNvGraphicFramePr>
          <p:nvPr>
            <p:extLst>
              <p:ext uri="{D42A27DB-BD31-4B8C-83A1-F6EECF244321}">
                <p14:modId xmlns:p14="http://schemas.microsoft.com/office/powerpoint/2010/main" val="194734372"/>
              </p:ext>
            </p:extLst>
          </p:nvPr>
        </p:nvGraphicFramePr>
        <p:xfrm>
          <a:off x="15006425" y="12353164"/>
          <a:ext cx="6501297" cy="4102814"/>
        </p:xfrm>
        <a:graphic>
          <a:graphicData uri="http://schemas.openxmlformats.org/drawingml/2006/table">
            <a:tbl>
              <a:tblPr>
                <a:tableStyleId>{5C22544A-7EE6-4342-B048-85BDC9FD1C3A}</a:tableStyleId>
              </a:tblPr>
              <a:tblGrid>
                <a:gridCol w="2167099">
                  <a:extLst>
                    <a:ext uri="{9D8B030D-6E8A-4147-A177-3AD203B41FA5}">
                      <a16:colId xmlns:a16="http://schemas.microsoft.com/office/drawing/2014/main" val="1352050222"/>
                    </a:ext>
                  </a:extLst>
                </a:gridCol>
                <a:gridCol w="2167099">
                  <a:extLst>
                    <a:ext uri="{9D8B030D-6E8A-4147-A177-3AD203B41FA5}">
                      <a16:colId xmlns:a16="http://schemas.microsoft.com/office/drawing/2014/main" val="545626758"/>
                    </a:ext>
                  </a:extLst>
                </a:gridCol>
                <a:gridCol w="2167099">
                  <a:extLst>
                    <a:ext uri="{9D8B030D-6E8A-4147-A177-3AD203B41FA5}">
                      <a16:colId xmlns:a16="http://schemas.microsoft.com/office/drawing/2014/main" val="1378115404"/>
                    </a:ext>
                  </a:extLst>
                </a:gridCol>
              </a:tblGrid>
              <a:tr h="918582">
                <a:tc>
                  <a:txBody>
                    <a:bodyPr/>
                    <a:lstStyle/>
                    <a:p>
                      <a:pPr algn="ctr" fontAlgn="ctr"/>
                      <a:r>
                        <a:rPr lang="en-US" sz="1800" u="none" strike="noStrike" dirty="0">
                          <a:effectLst/>
                          <a:latin typeface="+mn-lt"/>
                        </a:rPr>
                        <a:t> </a:t>
                      </a:r>
                      <a:endParaRPr lang="en-US" sz="1800" b="1" i="0" u="none" strike="noStrike" dirty="0">
                        <a:solidFill>
                          <a:srgbClr val="000000"/>
                        </a:solidFill>
                        <a:effectLst/>
                        <a:latin typeface="+mn-lt"/>
                      </a:endParaRPr>
                    </a:p>
                  </a:txBody>
                  <a:tcPr marL="6350" marR="6350" marT="635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400" b="1" u="none" strike="noStrike" dirty="0">
                          <a:effectLst/>
                          <a:latin typeface="+mn-lt"/>
                        </a:rPr>
                        <a:t>Men</a:t>
                      </a:r>
                      <a:br>
                        <a:rPr lang="en-US" sz="1800" u="none" strike="noStrike" dirty="0">
                          <a:effectLst/>
                          <a:latin typeface="+mn-lt"/>
                        </a:rPr>
                      </a:br>
                      <a:r>
                        <a:rPr lang="en-US" sz="1800" u="none" strike="noStrike" dirty="0">
                          <a:effectLst/>
                          <a:latin typeface="+mn-lt"/>
                        </a:rPr>
                        <a:t>(n = 2377, 29%)</a:t>
                      </a:r>
                      <a:endParaRPr lang="en-US" sz="1800" b="1" i="0" u="none" strike="noStrike" dirty="0">
                        <a:solidFill>
                          <a:srgbClr val="264A60"/>
                        </a:solidFill>
                        <a:effectLst/>
                        <a:latin typeface="+mn-lt"/>
                      </a:endParaRPr>
                    </a:p>
                  </a:txBody>
                  <a:tcPr marL="6350" marR="6350" marT="6350" marB="0" anchor="ct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400" b="1" u="none" strike="noStrike" dirty="0">
                          <a:effectLst/>
                          <a:latin typeface="+mn-lt"/>
                        </a:rPr>
                        <a:t>Women</a:t>
                      </a:r>
                      <a:r>
                        <a:rPr lang="en-US" sz="1800" u="none" strike="noStrike" dirty="0">
                          <a:effectLst/>
                          <a:latin typeface="+mn-lt"/>
                        </a:rPr>
                        <a:t> </a:t>
                      </a:r>
                      <a:br>
                        <a:rPr lang="en-US" sz="1800" u="none" strike="noStrike" dirty="0">
                          <a:effectLst/>
                          <a:latin typeface="+mn-lt"/>
                        </a:rPr>
                      </a:br>
                      <a:r>
                        <a:rPr lang="en-US" sz="1800" u="none" strike="noStrike" dirty="0">
                          <a:effectLst/>
                          <a:latin typeface="+mn-lt"/>
                        </a:rPr>
                        <a:t>(n = 5958, 71%)</a:t>
                      </a:r>
                      <a:endParaRPr lang="en-US" sz="1800" b="1" i="0" u="none" strike="noStrike" dirty="0">
                        <a:solidFill>
                          <a:srgbClr val="264A60"/>
                        </a:solidFill>
                        <a:effectLst/>
                        <a:latin typeface="+mn-lt"/>
                      </a:endParaRPr>
                    </a:p>
                  </a:txBody>
                  <a:tcPr marL="6350" marR="6350" marT="6350" marB="0" anchor="ctr">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78324003"/>
                  </a:ext>
                </a:extLst>
              </a:tr>
              <a:tr h="428047">
                <a:tc>
                  <a:txBody>
                    <a:bodyPr/>
                    <a:lstStyle/>
                    <a:p>
                      <a:pPr algn="ctr" fontAlgn="ctr"/>
                      <a:r>
                        <a:rPr lang="en-US" sz="2000" u="none" strike="noStrike" dirty="0">
                          <a:effectLst/>
                          <a:latin typeface="+mn-lt"/>
                        </a:rPr>
                        <a:t>Age (years)</a:t>
                      </a:r>
                      <a:endParaRPr lang="en-US" sz="2000" b="1" i="0" u="none" strike="noStrike" dirty="0">
                        <a:solidFill>
                          <a:srgbClr val="264A60"/>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19.3 ± 1.3</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18.8 ± 1.0</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86316564"/>
                  </a:ext>
                </a:extLst>
              </a:tr>
              <a:tr h="428047">
                <a:tc>
                  <a:txBody>
                    <a:bodyPr/>
                    <a:lstStyle/>
                    <a:p>
                      <a:pPr algn="ctr" fontAlgn="ctr"/>
                      <a:r>
                        <a:rPr lang="en-US" sz="2000" u="none" strike="noStrike" dirty="0">
                          <a:effectLst/>
                          <a:latin typeface="+mn-lt"/>
                        </a:rPr>
                        <a:t>First Year Students</a:t>
                      </a:r>
                      <a:endParaRPr lang="en-US" sz="2000" b="1" i="0" u="none" strike="noStrike" dirty="0">
                        <a:solidFill>
                          <a:srgbClr val="264A60"/>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1083 (45.6%)</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3567 (59.9%)</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21016127"/>
                  </a:ext>
                </a:extLst>
              </a:tr>
              <a:tr h="428047">
                <a:tc>
                  <a:txBody>
                    <a:bodyPr/>
                    <a:lstStyle/>
                    <a:p>
                      <a:pPr algn="ctr" fontAlgn="ctr"/>
                      <a:r>
                        <a:rPr lang="en-US" sz="2000" u="none" strike="noStrike" dirty="0">
                          <a:effectLst/>
                          <a:latin typeface="+mn-lt"/>
                        </a:rPr>
                        <a:t>Health-Related Major</a:t>
                      </a:r>
                      <a:endParaRPr lang="en-US" sz="2000" b="1" i="0" u="none" strike="noStrike" dirty="0">
                        <a:solidFill>
                          <a:srgbClr val="264A60"/>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418 (17.6%)</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1777 (29.8%)</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43683740"/>
                  </a:ext>
                </a:extLst>
              </a:tr>
              <a:tr h="428047">
                <a:tc>
                  <a:txBody>
                    <a:bodyPr/>
                    <a:lstStyle/>
                    <a:p>
                      <a:pPr algn="ctr" fontAlgn="ctr"/>
                      <a:r>
                        <a:rPr lang="en-US" sz="2000" u="none" strike="noStrike">
                          <a:effectLst/>
                          <a:latin typeface="+mn-lt"/>
                        </a:rPr>
                        <a:t>Race (white)</a:t>
                      </a:r>
                      <a:endParaRPr lang="en-US" sz="2000" b="1" i="0" u="none" strike="noStrike">
                        <a:solidFill>
                          <a:srgbClr val="264A60"/>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2062 (92.4%)</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5460 (94.9%</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47980046"/>
                  </a:ext>
                </a:extLst>
              </a:tr>
              <a:tr h="428047">
                <a:tc>
                  <a:txBody>
                    <a:bodyPr/>
                    <a:lstStyle/>
                    <a:p>
                      <a:pPr algn="ctr" fontAlgn="ctr"/>
                      <a:r>
                        <a:rPr lang="en-US" sz="2000" u="none" strike="noStrike">
                          <a:effectLst/>
                          <a:latin typeface="+mn-lt"/>
                        </a:rPr>
                        <a:t>Non-Smoker</a:t>
                      </a:r>
                      <a:endParaRPr lang="en-US" sz="2000" b="1" i="0" u="none" strike="noStrike">
                        <a:solidFill>
                          <a:srgbClr val="264A60"/>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1595 (67.1%)</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4195 (94.3%)</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8002857"/>
                  </a:ext>
                </a:extLst>
              </a:tr>
              <a:tr h="428047">
                <a:tc>
                  <a:txBody>
                    <a:bodyPr/>
                    <a:lstStyle/>
                    <a:p>
                      <a:pPr algn="ctr" fontAlgn="ctr"/>
                      <a:r>
                        <a:rPr lang="en-US" sz="2000" u="none" strike="noStrike">
                          <a:effectLst/>
                          <a:latin typeface="+mn-lt"/>
                        </a:rPr>
                        <a:t>Alcohol Users</a:t>
                      </a:r>
                      <a:endParaRPr lang="en-US" sz="2000" b="1" i="0" u="none" strike="noStrike">
                        <a:solidFill>
                          <a:srgbClr val="264A60"/>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1420 (59.7%)</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3343 (75.2%)</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93058971"/>
                  </a:ext>
                </a:extLst>
              </a:tr>
              <a:tr h="428047">
                <a:tc>
                  <a:txBody>
                    <a:bodyPr/>
                    <a:lstStyle/>
                    <a:p>
                      <a:pPr algn="ctr" fontAlgn="ctr"/>
                      <a:r>
                        <a:rPr lang="en-US" sz="2000" u="none" strike="noStrike" dirty="0">
                          <a:effectLst/>
                          <a:latin typeface="+mn-lt"/>
                        </a:rPr>
                        <a:t>Pell Grant Recipient</a:t>
                      </a:r>
                      <a:endParaRPr lang="en-US" sz="2000" b="1" i="0" u="none" strike="noStrike" dirty="0">
                        <a:solidFill>
                          <a:srgbClr val="264A60"/>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308 (17.4%)</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ctr"/>
                      <a:r>
                        <a:rPr lang="en-US" sz="2000" u="none" strike="noStrike" dirty="0">
                          <a:effectLst/>
                          <a:latin typeface="+mn-lt"/>
                        </a:rPr>
                        <a:t>846 (19.1%)</a:t>
                      </a:r>
                      <a:endParaRPr lang="en-US" sz="2000" b="0" i="0" u="none" strike="noStrike" dirty="0">
                        <a:solidFill>
                          <a:srgbClr val="010205"/>
                        </a:solidFill>
                        <a:effectLst/>
                        <a:latin typeface="+mn-lt"/>
                      </a:endParaRPr>
                    </a:p>
                  </a:txBody>
                  <a:tcPr marL="6350" marR="635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81978901"/>
                  </a:ext>
                </a:extLst>
              </a:tr>
            </a:tbl>
          </a:graphicData>
        </a:graphic>
      </p:graphicFrame>
      <p:grpSp>
        <p:nvGrpSpPr>
          <p:cNvPr id="21" name="Group 20">
            <a:extLst>
              <a:ext uri="{FF2B5EF4-FFF2-40B4-BE49-F238E27FC236}">
                <a16:creationId xmlns:a16="http://schemas.microsoft.com/office/drawing/2014/main" id="{031B30A2-2528-A7CE-8F35-EEDDB087845F}"/>
              </a:ext>
            </a:extLst>
          </p:cNvPr>
          <p:cNvGrpSpPr/>
          <p:nvPr/>
        </p:nvGrpSpPr>
        <p:grpSpPr>
          <a:xfrm>
            <a:off x="26541723" y="11817594"/>
            <a:ext cx="9326880" cy="3881777"/>
            <a:chOff x="26331060" y="11665194"/>
            <a:chExt cx="9372443" cy="3881777"/>
          </a:xfrm>
        </p:grpSpPr>
        <p:sp>
          <p:nvSpPr>
            <p:cNvPr id="19" name="TextBox 18">
              <a:extLst>
                <a:ext uri="{FF2B5EF4-FFF2-40B4-BE49-F238E27FC236}">
                  <a16:creationId xmlns:a16="http://schemas.microsoft.com/office/drawing/2014/main" id="{3A8430AC-3809-C128-29CC-DBC1A75A4254}"/>
                </a:ext>
              </a:extLst>
            </p:cNvPr>
            <p:cNvSpPr txBox="1"/>
            <p:nvPr/>
          </p:nvSpPr>
          <p:spPr>
            <a:xfrm>
              <a:off x="26331060" y="12311525"/>
              <a:ext cx="9372443" cy="3235446"/>
            </a:xfrm>
            <a:prstGeom prst="rect">
              <a:avLst/>
            </a:prstGeom>
            <a:solidFill>
              <a:schemeClr val="bg1"/>
            </a:solidFill>
            <a:ln w="12700">
              <a:solidFill>
                <a:schemeClr val="tx1"/>
              </a:solidFill>
            </a:ln>
          </p:spPr>
          <p:txBody>
            <a:bodyPr wrap="square" rtlCol="0">
              <a:noAutofit/>
            </a:bodyPr>
            <a:lstStyle/>
            <a:p>
              <a:pPr marL="57150" algn="ctr">
                <a:lnSpc>
                  <a:spcPts val="600"/>
                </a:lnSpc>
              </a:pPr>
              <a:endParaRPr lang="en-US" sz="1050" b="1" dirty="0"/>
            </a:p>
            <a:p>
              <a:pPr marL="57150" algn="ctr">
                <a:lnSpc>
                  <a:spcPts val="3800"/>
                </a:lnSpc>
              </a:pPr>
              <a:r>
                <a:rPr lang="en-US" sz="3600" b="1" dirty="0"/>
                <a:t>Findings support the use of TyG as a proxy measure for IR in the young adult population. </a:t>
              </a:r>
            </a:p>
            <a:p>
              <a:pPr marL="57150" algn="ctr">
                <a:lnSpc>
                  <a:spcPts val="3800"/>
                </a:lnSpc>
                <a:spcBef>
                  <a:spcPts val="1800"/>
                </a:spcBef>
              </a:pPr>
              <a:r>
                <a:rPr lang="en-US" sz="3600" b="1" dirty="0"/>
                <a:t>Further research may help establish recommended values for TyG in monitoring disease risk and primary disease prevention</a:t>
              </a:r>
              <a:br>
                <a:rPr lang="en-US" sz="3600" b="1" dirty="0"/>
              </a:br>
              <a:r>
                <a:rPr lang="en-US" sz="3600" b="1" dirty="0"/>
                <a:t>for clinical use.</a:t>
              </a:r>
            </a:p>
          </p:txBody>
        </p:sp>
        <p:sp>
          <p:nvSpPr>
            <p:cNvPr id="6" name="TextBox 5">
              <a:extLst>
                <a:ext uri="{FF2B5EF4-FFF2-40B4-BE49-F238E27FC236}">
                  <a16:creationId xmlns:a16="http://schemas.microsoft.com/office/drawing/2014/main" id="{92A80A49-B6C4-A2C1-1BEF-E53174134075}"/>
                </a:ext>
              </a:extLst>
            </p:cNvPr>
            <p:cNvSpPr txBox="1"/>
            <p:nvPr/>
          </p:nvSpPr>
          <p:spPr>
            <a:xfrm>
              <a:off x="26331658" y="11665194"/>
              <a:ext cx="9371845" cy="646331"/>
            </a:xfrm>
            <a:prstGeom prst="rect">
              <a:avLst/>
            </a:prstGeom>
            <a:solidFill>
              <a:schemeClr val="accent1">
                <a:lumMod val="60000"/>
                <a:lumOff val="40000"/>
              </a:schemeClr>
            </a:solidFill>
            <a:ln w="12700">
              <a:solidFill>
                <a:schemeClr val="tx1"/>
              </a:solidFill>
            </a:ln>
          </p:spPr>
          <p:txBody>
            <a:bodyPr wrap="square" rtlCol="0">
              <a:spAutoFit/>
            </a:bodyPr>
            <a:lstStyle/>
            <a:p>
              <a:pPr algn="ctr"/>
              <a:r>
                <a:rPr lang="en-US" sz="3600" b="1" dirty="0">
                  <a:ea typeface="Cambria" panose="02040503050406030204" pitchFamily="18" charset="0"/>
                  <a:cs typeface="Times New Roman" panose="02020603050405020304" pitchFamily="18" charset="0"/>
                </a:rPr>
                <a:t>Conclusion &amp; Impact</a:t>
              </a:r>
            </a:p>
          </p:txBody>
        </p:sp>
      </p:grpSp>
      <p:pic>
        <p:nvPicPr>
          <p:cNvPr id="8" name="Picture 7" descr="Text, logo&#10;&#10;Description automatically generated with medium confidence">
            <a:extLst>
              <a:ext uri="{FF2B5EF4-FFF2-40B4-BE49-F238E27FC236}">
                <a16:creationId xmlns:a16="http://schemas.microsoft.com/office/drawing/2014/main" id="{EEFAEA8C-EDA9-CD05-AA9B-9CE21B0444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32119" y="864247"/>
            <a:ext cx="7349775" cy="2822313"/>
          </a:xfrm>
          <a:prstGeom prst="rect">
            <a:avLst/>
          </a:prstGeom>
        </p:spPr>
      </p:pic>
      <p:grpSp>
        <p:nvGrpSpPr>
          <p:cNvPr id="32" name="Group 31">
            <a:extLst>
              <a:ext uri="{FF2B5EF4-FFF2-40B4-BE49-F238E27FC236}">
                <a16:creationId xmlns:a16="http://schemas.microsoft.com/office/drawing/2014/main" id="{C5076E9B-37BA-5FEE-D304-52BFD2BF995F}"/>
              </a:ext>
            </a:extLst>
          </p:cNvPr>
          <p:cNvGrpSpPr/>
          <p:nvPr/>
        </p:nvGrpSpPr>
        <p:grpSpPr>
          <a:xfrm>
            <a:off x="717469" y="5596777"/>
            <a:ext cx="9326880" cy="7527234"/>
            <a:chOff x="552370" y="5299276"/>
            <a:chExt cx="9337197" cy="7527234"/>
          </a:xfrm>
        </p:grpSpPr>
        <p:sp>
          <p:nvSpPr>
            <p:cNvPr id="15" name="TextBox 14">
              <a:extLst>
                <a:ext uri="{FF2B5EF4-FFF2-40B4-BE49-F238E27FC236}">
                  <a16:creationId xmlns:a16="http://schemas.microsoft.com/office/drawing/2014/main" id="{4198569B-AC94-5903-A387-D6FF8F13B6EE}"/>
                </a:ext>
              </a:extLst>
            </p:cNvPr>
            <p:cNvSpPr txBox="1"/>
            <p:nvPr/>
          </p:nvSpPr>
          <p:spPr>
            <a:xfrm>
              <a:off x="552370" y="5881584"/>
              <a:ext cx="9337195" cy="6944926"/>
            </a:xfrm>
            <a:prstGeom prst="rect">
              <a:avLst/>
            </a:prstGeom>
            <a:solidFill>
              <a:schemeClr val="bg1"/>
            </a:solidFill>
            <a:ln w="12700">
              <a:solidFill>
                <a:schemeClr val="tx1"/>
              </a:solidFill>
            </a:ln>
          </p:spPr>
          <p:txBody>
            <a:bodyPr wrap="square" rtlCol="0">
              <a:noAutofit/>
            </a:bodyPr>
            <a:lstStyle>
              <a:defPPr>
                <a:defRPr lang="en-US"/>
              </a:defPPr>
            </a:lstStyle>
            <a:p>
              <a:pPr marL="57150">
                <a:lnSpc>
                  <a:spcPts val="3800"/>
                </a:lnSpc>
                <a:spcBef>
                  <a:spcPts val="600"/>
                </a:spcBef>
                <a:spcAft>
                  <a:spcPts val="600"/>
                </a:spcAft>
              </a:pPr>
              <a:r>
                <a:rPr lang="en-US" sz="3000" b="1" dirty="0"/>
                <a:t>Insulin resistance </a:t>
              </a:r>
              <a:r>
                <a:rPr lang="en-US" sz="3000" dirty="0"/>
                <a:t>(IR) exists undetected in the human body until several biologic systems have been compromised,</a:t>
              </a:r>
              <a:r>
                <a:rPr lang="en-US" sz="3000" baseline="30000" dirty="0"/>
                <a:t>1 </a:t>
              </a:r>
              <a:r>
                <a:rPr lang="en-US" sz="3000" dirty="0"/>
                <a:t>causing chronic illnesses associated with mortality and morbidity worldwide.</a:t>
              </a:r>
              <a:r>
                <a:rPr lang="en-US" sz="3000" baseline="30000" dirty="0"/>
                <a:t>2-6 </a:t>
              </a:r>
              <a:r>
                <a:rPr lang="en-US" sz="3000" dirty="0"/>
                <a:t>Diagnosis of metabolic syndrome (</a:t>
              </a:r>
              <a:r>
                <a:rPr lang="en-US" sz="3000" dirty="0" err="1"/>
                <a:t>MetS</a:t>
              </a:r>
              <a:r>
                <a:rPr lang="en-US" sz="3000" dirty="0"/>
                <a:t>) is often the first time many people realize they have IR, frequently occurring after age 40. Knowing </a:t>
              </a:r>
              <a:r>
                <a:rPr lang="en-US" sz="3000" b="1" dirty="0"/>
                <a:t>when</a:t>
              </a:r>
              <a:r>
                <a:rPr lang="en-US" sz="3000" dirty="0"/>
                <a:t> insulin resistance begins will support implementing new interventions and may reduce the incidence of major chronic diseases. </a:t>
              </a:r>
            </a:p>
            <a:p>
              <a:pPr marL="57150">
                <a:lnSpc>
                  <a:spcPts val="3800"/>
                </a:lnSpc>
                <a:spcBef>
                  <a:spcPts val="600"/>
                </a:spcBef>
                <a:spcAft>
                  <a:spcPts val="600"/>
                </a:spcAft>
              </a:pPr>
              <a:r>
                <a:rPr lang="en-US" sz="3000" dirty="0"/>
                <a:t>The </a:t>
              </a:r>
              <a:r>
                <a:rPr lang="en-US" sz="3000" b="1" dirty="0"/>
                <a:t>Triglyceride Glucose Index (TyG) </a:t>
              </a:r>
              <a:r>
                <a:rPr lang="en-US" sz="3000" dirty="0"/>
                <a:t>is a proximal measure to assess IR using common lab tests.</a:t>
              </a:r>
              <a:r>
                <a:rPr lang="en-US" sz="3000" baseline="30000" dirty="0"/>
                <a:t>7</a:t>
              </a:r>
              <a:r>
                <a:rPr lang="en-US" sz="3000" dirty="0"/>
                <a:t> Using the TyG in younger, assumed healthy populations will help to identify when insulin resistance begins and identify appropriate ages to introduce interventions.</a:t>
              </a:r>
            </a:p>
          </p:txBody>
        </p:sp>
        <p:sp>
          <p:nvSpPr>
            <p:cNvPr id="2" name="TextBox 1">
              <a:extLst>
                <a:ext uri="{FF2B5EF4-FFF2-40B4-BE49-F238E27FC236}">
                  <a16:creationId xmlns:a16="http://schemas.microsoft.com/office/drawing/2014/main" id="{B3690154-F4F3-845C-AB5A-F950B914C94A}"/>
                </a:ext>
              </a:extLst>
            </p:cNvPr>
            <p:cNvSpPr txBox="1"/>
            <p:nvPr/>
          </p:nvSpPr>
          <p:spPr>
            <a:xfrm>
              <a:off x="552371" y="5299276"/>
              <a:ext cx="9337196" cy="646331"/>
            </a:xfrm>
            <a:prstGeom prst="rect">
              <a:avLst/>
            </a:prstGeom>
            <a:solidFill>
              <a:schemeClr val="accent1">
                <a:lumMod val="60000"/>
                <a:lumOff val="40000"/>
              </a:schemeClr>
            </a:solidFill>
            <a:ln w="12700">
              <a:solidFill>
                <a:schemeClr val="tx1"/>
              </a:solidFill>
            </a:ln>
          </p:spPr>
          <p:txBody>
            <a:bodyPr wrap="square" rtlCol="0">
              <a:spAutoFit/>
            </a:bodyPr>
            <a:lstStyle/>
            <a:p>
              <a:pPr algn="ctr"/>
              <a:r>
                <a:rPr lang="en-US" sz="3600" dirty="0">
                  <a:ea typeface="Cambria" panose="02040503050406030204" pitchFamily="18" charset="0"/>
                  <a:cs typeface="Times New Roman" panose="02020603050405020304" pitchFamily="18" charset="0"/>
                </a:rPr>
                <a:t>Background</a:t>
              </a:r>
            </a:p>
          </p:txBody>
        </p:sp>
      </p:grpSp>
      <p:grpSp>
        <p:nvGrpSpPr>
          <p:cNvPr id="33" name="Group 32">
            <a:extLst>
              <a:ext uri="{FF2B5EF4-FFF2-40B4-BE49-F238E27FC236}">
                <a16:creationId xmlns:a16="http://schemas.microsoft.com/office/drawing/2014/main" id="{25DC43B4-51F0-A42F-94C3-AFD2AB7DBBF8}"/>
              </a:ext>
            </a:extLst>
          </p:cNvPr>
          <p:cNvGrpSpPr/>
          <p:nvPr/>
        </p:nvGrpSpPr>
        <p:grpSpPr>
          <a:xfrm>
            <a:off x="715865" y="3154309"/>
            <a:ext cx="9324158" cy="2212652"/>
            <a:chOff x="550764" y="3001909"/>
            <a:chExt cx="9337195" cy="2106794"/>
          </a:xfrm>
        </p:grpSpPr>
        <p:sp>
          <p:nvSpPr>
            <p:cNvPr id="14" name="TextBox 13">
              <a:extLst>
                <a:ext uri="{FF2B5EF4-FFF2-40B4-BE49-F238E27FC236}">
                  <a16:creationId xmlns:a16="http://schemas.microsoft.com/office/drawing/2014/main" id="{0BCA0FEC-5B44-56B8-D6AF-B9E6E7B8FCBB}"/>
                </a:ext>
              </a:extLst>
            </p:cNvPr>
            <p:cNvSpPr txBox="1"/>
            <p:nvPr/>
          </p:nvSpPr>
          <p:spPr>
            <a:xfrm>
              <a:off x="550764" y="3090821"/>
              <a:ext cx="9337195" cy="2017882"/>
            </a:xfrm>
            <a:prstGeom prst="rect">
              <a:avLst/>
            </a:prstGeom>
            <a:solidFill>
              <a:schemeClr val="bg1"/>
            </a:solidFill>
            <a:ln w="12700">
              <a:solidFill>
                <a:schemeClr val="tx1"/>
              </a:solidFill>
            </a:ln>
          </p:spPr>
          <p:txBody>
            <a:bodyPr wrap="square" rtlCol="0">
              <a:noAutofit/>
            </a:bodyPr>
            <a:lstStyle/>
            <a:p>
              <a:pPr algn="ctr">
                <a:lnSpc>
                  <a:spcPts val="3600"/>
                </a:lnSpc>
                <a:spcBef>
                  <a:spcPts val="1200"/>
                </a:spcBef>
              </a:pPr>
              <a:r>
                <a:rPr lang="en-US" sz="3200" b="1" dirty="0"/>
                <a:t>Objective</a:t>
              </a:r>
            </a:p>
            <a:p>
              <a:pPr marL="57150" algn="ctr">
                <a:lnSpc>
                  <a:spcPts val="3800"/>
                </a:lnSpc>
                <a:spcBef>
                  <a:spcPts val="1200"/>
                </a:spcBef>
              </a:pPr>
              <a:r>
                <a:rPr lang="en-US" sz="3600" b="1" dirty="0"/>
                <a:t>To assess insulin resistance</a:t>
              </a:r>
              <a:br>
                <a:rPr lang="en-US" sz="3600" b="1" dirty="0"/>
              </a:br>
              <a:r>
                <a:rPr lang="en-US" sz="3600" b="1" dirty="0">
                  <a:solidFill>
                    <a:srgbClr val="C00000"/>
                  </a:solidFill>
                </a:rPr>
                <a:t>for the first time </a:t>
              </a:r>
              <a:r>
                <a:rPr lang="en-US" sz="3600" b="1" dirty="0"/>
                <a:t>in a young adult population using the </a:t>
              </a:r>
              <a:r>
                <a:rPr lang="en-US" sz="3600" b="1" dirty="0">
                  <a:solidFill>
                    <a:srgbClr val="C00000"/>
                  </a:solidFill>
                </a:rPr>
                <a:t>Triglyceride Glucose Index (TyG)</a:t>
              </a:r>
              <a:r>
                <a:rPr lang="en-US" sz="3600" b="1" dirty="0"/>
                <a:t>.</a:t>
              </a:r>
              <a:endParaRPr lang="en-US" sz="3600" dirty="0"/>
            </a:p>
          </p:txBody>
        </p:sp>
        <p:sp>
          <p:nvSpPr>
            <p:cNvPr id="28" name="TextBox 27">
              <a:extLst>
                <a:ext uri="{FF2B5EF4-FFF2-40B4-BE49-F238E27FC236}">
                  <a16:creationId xmlns:a16="http://schemas.microsoft.com/office/drawing/2014/main" id="{473B0692-6467-40CA-322F-A4DB4238D990}"/>
                </a:ext>
              </a:extLst>
            </p:cNvPr>
            <p:cNvSpPr txBox="1"/>
            <p:nvPr/>
          </p:nvSpPr>
          <p:spPr>
            <a:xfrm>
              <a:off x="551350" y="3001909"/>
              <a:ext cx="9336024" cy="646331"/>
            </a:xfrm>
            <a:prstGeom prst="rect">
              <a:avLst/>
            </a:prstGeom>
            <a:solidFill>
              <a:schemeClr val="accent1">
                <a:lumMod val="60000"/>
                <a:lumOff val="40000"/>
              </a:schemeClr>
            </a:solidFill>
            <a:ln w="12700">
              <a:solidFill>
                <a:schemeClr val="tx1"/>
              </a:solidFill>
            </a:ln>
          </p:spPr>
          <p:txBody>
            <a:bodyPr wrap="square" rtlCol="0">
              <a:spAutoFit/>
            </a:bodyPr>
            <a:lstStyle/>
            <a:p>
              <a:pPr algn="ctr"/>
              <a:r>
                <a:rPr lang="en-US" sz="3600" b="1" dirty="0">
                  <a:ea typeface="Cambria" panose="02040503050406030204" pitchFamily="18" charset="0"/>
                  <a:cs typeface="Times New Roman" panose="02020603050405020304" pitchFamily="18" charset="0"/>
                </a:rPr>
                <a:t>Objective</a:t>
              </a:r>
            </a:p>
          </p:txBody>
        </p:sp>
      </p:grpSp>
      <p:grpSp>
        <p:nvGrpSpPr>
          <p:cNvPr id="35" name="Group 34">
            <a:extLst>
              <a:ext uri="{FF2B5EF4-FFF2-40B4-BE49-F238E27FC236}">
                <a16:creationId xmlns:a16="http://schemas.microsoft.com/office/drawing/2014/main" id="{E0F0478A-86F4-1426-D28A-782C121E5C00}"/>
              </a:ext>
            </a:extLst>
          </p:cNvPr>
          <p:cNvGrpSpPr/>
          <p:nvPr/>
        </p:nvGrpSpPr>
        <p:grpSpPr>
          <a:xfrm>
            <a:off x="723820" y="16272745"/>
            <a:ext cx="9326880" cy="12449233"/>
            <a:chOff x="552370" y="15797269"/>
            <a:chExt cx="9336024" cy="12929065"/>
          </a:xfrm>
        </p:grpSpPr>
        <p:sp>
          <p:nvSpPr>
            <p:cNvPr id="17" name="TextBox 16">
              <a:extLst>
                <a:ext uri="{FF2B5EF4-FFF2-40B4-BE49-F238E27FC236}">
                  <a16:creationId xmlns:a16="http://schemas.microsoft.com/office/drawing/2014/main" id="{2391A636-D95C-9995-9AE4-96E6D2BB4237}"/>
                </a:ext>
              </a:extLst>
            </p:cNvPr>
            <p:cNvSpPr txBox="1"/>
            <p:nvPr/>
          </p:nvSpPr>
          <p:spPr>
            <a:xfrm>
              <a:off x="552370" y="15990126"/>
              <a:ext cx="9336024" cy="12736208"/>
            </a:xfrm>
            <a:prstGeom prst="rect">
              <a:avLst/>
            </a:prstGeom>
            <a:solidFill>
              <a:schemeClr val="bg1"/>
            </a:solidFill>
            <a:ln w="12700">
              <a:solidFill>
                <a:schemeClr val="tx1"/>
              </a:solidFill>
            </a:ln>
          </p:spPr>
          <p:txBody>
            <a:bodyPr wrap="square" rtlCol="0">
              <a:noAutofit/>
            </a:bodyPr>
            <a:lstStyle/>
            <a:p>
              <a:r>
                <a:rPr lang="en-US" sz="2400" b="1" dirty="0"/>
                <a:t>Methods</a:t>
              </a:r>
            </a:p>
            <a:p>
              <a:pPr marL="57150">
                <a:lnSpc>
                  <a:spcPts val="2900"/>
                </a:lnSpc>
                <a:spcBef>
                  <a:spcPts val="1200"/>
                </a:spcBef>
                <a:spcAft>
                  <a:spcPts val="800"/>
                </a:spcAft>
                <a:tabLst>
                  <a:tab pos="5829300" algn="r"/>
                </a:tabLst>
              </a:pPr>
              <a:r>
                <a:rPr lang="en-US" sz="2800" b="1" i="1" kern="100" dirty="0">
                  <a:effectLst/>
                  <a:ea typeface="Calibri" panose="020F0502020204030204" pitchFamily="34" charset="0"/>
                  <a:cs typeface="Calibri" panose="020F0502020204030204" pitchFamily="34" charset="0"/>
                </a:rPr>
                <a:t>Study Design &amp; Participants </a:t>
              </a:r>
              <a:r>
                <a:rPr lang="en-US" sz="2800" b="1" i="1" kern="100" dirty="0">
                  <a:ea typeface="Calibri" panose="020F0502020204030204" pitchFamily="34" charset="0"/>
                  <a:cs typeface="Calibri" panose="020F0502020204030204" pitchFamily="34" charset="0"/>
                </a:rPr>
                <a:t>(n = 8335)</a:t>
              </a:r>
            </a:p>
            <a:p>
              <a:pPr marL="285750" indent="-228600">
                <a:lnSpc>
                  <a:spcPts val="3100"/>
                </a:lnSpc>
                <a:spcBef>
                  <a:spcPts val="1200"/>
                </a:spcBef>
                <a:buFont typeface="Arial" panose="020B0604020202020204" pitchFamily="34" charset="0"/>
                <a:buChar char="•"/>
                <a:tabLst>
                  <a:tab pos="5829300" algn="r"/>
                </a:tabLst>
              </a:pPr>
              <a:r>
                <a:rPr lang="en-US" sz="2800" kern="0" spc="10" dirty="0">
                  <a:effectLst/>
                  <a:ea typeface="Calibri" panose="020F0502020204030204" pitchFamily="34" charset="0"/>
                  <a:cs typeface="Calibri" panose="020F0502020204030204" pitchFamily="34" charset="0"/>
                </a:rPr>
                <a:t>Data were collected from the College Health and </a:t>
              </a:r>
              <a:r>
                <a:rPr lang="en-US" sz="2800" kern="0" spc="10" dirty="0">
                  <a:ea typeface="Calibri" panose="020F0502020204030204" pitchFamily="34" charset="0"/>
                  <a:cs typeface="Calibri" panose="020F0502020204030204" pitchFamily="34" charset="0"/>
                </a:rPr>
                <a:t>Nutrition</a:t>
              </a:r>
              <a:r>
                <a:rPr lang="en-US" sz="2800" kern="0" spc="10" dirty="0">
                  <a:effectLst/>
                  <a:ea typeface="Calibri" panose="020F0502020204030204" pitchFamily="34" charset="0"/>
                  <a:cs typeface="Calibri" panose="020F0502020204030204" pitchFamily="34" charset="0"/>
                </a:rPr>
                <a:t> Assessment Survey (CHANAS) between 2005 </a:t>
              </a:r>
              <a:r>
                <a:rPr lang="en-US" sz="2800" kern="0" spc="10" dirty="0">
                  <a:ea typeface="Calibri" panose="020F0502020204030204" pitchFamily="34" charset="0"/>
                  <a:cs typeface="Calibri" panose="020F0502020204030204" pitchFamily="34" charset="0"/>
                </a:rPr>
                <a:t>– 2021</a:t>
              </a:r>
              <a:endParaRPr lang="en-US" sz="2800" kern="0" spc="10" dirty="0">
                <a:ea typeface="Calibri" panose="020F0502020204030204" pitchFamily="34" charset="0"/>
                <a:cs typeface="Times New Roman" panose="02020603050405020304" pitchFamily="18" charset="0"/>
              </a:endParaRPr>
            </a:p>
            <a:p>
              <a:pPr marL="285750" indent="-228600">
                <a:lnSpc>
                  <a:spcPts val="3100"/>
                </a:lnSpc>
                <a:spcBef>
                  <a:spcPts val="1200"/>
                </a:spcBef>
                <a:buFont typeface="Arial" panose="020B0604020202020204" pitchFamily="34" charset="0"/>
                <a:buChar char="•"/>
                <a:tabLst>
                  <a:tab pos="5829300" algn="r"/>
                </a:tabLst>
              </a:pPr>
              <a:r>
                <a:rPr lang="en-US" sz="2800" kern="0" spc="10" dirty="0">
                  <a:effectLst/>
                  <a:ea typeface="Calibri" panose="020F0502020204030204" pitchFamily="34" charset="0"/>
                  <a:cs typeface="Calibri" panose="020F0502020204030204" pitchFamily="34" charset="0"/>
                </a:rPr>
                <a:t>On-going cross-sectional observational study of </a:t>
              </a:r>
              <a:r>
                <a:rPr lang="en-US" sz="2800" kern="0" spc="10" dirty="0">
                  <a:ea typeface="Calibri" panose="020F0502020204030204" pitchFamily="34" charset="0"/>
                  <a:cs typeface="Calibri" panose="020F0502020204030204" pitchFamily="34" charset="0"/>
                </a:rPr>
                <a:t>undergraduate students (ages 18 – 24) enrolled in a UNH introductory nutrition and wellness class </a:t>
              </a:r>
            </a:p>
            <a:p>
              <a:pPr marL="285750" marR="0" indent="-228600">
                <a:lnSpc>
                  <a:spcPts val="3100"/>
                </a:lnSpc>
                <a:spcBef>
                  <a:spcPts val="1200"/>
                </a:spcBef>
                <a:buFont typeface="Arial" panose="020B0604020202020204" pitchFamily="34" charset="0"/>
                <a:buChar char="•"/>
                <a:tabLst>
                  <a:tab pos="5829300" algn="r"/>
                </a:tabLst>
              </a:pPr>
              <a:r>
                <a:rPr lang="en-US" sz="2800" kern="0" spc="10" dirty="0">
                  <a:effectLst/>
                  <a:ea typeface="Calibri" panose="020F0502020204030204" pitchFamily="34" charset="0"/>
                  <a:cs typeface="Calibri" panose="020F0502020204030204" pitchFamily="34" charset="0"/>
                </a:rPr>
                <a:t>Information collected includes anthropometric, biochemical, clinical, dietary, environmental and behavioral data</a:t>
              </a:r>
              <a:endParaRPr lang="en-US" sz="2800" kern="0" spc="10" dirty="0">
                <a:effectLst/>
                <a:ea typeface="Calibri" panose="020F0502020204030204" pitchFamily="34" charset="0"/>
                <a:cs typeface="Times New Roman" panose="02020603050405020304" pitchFamily="18" charset="0"/>
              </a:endParaRPr>
            </a:p>
            <a:p>
              <a:pPr marL="285750" indent="-228600">
                <a:lnSpc>
                  <a:spcPts val="3100"/>
                </a:lnSpc>
                <a:spcBef>
                  <a:spcPts val="1200"/>
                </a:spcBef>
                <a:buFont typeface="Arial" panose="020B0604020202020204" pitchFamily="34" charset="0"/>
                <a:buChar char="•"/>
                <a:tabLst>
                  <a:tab pos="5829300" algn="r"/>
                </a:tabLst>
              </a:pPr>
              <a:r>
                <a:rPr lang="en-US" sz="2800" kern="0" spc="10" dirty="0">
                  <a:ea typeface="Calibri" panose="020F0502020204030204" pitchFamily="34" charset="0"/>
                  <a:cs typeface="Calibri" panose="020F0502020204030204" pitchFamily="34" charset="0"/>
                </a:rPr>
                <a:t>All participants provided informed consent prior to data collection (UNH IRB #5524)</a:t>
              </a:r>
            </a:p>
            <a:p>
              <a:pPr marL="57150" marR="0">
                <a:lnSpc>
                  <a:spcPts val="2900"/>
                </a:lnSpc>
                <a:spcBef>
                  <a:spcPts val="1200"/>
                </a:spcBef>
                <a:spcAft>
                  <a:spcPts val="800"/>
                </a:spcAft>
                <a:tabLst>
                  <a:tab pos="5829300" algn="r"/>
                </a:tabLst>
              </a:pPr>
              <a:r>
                <a:rPr lang="en-US" sz="2800" b="1" i="1" kern="0" spc="10" dirty="0">
                  <a:effectLst/>
                  <a:ea typeface="Calibri" panose="020F0502020204030204" pitchFamily="34" charset="0"/>
                  <a:cs typeface="Calibri" panose="020F0502020204030204" pitchFamily="34" charset="0"/>
                </a:rPr>
                <a:t>Data</a:t>
              </a:r>
              <a:endParaRPr lang="en-US" sz="2800" b="1" kern="0" spc="10" dirty="0">
                <a:effectLst/>
                <a:ea typeface="Calibri" panose="020F0502020204030204" pitchFamily="34" charset="0"/>
                <a:cs typeface="Times New Roman" panose="02020603050405020304" pitchFamily="18" charset="0"/>
              </a:endParaRPr>
            </a:p>
            <a:p>
              <a:pPr marL="285750" indent="-228600">
                <a:lnSpc>
                  <a:spcPts val="3100"/>
                </a:lnSpc>
                <a:spcBef>
                  <a:spcPts val="1200"/>
                </a:spcBef>
                <a:buFont typeface="Arial" panose="020B0604020202020204" pitchFamily="34" charset="0"/>
                <a:buChar char="•"/>
                <a:tabLst>
                  <a:tab pos="5829300" algn="r"/>
                </a:tabLst>
              </a:pPr>
              <a:r>
                <a:rPr lang="en-US" sz="2800" kern="0" spc="10" dirty="0"/>
                <a:t>TyG </a:t>
              </a:r>
              <a:r>
                <a:rPr lang="en-US" sz="2800" kern="0" spc="10" dirty="0">
                  <a:ea typeface="Calibri" panose="020F0502020204030204" pitchFamily="34" charset="0"/>
                  <a:cs typeface="Calibri" panose="020F0502020204030204" pitchFamily="34" charset="0"/>
                </a:rPr>
                <a:t>treated as a continuous variable</a:t>
              </a:r>
            </a:p>
            <a:p>
              <a:pPr marL="285750" indent="-228600">
                <a:lnSpc>
                  <a:spcPts val="3100"/>
                </a:lnSpc>
                <a:spcBef>
                  <a:spcPts val="1200"/>
                </a:spcBef>
                <a:buFont typeface="Arial" panose="020B0604020202020204" pitchFamily="34" charset="0"/>
                <a:buChar char="•"/>
                <a:tabLst>
                  <a:tab pos="5829300" algn="r"/>
                </a:tabLst>
              </a:pPr>
              <a:r>
                <a:rPr lang="en-US" sz="2800" kern="0" spc="10" dirty="0">
                  <a:ea typeface="Calibri" panose="020F0502020204030204" pitchFamily="34" charset="0"/>
                  <a:cs typeface="Calibri" panose="020F0502020204030204" pitchFamily="34" charset="0"/>
                </a:rPr>
                <a:t>Spearman’s correlation used to evaluate the relationship between TyG and the following variables, including:</a:t>
              </a:r>
            </a:p>
            <a:p>
              <a:pPr marL="857250" lvl="1" indent="-342900">
                <a:lnSpc>
                  <a:spcPts val="2700"/>
                </a:lnSpc>
                <a:spcBef>
                  <a:spcPts val="1200"/>
                </a:spcBef>
                <a:buSzPct val="80000"/>
                <a:buFont typeface="Courier New" panose="02070309020205020404" pitchFamily="49" charset="0"/>
                <a:buChar char="o"/>
                <a:tabLst>
                  <a:tab pos="5829300" algn="r"/>
                </a:tabLst>
              </a:pPr>
              <a:r>
                <a:rPr lang="en-US" sz="2800" kern="0" spc="10" dirty="0" err="1">
                  <a:ea typeface="Calibri" panose="020F0502020204030204" pitchFamily="34" charset="0"/>
                  <a:cs typeface="Calibri" panose="020F0502020204030204" pitchFamily="34" charset="0"/>
                </a:rPr>
                <a:t>MetS</a:t>
              </a:r>
              <a:r>
                <a:rPr lang="en-US" sz="2800" kern="0" spc="10" dirty="0">
                  <a:ea typeface="Calibri" panose="020F0502020204030204" pitchFamily="34" charset="0"/>
                  <a:cs typeface="Calibri" panose="020F0502020204030204" pitchFamily="34" charset="0"/>
                </a:rPr>
                <a:t> criteria (treated as a categorical variable)</a:t>
              </a:r>
            </a:p>
            <a:p>
              <a:pPr marL="857250" lvl="1" indent="-342900">
                <a:lnSpc>
                  <a:spcPts val="2700"/>
                </a:lnSpc>
                <a:spcBef>
                  <a:spcPts val="1200"/>
                </a:spcBef>
                <a:buSzPct val="80000"/>
                <a:buFont typeface="Courier New" panose="02070309020205020404" pitchFamily="49" charset="0"/>
                <a:buChar char="o"/>
                <a:tabLst>
                  <a:tab pos="5829300" algn="r"/>
                </a:tabLst>
              </a:pPr>
              <a:r>
                <a:rPr lang="en-US" sz="2800" kern="0" spc="10" dirty="0">
                  <a:ea typeface="Calibri" panose="020F0502020204030204" pitchFamily="34" charset="0"/>
                  <a:cs typeface="Calibri" panose="020F0502020204030204" pitchFamily="34" charset="0"/>
                </a:rPr>
                <a:t>Body Mass Index (BMI, weight (kg) ÷ by height</a:t>
              </a:r>
              <a:r>
                <a:rPr lang="en-US" sz="2800" kern="0" spc="10" baseline="30000" dirty="0">
                  <a:ea typeface="Calibri" panose="020F0502020204030204" pitchFamily="34" charset="0"/>
                  <a:cs typeface="Calibri" panose="020F0502020204030204" pitchFamily="34" charset="0"/>
                </a:rPr>
                <a:t>2</a:t>
              </a:r>
              <a:r>
                <a:rPr lang="en-US" sz="2800" kern="0" spc="10" dirty="0">
                  <a:ea typeface="Calibri" panose="020F0502020204030204" pitchFamily="34" charset="0"/>
                  <a:cs typeface="Calibri" panose="020F0502020204030204" pitchFamily="34" charset="0"/>
                </a:rPr>
                <a:t> (m)) (treated as a continuous and categorical variable)</a:t>
              </a:r>
            </a:p>
            <a:p>
              <a:pPr marL="857250" lvl="1" indent="-342900">
                <a:lnSpc>
                  <a:spcPts val="2700"/>
                </a:lnSpc>
                <a:spcBef>
                  <a:spcPts val="1200"/>
                </a:spcBef>
                <a:buSzPct val="80000"/>
                <a:buFont typeface="Courier New" panose="02070309020205020404" pitchFamily="49" charset="0"/>
                <a:buChar char="o"/>
                <a:tabLst>
                  <a:tab pos="5829300" algn="r"/>
                </a:tabLst>
              </a:pPr>
              <a:r>
                <a:rPr lang="en-US" sz="2800" kern="0" spc="10" dirty="0">
                  <a:ea typeface="Calibri" panose="020F0502020204030204" pitchFamily="34" charset="0"/>
                  <a:cs typeface="Calibri" panose="020F0502020204030204" pitchFamily="34" charset="0"/>
                </a:rPr>
                <a:t>Gender (male or female)</a:t>
              </a:r>
            </a:p>
            <a:p>
              <a:pPr marL="857250" lvl="1" indent="-342900">
                <a:lnSpc>
                  <a:spcPts val="2700"/>
                </a:lnSpc>
                <a:spcBef>
                  <a:spcPts val="1200"/>
                </a:spcBef>
                <a:buSzPct val="80000"/>
                <a:buFont typeface="Courier New" panose="02070309020205020404" pitchFamily="49" charset="0"/>
                <a:buChar char="o"/>
                <a:tabLst>
                  <a:tab pos="5829300" algn="r"/>
                </a:tabLst>
              </a:pPr>
              <a:r>
                <a:rPr lang="en-US" sz="2800" kern="0" spc="10" dirty="0">
                  <a:ea typeface="Calibri" panose="020F0502020204030204" pitchFamily="34" charset="0"/>
                  <a:cs typeface="Calibri" panose="020F0502020204030204" pitchFamily="34" charset="0"/>
                </a:rPr>
                <a:t>Anthropometric data (height, weight, waist circumference)</a:t>
              </a:r>
            </a:p>
            <a:p>
              <a:pPr marL="857250" lvl="1" indent="-342900">
                <a:lnSpc>
                  <a:spcPts val="2700"/>
                </a:lnSpc>
                <a:spcBef>
                  <a:spcPts val="1200"/>
                </a:spcBef>
                <a:buSzPct val="80000"/>
                <a:buFont typeface="Courier New" panose="02070309020205020404" pitchFamily="49" charset="0"/>
                <a:buChar char="o"/>
                <a:tabLst>
                  <a:tab pos="5829300" algn="r"/>
                </a:tabLst>
              </a:pPr>
              <a:r>
                <a:rPr lang="en-US" sz="2800" kern="0" spc="10" dirty="0">
                  <a:ea typeface="Calibri" panose="020F0502020204030204" pitchFamily="34" charset="0"/>
                  <a:cs typeface="Calibri" panose="020F0502020204030204" pitchFamily="34" charset="0"/>
                </a:rPr>
                <a:t>Clinical values (blood pressure)</a:t>
              </a:r>
            </a:p>
            <a:p>
              <a:pPr marL="857250" lvl="1" indent="-342900">
                <a:lnSpc>
                  <a:spcPts val="2700"/>
                </a:lnSpc>
                <a:spcBef>
                  <a:spcPts val="1200"/>
                </a:spcBef>
                <a:buSzPct val="80000"/>
                <a:buFont typeface="Courier New" panose="02070309020205020404" pitchFamily="49" charset="0"/>
                <a:buChar char="o"/>
                <a:tabLst>
                  <a:tab pos="5829300" algn="r"/>
                </a:tabLst>
              </a:pPr>
              <a:r>
                <a:rPr lang="en-US" sz="2800" kern="0" spc="10" dirty="0">
                  <a:ea typeface="Calibri" panose="020F0502020204030204" pitchFamily="34" charset="0"/>
                  <a:cs typeface="Calibri" panose="020F0502020204030204" pitchFamily="34" charset="0"/>
                </a:rPr>
                <a:t>Biochemical values (fasting triglycerides, fasting blood glucose, and high-density lipoprotein)</a:t>
              </a:r>
            </a:p>
            <a:p>
              <a:pPr marL="400050" indent="-342900">
                <a:lnSpc>
                  <a:spcPts val="3100"/>
                </a:lnSpc>
                <a:spcBef>
                  <a:spcPts val="1200"/>
                </a:spcBef>
                <a:buSzPct val="100000"/>
                <a:buFont typeface="Arial" panose="020B0604020202020204" pitchFamily="34" charset="0"/>
                <a:buChar char="•"/>
                <a:tabLst>
                  <a:tab pos="5829300" algn="r"/>
                </a:tabLst>
              </a:pPr>
              <a:r>
                <a:rPr lang="en-US" sz="2800" kern="0" spc="10" dirty="0"/>
                <a:t>Statistical analyses conducted with SPSS 28.0 with significant differences set at p &lt; .05</a:t>
              </a:r>
            </a:p>
          </p:txBody>
        </p:sp>
        <p:sp>
          <p:nvSpPr>
            <p:cNvPr id="31" name="TextBox 30">
              <a:extLst>
                <a:ext uri="{FF2B5EF4-FFF2-40B4-BE49-F238E27FC236}">
                  <a16:creationId xmlns:a16="http://schemas.microsoft.com/office/drawing/2014/main" id="{4B1E60D1-AA1E-D1A1-91E0-DEA4CC2F40FA}"/>
                </a:ext>
              </a:extLst>
            </p:cNvPr>
            <p:cNvSpPr txBox="1"/>
            <p:nvPr/>
          </p:nvSpPr>
          <p:spPr>
            <a:xfrm>
              <a:off x="552370" y="15797269"/>
              <a:ext cx="9336024" cy="671243"/>
            </a:xfrm>
            <a:prstGeom prst="rect">
              <a:avLst/>
            </a:prstGeom>
            <a:solidFill>
              <a:schemeClr val="accent1">
                <a:lumMod val="60000"/>
                <a:lumOff val="40000"/>
              </a:schemeClr>
            </a:solidFill>
            <a:ln w="12700">
              <a:solidFill>
                <a:schemeClr val="tx1"/>
              </a:solidFill>
            </a:ln>
          </p:spPr>
          <p:txBody>
            <a:bodyPr wrap="square" rtlCol="0">
              <a:spAutoFit/>
            </a:bodyPr>
            <a:lstStyle/>
            <a:p>
              <a:pPr algn="ctr"/>
              <a:r>
                <a:rPr lang="en-US" sz="3600" dirty="0">
                  <a:ea typeface="Cambria" panose="02040503050406030204" pitchFamily="18" charset="0"/>
                  <a:cs typeface="Times New Roman" panose="02020603050405020304" pitchFamily="18" charset="0"/>
                </a:rPr>
                <a:t>Methods</a:t>
              </a:r>
              <a:endParaRPr lang="en-US" sz="3200" dirty="0">
                <a:ea typeface="Cambria" panose="02040503050406030204" pitchFamily="18" charset="0"/>
                <a:cs typeface="Times New Roman" panose="02020603050405020304" pitchFamily="18" charset="0"/>
              </a:endParaRPr>
            </a:p>
          </p:txBody>
        </p:sp>
      </p:grpSp>
      <p:grpSp>
        <p:nvGrpSpPr>
          <p:cNvPr id="40" name="Group 39">
            <a:extLst>
              <a:ext uri="{FF2B5EF4-FFF2-40B4-BE49-F238E27FC236}">
                <a16:creationId xmlns:a16="http://schemas.microsoft.com/office/drawing/2014/main" id="{9F58F594-CCDB-817D-DD69-1E14F6E0E356}"/>
              </a:ext>
            </a:extLst>
          </p:cNvPr>
          <p:cNvGrpSpPr/>
          <p:nvPr/>
        </p:nvGrpSpPr>
        <p:grpSpPr>
          <a:xfrm>
            <a:off x="26543513" y="15954992"/>
            <a:ext cx="9326880" cy="6579328"/>
            <a:chOff x="26334047" y="15802592"/>
            <a:chExt cx="9374243" cy="6579328"/>
          </a:xfrm>
        </p:grpSpPr>
        <p:sp>
          <p:nvSpPr>
            <p:cNvPr id="16" name="TextBox 15">
              <a:extLst>
                <a:ext uri="{FF2B5EF4-FFF2-40B4-BE49-F238E27FC236}">
                  <a16:creationId xmlns:a16="http://schemas.microsoft.com/office/drawing/2014/main" id="{29333AE9-6E46-22E2-47A5-F0E35D01F344}"/>
                </a:ext>
              </a:extLst>
            </p:cNvPr>
            <p:cNvSpPr txBox="1"/>
            <p:nvPr/>
          </p:nvSpPr>
          <p:spPr>
            <a:xfrm>
              <a:off x="26334048" y="15888455"/>
              <a:ext cx="9374242" cy="6493465"/>
            </a:xfrm>
            <a:prstGeom prst="rect">
              <a:avLst/>
            </a:prstGeom>
            <a:solidFill>
              <a:schemeClr val="bg1"/>
            </a:solidFill>
            <a:ln w="12700">
              <a:solidFill>
                <a:schemeClr val="tx1"/>
              </a:solidFill>
            </a:ln>
          </p:spPr>
          <p:txBody>
            <a:bodyPr wrap="square" rtlCol="0">
              <a:noAutofit/>
            </a:bodyPr>
            <a:lstStyle/>
            <a:p>
              <a:pPr algn="ctr">
                <a:spcAft>
                  <a:spcPts val="1200"/>
                </a:spcAft>
              </a:pPr>
              <a:r>
                <a:rPr lang="en-US" sz="2800" b="1" dirty="0"/>
                <a:t>Results</a:t>
              </a:r>
            </a:p>
            <a:p>
              <a:pPr marL="460375" indent="-342900">
                <a:lnSpc>
                  <a:spcPts val="4000"/>
                </a:lnSpc>
                <a:buClr>
                  <a:schemeClr val="accent1"/>
                </a:buClr>
                <a:buSzPct val="115000"/>
                <a:buFont typeface="Wingdings" panose="05000000000000000000" pitchFamily="2" charset="2"/>
                <a:buChar char="ü"/>
              </a:pPr>
              <a:r>
                <a:rPr lang="en-US" sz="2800" dirty="0"/>
                <a:t>Average TyG: 8.3 ± .4;  range: 7.3 – 10.2</a:t>
              </a:r>
            </a:p>
            <a:p>
              <a:pPr marL="460375" indent="-342900">
                <a:lnSpc>
                  <a:spcPts val="4000"/>
                </a:lnSpc>
                <a:buClr>
                  <a:schemeClr val="accent1"/>
                </a:buClr>
                <a:buSzPct val="115000"/>
                <a:buFont typeface="Wingdings" panose="05000000000000000000" pitchFamily="2" charset="2"/>
                <a:buChar char="ü"/>
              </a:pPr>
              <a:r>
                <a:rPr lang="en-US" sz="2800" dirty="0"/>
                <a:t>4.3% (n = 361) of students had </a:t>
              </a:r>
              <a:r>
                <a:rPr lang="en-US" sz="2800" dirty="0" err="1"/>
                <a:t>MetS</a:t>
              </a:r>
              <a:r>
                <a:rPr lang="en-US" sz="2800" dirty="0"/>
                <a:t> (≥ 3 </a:t>
              </a:r>
              <a:r>
                <a:rPr lang="en-US" sz="2800" dirty="0" err="1"/>
                <a:t>MetS</a:t>
              </a:r>
              <a:r>
                <a:rPr lang="en-US" sz="2800" dirty="0"/>
                <a:t> criteria) </a:t>
              </a:r>
            </a:p>
            <a:p>
              <a:pPr marL="460375" indent="-342900">
                <a:lnSpc>
                  <a:spcPts val="4000"/>
                </a:lnSpc>
                <a:buClr>
                  <a:schemeClr val="accent1"/>
                </a:buClr>
                <a:buSzPct val="115000"/>
                <a:buFont typeface="Wingdings" panose="05000000000000000000" pitchFamily="2" charset="2"/>
                <a:buChar char="ü"/>
              </a:pPr>
              <a:r>
                <a:rPr lang="en-US" sz="2800" dirty="0"/>
                <a:t>Mean TyG for students with </a:t>
              </a:r>
              <a:r>
                <a:rPr lang="en-US" sz="2800" dirty="0" err="1"/>
                <a:t>MetS</a:t>
              </a:r>
              <a:r>
                <a:rPr lang="en-US" sz="2800" dirty="0"/>
                <a:t> was higher than those without </a:t>
              </a:r>
              <a:r>
                <a:rPr lang="en-US" sz="2800" dirty="0" err="1"/>
                <a:t>MetS</a:t>
              </a:r>
              <a:r>
                <a:rPr lang="en-US" sz="2800" dirty="0"/>
                <a:t> (8.9 ± .4 vs. 8.3 ±  .4, p &lt; .001))</a:t>
              </a:r>
            </a:p>
            <a:p>
              <a:pPr marL="460375" indent="-342900">
                <a:lnSpc>
                  <a:spcPts val="4000"/>
                </a:lnSpc>
                <a:buClr>
                  <a:schemeClr val="accent1"/>
                </a:buClr>
                <a:buSzPct val="115000"/>
                <a:buFont typeface="Wingdings" panose="05000000000000000000" pitchFamily="2" charset="2"/>
                <a:buChar char="ü"/>
              </a:pPr>
              <a:r>
                <a:rPr lang="en-US" sz="2800" dirty="0"/>
                <a:t>TyG was positively associated (p &lt; .001 for all analyses):</a:t>
              </a:r>
            </a:p>
            <a:p>
              <a:pPr marL="1895475" lvl="1">
                <a:lnSpc>
                  <a:spcPts val="3300"/>
                </a:lnSpc>
                <a:tabLst>
                  <a:tab pos="5715000" algn="l"/>
                </a:tabLst>
              </a:pPr>
              <a:r>
                <a:rPr lang="en-US" sz="2800" b="1" u="sng" dirty="0"/>
                <a:t>Factor	r		</a:t>
              </a:r>
            </a:p>
            <a:p>
              <a:pPr marL="1895475" lvl="1">
                <a:lnSpc>
                  <a:spcPts val="3300"/>
                </a:lnSpc>
                <a:tabLst>
                  <a:tab pos="5435600" algn="l"/>
                </a:tabLst>
              </a:pPr>
              <a:r>
                <a:rPr lang="en-US" sz="2800" dirty="0" err="1"/>
                <a:t>MetS</a:t>
              </a:r>
              <a:r>
                <a:rPr lang="en-US" sz="2800" dirty="0"/>
                <a:t> 	.255</a:t>
              </a:r>
            </a:p>
            <a:p>
              <a:pPr marL="1895475" lvl="1">
                <a:lnSpc>
                  <a:spcPts val="3300"/>
                </a:lnSpc>
                <a:tabLst>
                  <a:tab pos="5435600" algn="l"/>
                </a:tabLst>
              </a:pPr>
              <a:r>
                <a:rPr lang="en-US" sz="2800" dirty="0"/>
                <a:t>Waist Circumference 	.120</a:t>
              </a:r>
            </a:p>
            <a:p>
              <a:pPr marL="1895475" lvl="1">
                <a:lnSpc>
                  <a:spcPts val="3300"/>
                </a:lnSpc>
                <a:tabLst>
                  <a:tab pos="5435600" algn="l"/>
                </a:tabLst>
              </a:pPr>
              <a:r>
                <a:rPr lang="en-US" sz="2800" dirty="0"/>
                <a:t>HDL 	.073</a:t>
              </a:r>
            </a:p>
            <a:p>
              <a:pPr marL="1895475" lvl="1">
                <a:lnSpc>
                  <a:spcPts val="3300"/>
                </a:lnSpc>
                <a:tabLst>
                  <a:tab pos="5435600" algn="l"/>
                </a:tabLst>
              </a:pPr>
              <a:r>
                <a:rPr lang="en-US" sz="2800" dirty="0"/>
                <a:t>Blood Pressure	.072</a:t>
              </a:r>
            </a:p>
            <a:p>
              <a:pPr marL="1895475" lvl="1">
                <a:lnSpc>
                  <a:spcPts val="3300"/>
                </a:lnSpc>
                <a:tabLst>
                  <a:tab pos="5435600" algn="l"/>
                </a:tabLst>
              </a:pPr>
              <a:r>
                <a:rPr lang="en-US" sz="2800" dirty="0"/>
                <a:t>Triglycerides	.607</a:t>
              </a:r>
            </a:p>
            <a:p>
              <a:pPr marL="1895475" lvl="1">
                <a:lnSpc>
                  <a:spcPts val="3300"/>
                </a:lnSpc>
                <a:tabLst>
                  <a:tab pos="5435600" algn="l"/>
                </a:tabLst>
              </a:pPr>
              <a:r>
                <a:rPr lang="en-US" sz="2800" dirty="0"/>
                <a:t>Blood Glucose	.127</a:t>
              </a:r>
            </a:p>
            <a:p>
              <a:pPr marL="1895475" lvl="1">
                <a:lnSpc>
                  <a:spcPts val="3300"/>
                </a:lnSpc>
                <a:tabLst>
                  <a:tab pos="5435600" algn="l"/>
                </a:tabLst>
              </a:pPr>
              <a:r>
                <a:rPr lang="en-US" sz="2800" dirty="0"/>
                <a:t>BMI	.105</a:t>
              </a:r>
            </a:p>
          </p:txBody>
        </p:sp>
        <p:sp>
          <p:nvSpPr>
            <p:cNvPr id="36" name="TextBox 35">
              <a:extLst>
                <a:ext uri="{FF2B5EF4-FFF2-40B4-BE49-F238E27FC236}">
                  <a16:creationId xmlns:a16="http://schemas.microsoft.com/office/drawing/2014/main" id="{E068405D-E71D-A2B6-A7F2-89CB5E8FE21D}"/>
                </a:ext>
              </a:extLst>
            </p:cNvPr>
            <p:cNvSpPr txBox="1"/>
            <p:nvPr/>
          </p:nvSpPr>
          <p:spPr>
            <a:xfrm>
              <a:off x="26334047" y="15802592"/>
              <a:ext cx="9372444" cy="646331"/>
            </a:xfrm>
            <a:prstGeom prst="rect">
              <a:avLst/>
            </a:prstGeom>
            <a:solidFill>
              <a:schemeClr val="accent1">
                <a:lumMod val="60000"/>
                <a:lumOff val="40000"/>
              </a:schemeClr>
            </a:solidFill>
            <a:ln w="12700">
              <a:solidFill>
                <a:schemeClr val="tx1"/>
              </a:solidFill>
            </a:ln>
          </p:spPr>
          <p:txBody>
            <a:bodyPr wrap="square" rtlCol="0" anchor="ctr">
              <a:spAutoFit/>
            </a:bodyPr>
            <a:lstStyle/>
            <a:p>
              <a:pPr algn="ctr"/>
              <a:r>
                <a:rPr lang="en-US" sz="3600" dirty="0">
                  <a:ea typeface="Cambria" panose="02040503050406030204" pitchFamily="18" charset="0"/>
                  <a:cs typeface="Times New Roman" panose="02020603050405020304" pitchFamily="18" charset="0"/>
                </a:rPr>
                <a:t>Results</a:t>
              </a:r>
              <a:endParaRPr lang="en-US" sz="3200" dirty="0">
                <a:ea typeface="Cambria" panose="02040503050406030204" pitchFamily="18" charset="0"/>
                <a:cs typeface="Times New Roman" panose="02020603050405020304" pitchFamily="18" charset="0"/>
              </a:endParaRPr>
            </a:p>
          </p:txBody>
        </p:sp>
      </p:grpSp>
      <p:grpSp>
        <p:nvGrpSpPr>
          <p:cNvPr id="29" name="Group 28">
            <a:extLst>
              <a:ext uri="{FF2B5EF4-FFF2-40B4-BE49-F238E27FC236}">
                <a16:creationId xmlns:a16="http://schemas.microsoft.com/office/drawing/2014/main" id="{FF7D0BF1-689F-87CD-9339-E02B3682702F}"/>
              </a:ext>
            </a:extLst>
          </p:cNvPr>
          <p:cNvGrpSpPr/>
          <p:nvPr/>
        </p:nvGrpSpPr>
        <p:grpSpPr>
          <a:xfrm>
            <a:off x="26541724" y="22790162"/>
            <a:ext cx="9327625" cy="2704041"/>
            <a:chOff x="26329263" y="22637762"/>
            <a:chExt cx="9374991" cy="2704041"/>
          </a:xfrm>
        </p:grpSpPr>
        <p:sp>
          <p:nvSpPr>
            <p:cNvPr id="38" name="TextBox 37">
              <a:extLst>
                <a:ext uri="{FF2B5EF4-FFF2-40B4-BE49-F238E27FC236}">
                  <a16:creationId xmlns:a16="http://schemas.microsoft.com/office/drawing/2014/main" id="{DE932486-6323-C967-3820-44373D4A70C1}"/>
                </a:ext>
              </a:extLst>
            </p:cNvPr>
            <p:cNvSpPr txBox="1"/>
            <p:nvPr/>
          </p:nvSpPr>
          <p:spPr>
            <a:xfrm>
              <a:off x="26329263" y="22637762"/>
              <a:ext cx="9374240" cy="646331"/>
            </a:xfrm>
            <a:prstGeom prst="rect">
              <a:avLst/>
            </a:prstGeom>
            <a:solidFill>
              <a:schemeClr val="accent1">
                <a:lumMod val="60000"/>
                <a:lumOff val="40000"/>
              </a:schemeClr>
            </a:solidFill>
            <a:ln w="12700">
              <a:solidFill>
                <a:schemeClr val="tx1"/>
              </a:solidFill>
            </a:ln>
          </p:spPr>
          <p:txBody>
            <a:bodyPr wrap="square" rtlCol="0" anchor="ctr">
              <a:spAutoFit/>
            </a:bodyPr>
            <a:lstStyle/>
            <a:p>
              <a:pPr algn="ctr"/>
              <a:r>
                <a:rPr lang="en-US" sz="3600" dirty="0">
                  <a:ea typeface="Cambria" panose="02040503050406030204" pitchFamily="18" charset="0"/>
                  <a:cs typeface="Times New Roman" panose="02020603050405020304" pitchFamily="18" charset="0"/>
                </a:rPr>
                <a:t>Funding Statement &amp; Acknowledgements</a:t>
              </a:r>
            </a:p>
          </p:txBody>
        </p:sp>
        <p:sp>
          <p:nvSpPr>
            <p:cNvPr id="26" name="TextBox 25">
              <a:extLst>
                <a:ext uri="{FF2B5EF4-FFF2-40B4-BE49-F238E27FC236}">
                  <a16:creationId xmlns:a16="http://schemas.microsoft.com/office/drawing/2014/main" id="{4880F1DC-7295-741C-790E-C11EF5FA37E2}"/>
                </a:ext>
              </a:extLst>
            </p:cNvPr>
            <p:cNvSpPr txBox="1"/>
            <p:nvPr/>
          </p:nvSpPr>
          <p:spPr>
            <a:xfrm>
              <a:off x="26331654" y="23253535"/>
              <a:ext cx="9372600" cy="2088268"/>
            </a:xfrm>
            <a:prstGeom prst="rect">
              <a:avLst/>
            </a:prstGeom>
            <a:solidFill>
              <a:schemeClr val="bg1"/>
            </a:solidFill>
            <a:ln w="12700">
              <a:solidFill>
                <a:schemeClr val="tx1"/>
              </a:solidFill>
            </a:ln>
          </p:spPr>
          <p:txBody>
            <a:bodyPr wrap="square" rtlCol="0">
              <a:noAutofit/>
            </a:bodyPr>
            <a:lstStyle/>
            <a:p>
              <a:pPr>
                <a:spcAft>
                  <a:spcPts val="1200"/>
                </a:spcAft>
              </a:pPr>
              <a:r>
                <a:rPr lang="en-US" sz="2000" spc="10" dirty="0"/>
                <a:t>Project funded by the New Hampshire Agriculture Experiment Station and the USDA National Institute of Food and Agriculture Hatch Project 1010738.</a:t>
              </a:r>
            </a:p>
            <a:p>
              <a:pPr marL="58738">
                <a:spcAft>
                  <a:spcPts val="1200"/>
                </a:spcAft>
              </a:pPr>
              <a:r>
                <a:rPr lang="en-US" sz="2000" spc="10" dirty="0"/>
                <a:t>I gratefully acknowledge the help and support of the undergraduate students who agreed to be included in this study, as well as the undergraduate, graduate, faculty and administrative personnel who have given their time and efforts to collect and synthesize the data over these years.</a:t>
              </a:r>
            </a:p>
          </p:txBody>
        </p:sp>
      </p:grpSp>
      <p:grpSp>
        <p:nvGrpSpPr>
          <p:cNvPr id="37" name="Group 36">
            <a:extLst>
              <a:ext uri="{FF2B5EF4-FFF2-40B4-BE49-F238E27FC236}">
                <a16:creationId xmlns:a16="http://schemas.microsoft.com/office/drawing/2014/main" id="{709C9FE4-AAD3-66F0-5C33-3CE72E94537B}"/>
              </a:ext>
            </a:extLst>
          </p:cNvPr>
          <p:cNvGrpSpPr/>
          <p:nvPr/>
        </p:nvGrpSpPr>
        <p:grpSpPr>
          <a:xfrm>
            <a:off x="26541723" y="25780603"/>
            <a:ext cx="9327470" cy="2941374"/>
            <a:chOff x="26329261" y="25628203"/>
            <a:chExt cx="9374835" cy="2941374"/>
          </a:xfrm>
        </p:grpSpPr>
        <p:sp>
          <p:nvSpPr>
            <p:cNvPr id="20" name="TextBox 19">
              <a:extLst>
                <a:ext uri="{FF2B5EF4-FFF2-40B4-BE49-F238E27FC236}">
                  <a16:creationId xmlns:a16="http://schemas.microsoft.com/office/drawing/2014/main" id="{3B77F989-AA09-42FD-5145-5C467C76EB15}"/>
                </a:ext>
              </a:extLst>
            </p:cNvPr>
            <p:cNvSpPr txBox="1"/>
            <p:nvPr/>
          </p:nvSpPr>
          <p:spPr>
            <a:xfrm>
              <a:off x="26331654" y="26274534"/>
              <a:ext cx="9372442" cy="2295043"/>
            </a:xfrm>
            <a:prstGeom prst="rect">
              <a:avLst/>
            </a:prstGeom>
            <a:solidFill>
              <a:schemeClr val="bg1"/>
            </a:solidFill>
            <a:ln w="12700">
              <a:solidFill>
                <a:schemeClr val="tx1"/>
              </a:solidFill>
            </a:ln>
          </p:spPr>
          <p:txBody>
            <a:bodyPr wrap="square" rtlCol="0">
              <a:noAutofit/>
            </a:bodyPr>
            <a:lstStyle/>
            <a:p>
              <a:pPr marL="228600" indent="-228600"/>
              <a:r>
                <a:rPr lang="en-US" sz="1300" kern="100" dirty="0">
                  <a:ea typeface="Calibri" panose="020F0502020204030204" pitchFamily="34" charset="0"/>
                  <a:cs typeface="Calibri" panose="020F0502020204030204" pitchFamily="34" charset="0"/>
                </a:rPr>
                <a:t>1.	Rao G. </a:t>
              </a:r>
              <a:r>
                <a:rPr lang="en-US" sz="1300" i="1" kern="100" dirty="0">
                  <a:ea typeface="Calibri" panose="020F0502020204030204" pitchFamily="34" charset="0"/>
                  <a:cs typeface="Calibri" panose="020F0502020204030204" pitchFamily="34" charset="0"/>
                </a:rPr>
                <a:t>Am Fam Physician</a:t>
              </a:r>
              <a:r>
                <a:rPr lang="en-US" sz="1300" kern="100" dirty="0">
                  <a:ea typeface="Calibri" panose="020F0502020204030204" pitchFamily="34" charset="0"/>
                  <a:cs typeface="Calibri" panose="020F0502020204030204" pitchFamily="34" charset="0"/>
                </a:rPr>
                <a:t>. 2001;63(6):1159-1164</a:t>
              </a:r>
            </a:p>
            <a:p>
              <a:pPr marL="228600" marR="0" indent="-228600">
                <a:buAutoNum type="arabicPeriod" startAt="2"/>
              </a:pPr>
              <a:r>
                <a:rPr lang="en-US" sz="1300" kern="100" dirty="0">
                  <a:effectLst/>
                  <a:ea typeface="Calibri" panose="020F0502020204030204" pitchFamily="34" charset="0"/>
                  <a:cs typeface="Calibri" panose="020F0502020204030204" pitchFamily="34" charset="0"/>
                </a:rPr>
                <a:t>The top 10 causes of death. Accessed December 9, 2022. </a:t>
              </a:r>
              <a:r>
                <a:rPr lang="en-US" sz="1300" kern="100" dirty="0">
                  <a:solidFill>
                    <a:srgbClr val="000000"/>
                  </a:solidFill>
                  <a:effectLst/>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https://www.who.int/news-room/fact-sheets/detail/the-top-10-</a:t>
              </a:r>
              <a:endParaRPr lang="en-US" sz="1300" kern="100" dirty="0">
                <a:solidFill>
                  <a:srgbClr val="000000"/>
                </a:solidFill>
                <a:effectLst/>
                <a:ea typeface="Calibri" panose="020F0502020204030204" pitchFamily="34" charset="0"/>
                <a:cs typeface="Calibri" panose="020F0502020204030204" pitchFamily="34" charset="0"/>
              </a:endParaRPr>
            </a:p>
            <a:p>
              <a:pPr marL="228600" marR="0"/>
              <a:r>
                <a:rPr lang="en-US" sz="1300" u="sng" kern="100" dirty="0">
                  <a:solidFill>
                    <a:srgbClr val="000000"/>
                  </a:solidFill>
                  <a:ea typeface="Calibri" panose="020F0502020204030204" pitchFamily="34" charset="0"/>
                  <a:cs typeface="Calibri" panose="020F0502020204030204" pitchFamily="34" charset="0"/>
                </a:rPr>
                <a:t>causes-of-death</a:t>
              </a:r>
            </a:p>
            <a:p>
              <a:pPr marL="228600" marR="0" indent="-228600"/>
              <a:r>
                <a:rPr lang="en-US" sz="1300" kern="100" dirty="0">
                  <a:ea typeface="Calibri" panose="020F0502020204030204" pitchFamily="34" charset="0"/>
                  <a:cs typeface="Calibri" panose="020F0502020204030204" pitchFamily="34" charset="0"/>
                </a:rPr>
                <a:t>3</a:t>
              </a:r>
              <a:r>
                <a:rPr lang="en-US" sz="1300" kern="100" dirty="0">
                  <a:effectLst/>
                  <a:ea typeface="Calibri" panose="020F0502020204030204" pitchFamily="34" charset="0"/>
                  <a:cs typeface="Calibri" panose="020F0502020204030204" pitchFamily="34" charset="0"/>
                </a:rPr>
                <a:t>.	CDC. Heart Disease: It Can Happen at Any Age | cdc.gov. Centers for Disease Control and Prevention. Published January 26, 2021. Accessed December 10, 2022. https://www.cdc.gov/heartdisease/any_age.htm</a:t>
              </a:r>
              <a:endParaRPr lang="en-US" sz="1300" kern="100" dirty="0">
                <a:effectLst/>
                <a:ea typeface="Calibri" panose="020F0502020204030204" pitchFamily="34" charset="0"/>
                <a:cs typeface="Times New Roman" panose="02020603050405020304" pitchFamily="18" charset="0"/>
              </a:endParaRPr>
            </a:p>
            <a:p>
              <a:pPr marL="228600" marR="0" indent="-228600"/>
              <a:r>
                <a:rPr lang="en-US" sz="1300" kern="100" dirty="0">
                  <a:ea typeface="Calibri" panose="020F0502020204030204" pitchFamily="34" charset="0"/>
                  <a:cs typeface="Calibri" panose="020F0502020204030204" pitchFamily="34" charset="0"/>
                </a:rPr>
                <a:t>4</a:t>
              </a:r>
              <a:r>
                <a:rPr lang="en-US" sz="1300" kern="100" dirty="0">
                  <a:effectLst/>
                  <a:ea typeface="Calibri" panose="020F0502020204030204" pitchFamily="34" charset="0"/>
                  <a:cs typeface="Calibri" panose="020F0502020204030204" pitchFamily="34" charset="0"/>
                </a:rPr>
                <a:t>.	CDC. Type 2 Diabetes. Centers for Disease Control and Prevention. Published March 2, 2022. Accessed December 10, 2022. https://www.cdc.gov/diabetes/basics/type2.html</a:t>
              </a:r>
              <a:endParaRPr lang="en-US" sz="1300" kern="100" dirty="0">
                <a:effectLst/>
                <a:ea typeface="Calibri" panose="020F0502020204030204" pitchFamily="34" charset="0"/>
                <a:cs typeface="Times New Roman" panose="02020603050405020304" pitchFamily="18" charset="0"/>
              </a:endParaRPr>
            </a:p>
            <a:p>
              <a:pPr marL="228600" marR="0" indent="-228600"/>
              <a:r>
                <a:rPr lang="en-US" sz="1300" kern="100" dirty="0">
                  <a:ea typeface="Calibri" panose="020F0502020204030204" pitchFamily="34" charset="0"/>
                  <a:cs typeface="Calibri" panose="020F0502020204030204" pitchFamily="34" charset="0"/>
                </a:rPr>
                <a:t>5</a:t>
              </a:r>
              <a:r>
                <a:rPr lang="en-US" sz="1300" kern="100" dirty="0">
                  <a:effectLst/>
                  <a:ea typeface="Calibri" panose="020F0502020204030204" pitchFamily="34" charset="0"/>
                  <a:cs typeface="Calibri" panose="020F0502020204030204" pitchFamily="34" charset="0"/>
                </a:rPr>
                <a:t>.	</a:t>
              </a:r>
              <a:r>
                <a:rPr lang="en-US" sz="1300" kern="100" dirty="0" err="1">
                  <a:effectLst/>
                  <a:ea typeface="Calibri" panose="020F0502020204030204" pitchFamily="34" charset="0"/>
                  <a:cs typeface="Calibri" panose="020F0502020204030204" pitchFamily="34" charset="0"/>
                </a:rPr>
                <a:t>Hildrum</a:t>
              </a:r>
              <a:r>
                <a:rPr lang="en-US" sz="1300" kern="100" dirty="0">
                  <a:effectLst/>
                  <a:ea typeface="Calibri" panose="020F0502020204030204" pitchFamily="34" charset="0"/>
                  <a:cs typeface="Calibri" panose="020F0502020204030204" pitchFamily="34" charset="0"/>
                </a:rPr>
                <a:t> et al. </a:t>
              </a:r>
              <a:r>
                <a:rPr lang="en-US" sz="1300" i="1" kern="100" dirty="0">
                  <a:effectLst/>
                  <a:ea typeface="Calibri" panose="020F0502020204030204" pitchFamily="34" charset="0"/>
                  <a:cs typeface="Calibri" panose="020F0502020204030204" pitchFamily="34" charset="0"/>
                </a:rPr>
                <a:t>BMC Public Health</a:t>
              </a:r>
              <a:r>
                <a:rPr lang="en-US" sz="1300" kern="100" dirty="0">
                  <a:effectLst/>
                  <a:ea typeface="Calibri" panose="020F0502020204030204" pitchFamily="34" charset="0"/>
                  <a:cs typeface="Calibri" panose="020F0502020204030204" pitchFamily="34" charset="0"/>
                </a:rPr>
                <a:t>. 2007;7:220</a:t>
              </a:r>
            </a:p>
            <a:p>
              <a:pPr marL="228600" indent="-228600">
                <a:buAutoNum type="arabicPeriod" startAt="6"/>
              </a:pPr>
              <a:r>
                <a:rPr lang="en-US" sz="1300" kern="100" dirty="0" err="1">
                  <a:ea typeface="Calibri" panose="020F0502020204030204" pitchFamily="34" charset="0"/>
                  <a:cs typeface="Calibri" panose="020F0502020204030204" pitchFamily="34" charset="0"/>
                </a:rPr>
                <a:t>Suvila</a:t>
              </a:r>
              <a:r>
                <a:rPr lang="en-US" sz="1300" kern="100" dirty="0">
                  <a:ea typeface="Calibri" panose="020F0502020204030204" pitchFamily="34" charset="0"/>
                  <a:cs typeface="Calibri" panose="020F0502020204030204" pitchFamily="34" charset="0"/>
                </a:rPr>
                <a:t> et al. </a:t>
              </a:r>
              <a:r>
                <a:rPr lang="en-US" sz="1300" i="1" kern="100" dirty="0" err="1">
                  <a:ea typeface="Calibri" panose="020F0502020204030204" pitchFamily="34" charset="0"/>
                  <a:cs typeface="Calibri" panose="020F0502020204030204" pitchFamily="34" charset="0"/>
                </a:rPr>
                <a:t>Curr</a:t>
              </a:r>
              <a:r>
                <a:rPr lang="en-US" sz="1300" i="1" kern="100" dirty="0">
                  <a:ea typeface="Calibri" panose="020F0502020204030204" pitchFamily="34" charset="0"/>
                  <a:cs typeface="Calibri" panose="020F0502020204030204" pitchFamily="34" charset="0"/>
                </a:rPr>
                <a:t> </a:t>
              </a:r>
              <a:r>
                <a:rPr lang="en-US" sz="1300" i="1" kern="100" dirty="0" err="1">
                  <a:ea typeface="Calibri" panose="020F0502020204030204" pitchFamily="34" charset="0"/>
                  <a:cs typeface="Calibri" panose="020F0502020204030204" pitchFamily="34" charset="0"/>
                </a:rPr>
                <a:t>Hypertens</a:t>
              </a:r>
              <a:r>
                <a:rPr lang="en-US" sz="1300" i="1" kern="100" dirty="0">
                  <a:ea typeface="Calibri" panose="020F0502020204030204" pitchFamily="34" charset="0"/>
                  <a:cs typeface="Calibri" panose="020F0502020204030204" pitchFamily="34" charset="0"/>
                </a:rPr>
                <a:t> Rep</a:t>
              </a:r>
              <a:r>
                <a:rPr lang="en-US" sz="1300" kern="100" dirty="0">
                  <a:ea typeface="Calibri" panose="020F0502020204030204" pitchFamily="34" charset="0"/>
                  <a:cs typeface="Calibri" panose="020F0502020204030204" pitchFamily="34" charset="0"/>
                </a:rPr>
                <a:t>. 2020;22(9):68</a:t>
              </a:r>
            </a:p>
            <a:p>
              <a:pPr marL="228600" marR="0" indent="-228600">
                <a:buAutoNum type="arabicPeriod" startAt="6"/>
              </a:pPr>
              <a:r>
                <a:rPr lang="en-US" sz="1300" kern="100" dirty="0">
                  <a:ea typeface="Calibri" panose="020F0502020204030204" pitchFamily="34" charset="0"/>
                  <a:cs typeface="Calibri" panose="020F0502020204030204" pitchFamily="34" charset="0"/>
                </a:rPr>
                <a:t>Simental-Mendía et al. </a:t>
              </a:r>
              <a:r>
                <a:rPr lang="en-US" sz="1300" i="1" kern="100" dirty="0" err="1">
                  <a:ea typeface="Calibri" panose="020F0502020204030204" pitchFamily="34" charset="0"/>
                  <a:cs typeface="Calibri" panose="020F0502020204030204" pitchFamily="34" charset="0"/>
                </a:rPr>
                <a:t>Metab</a:t>
              </a:r>
              <a:r>
                <a:rPr lang="en-US" sz="1300" i="1" kern="100" dirty="0">
                  <a:ea typeface="Calibri" panose="020F0502020204030204" pitchFamily="34" charset="0"/>
                  <a:cs typeface="Calibri" panose="020F0502020204030204" pitchFamily="34" charset="0"/>
                </a:rPr>
                <a:t> </a:t>
              </a:r>
              <a:r>
                <a:rPr lang="en-US" sz="1300" i="1" kern="100" dirty="0" err="1">
                  <a:ea typeface="Calibri" panose="020F0502020204030204" pitchFamily="34" charset="0"/>
                  <a:cs typeface="Calibri" panose="020F0502020204030204" pitchFamily="34" charset="0"/>
                </a:rPr>
                <a:t>Syndr</a:t>
              </a:r>
              <a:r>
                <a:rPr lang="en-US" sz="1300" i="1" kern="100" dirty="0">
                  <a:ea typeface="Calibri" panose="020F0502020204030204" pitchFamily="34" charset="0"/>
                  <a:cs typeface="Calibri" panose="020F0502020204030204" pitchFamily="34" charset="0"/>
                </a:rPr>
                <a:t> </a:t>
              </a:r>
              <a:r>
                <a:rPr lang="en-US" sz="1300" i="1" kern="100" dirty="0" err="1">
                  <a:ea typeface="Calibri" panose="020F0502020204030204" pitchFamily="34" charset="0"/>
                  <a:cs typeface="Calibri" panose="020F0502020204030204" pitchFamily="34" charset="0"/>
                </a:rPr>
                <a:t>Relat</a:t>
              </a:r>
              <a:r>
                <a:rPr lang="en-US" sz="1300" i="1" kern="100" dirty="0">
                  <a:ea typeface="Calibri" panose="020F0502020204030204" pitchFamily="34" charset="0"/>
                  <a:cs typeface="Calibri" panose="020F0502020204030204" pitchFamily="34" charset="0"/>
                </a:rPr>
                <a:t> </a:t>
              </a:r>
              <a:r>
                <a:rPr lang="en-US" sz="1300" i="1" kern="100" dirty="0" err="1">
                  <a:ea typeface="Calibri" panose="020F0502020204030204" pitchFamily="34" charset="0"/>
                  <a:cs typeface="Calibri" panose="020F0502020204030204" pitchFamily="34" charset="0"/>
                </a:rPr>
                <a:t>Disord</a:t>
              </a:r>
              <a:r>
                <a:rPr lang="en-US" sz="1300" kern="100" dirty="0">
                  <a:ea typeface="Calibri" panose="020F0502020204030204" pitchFamily="34" charset="0"/>
                  <a:cs typeface="Calibri" panose="020F0502020204030204" pitchFamily="34" charset="0"/>
                </a:rPr>
                <a:t>. 2008;6(4):299-304</a:t>
              </a:r>
            </a:p>
            <a:p>
              <a:pPr marL="228600" marR="0" indent="-228600">
                <a:buAutoNum type="arabicPeriod" startAt="6"/>
              </a:pPr>
              <a:r>
                <a:rPr lang="en-US" sz="1300" kern="100" dirty="0">
                  <a:ea typeface="Calibri" panose="020F0502020204030204" pitchFamily="34" charset="0"/>
                  <a:cs typeface="Calibri" panose="020F0502020204030204" pitchFamily="34" charset="0"/>
                </a:rPr>
                <a:t>Grundy et al. </a:t>
              </a:r>
              <a:r>
                <a:rPr lang="en-US" sz="1300" i="1" kern="100" dirty="0">
                  <a:ea typeface="Calibri" panose="020F0502020204030204" pitchFamily="34" charset="0"/>
                  <a:cs typeface="Calibri" panose="020F0502020204030204" pitchFamily="34" charset="0"/>
                </a:rPr>
                <a:t>Circulation</a:t>
              </a:r>
              <a:r>
                <a:rPr lang="en-US" sz="1300" kern="100" dirty="0">
                  <a:ea typeface="Calibri" panose="020F0502020204030204" pitchFamily="34" charset="0"/>
                  <a:cs typeface="Calibri" panose="020F0502020204030204" pitchFamily="34" charset="0"/>
                </a:rPr>
                <a:t>. 2005;112(17):2735-2752</a:t>
              </a:r>
            </a:p>
          </p:txBody>
        </p:sp>
        <p:sp>
          <p:nvSpPr>
            <p:cNvPr id="39" name="TextBox 38">
              <a:extLst>
                <a:ext uri="{FF2B5EF4-FFF2-40B4-BE49-F238E27FC236}">
                  <a16:creationId xmlns:a16="http://schemas.microsoft.com/office/drawing/2014/main" id="{24B56456-B953-2A08-3123-DD8C2A7CB62C}"/>
                </a:ext>
              </a:extLst>
            </p:cNvPr>
            <p:cNvSpPr txBox="1"/>
            <p:nvPr/>
          </p:nvSpPr>
          <p:spPr>
            <a:xfrm>
              <a:off x="26329261" y="25628203"/>
              <a:ext cx="9374242" cy="646331"/>
            </a:xfrm>
            <a:prstGeom prst="rect">
              <a:avLst/>
            </a:prstGeom>
            <a:solidFill>
              <a:schemeClr val="accent1">
                <a:lumMod val="60000"/>
                <a:lumOff val="40000"/>
              </a:schemeClr>
            </a:solidFill>
            <a:ln w="12700">
              <a:solidFill>
                <a:schemeClr val="tx1"/>
              </a:solidFill>
            </a:ln>
          </p:spPr>
          <p:txBody>
            <a:bodyPr wrap="square" rtlCol="0">
              <a:spAutoFit/>
            </a:bodyPr>
            <a:lstStyle/>
            <a:p>
              <a:pPr algn="ctr"/>
              <a:r>
                <a:rPr lang="en-US" sz="3600" dirty="0">
                  <a:ea typeface="Cambria" panose="02040503050406030204" pitchFamily="18" charset="0"/>
                  <a:cs typeface="Times New Roman" panose="02020603050405020304" pitchFamily="18" charset="0"/>
                </a:rPr>
                <a:t>References</a:t>
              </a:r>
              <a:endParaRPr lang="en-US" sz="3200" dirty="0">
                <a:ea typeface="Cambria" panose="02040503050406030204" pitchFamily="18" charset="0"/>
                <a:cs typeface="Times New Roman" panose="02020603050405020304" pitchFamily="18" charset="0"/>
              </a:endParaRPr>
            </a:p>
          </p:txBody>
        </p:sp>
      </p:grpSp>
      <p:cxnSp>
        <p:nvCxnSpPr>
          <p:cNvPr id="122" name="Straight Connector 121">
            <a:extLst>
              <a:ext uri="{FF2B5EF4-FFF2-40B4-BE49-F238E27FC236}">
                <a16:creationId xmlns:a16="http://schemas.microsoft.com/office/drawing/2014/main" id="{9BCFB9FE-8A19-6894-E00B-8FFBA95E7D25}"/>
              </a:ext>
            </a:extLst>
          </p:cNvPr>
          <p:cNvCxnSpPr>
            <a:cxnSpLocks/>
          </p:cNvCxnSpPr>
          <p:nvPr/>
        </p:nvCxnSpPr>
        <p:spPr>
          <a:xfrm flipV="1">
            <a:off x="0" y="2885973"/>
            <a:ext cx="36575998" cy="42983"/>
          </a:xfrm>
          <a:prstGeom prst="line">
            <a:avLst/>
          </a:prstGeom>
          <a:ln w="88900" cmpd="dbl"/>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18C618FE-9C92-3324-5391-CA481A40E0AC}"/>
              </a:ext>
            </a:extLst>
          </p:cNvPr>
          <p:cNvGrpSpPr/>
          <p:nvPr/>
        </p:nvGrpSpPr>
        <p:grpSpPr>
          <a:xfrm>
            <a:off x="10381510" y="3154309"/>
            <a:ext cx="25473635" cy="8399115"/>
            <a:chOff x="10293295" y="3001909"/>
            <a:chExt cx="25410208" cy="8399115"/>
          </a:xfrm>
        </p:grpSpPr>
        <p:sp>
          <p:nvSpPr>
            <p:cNvPr id="126" name="Rectangle 125">
              <a:extLst>
                <a:ext uri="{FF2B5EF4-FFF2-40B4-BE49-F238E27FC236}">
                  <a16:creationId xmlns:a16="http://schemas.microsoft.com/office/drawing/2014/main" id="{A3C9A2EE-6D17-1153-F876-7DA10E0295EE}"/>
                </a:ext>
              </a:extLst>
            </p:cNvPr>
            <p:cNvSpPr/>
            <p:nvPr/>
          </p:nvSpPr>
          <p:spPr>
            <a:xfrm>
              <a:off x="10293295" y="3022350"/>
              <a:ext cx="25409077" cy="83786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3D5D4C54-47E6-FEA4-C5CF-0394F31FD055}"/>
                </a:ext>
              </a:extLst>
            </p:cNvPr>
            <p:cNvSpPr txBox="1"/>
            <p:nvPr/>
          </p:nvSpPr>
          <p:spPr>
            <a:xfrm>
              <a:off x="10293295" y="3001909"/>
              <a:ext cx="25410208" cy="646331"/>
            </a:xfrm>
            <a:prstGeom prst="rect">
              <a:avLst/>
            </a:prstGeom>
            <a:solidFill>
              <a:schemeClr val="accent1">
                <a:lumMod val="60000"/>
                <a:lumOff val="40000"/>
              </a:schemeClr>
            </a:solidFill>
            <a:ln w="12700">
              <a:solidFill>
                <a:schemeClr val="tx1"/>
              </a:solidFill>
            </a:ln>
          </p:spPr>
          <p:txBody>
            <a:bodyPr wrap="square" rtlCol="0">
              <a:spAutoFit/>
            </a:bodyPr>
            <a:lstStyle/>
            <a:p>
              <a:pPr algn="ctr"/>
              <a:r>
                <a:rPr lang="en-US" sz="3600" b="1" dirty="0">
                  <a:ea typeface="Cambria" panose="02040503050406030204" pitchFamily="18" charset="0"/>
                  <a:cs typeface="Times New Roman" panose="02020603050405020304" pitchFamily="18" charset="0"/>
                </a:rPr>
                <a:t>Insulin Resistance, Metabolic Syndrome &amp; Chronic Disease</a:t>
              </a:r>
            </a:p>
          </p:txBody>
        </p:sp>
      </p:grpSp>
      <p:pic>
        <p:nvPicPr>
          <p:cNvPr id="248" name="Picture 247">
            <a:extLst>
              <a:ext uri="{FF2B5EF4-FFF2-40B4-BE49-F238E27FC236}">
                <a16:creationId xmlns:a16="http://schemas.microsoft.com/office/drawing/2014/main" id="{5CA4AA44-2A31-8B0A-EF4A-39E4EC80565F}"/>
              </a:ext>
            </a:extLst>
          </p:cNvPr>
          <p:cNvPicPr>
            <a:picLocks noChangeAspect="1"/>
          </p:cNvPicPr>
          <p:nvPr/>
        </p:nvPicPr>
        <p:blipFill>
          <a:blip r:embed="rId5"/>
          <a:stretch>
            <a:fillRect/>
          </a:stretch>
        </p:blipFill>
        <p:spPr>
          <a:xfrm>
            <a:off x="28242500" y="4095660"/>
            <a:ext cx="791621" cy="811833"/>
          </a:xfrm>
          <a:prstGeom prst="rect">
            <a:avLst/>
          </a:prstGeom>
        </p:spPr>
      </p:pic>
      <p:sp>
        <p:nvSpPr>
          <p:cNvPr id="133" name="Rectangle 132">
            <a:extLst>
              <a:ext uri="{FF2B5EF4-FFF2-40B4-BE49-F238E27FC236}">
                <a16:creationId xmlns:a16="http://schemas.microsoft.com/office/drawing/2014/main" id="{610C647F-4F66-DC38-14DA-9C75519436DD}"/>
              </a:ext>
            </a:extLst>
          </p:cNvPr>
          <p:cNvSpPr/>
          <p:nvPr/>
        </p:nvSpPr>
        <p:spPr>
          <a:xfrm>
            <a:off x="10769697" y="9527372"/>
            <a:ext cx="24697261" cy="772934"/>
          </a:xfrm>
          <a:prstGeom prst="rect">
            <a:avLst/>
          </a:prstGeom>
          <a:solidFill>
            <a:srgbClr val="C00000"/>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Metabolic Syndrome: </a:t>
            </a:r>
            <a:r>
              <a:rPr lang="en-US" sz="3600" b="1" dirty="0">
                <a:solidFill>
                  <a:schemeClr val="bg1"/>
                </a:solidFill>
              </a:rPr>
              <a:t>When a person meets any 3 of these criteria, they are at increased risk for several chronic diseases</a:t>
            </a:r>
            <a:endParaRPr lang="en-US" sz="4000" b="1" dirty="0">
              <a:solidFill>
                <a:schemeClr val="bg1"/>
              </a:solidFill>
            </a:endParaRPr>
          </a:p>
        </p:txBody>
      </p:sp>
      <p:sp>
        <p:nvSpPr>
          <p:cNvPr id="205" name="Flowchart: Terminator 204">
            <a:extLst>
              <a:ext uri="{FF2B5EF4-FFF2-40B4-BE49-F238E27FC236}">
                <a16:creationId xmlns:a16="http://schemas.microsoft.com/office/drawing/2014/main" id="{D953C6B0-5741-B294-167B-C5459FC93E70}"/>
              </a:ext>
            </a:extLst>
          </p:cNvPr>
          <p:cNvSpPr/>
          <p:nvPr/>
        </p:nvSpPr>
        <p:spPr>
          <a:xfrm>
            <a:off x="10769697" y="10579017"/>
            <a:ext cx="2240280" cy="65836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Type 2 Diabetes</a:t>
            </a:r>
          </a:p>
        </p:txBody>
      </p:sp>
      <p:sp>
        <p:nvSpPr>
          <p:cNvPr id="206" name="Flowchart: Terminator 205">
            <a:extLst>
              <a:ext uri="{FF2B5EF4-FFF2-40B4-BE49-F238E27FC236}">
                <a16:creationId xmlns:a16="http://schemas.microsoft.com/office/drawing/2014/main" id="{DAEF3C5B-5C8D-3711-8564-53C86C27CD4A}"/>
              </a:ext>
            </a:extLst>
          </p:cNvPr>
          <p:cNvSpPr/>
          <p:nvPr/>
        </p:nvSpPr>
        <p:spPr>
          <a:xfrm>
            <a:off x="16383943" y="10579017"/>
            <a:ext cx="2240280" cy="65836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Atherosclerosis</a:t>
            </a:r>
          </a:p>
        </p:txBody>
      </p:sp>
      <p:sp>
        <p:nvSpPr>
          <p:cNvPr id="207" name="Flowchart: Terminator 206">
            <a:extLst>
              <a:ext uri="{FF2B5EF4-FFF2-40B4-BE49-F238E27FC236}">
                <a16:creationId xmlns:a16="http://schemas.microsoft.com/office/drawing/2014/main" id="{523ED3B2-EDC3-3AE9-DC8C-72A92587D57B}"/>
              </a:ext>
            </a:extLst>
          </p:cNvPr>
          <p:cNvSpPr/>
          <p:nvPr/>
        </p:nvSpPr>
        <p:spPr>
          <a:xfrm>
            <a:off x="19191066" y="10579017"/>
            <a:ext cx="2240280" cy="65836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Cardiovascular Disease</a:t>
            </a:r>
          </a:p>
        </p:txBody>
      </p:sp>
      <p:sp>
        <p:nvSpPr>
          <p:cNvPr id="208" name="Flowchart: Terminator 207">
            <a:extLst>
              <a:ext uri="{FF2B5EF4-FFF2-40B4-BE49-F238E27FC236}">
                <a16:creationId xmlns:a16="http://schemas.microsoft.com/office/drawing/2014/main" id="{1E29109A-317A-AB55-DC9D-B1FF05438B77}"/>
              </a:ext>
            </a:extLst>
          </p:cNvPr>
          <p:cNvSpPr/>
          <p:nvPr/>
        </p:nvSpPr>
        <p:spPr>
          <a:xfrm>
            <a:off x="21998189" y="10579017"/>
            <a:ext cx="2240280" cy="65836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Stroke</a:t>
            </a:r>
          </a:p>
        </p:txBody>
      </p:sp>
      <p:sp>
        <p:nvSpPr>
          <p:cNvPr id="209" name="Flowchart: Terminator 208">
            <a:extLst>
              <a:ext uri="{FF2B5EF4-FFF2-40B4-BE49-F238E27FC236}">
                <a16:creationId xmlns:a16="http://schemas.microsoft.com/office/drawing/2014/main" id="{374265D1-3F45-8282-295A-2B5AA04A6780}"/>
              </a:ext>
            </a:extLst>
          </p:cNvPr>
          <p:cNvSpPr/>
          <p:nvPr/>
        </p:nvSpPr>
        <p:spPr>
          <a:xfrm>
            <a:off x="24805312" y="10579017"/>
            <a:ext cx="2240280" cy="65836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Neurological Impairment</a:t>
            </a:r>
          </a:p>
        </p:txBody>
      </p:sp>
      <p:sp>
        <p:nvSpPr>
          <p:cNvPr id="210" name="Flowchart: Terminator 209">
            <a:extLst>
              <a:ext uri="{FF2B5EF4-FFF2-40B4-BE49-F238E27FC236}">
                <a16:creationId xmlns:a16="http://schemas.microsoft.com/office/drawing/2014/main" id="{05B81B17-39E0-DBC3-BFA0-C04B2F7DF4F5}"/>
              </a:ext>
            </a:extLst>
          </p:cNvPr>
          <p:cNvSpPr/>
          <p:nvPr/>
        </p:nvSpPr>
        <p:spPr>
          <a:xfrm>
            <a:off x="27612435" y="10579017"/>
            <a:ext cx="2240280" cy="65836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Hepatic Steatosis</a:t>
            </a:r>
          </a:p>
        </p:txBody>
      </p:sp>
      <p:sp>
        <p:nvSpPr>
          <p:cNvPr id="211" name="Flowchart: Terminator 210">
            <a:extLst>
              <a:ext uri="{FF2B5EF4-FFF2-40B4-BE49-F238E27FC236}">
                <a16:creationId xmlns:a16="http://schemas.microsoft.com/office/drawing/2014/main" id="{D5AAC05F-C08B-652A-9E2A-D1C7E806D122}"/>
              </a:ext>
            </a:extLst>
          </p:cNvPr>
          <p:cNvSpPr/>
          <p:nvPr/>
        </p:nvSpPr>
        <p:spPr>
          <a:xfrm>
            <a:off x="30419558" y="10579017"/>
            <a:ext cx="2240280" cy="65836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Renal Disease</a:t>
            </a:r>
          </a:p>
        </p:txBody>
      </p:sp>
      <p:sp>
        <p:nvSpPr>
          <p:cNvPr id="212" name="Flowchart: Terminator 211">
            <a:extLst>
              <a:ext uri="{FF2B5EF4-FFF2-40B4-BE49-F238E27FC236}">
                <a16:creationId xmlns:a16="http://schemas.microsoft.com/office/drawing/2014/main" id="{BF455676-B1D0-2F2B-BF18-F095DED294C8}"/>
              </a:ext>
            </a:extLst>
          </p:cNvPr>
          <p:cNvSpPr/>
          <p:nvPr/>
        </p:nvSpPr>
        <p:spPr>
          <a:xfrm>
            <a:off x="33226678" y="10579017"/>
            <a:ext cx="2240280" cy="65836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Cancer</a:t>
            </a:r>
          </a:p>
        </p:txBody>
      </p:sp>
      <p:sp>
        <p:nvSpPr>
          <p:cNvPr id="229" name="Flowchart: Terminator 228">
            <a:extLst>
              <a:ext uri="{FF2B5EF4-FFF2-40B4-BE49-F238E27FC236}">
                <a16:creationId xmlns:a16="http://schemas.microsoft.com/office/drawing/2014/main" id="{914FCD82-2CAD-BE6D-768D-3D9A7952C989}"/>
              </a:ext>
            </a:extLst>
          </p:cNvPr>
          <p:cNvSpPr/>
          <p:nvPr/>
        </p:nvSpPr>
        <p:spPr>
          <a:xfrm>
            <a:off x="13576820" y="10594036"/>
            <a:ext cx="2240280" cy="658368"/>
          </a:xfrm>
          <a:prstGeom prst="flowChartTermina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Hypertension</a:t>
            </a:r>
          </a:p>
        </p:txBody>
      </p:sp>
      <p:grpSp>
        <p:nvGrpSpPr>
          <p:cNvPr id="79" name="Group 78">
            <a:extLst>
              <a:ext uri="{FF2B5EF4-FFF2-40B4-BE49-F238E27FC236}">
                <a16:creationId xmlns:a16="http://schemas.microsoft.com/office/drawing/2014/main" id="{DBA4A9F2-AD3E-2848-B41B-25D6DC81C5B0}"/>
              </a:ext>
            </a:extLst>
          </p:cNvPr>
          <p:cNvGrpSpPr/>
          <p:nvPr/>
        </p:nvGrpSpPr>
        <p:grpSpPr>
          <a:xfrm>
            <a:off x="10883955" y="6452369"/>
            <a:ext cx="24465904" cy="2971800"/>
            <a:chOff x="10883955" y="6452369"/>
            <a:chExt cx="24465904" cy="2971800"/>
          </a:xfrm>
        </p:grpSpPr>
        <p:sp>
          <p:nvSpPr>
            <p:cNvPr id="128" name="Oval 127">
              <a:extLst>
                <a:ext uri="{FF2B5EF4-FFF2-40B4-BE49-F238E27FC236}">
                  <a16:creationId xmlns:a16="http://schemas.microsoft.com/office/drawing/2014/main" id="{1FE99142-F76B-8A4D-D8CB-B4841EEBC073}"/>
                </a:ext>
              </a:extLst>
            </p:cNvPr>
            <p:cNvSpPr/>
            <p:nvPr/>
          </p:nvSpPr>
          <p:spPr>
            <a:xfrm>
              <a:off x="25804383" y="6452369"/>
              <a:ext cx="4572000" cy="2971800"/>
            </a:xfrm>
            <a:prstGeom prst="ellipse">
              <a:avLst/>
            </a:prstGeom>
            <a:solidFill>
              <a:srgbClr val="C6D9F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en-US" sz="3600" b="1" u="none" strike="noStrike" dirty="0">
                  <a:solidFill>
                    <a:schemeClr val="tx1"/>
                  </a:solidFill>
                  <a:effectLst/>
                </a:rPr>
                <a:t>High Blood Glucose</a:t>
              </a:r>
            </a:p>
            <a:p>
              <a:pPr algn="ctr" fontAlgn="ctr"/>
              <a:r>
                <a:rPr lang="en-US" sz="2400" dirty="0">
                  <a:solidFill>
                    <a:schemeClr val="tx1"/>
                  </a:solidFill>
                </a:rPr>
                <a:t>≥</a:t>
              </a:r>
              <a:r>
                <a:rPr lang="en-US" sz="2400" i="0" dirty="0">
                  <a:solidFill>
                    <a:schemeClr val="tx1"/>
                  </a:solidFill>
                </a:rPr>
                <a:t> 100 mg/dL</a:t>
              </a:r>
              <a:endParaRPr lang="en-US" sz="2400" i="0" u="none" strike="noStrike" dirty="0">
                <a:solidFill>
                  <a:schemeClr val="tx1"/>
                </a:solidFill>
                <a:effectLst/>
              </a:endParaRPr>
            </a:p>
          </p:txBody>
        </p:sp>
        <p:sp>
          <p:nvSpPr>
            <p:cNvPr id="132" name="Oval 131">
              <a:extLst>
                <a:ext uri="{FF2B5EF4-FFF2-40B4-BE49-F238E27FC236}">
                  <a16:creationId xmlns:a16="http://schemas.microsoft.com/office/drawing/2014/main" id="{ADE0BA44-0DF6-C714-D56D-36DCED91EAB2}"/>
                </a:ext>
              </a:extLst>
            </p:cNvPr>
            <p:cNvSpPr/>
            <p:nvPr/>
          </p:nvSpPr>
          <p:spPr>
            <a:xfrm>
              <a:off x="30777859" y="6452369"/>
              <a:ext cx="4572000" cy="2971800"/>
            </a:xfrm>
            <a:prstGeom prst="ellipse">
              <a:avLst/>
            </a:prstGeom>
            <a:solidFill>
              <a:srgbClr val="C6D9F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en-US" sz="3600" b="1" u="none" strike="noStrike" dirty="0">
                  <a:solidFill>
                    <a:schemeClr val="tx1"/>
                  </a:solidFill>
                  <a:effectLst/>
                </a:rPr>
                <a:t>High Blood Pressure </a:t>
              </a:r>
            </a:p>
            <a:p>
              <a:pPr algn="ctr" fontAlgn="ctr"/>
              <a:r>
                <a:rPr lang="en-US" sz="2400" dirty="0">
                  <a:solidFill>
                    <a:schemeClr val="tx1"/>
                  </a:solidFill>
                </a:rPr>
                <a:t>Systolic ≥ 130</a:t>
              </a:r>
              <a:r>
                <a:rPr lang="en-US" dirty="0">
                  <a:solidFill>
                    <a:schemeClr val="tx1"/>
                  </a:solidFill>
                </a:rPr>
                <a:t> </a:t>
              </a:r>
              <a:r>
                <a:rPr lang="en-US" sz="2400" dirty="0">
                  <a:solidFill>
                    <a:schemeClr val="tx1"/>
                  </a:solidFill>
                </a:rPr>
                <a:t>mmHg </a:t>
              </a:r>
              <a:br>
                <a:rPr lang="en-US" sz="2400" dirty="0">
                  <a:solidFill>
                    <a:schemeClr val="tx1"/>
                  </a:solidFill>
                </a:rPr>
              </a:br>
              <a:r>
                <a:rPr lang="en-US" sz="2400" dirty="0">
                  <a:solidFill>
                    <a:schemeClr val="tx1"/>
                  </a:solidFill>
                </a:rPr>
                <a:t>AND/OR</a:t>
              </a:r>
              <a:br>
                <a:rPr lang="en-US" sz="2400" dirty="0">
                  <a:solidFill>
                    <a:schemeClr val="tx1"/>
                  </a:solidFill>
                </a:rPr>
              </a:br>
              <a:r>
                <a:rPr lang="en-US" sz="2400" dirty="0">
                  <a:solidFill>
                    <a:schemeClr val="tx1"/>
                  </a:solidFill>
                </a:rPr>
                <a:t>Diastolic ≥ 85</a:t>
              </a:r>
              <a:r>
                <a:rPr lang="en-US" dirty="0">
                  <a:solidFill>
                    <a:schemeClr val="tx1"/>
                  </a:solidFill>
                </a:rPr>
                <a:t> </a:t>
              </a:r>
              <a:r>
                <a:rPr lang="en-US" sz="2400" dirty="0">
                  <a:solidFill>
                    <a:schemeClr val="tx1"/>
                  </a:solidFill>
                </a:rPr>
                <a:t>mmHg</a:t>
              </a:r>
            </a:p>
          </p:txBody>
        </p:sp>
        <p:sp>
          <p:nvSpPr>
            <p:cNvPr id="131" name="Oval 130">
              <a:extLst>
                <a:ext uri="{FF2B5EF4-FFF2-40B4-BE49-F238E27FC236}">
                  <a16:creationId xmlns:a16="http://schemas.microsoft.com/office/drawing/2014/main" id="{3B66E761-A0F1-5156-D756-1D43D77894A9}"/>
                </a:ext>
              </a:extLst>
            </p:cNvPr>
            <p:cNvSpPr/>
            <p:nvPr/>
          </p:nvSpPr>
          <p:spPr>
            <a:xfrm>
              <a:off x="10883955" y="6452369"/>
              <a:ext cx="4572000" cy="2971800"/>
            </a:xfrm>
            <a:prstGeom prst="ellipse">
              <a:avLst/>
            </a:prstGeom>
            <a:solidFill>
              <a:srgbClr val="C6D9F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en-US" sz="3600" b="1" u="none" strike="noStrike" dirty="0">
                  <a:solidFill>
                    <a:schemeClr val="tx1"/>
                  </a:solidFill>
                  <a:effectLst/>
                </a:rPr>
                <a:t>Low HDL</a:t>
              </a:r>
              <a:endParaRPr lang="en-US" sz="4000" b="1" u="none" strike="noStrike" dirty="0">
                <a:solidFill>
                  <a:schemeClr val="tx1"/>
                </a:solidFill>
                <a:effectLst/>
              </a:endParaRPr>
            </a:p>
            <a:p>
              <a:pPr algn="ctr" fontAlgn="ctr"/>
              <a:r>
                <a:rPr lang="en-US" sz="2400" dirty="0">
                  <a:solidFill>
                    <a:schemeClr val="tx1"/>
                  </a:solidFill>
                </a:rPr>
                <a:t>Men &lt; 40 mg/dL</a:t>
              </a:r>
              <a:br>
                <a:rPr lang="en-US" sz="2400" dirty="0">
                  <a:solidFill>
                    <a:schemeClr val="tx1"/>
                  </a:solidFill>
                </a:rPr>
              </a:br>
              <a:r>
                <a:rPr lang="en-US" sz="2400" dirty="0">
                  <a:solidFill>
                    <a:schemeClr val="tx1"/>
                  </a:solidFill>
                </a:rPr>
                <a:t>Women &lt; 50 mg/dL</a:t>
              </a:r>
              <a:endParaRPr lang="en-US" sz="3600" b="1" i="0" u="none" strike="noStrike" dirty="0">
                <a:solidFill>
                  <a:schemeClr val="tx1"/>
                </a:solidFill>
                <a:effectLst/>
              </a:endParaRPr>
            </a:p>
          </p:txBody>
        </p:sp>
        <p:sp>
          <p:nvSpPr>
            <p:cNvPr id="129" name="Oval 128">
              <a:extLst>
                <a:ext uri="{FF2B5EF4-FFF2-40B4-BE49-F238E27FC236}">
                  <a16:creationId xmlns:a16="http://schemas.microsoft.com/office/drawing/2014/main" id="{A7E918E1-7DE9-C542-351B-2EC3BAE7BA9F}"/>
                </a:ext>
              </a:extLst>
            </p:cNvPr>
            <p:cNvSpPr/>
            <p:nvPr/>
          </p:nvSpPr>
          <p:spPr>
            <a:xfrm>
              <a:off x="20830907" y="6452369"/>
              <a:ext cx="4572000" cy="2971800"/>
            </a:xfrm>
            <a:prstGeom prst="ellipse">
              <a:avLst/>
            </a:prstGeom>
            <a:solidFill>
              <a:srgbClr val="C6D9F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en-US" sz="3600" b="1" u="none" strike="noStrike" dirty="0">
                  <a:solidFill>
                    <a:schemeClr val="tx1"/>
                  </a:solidFill>
                  <a:effectLst/>
                </a:rPr>
                <a:t>High Triglycerides</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3600" b="1" u="none" strike="noStrike" dirty="0">
                  <a:solidFill>
                    <a:schemeClr val="tx1"/>
                  </a:solidFill>
                  <a:effectLst/>
                </a:rPr>
                <a:t> </a:t>
              </a:r>
              <a:r>
                <a:rPr kumimoji="0" lang="en-US" sz="2400" b="0" i="0" u="none" strike="noStrike" kern="1200" cap="none" spc="0" normalizeH="0" baseline="0" noProof="0" dirty="0">
                  <a:ln>
                    <a:noFill/>
                  </a:ln>
                  <a:solidFill>
                    <a:prstClr val="black"/>
                  </a:solidFill>
                  <a:effectLst/>
                  <a:uLnTx/>
                  <a:uFillTx/>
                </a:rPr>
                <a:t>≥ 150 mg/dL</a:t>
              </a:r>
            </a:p>
          </p:txBody>
        </p:sp>
        <p:sp>
          <p:nvSpPr>
            <p:cNvPr id="130" name="Oval 129">
              <a:extLst>
                <a:ext uri="{FF2B5EF4-FFF2-40B4-BE49-F238E27FC236}">
                  <a16:creationId xmlns:a16="http://schemas.microsoft.com/office/drawing/2014/main" id="{393D0D70-9452-5AA0-A9CD-F99069F83396}"/>
                </a:ext>
              </a:extLst>
            </p:cNvPr>
            <p:cNvSpPr/>
            <p:nvPr/>
          </p:nvSpPr>
          <p:spPr>
            <a:xfrm>
              <a:off x="15857431" y="6452369"/>
              <a:ext cx="4572000" cy="2971800"/>
            </a:xfrm>
            <a:prstGeom prst="ellipse">
              <a:avLst/>
            </a:prstGeom>
            <a:solidFill>
              <a:srgbClr val="C6D9F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en-US" sz="3600" b="1" u="none" strike="noStrike" dirty="0">
                  <a:solidFill>
                    <a:schemeClr val="tx1"/>
                  </a:solidFill>
                  <a:effectLst/>
                </a:rPr>
                <a:t>Increased Waist Circumference</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rPr>
                <a:t>Men &gt; 102 cm</a:t>
              </a:r>
              <a:br>
                <a:rPr kumimoji="0" lang="en-US" sz="2400" b="0" i="0" u="none" strike="noStrike" kern="1200" cap="none" spc="0" normalizeH="0" baseline="0" noProof="0" dirty="0">
                  <a:ln>
                    <a:noFill/>
                  </a:ln>
                  <a:solidFill>
                    <a:prstClr val="black"/>
                  </a:solidFill>
                  <a:effectLst/>
                  <a:uLnTx/>
                  <a:uFillTx/>
                </a:rPr>
              </a:br>
              <a:r>
                <a:rPr kumimoji="0" lang="en-US" sz="2400" b="0" i="0" u="none" strike="noStrike" kern="1200" cap="none" spc="0" normalizeH="0" baseline="0" noProof="0" dirty="0">
                  <a:ln>
                    <a:noFill/>
                  </a:ln>
                  <a:solidFill>
                    <a:prstClr val="black"/>
                  </a:solidFill>
                  <a:effectLst/>
                  <a:uLnTx/>
                  <a:uFillTx/>
                </a:rPr>
                <a:t>Women &gt;  89 cm</a:t>
              </a:r>
              <a:endParaRPr kumimoji="0" lang="en-US" sz="3600" b="1" i="0" u="none" strike="noStrike" kern="1200" cap="none" spc="0" normalizeH="0" baseline="0" noProof="0" dirty="0">
                <a:ln>
                  <a:noFill/>
                </a:ln>
                <a:solidFill>
                  <a:prstClr val="black"/>
                </a:solidFill>
                <a:effectLst/>
                <a:uLnTx/>
                <a:uFillTx/>
              </a:endParaRPr>
            </a:p>
          </p:txBody>
        </p:sp>
      </p:grpSp>
      <p:sp>
        <p:nvSpPr>
          <p:cNvPr id="7" name="Rectangle 6">
            <a:extLst>
              <a:ext uri="{FF2B5EF4-FFF2-40B4-BE49-F238E27FC236}">
                <a16:creationId xmlns:a16="http://schemas.microsoft.com/office/drawing/2014/main" id="{1D847DE8-AD69-4BEF-EA27-D80CD106792B}"/>
              </a:ext>
            </a:extLst>
          </p:cNvPr>
          <p:cNvSpPr/>
          <p:nvPr/>
        </p:nvSpPr>
        <p:spPr>
          <a:xfrm>
            <a:off x="10769697" y="6451600"/>
            <a:ext cx="24697261" cy="3022023"/>
          </a:xfrm>
          <a:prstGeom prst="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B951DC03-177E-AE87-7257-515E9CFC92D1}"/>
              </a:ext>
            </a:extLst>
          </p:cNvPr>
          <p:cNvGrpSpPr/>
          <p:nvPr/>
        </p:nvGrpSpPr>
        <p:grpSpPr>
          <a:xfrm>
            <a:off x="11901938" y="4008906"/>
            <a:ext cx="22432779" cy="3473258"/>
            <a:chOff x="11781327" y="3856506"/>
            <a:chExt cx="22432779" cy="3473258"/>
          </a:xfrm>
        </p:grpSpPr>
        <p:sp>
          <p:nvSpPr>
            <p:cNvPr id="213" name="Lightning Bolt 212">
              <a:extLst>
                <a:ext uri="{FF2B5EF4-FFF2-40B4-BE49-F238E27FC236}">
                  <a16:creationId xmlns:a16="http://schemas.microsoft.com/office/drawing/2014/main" id="{4B05F6CD-86C8-9C7B-173B-D1E22220B5FA}"/>
                </a:ext>
              </a:extLst>
            </p:cNvPr>
            <p:cNvSpPr/>
            <p:nvPr/>
          </p:nvSpPr>
          <p:spPr>
            <a:xfrm rot="20488641">
              <a:off x="29700631" y="4915301"/>
              <a:ext cx="969892" cy="2017926"/>
            </a:xfrm>
            <a:prstGeom prst="lightningBol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Lightning Bolt 213">
              <a:extLst>
                <a:ext uri="{FF2B5EF4-FFF2-40B4-BE49-F238E27FC236}">
                  <a16:creationId xmlns:a16="http://schemas.microsoft.com/office/drawing/2014/main" id="{31B083C7-F3C5-87C5-1393-EEE052F8E4C1}"/>
                </a:ext>
              </a:extLst>
            </p:cNvPr>
            <p:cNvSpPr/>
            <p:nvPr/>
          </p:nvSpPr>
          <p:spPr>
            <a:xfrm>
              <a:off x="16587169" y="4668656"/>
              <a:ext cx="994018" cy="2017926"/>
            </a:xfrm>
            <a:prstGeom prst="lightningBol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Lightning Bolt 198">
              <a:extLst>
                <a:ext uri="{FF2B5EF4-FFF2-40B4-BE49-F238E27FC236}">
                  <a16:creationId xmlns:a16="http://schemas.microsoft.com/office/drawing/2014/main" id="{F7CB2AF3-5B92-D5BD-A58E-C0B4D7F7D18F}"/>
                </a:ext>
              </a:extLst>
            </p:cNvPr>
            <p:cNvSpPr/>
            <p:nvPr/>
          </p:nvSpPr>
          <p:spPr>
            <a:xfrm flipH="1">
              <a:off x="14332637" y="5220805"/>
              <a:ext cx="1546396" cy="2024281"/>
            </a:xfrm>
            <a:prstGeom prst="lightningBol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Lightning Bolt 199">
              <a:extLst>
                <a:ext uri="{FF2B5EF4-FFF2-40B4-BE49-F238E27FC236}">
                  <a16:creationId xmlns:a16="http://schemas.microsoft.com/office/drawing/2014/main" id="{FB80DE6A-7FD5-0B7D-8BE1-874EAA8DD265}"/>
                </a:ext>
              </a:extLst>
            </p:cNvPr>
            <p:cNvSpPr/>
            <p:nvPr/>
          </p:nvSpPr>
          <p:spPr>
            <a:xfrm flipH="1">
              <a:off x="21879481" y="5179569"/>
              <a:ext cx="804075" cy="2017926"/>
            </a:xfrm>
            <a:prstGeom prst="lightningBol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Lightning Bolt 200">
              <a:extLst>
                <a:ext uri="{FF2B5EF4-FFF2-40B4-BE49-F238E27FC236}">
                  <a16:creationId xmlns:a16="http://schemas.microsoft.com/office/drawing/2014/main" id="{6A9C0ADC-4EEB-B952-18FC-AA5266336B6C}"/>
                </a:ext>
              </a:extLst>
            </p:cNvPr>
            <p:cNvSpPr/>
            <p:nvPr/>
          </p:nvSpPr>
          <p:spPr>
            <a:xfrm>
              <a:off x="24477279" y="5035514"/>
              <a:ext cx="1441768" cy="2294250"/>
            </a:xfrm>
            <a:prstGeom prst="lightningBol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Lightning Bolt 201">
              <a:extLst>
                <a:ext uri="{FF2B5EF4-FFF2-40B4-BE49-F238E27FC236}">
                  <a16:creationId xmlns:a16="http://schemas.microsoft.com/office/drawing/2014/main" id="{86EEA6B2-18F0-ACF3-80B6-CBC9CBC2D5A8}"/>
                </a:ext>
              </a:extLst>
            </p:cNvPr>
            <p:cNvSpPr/>
            <p:nvPr/>
          </p:nvSpPr>
          <p:spPr>
            <a:xfrm rot="21196738" flipH="1">
              <a:off x="27758398" y="4510011"/>
              <a:ext cx="1117195" cy="2017926"/>
            </a:xfrm>
            <a:prstGeom prst="lightningBol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Cloud 222">
              <a:extLst>
                <a:ext uri="{FF2B5EF4-FFF2-40B4-BE49-F238E27FC236}">
                  <a16:creationId xmlns:a16="http://schemas.microsoft.com/office/drawing/2014/main" id="{1053EE39-4D95-9356-C735-6CDDF4EDE885}"/>
                </a:ext>
              </a:extLst>
            </p:cNvPr>
            <p:cNvSpPr/>
            <p:nvPr/>
          </p:nvSpPr>
          <p:spPr>
            <a:xfrm>
              <a:off x="11781327" y="3893698"/>
              <a:ext cx="5286679" cy="2024281"/>
            </a:xfrm>
            <a:prstGeom prst="cloud">
              <a:avLst/>
            </a:prstGeom>
            <a:solidFill>
              <a:schemeClr val="bg2">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Reactive Oxygen Species</a:t>
              </a:r>
            </a:p>
          </p:txBody>
        </p:sp>
        <p:sp>
          <p:nvSpPr>
            <p:cNvPr id="225" name="Cloud 224">
              <a:extLst>
                <a:ext uri="{FF2B5EF4-FFF2-40B4-BE49-F238E27FC236}">
                  <a16:creationId xmlns:a16="http://schemas.microsoft.com/office/drawing/2014/main" id="{2DD00F2E-E6B0-C795-42DC-A346235F36C4}"/>
                </a:ext>
              </a:extLst>
            </p:cNvPr>
            <p:cNvSpPr/>
            <p:nvPr/>
          </p:nvSpPr>
          <p:spPr>
            <a:xfrm>
              <a:off x="20764696" y="4007883"/>
              <a:ext cx="4884747" cy="2024281"/>
            </a:xfrm>
            <a:prstGeom prst="cloud">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Chronic Inflammation</a:t>
              </a:r>
            </a:p>
          </p:txBody>
        </p:sp>
        <p:sp>
          <p:nvSpPr>
            <p:cNvPr id="228" name="Cloud 227">
              <a:extLst>
                <a:ext uri="{FF2B5EF4-FFF2-40B4-BE49-F238E27FC236}">
                  <a16:creationId xmlns:a16="http://schemas.microsoft.com/office/drawing/2014/main" id="{F8428695-A2AA-F5A6-2376-38531EB71CF4}"/>
                </a:ext>
              </a:extLst>
            </p:cNvPr>
            <p:cNvSpPr/>
            <p:nvPr/>
          </p:nvSpPr>
          <p:spPr>
            <a:xfrm>
              <a:off x="29329359" y="3860520"/>
              <a:ext cx="4884747" cy="2024281"/>
            </a:xfrm>
            <a:prstGeom prst="cloud">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  Dyslipidemia</a:t>
              </a:r>
            </a:p>
          </p:txBody>
        </p:sp>
        <p:sp>
          <p:nvSpPr>
            <p:cNvPr id="226" name="Cloud 225">
              <a:extLst>
                <a:ext uri="{FF2B5EF4-FFF2-40B4-BE49-F238E27FC236}">
                  <a16:creationId xmlns:a16="http://schemas.microsoft.com/office/drawing/2014/main" id="{7946E855-56EE-B957-1569-604D0A05EE54}"/>
                </a:ext>
              </a:extLst>
            </p:cNvPr>
            <p:cNvSpPr/>
            <p:nvPr/>
          </p:nvSpPr>
          <p:spPr>
            <a:xfrm>
              <a:off x="24858161" y="3856506"/>
              <a:ext cx="5286679" cy="2024281"/>
            </a:xfrm>
            <a:prstGeom prst="cloud">
              <a:avLst/>
            </a:prstGeom>
            <a:solidFill>
              <a:schemeClr val="bg2">
                <a:lumMod val="75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Insulin Resistance</a:t>
              </a:r>
            </a:p>
          </p:txBody>
        </p:sp>
        <p:sp>
          <p:nvSpPr>
            <p:cNvPr id="51" name="Lightning Bolt 50">
              <a:extLst>
                <a:ext uri="{FF2B5EF4-FFF2-40B4-BE49-F238E27FC236}">
                  <a16:creationId xmlns:a16="http://schemas.microsoft.com/office/drawing/2014/main" id="{AD7FCFB8-7CC7-3F44-0C4F-48ABFA5EE78F}"/>
                </a:ext>
              </a:extLst>
            </p:cNvPr>
            <p:cNvSpPr/>
            <p:nvPr/>
          </p:nvSpPr>
          <p:spPr>
            <a:xfrm rot="21145108" flipH="1">
              <a:off x="20065946" y="5129747"/>
              <a:ext cx="1117195" cy="2017926"/>
            </a:xfrm>
            <a:prstGeom prst="lightningBol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Cloud 223">
              <a:extLst>
                <a:ext uri="{FF2B5EF4-FFF2-40B4-BE49-F238E27FC236}">
                  <a16:creationId xmlns:a16="http://schemas.microsoft.com/office/drawing/2014/main" id="{A657C7AD-B114-EE90-D512-DC16D6D8C70D}"/>
                </a:ext>
              </a:extLst>
            </p:cNvPr>
            <p:cNvSpPr/>
            <p:nvPr/>
          </p:nvSpPr>
          <p:spPr>
            <a:xfrm>
              <a:off x="16339570" y="3944175"/>
              <a:ext cx="4884747" cy="2024281"/>
            </a:xfrm>
            <a:prstGeom prst="cloud">
              <a:avLst/>
            </a:prstGeom>
            <a:solidFill>
              <a:schemeClr val="bg2">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Endothelial Dysfunction</a:t>
              </a:r>
            </a:p>
          </p:txBody>
        </p:sp>
      </p:grpSp>
      <p:sp>
        <p:nvSpPr>
          <p:cNvPr id="4" name="Title 3">
            <a:extLst>
              <a:ext uri="{FF2B5EF4-FFF2-40B4-BE49-F238E27FC236}">
                <a16:creationId xmlns:a16="http://schemas.microsoft.com/office/drawing/2014/main" id="{B623B0C9-9417-D700-ACA1-D1085C1EF8FF}"/>
              </a:ext>
            </a:extLst>
          </p:cNvPr>
          <p:cNvSpPr>
            <a:spLocks noGrp="1"/>
          </p:cNvSpPr>
          <p:nvPr>
            <p:ph type="title"/>
          </p:nvPr>
        </p:nvSpPr>
        <p:spPr>
          <a:xfrm>
            <a:off x="14238" y="453572"/>
            <a:ext cx="36547524" cy="1436234"/>
          </a:xfrm>
          <a:noFill/>
        </p:spPr>
        <p:txBody>
          <a:bodyPr>
            <a:noAutofit/>
          </a:bodyPr>
          <a:lstStyle/>
          <a:p>
            <a:pPr marL="0" marR="0" indent="0" algn="ctr">
              <a:lnSpc>
                <a:spcPct val="100000"/>
              </a:lnSpc>
              <a:spcBef>
                <a:spcPts val="0"/>
              </a:spcBef>
            </a:pPr>
            <a:r>
              <a:rPr lang="en-US" sz="8800" b="1" kern="100" dirty="0">
                <a:effectLst/>
                <a:latin typeface="+mn-lt"/>
                <a:ea typeface="Calibri" panose="020F0502020204030204" pitchFamily="34" charset="0"/>
                <a:cs typeface="Calibri" panose="020F0502020204030204" pitchFamily="34" charset="0"/>
              </a:rPr>
              <a:t>Insulin Resistance in a Young Adult Population: The Triglyceride Glucose Index</a:t>
            </a:r>
            <a:endParaRPr lang="en-US" sz="8800" kern="100" dirty="0">
              <a:effectLst/>
              <a:latin typeface="+mn-lt"/>
              <a:ea typeface="Calibri" panose="020F0502020204030204" pitchFamily="34" charset="0"/>
              <a:cs typeface="Times New Roman" panose="02020603050405020304" pitchFamily="18" charset="0"/>
            </a:endParaRPr>
          </a:p>
        </p:txBody>
      </p:sp>
      <p:graphicFrame>
        <p:nvGraphicFramePr>
          <p:cNvPr id="45" name="Chart 44">
            <a:extLst>
              <a:ext uri="{FF2B5EF4-FFF2-40B4-BE49-F238E27FC236}">
                <a16:creationId xmlns:a16="http://schemas.microsoft.com/office/drawing/2014/main" id="{DD433527-7D04-8283-564A-1FD4DD20520E}"/>
              </a:ext>
            </a:extLst>
          </p:cNvPr>
          <p:cNvGraphicFramePr>
            <a:graphicFrameLocks noChangeAspect="1"/>
          </p:cNvGraphicFramePr>
          <p:nvPr>
            <p:extLst>
              <p:ext uri="{D42A27DB-BD31-4B8C-83A1-F6EECF244321}">
                <p14:modId xmlns:p14="http://schemas.microsoft.com/office/powerpoint/2010/main" val="233304971"/>
              </p:ext>
            </p:extLst>
          </p:nvPr>
        </p:nvGraphicFramePr>
        <p:xfrm>
          <a:off x="18611568" y="22851210"/>
          <a:ext cx="7089433" cy="496663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4" name="Chart 133">
            <a:extLst>
              <a:ext uri="{FF2B5EF4-FFF2-40B4-BE49-F238E27FC236}">
                <a16:creationId xmlns:a16="http://schemas.microsoft.com/office/drawing/2014/main" id="{7898AE39-47BF-9B8B-ED30-0513A8177E63}"/>
              </a:ext>
            </a:extLst>
          </p:cNvPr>
          <p:cNvGraphicFramePr>
            <a:graphicFrameLocks/>
          </p:cNvGraphicFramePr>
          <p:nvPr>
            <p:extLst>
              <p:ext uri="{D42A27DB-BD31-4B8C-83A1-F6EECF244321}">
                <p14:modId xmlns:p14="http://schemas.microsoft.com/office/powerpoint/2010/main" val="42784396"/>
              </p:ext>
            </p:extLst>
          </p:nvPr>
        </p:nvGraphicFramePr>
        <p:xfrm>
          <a:off x="21883064" y="17640326"/>
          <a:ext cx="4297680" cy="4766092"/>
        </p:xfrm>
        <a:graphic>
          <a:graphicData uri="http://schemas.openxmlformats.org/drawingml/2006/chart">
            <c:chart xmlns:c="http://schemas.openxmlformats.org/drawingml/2006/chart" xmlns:r="http://schemas.openxmlformats.org/officeDocument/2006/relationships" r:id="rId7"/>
          </a:graphicData>
        </a:graphic>
      </p:graphicFrame>
      <p:sp>
        <p:nvSpPr>
          <p:cNvPr id="11" name="TextBox 10">
            <a:extLst>
              <a:ext uri="{FF2B5EF4-FFF2-40B4-BE49-F238E27FC236}">
                <a16:creationId xmlns:a16="http://schemas.microsoft.com/office/drawing/2014/main" id="{6760CB81-AA19-4626-8B56-7D84428103B2}"/>
              </a:ext>
            </a:extLst>
          </p:cNvPr>
          <p:cNvSpPr txBox="1"/>
          <p:nvPr/>
        </p:nvSpPr>
        <p:spPr>
          <a:xfrm>
            <a:off x="10381510" y="11817594"/>
            <a:ext cx="15841553" cy="646331"/>
          </a:xfrm>
          <a:prstGeom prst="rect">
            <a:avLst/>
          </a:prstGeom>
          <a:solidFill>
            <a:schemeClr val="accent1">
              <a:lumMod val="60000"/>
              <a:lumOff val="40000"/>
            </a:schemeClr>
          </a:solidFill>
          <a:ln w="12700">
            <a:solidFill>
              <a:schemeClr val="tx1"/>
            </a:solidFill>
          </a:ln>
        </p:spPr>
        <p:txBody>
          <a:bodyPr wrap="square" rtlCol="0">
            <a:spAutoFit/>
          </a:bodyPr>
          <a:lstStyle>
            <a:defPPr>
              <a:defRPr lang="en-US"/>
            </a:defPPr>
            <a:lvl1pPr algn="ctr">
              <a:defRPr sz="3200">
                <a:latin typeface="Avenir Next LT Pro" panose="020B0504020202020204" pitchFamily="34" charset="0"/>
                <a:ea typeface="Cambria" panose="02040503050406030204" pitchFamily="18" charset="0"/>
                <a:cs typeface="Times New Roman" panose="02020603050405020304" pitchFamily="18" charset="0"/>
              </a:defRPr>
            </a:lvl1pPr>
          </a:lstStyle>
          <a:p>
            <a:r>
              <a:rPr lang="en-US" sz="3600" dirty="0">
                <a:latin typeface="+mn-lt"/>
              </a:rPr>
              <a:t>Population Demographics and TyG Values by Risk Factor</a:t>
            </a:r>
          </a:p>
        </p:txBody>
      </p:sp>
      <p:graphicFrame>
        <p:nvGraphicFramePr>
          <p:cNvPr id="77" name="Chart 76">
            <a:extLst>
              <a:ext uri="{FF2B5EF4-FFF2-40B4-BE49-F238E27FC236}">
                <a16:creationId xmlns:a16="http://schemas.microsoft.com/office/drawing/2014/main" id="{8481E313-8722-2341-41C6-2C06038B50A2}"/>
              </a:ext>
            </a:extLst>
          </p:cNvPr>
          <p:cNvGraphicFramePr>
            <a:graphicFrameLocks noChangeAspect="1"/>
          </p:cNvGraphicFramePr>
          <p:nvPr>
            <p:extLst>
              <p:ext uri="{D42A27DB-BD31-4B8C-83A1-F6EECF244321}">
                <p14:modId xmlns:p14="http://schemas.microsoft.com/office/powerpoint/2010/main" val="390607163"/>
              </p:ext>
            </p:extLst>
          </p:nvPr>
        </p:nvGraphicFramePr>
        <p:xfrm>
          <a:off x="16517533" y="17849055"/>
          <a:ext cx="4343400" cy="4174670"/>
        </p:xfrm>
        <a:graphic>
          <a:graphicData uri="http://schemas.openxmlformats.org/drawingml/2006/chart">
            <c:chart xmlns:c="http://schemas.openxmlformats.org/drawingml/2006/chart" xmlns:r="http://schemas.openxmlformats.org/officeDocument/2006/relationships" r:id="rId8"/>
          </a:graphicData>
        </a:graphic>
      </p:graphicFrame>
      <p:sp>
        <p:nvSpPr>
          <p:cNvPr id="81" name="TextBox 80">
            <a:extLst>
              <a:ext uri="{FF2B5EF4-FFF2-40B4-BE49-F238E27FC236}">
                <a16:creationId xmlns:a16="http://schemas.microsoft.com/office/drawing/2014/main" id="{6626D4D9-4496-A885-E415-C6377AC5373B}"/>
              </a:ext>
            </a:extLst>
          </p:cNvPr>
          <p:cNvSpPr txBox="1"/>
          <p:nvPr/>
        </p:nvSpPr>
        <p:spPr>
          <a:xfrm>
            <a:off x="17109211" y="17544944"/>
            <a:ext cx="3688462" cy="492443"/>
          </a:xfrm>
          <a:prstGeom prst="rect">
            <a:avLst/>
          </a:prstGeom>
          <a:noFill/>
        </p:spPr>
        <p:txBody>
          <a:bodyPr wrap="square" rtlCol="0">
            <a:spAutoFit/>
          </a:bodyPr>
          <a:lstStyle/>
          <a:p>
            <a:pPr algn="ctr"/>
            <a:r>
              <a:rPr lang="en-US" sz="2600" b="1" dirty="0"/>
              <a:t>High Triglycerides</a:t>
            </a:r>
          </a:p>
        </p:txBody>
      </p:sp>
      <p:graphicFrame>
        <p:nvGraphicFramePr>
          <p:cNvPr id="94" name="Chart 93">
            <a:extLst>
              <a:ext uri="{FF2B5EF4-FFF2-40B4-BE49-F238E27FC236}">
                <a16:creationId xmlns:a16="http://schemas.microsoft.com/office/drawing/2014/main" id="{29445668-540F-3B94-F5FF-878C27705B66}"/>
              </a:ext>
            </a:extLst>
          </p:cNvPr>
          <p:cNvGraphicFramePr>
            <a:graphicFrameLocks noChangeAspect="1"/>
          </p:cNvGraphicFramePr>
          <p:nvPr>
            <p:extLst>
              <p:ext uri="{D42A27DB-BD31-4B8C-83A1-F6EECF244321}">
                <p14:modId xmlns:p14="http://schemas.microsoft.com/office/powerpoint/2010/main" val="1912518955"/>
              </p:ext>
            </p:extLst>
          </p:nvPr>
        </p:nvGraphicFramePr>
        <p:xfrm>
          <a:off x="10961319" y="17803165"/>
          <a:ext cx="4343400" cy="4174670"/>
        </p:xfrm>
        <a:graphic>
          <a:graphicData uri="http://schemas.openxmlformats.org/drawingml/2006/chart">
            <c:chart xmlns:c="http://schemas.openxmlformats.org/drawingml/2006/chart" xmlns:r="http://schemas.openxmlformats.org/officeDocument/2006/relationships" r:id="rId9"/>
          </a:graphicData>
        </a:graphic>
      </p:graphicFrame>
      <p:sp>
        <p:nvSpPr>
          <p:cNvPr id="80" name="TextBox 79">
            <a:extLst>
              <a:ext uri="{FF2B5EF4-FFF2-40B4-BE49-F238E27FC236}">
                <a16:creationId xmlns:a16="http://schemas.microsoft.com/office/drawing/2014/main" id="{4284FC13-CE74-5A47-AB1F-8B052010B53D}"/>
              </a:ext>
            </a:extLst>
          </p:cNvPr>
          <p:cNvSpPr txBox="1"/>
          <p:nvPr/>
        </p:nvSpPr>
        <p:spPr>
          <a:xfrm>
            <a:off x="11533531" y="17544944"/>
            <a:ext cx="3745474" cy="892552"/>
          </a:xfrm>
          <a:prstGeom prst="rect">
            <a:avLst/>
          </a:prstGeom>
          <a:noFill/>
        </p:spPr>
        <p:txBody>
          <a:bodyPr wrap="square" rtlCol="0">
            <a:spAutoFit/>
          </a:bodyPr>
          <a:lstStyle/>
          <a:p>
            <a:pPr algn="ctr"/>
            <a:r>
              <a:rPr lang="en-US" sz="2600" b="1" dirty="0">
                <a:solidFill>
                  <a:srgbClr val="000000"/>
                </a:solidFill>
              </a:rPr>
              <a:t>Increased Waist </a:t>
            </a:r>
          </a:p>
          <a:p>
            <a:pPr algn="ctr"/>
            <a:r>
              <a:rPr lang="en-US" sz="2600" b="1" dirty="0">
                <a:solidFill>
                  <a:srgbClr val="000000"/>
                </a:solidFill>
              </a:rPr>
              <a:t>Circumference</a:t>
            </a:r>
          </a:p>
        </p:txBody>
      </p:sp>
      <p:sp>
        <p:nvSpPr>
          <p:cNvPr id="105" name="TextBox 104">
            <a:extLst>
              <a:ext uri="{FF2B5EF4-FFF2-40B4-BE49-F238E27FC236}">
                <a16:creationId xmlns:a16="http://schemas.microsoft.com/office/drawing/2014/main" id="{6EFC4C00-5B54-F6C4-EC02-B7E1AADE94B6}"/>
              </a:ext>
            </a:extLst>
          </p:cNvPr>
          <p:cNvSpPr txBox="1"/>
          <p:nvPr/>
        </p:nvSpPr>
        <p:spPr>
          <a:xfrm>
            <a:off x="22691139" y="17544944"/>
            <a:ext cx="3281748" cy="492443"/>
          </a:xfrm>
          <a:prstGeom prst="rect">
            <a:avLst/>
          </a:prstGeom>
          <a:noFill/>
        </p:spPr>
        <p:txBody>
          <a:bodyPr wrap="square" rtlCol="0">
            <a:spAutoFit/>
          </a:bodyPr>
          <a:lstStyle/>
          <a:p>
            <a:pPr algn="ctr"/>
            <a:r>
              <a:rPr lang="en-US" sz="2600" b="1" dirty="0"/>
              <a:t>High Glucose</a:t>
            </a:r>
          </a:p>
        </p:txBody>
      </p:sp>
      <p:grpSp>
        <p:nvGrpSpPr>
          <p:cNvPr id="42" name="Group 41">
            <a:extLst>
              <a:ext uri="{FF2B5EF4-FFF2-40B4-BE49-F238E27FC236}">
                <a16:creationId xmlns:a16="http://schemas.microsoft.com/office/drawing/2014/main" id="{6C43D784-CEA3-73B1-D6C7-847404A4E575}"/>
              </a:ext>
            </a:extLst>
          </p:cNvPr>
          <p:cNvGrpSpPr/>
          <p:nvPr/>
        </p:nvGrpSpPr>
        <p:grpSpPr>
          <a:xfrm>
            <a:off x="14981602" y="16657953"/>
            <a:ext cx="6499205" cy="756931"/>
            <a:chOff x="14892702" y="16653038"/>
            <a:chExt cx="6499205" cy="756931"/>
          </a:xfrm>
        </p:grpSpPr>
        <p:grpSp>
          <p:nvGrpSpPr>
            <p:cNvPr id="76" name="Group 75">
              <a:extLst>
                <a:ext uri="{FF2B5EF4-FFF2-40B4-BE49-F238E27FC236}">
                  <a16:creationId xmlns:a16="http://schemas.microsoft.com/office/drawing/2014/main" id="{3E56F987-4DE4-5654-74C5-7EF1438D2996}"/>
                </a:ext>
              </a:extLst>
            </p:cNvPr>
            <p:cNvGrpSpPr/>
            <p:nvPr/>
          </p:nvGrpSpPr>
          <p:grpSpPr>
            <a:xfrm>
              <a:off x="14892702" y="16653038"/>
              <a:ext cx="1296405" cy="756931"/>
              <a:chOff x="20993205" y="12862465"/>
              <a:chExt cx="1296405" cy="756931"/>
            </a:xfrm>
          </p:grpSpPr>
          <p:grpSp>
            <p:nvGrpSpPr>
              <p:cNvPr id="67" name="Group 66">
                <a:extLst>
                  <a:ext uri="{FF2B5EF4-FFF2-40B4-BE49-F238E27FC236}">
                    <a16:creationId xmlns:a16="http://schemas.microsoft.com/office/drawing/2014/main" id="{933E71E5-3376-F122-A2E2-0321D7635E7D}"/>
                  </a:ext>
                </a:extLst>
              </p:cNvPr>
              <p:cNvGrpSpPr/>
              <p:nvPr/>
            </p:nvGrpSpPr>
            <p:grpSpPr>
              <a:xfrm>
                <a:off x="20993205" y="12862465"/>
                <a:ext cx="1296405" cy="400110"/>
                <a:chOff x="20993205" y="12862465"/>
                <a:chExt cx="1296405" cy="400110"/>
              </a:xfrm>
            </p:grpSpPr>
            <p:sp>
              <p:nvSpPr>
                <p:cNvPr id="65" name="Rectangle 64">
                  <a:extLst>
                    <a:ext uri="{FF2B5EF4-FFF2-40B4-BE49-F238E27FC236}">
                      <a16:creationId xmlns:a16="http://schemas.microsoft.com/office/drawing/2014/main" id="{21BA426D-BCD2-E2E4-56F6-998F9E90462D}"/>
                    </a:ext>
                  </a:extLst>
                </p:cNvPr>
                <p:cNvSpPr/>
                <p:nvPr/>
              </p:nvSpPr>
              <p:spPr>
                <a:xfrm>
                  <a:off x="20993205" y="12932831"/>
                  <a:ext cx="228600" cy="228600"/>
                </a:xfrm>
                <a:prstGeom prst="rect">
                  <a:avLst/>
                </a:prstGeom>
                <a:solidFill>
                  <a:srgbClr val="B2FC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5FB22F88-E0A7-D732-843D-72BE1AB42E62}"/>
                    </a:ext>
                  </a:extLst>
                </p:cNvPr>
                <p:cNvSpPr txBox="1"/>
                <p:nvPr/>
              </p:nvSpPr>
              <p:spPr>
                <a:xfrm>
                  <a:off x="21206685" y="12862465"/>
                  <a:ext cx="1082925" cy="400110"/>
                </a:xfrm>
                <a:prstGeom prst="rect">
                  <a:avLst/>
                </a:prstGeom>
                <a:noFill/>
              </p:spPr>
              <p:txBody>
                <a:bodyPr wrap="none" rtlCol="0">
                  <a:spAutoFit/>
                </a:bodyPr>
                <a:lstStyle/>
                <a:p>
                  <a:r>
                    <a:rPr lang="en-US" sz="2000" dirty="0"/>
                    <a:t>Low Risk</a:t>
                  </a:r>
                </a:p>
              </p:txBody>
            </p:sp>
          </p:grpSp>
          <p:grpSp>
            <p:nvGrpSpPr>
              <p:cNvPr id="73" name="Group 72">
                <a:extLst>
                  <a:ext uri="{FF2B5EF4-FFF2-40B4-BE49-F238E27FC236}">
                    <a16:creationId xmlns:a16="http://schemas.microsoft.com/office/drawing/2014/main" id="{BBB08A58-77C5-2ED5-A262-A5ECADDD7000}"/>
                  </a:ext>
                </a:extLst>
              </p:cNvPr>
              <p:cNvGrpSpPr/>
              <p:nvPr/>
            </p:nvGrpSpPr>
            <p:grpSpPr>
              <a:xfrm>
                <a:off x="20993205" y="13250064"/>
                <a:ext cx="1027101" cy="369332"/>
                <a:chOff x="20993205" y="12862465"/>
                <a:chExt cx="1027101" cy="369332"/>
              </a:xfrm>
            </p:grpSpPr>
            <p:sp>
              <p:nvSpPr>
                <p:cNvPr id="74" name="Rectangle 73">
                  <a:extLst>
                    <a:ext uri="{FF2B5EF4-FFF2-40B4-BE49-F238E27FC236}">
                      <a16:creationId xmlns:a16="http://schemas.microsoft.com/office/drawing/2014/main" id="{878A9424-F946-8DFF-4408-2E2AA21A0B22}"/>
                    </a:ext>
                  </a:extLst>
                </p:cNvPr>
                <p:cNvSpPr/>
                <p:nvPr/>
              </p:nvSpPr>
              <p:spPr>
                <a:xfrm>
                  <a:off x="20993205" y="12932831"/>
                  <a:ext cx="2286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A9B36ACC-CE5A-C5CD-DC79-4582CD485035}"/>
                    </a:ext>
                  </a:extLst>
                </p:cNvPr>
                <p:cNvSpPr txBox="1"/>
                <p:nvPr/>
              </p:nvSpPr>
              <p:spPr>
                <a:xfrm>
                  <a:off x="21206685" y="12862465"/>
                  <a:ext cx="813621" cy="369332"/>
                </a:xfrm>
                <a:prstGeom prst="rect">
                  <a:avLst/>
                </a:prstGeom>
                <a:noFill/>
              </p:spPr>
              <p:txBody>
                <a:bodyPr wrap="none" rtlCol="0">
                  <a:spAutoFit/>
                </a:bodyPr>
                <a:lstStyle/>
                <a:p>
                  <a:r>
                    <a:rPr lang="en-US" dirty="0"/>
                    <a:t>At Risk</a:t>
                  </a:r>
                </a:p>
              </p:txBody>
            </p:sp>
          </p:grpSp>
        </p:grpSp>
        <p:sp>
          <p:nvSpPr>
            <p:cNvPr id="109" name="TextBox 108">
              <a:extLst>
                <a:ext uri="{FF2B5EF4-FFF2-40B4-BE49-F238E27FC236}">
                  <a16:creationId xmlns:a16="http://schemas.microsoft.com/office/drawing/2014/main" id="{4E1C64A1-B41D-18DC-5B25-66D48C1E3BAC}"/>
                </a:ext>
              </a:extLst>
            </p:cNvPr>
            <p:cNvSpPr txBox="1"/>
            <p:nvPr/>
          </p:nvSpPr>
          <p:spPr>
            <a:xfrm>
              <a:off x="16336639" y="16682938"/>
              <a:ext cx="5055268" cy="707886"/>
            </a:xfrm>
            <a:prstGeom prst="rect">
              <a:avLst/>
            </a:prstGeom>
            <a:noFill/>
          </p:spPr>
          <p:txBody>
            <a:bodyPr wrap="square" rtlCol="0">
              <a:spAutoFit/>
            </a:bodyPr>
            <a:lstStyle/>
            <a:p>
              <a:r>
                <a:rPr lang="en-US" sz="2000" dirty="0"/>
                <a:t>Differences in average TyG between those with and without </a:t>
              </a:r>
              <a:r>
                <a:rPr lang="en-US" sz="2000" dirty="0" err="1"/>
                <a:t>MetS</a:t>
              </a:r>
              <a:r>
                <a:rPr lang="en-US" sz="2000" dirty="0"/>
                <a:t> risk, within gender, p &lt; .001</a:t>
              </a:r>
            </a:p>
          </p:txBody>
        </p:sp>
      </p:grpSp>
      <p:graphicFrame>
        <p:nvGraphicFramePr>
          <p:cNvPr id="78" name="Chart 77">
            <a:extLst>
              <a:ext uri="{FF2B5EF4-FFF2-40B4-BE49-F238E27FC236}">
                <a16:creationId xmlns:a16="http://schemas.microsoft.com/office/drawing/2014/main" id="{2F1F9C37-AC03-A50E-F7BE-B167FD3A1EFC}"/>
              </a:ext>
            </a:extLst>
          </p:cNvPr>
          <p:cNvGraphicFramePr>
            <a:graphicFrameLocks noChangeAspect="1"/>
          </p:cNvGraphicFramePr>
          <p:nvPr>
            <p:extLst>
              <p:ext uri="{D42A27DB-BD31-4B8C-83A1-F6EECF244321}">
                <p14:modId xmlns:p14="http://schemas.microsoft.com/office/powerpoint/2010/main" val="1509721471"/>
              </p:ext>
            </p:extLst>
          </p:nvPr>
        </p:nvGraphicFramePr>
        <p:xfrm>
          <a:off x="21999697" y="12702040"/>
          <a:ext cx="4253848" cy="4174670"/>
        </p:xfrm>
        <a:graphic>
          <a:graphicData uri="http://schemas.openxmlformats.org/drawingml/2006/chart">
            <c:chart xmlns:c="http://schemas.openxmlformats.org/drawingml/2006/chart" xmlns:r="http://schemas.openxmlformats.org/officeDocument/2006/relationships" r:id="rId10"/>
          </a:graphicData>
        </a:graphic>
      </p:graphicFrame>
      <p:sp>
        <p:nvSpPr>
          <p:cNvPr id="84" name="TextBox 83">
            <a:extLst>
              <a:ext uri="{FF2B5EF4-FFF2-40B4-BE49-F238E27FC236}">
                <a16:creationId xmlns:a16="http://schemas.microsoft.com/office/drawing/2014/main" id="{FF9588F3-204D-A8A8-086D-2628D9103F1F}"/>
              </a:ext>
            </a:extLst>
          </p:cNvPr>
          <p:cNvSpPr txBox="1"/>
          <p:nvPr/>
        </p:nvSpPr>
        <p:spPr>
          <a:xfrm>
            <a:off x="22691139" y="12659336"/>
            <a:ext cx="3281747" cy="492443"/>
          </a:xfrm>
          <a:prstGeom prst="rect">
            <a:avLst/>
          </a:prstGeom>
          <a:noFill/>
        </p:spPr>
        <p:txBody>
          <a:bodyPr wrap="square" rtlCol="0">
            <a:spAutoFit/>
          </a:bodyPr>
          <a:lstStyle/>
          <a:p>
            <a:pPr algn="ctr"/>
            <a:r>
              <a:rPr lang="en-US" sz="2600" b="1" dirty="0"/>
              <a:t>High Blood Pressure</a:t>
            </a:r>
          </a:p>
        </p:txBody>
      </p:sp>
      <p:graphicFrame>
        <p:nvGraphicFramePr>
          <p:cNvPr id="120" name="Chart 119">
            <a:extLst>
              <a:ext uri="{FF2B5EF4-FFF2-40B4-BE49-F238E27FC236}">
                <a16:creationId xmlns:a16="http://schemas.microsoft.com/office/drawing/2014/main" id="{FEFDD271-7C0D-432F-1647-E4E19F77D234}"/>
              </a:ext>
            </a:extLst>
          </p:cNvPr>
          <p:cNvGraphicFramePr>
            <a:graphicFrameLocks noChangeAspect="1"/>
          </p:cNvGraphicFramePr>
          <p:nvPr>
            <p:extLst>
              <p:ext uri="{D42A27DB-BD31-4B8C-83A1-F6EECF244321}">
                <p14:modId xmlns:p14="http://schemas.microsoft.com/office/powerpoint/2010/main" val="3373929441"/>
              </p:ext>
            </p:extLst>
          </p:nvPr>
        </p:nvGraphicFramePr>
        <p:xfrm>
          <a:off x="10894705" y="12723883"/>
          <a:ext cx="3886200" cy="4152827"/>
        </p:xfrm>
        <a:graphic>
          <a:graphicData uri="http://schemas.openxmlformats.org/drawingml/2006/chart">
            <c:chart xmlns:c="http://schemas.openxmlformats.org/drawingml/2006/chart" xmlns:r="http://schemas.openxmlformats.org/officeDocument/2006/relationships" r:id="rId11"/>
          </a:graphicData>
        </a:graphic>
      </p:graphicFrame>
      <p:sp>
        <p:nvSpPr>
          <p:cNvPr id="97" name="TextBox 96">
            <a:extLst>
              <a:ext uri="{FF2B5EF4-FFF2-40B4-BE49-F238E27FC236}">
                <a16:creationId xmlns:a16="http://schemas.microsoft.com/office/drawing/2014/main" id="{4FBBB5A1-9CDE-9F18-1F38-F943AF3983EB}"/>
              </a:ext>
            </a:extLst>
          </p:cNvPr>
          <p:cNvSpPr txBox="1"/>
          <p:nvPr/>
        </p:nvSpPr>
        <p:spPr>
          <a:xfrm>
            <a:off x="11645165" y="12659336"/>
            <a:ext cx="2750441" cy="492443"/>
          </a:xfrm>
          <a:prstGeom prst="rect">
            <a:avLst/>
          </a:prstGeom>
          <a:noFill/>
        </p:spPr>
        <p:txBody>
          <a:bodyPr wrap="square" rtlCol="0">
            <a:spAutoFit/>
          </a:bodyPr>
          <a:lstStyle/>
          <a:p>
            <a:pPr algn="ctr"/>
            <a:r>
              <a:rPr lang="en-US" sz="2600" b="1" dirty="0"/>
              <a:t>Low HDL</a:t>
            </a:r>
          </a:p>
        </p:txBody>
      </p:sp>
      <p:grpSp>
        <p:nvGrpSpPr>
          <p:cNvPr id="88" name="Group 87">
            <a:extLst>
              <a:ext uri="{FF2B5EF4-FFF2-40B4-BE49-F238E27FC236}">
                <a16:creationId xmlns:a16="http://schemas.microsoft.com/office/drawing/2014/main" id="{01FB23E6-4FAD-5B1C-5C9C-F9A05351EF04}"/>
              </a:ext>
            </a:extLst>
          </p:cNvPr>
          <p:cNvGrpSpPr/>
          <p:nvPr/>
        </p:nvGrpSpPr>
        <p:grpSpPr>
          <a:xfrm>
            <a:off x="725880" y="13353827"/>
            <a:ext cx="9325933" cy="2689103"/>
            <a:chOff x="725880" y="13318541"/>
            <a:chExt cx="9325933" cy="2689103"/>
          </a:xfrm>
        </p:grpSpPr>
        <p:sp>
          <p:nvSpPr>
            <p:cNvPr id="5" name="TextBox 4">
              <a:extLst>
                <a:ext uri="{FF2B5EF4-FFF2-40B4-BE49-F238E27FC236}">
                  <a16:creationId xmlns:a16="http://schemas.microsoft.com/office/drawing/2014/main" id="{E5F2F958-6561-2C83-631E-5097A5B75851}"/>
                </a:ext>
              </a:extLst>
            </p:cNvPr>
            <p:cNvSpPr txBox="1"/>
            <p:nvPr/>
          </p:nvSpPr>
          <p:spPr>
            <a:xfrm>
              <a:off x="725880" y="13318542"/>
              <a:ext cx="9325933" cy="2689102"/>
            </a:xfrm>
            <a:prstGeom prst="rect">
              <a:avLst/>
            </a:prstGeom>
            <a:solidFill>
              <a:schemeClr val="bg1"/>
            </a:solidFill>
            <a:ln w="12700">
              <a:solidFill>
                <a:schemeClr val="tx1"/>
              </a:solidFill>
            </a:ln>
          </p:spPr>
          <p:txBody>
            <a:bodyPr wrap="square" rtlCol="0">
              <a:noAutofit/>
            </a:bodyPr>
            <a:lstStyle/>
            <a:p>
              <a:pPr marL="285750" marR="0" indent="-228600" algn="ctr">
                <a:spcAft>
                  <a:spcPts val="800"/>
                </a:spcAft>
                <a:tabLst>
                  <a:tab pos="5829300" algn="r"/>
                </a:tabLst>
              </a:pPr>
              <a:endParaRPr lang="en-US" sz="3600" b="1" kern="100" dirty="0">
                <a:solidFill>
                  <a:srgbClr val="002060"/>
                </a:solidFill>
                <a:effectLst/>
                <a:ea typeface="Calibri" panose="020F0502020204030204" pitchFamily="34" charset="0"/>
                <a:cs typeface="Calibri" panose="020F0502020204030204" pitchFamily="34" charset="0"/>
              </a:endParaRPr>
            </a:p>
            <a:p>
              <a:pPr marL="285750" marR="0" indent="-228600" algn="just">
                <a:buFont typeface="Arial" panose="020B0604020202020204" pitchFamily="34" charset="0"/>
                <a:buChar char="•"/>
                <a:tabLst>
                  <a:tab pos="5829300" algn="r"/>
                </a:tabLst>
              </a:pPr>
              <a:endParaRPr lang="en-US" sz="2800" kern="100" dirty="0">
                <a:effectLst/>
                <a:ea typeface="Calibri" panose="020F0502020204030204" pitchFamily="34" charset="0"/>
                <a:cs typeface="Calibri" panose="020F0502020204030204" pitchFamily="34" charset="0"/>
              </a:endParaRPr>
            </a:p>
            <a:p>
              <a:pPr marL="285750" marR="0" indent="-228600" algn="just">
                <a:buFont typeface="Arial" panose="020B0604020202020204" pitchFamily="34" charset="0"/>
                <a:buChar char="•"/>
                <a:tabLst>
                  <a:tab pos="5829300" algn="r"/>
                </a:tabLst>
              </a:pPr>
              <a:endParaRPr lang="en-US" sz="2800" kern="100" dirty="0">
                <a:ea typeface="Calibri" panose="020F0502020204030204" pitchFamily="34" charset="0"/>
                <a:cs typeface="Calibri" panose="020F0502020204030204" pitchFamily="34" charset="0"/>
              </a:endParaRPr>
            </a:p>
            <a:p>
              <a:pPr marL="285750" marR="0" indent="-228600" algn="just">
                <a:buFont typeface="Arial" panose="020B0604020202020204" pitchFamily="34" charset="0"/>
                <a:buChar char="•"/>
                <a:tabLst>
                  <a:tab pos="5829300" algn="r"/>
                </a:tabLst>
              </a:pPr>
              <a:endParaRPr lang="en-US" sz="2800" kern="100" dirty="0">
                <a:effectLst/>
                <a:ea typeface="Calibri" panose="020F0502020204030204" pitchFamily="34" charset="0"/>
                <a:cs typeface="Calibri" panose="020F0502020204030204" pitchFamily="34" charset="0"/>
              </a:endParaRPr>
            </a:p>
            <a:p>
              <a:pPr marL="285750" marR="0" indent="-228600" algn="just">
                <a:buFont typeface="Arial" panose="020B0604020202020204" pitchFamily="34" charset="0"/>
                <a:buChar char="•"/>
                <a:tabLst>
                  <a:tab pos="5829300" algn="r"/>
                </a:tabLst>
              </a:pPr>
              <a:endParaRPr lang="en-US" sz="2800" kern="100" dirty="0">
                <a:ea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2AC3E067-958C-24BB-9006-E2C64EEA42FE}"/>
                </a:ext>
              </a:extLst>
            </p:cNvPr>
            <p:cNvSpPr txBox="1"/>
            <p:nvPr/>
          </p:nvSpPr>
          <p:spPr>
            <a:xfrm>
              <a:off x="725880" y="13318541"/>
              <a:ext cx="9325933" cy="646331"/>
            </a:xfrm>
            <a:prstGeom prst="rect">
              <a:avLst/>
            </a:prstGeom>
            <a:solidFill>
              <a:schemeClr val="accent1">
                <a:lumMod val="60000"/>
                <a:lumOff val="40000"/>
              </a:schemeClr>
            </a:solidFill>
            <a:ln w="12700">
              <a:solidFill>
                <a:schemeClr val="tx1"/>
              </a:solidFill>
            </a:ln>
          </p:spPr>
          <p:txBody>
            <a:bodyPr wrap="square" rtlCol="0">
              <a:spAutoFit/>
            </a:bodyPr>
            <a:lstStyle/>
            <a:p>
              <a:pPr algn="ctr"/>
              <a:r>
                <a:rPr lang="en-US" sz="3600" b="1" dirty="0">
                  <a:ea typeface="Cambria" panose="02040503050406030204" pitchFamily="18" charset="0"/>
                  <a:cs typeface="Times New Roman" panose="02020603050405020304" pitchFamily="18" charset="0"/>
                </a:rPr>
                <a:t>Triglyceride Glucose Index</a:t>
              </a:r>
              <a:r>
                <a:rPr lang="en-US" sz="3600" b="1" kern="100" baseline="30000" dirty="0">
                  <a:solidFill>
                    <a:srgbClr val="002060"/>
                  </a:solidFill>
                  <a:effectLst/>
                  <a:ea typeface="Calibri" panose="020F0502020204030204" pitchFamily="34" charset="0"/>
                  <a:cs typeface="Calibri" panose="020F0502020204030204" pitchFamily="34" charset="0"/>
                </a:rPr>
                <a:t>7</a:t>
              </a:r>
              <a:endParaRPr lang="en-US" sz="3600" b="1" dirty="0">
                <a:ea typeface="Cambria" panose="02040503050406030204" pitchFamily="18" charset="0"/>
                <a:cs typeface="Times New Roman" panose="02020603050405020304" pitchFamily="18" charset="0"/>
              </a:endParaRPr>
            </a:p>
          </p:txBody>
        </p:sp>
        <p:sp>
          <p:nvSpPr>
            <p:cNvPr id="12" name="Double Bracket 11">
              <a:extLst>
                <a:ext uri="{FF2B5EF4-FFF2-40B4-BE49-F238E27FC236}">
                  <a16:creationId xmlns:a16="http://schemas.microsoft.com/office/drawing/2014/main" id="{6D903815-0522-4BDF-D098-47BE7928B9C7}"/>
                </a:ext>
              </a:extLst>
            </p:cNvPr>
            <p:cNvSpPr/>
            <p:nvPr/>
          </p:nvSpPr>
          <p:spPr>
            <a:xfrm>
              <a:off x="1741864" y="14070747"/>
              <a:ext cx="8147672" cy="1824726"/>
            </a:xfrm>
            <a:prstGeom prst="bracketPair">
              <a:avLst/>
            </a:prstGeom>
            <a:ln w="571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C00000"/>
                </a:solidFill>
              </a:endParaRPr>
            </a:p>
          </p:txBody>
        </p:sp>
        <p:sp>
          <p:nvSpPr>
            <p:cNvPr id="13" name="TextBox 12">
              <a:extLst>
                <a:ext uri="{FF2B5EF4-FFF2-40B4-BE49-F238E27FC236}">
                  <a16:creationId xmlns:a16="http://schemas.microsoft.com/office/drawing/2014/main" id="{50722096-56C7-A078-BC8E-3A4B51F34423}"/>
                </a:ext>
              </a:extLst>
            </p:cNvPr>
            <p:cNvSpPr txBox="1"/>
            <p:nvPr/>
          </p:nvSpPr>
          <p:spPr>
            <a:xfrm>
              <a:off x="753219" y="14403501"/>
              <a:ext cx="988645" cy="923330"/>
            </a:xfrm>
            <a:prstGeom prst="rect">
              <a:avLst/>
            </a:prstGeom>
            <a:noFill/>
          </p:spPr>
          <p:txBody>
            <a:bodyPr wrap="square" rtlCol="0">
              <a:spAutoFit/>
            </a:bodyPr>
            <a:lstStyle/>
            <a:p>
              <a:pPr algn="r"/>
              <a:r>
                <a:rPr lang="en-US" sz="5400" b="1" dirty="0">
                  <a:solidFill>
                    <a:srgbClr val="C00000"/>
                  </a:solidFill>
                </a:rPr>
                <a:t>Ln</a:t>
              </a:r>
              <a:endParaRPr lang="en-US" sz="5400" dirty="0">
                <a:solidFill>
                  <a:srgbClr val="C00000"/>
                </a:solidFill>
              </a:endParaRPr>
            </a:p>
          </p:txBody>
        </p:sp>
        <p:sp>
          <p:nvSpPr>
            <p:cNvPr id="25" name="TextBox 24">
              <a:extLst>
                <a:ext uri="{FF2B5EF4-FFF2-40B4-BE49-F238E27FC236}">
                  <a16:creationId xmlns:a16="http://schemas.microsoft.com/office/drawing/2014/main" id="{9C8EA5D5-C65B-C6B6-8E74-491A44A435E9}"/>
                </a:ext>
              </a:extLst>
            </p:cNvPr>
            <p:cNvSpPr txBox="1"/>
            <p:nvPr/>
          </p:nvSpPr>
          <p:spPr>
            <a:xfrm>
              <a:off x="1711383" y="14354333"/>
              <a:ext cx="8013874" cy="584775"/>
            </a:xfrm>
            <a:prstGeom prst="rect">
              <a:avLst/>
            </a:prstGeom>
            <a:noFill/>
          </p:spPr>
          <p:txBody>
            <a:bodyPr wrap="square" rtlCol="0">
              <a:spAutoFit/>
            </a:bodyPr>
            <a:lstStyle/>
            <a:p>
              <a:r>
                <a:rPr lang="en-US" sz="3200" b="1" dirty="0">
                  <a:solidFill>
                    <a:srgbClr val="C00000"/>
                  </a:solidFill>
                </a:rPr>
                <a:t>Fasting Triglycerides          x Fasting Glucose </a:t>
              </a:r>
            </a:p>
          </p:txBody>
        </p:sp>
        <p:sp>
          <p:nvSpPr>
            <p:cNvPr id="34" name="TextBox 33">
              <a:extLst>
                <a:ext uri="{FF2B5EF4-FFF2-40B4-BE49-F238E27FC236}">
                  <a16:creationId xmlns:a16="http://schemas.microsoft.com/office/drawing/2014/main" id="{D2D053C9-4C45-4B5A-2B91-B40E247DC644}"/>
                </a:ext>
              </a:extLst>
            </p:cNvPr>
            <p:cNvSpPr txBox="1"/>
            <p:nvPr/>
          </p:nvSpPr>
          <p:spPr>
            <a:xfrm>
              <a:off x="1861289" y="15098352"/>
              <a:ext cx="7863968" cy="584775"/>
            </a:xfrm>
            <a:prstGeom prst="rect">
              <a:avLst/>
            </a:prstGeom>
            <a:noFill/>
          </p:spPr>
          <p:txBody>
            <a:bodyPr wrap="square" rtlCol="0">
              <a:spAutoFit/>
            </a:bodyPr>
            <a:lstStyle/>
            <a:p>
              <a:pPr algn="ctr"/>
              <a:r>
                <a:rPr lang="en-US" sz="3200" b="1" dirty="0">
                  <a:solidFill>
                    <a:srgbClr val="C00000"/>
                  </a:solidFill>
                </a:rPr>
                <a:t>2</a:t>
              </a:r>
            </a:p>
          </p:txBody>
        </p:sp>
        <p:cxnSp>
          <p:nvCxnSpPr>
            <p:cNvPr id="44" name="Straight Connector 43">
              <a:extLst>
                <a:ext uri="{FF2B5EF4-FFF2-40B4-BE49-F238E27FC236}">
                  <a16:creationId xmlns:a16="http://schemas.microsoft.com/office/drawing/2014/main" id="{6FB0F5FA-93E5-3620-7814-FF510DE0412F}"/>
                </a:ext>
              </a:extLst>
            </p:cNvPr>
            <p:cNvCxnSpPr>
              <a:cxnSpLocks/>
            </p:cNvCxnSpPr>
            <p:nvPr/>
          </p:nvCxnSpPr>
          <p:spPr>
            <a:xfrm flipV="1">
              <a:off x="1861289" y="15060469"/>
              <a:ext cx="7909404" cy="1"/>
            </a:xfrm>
            <a:prstGeom prst="line">
              <a:avLst/>
            </a:prstGeom>
            <a:ln w="444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98" name="Group 97">
              <a:extLst>
                <a:ext uri="{FF2B5EF4-FFF2-40B4-BE49-F238E27FC236}">
                  <a16:creationId xmlns:a16="http://schemas.microsoft.com/office/drawing/2014/main" id="{134CC8C8-B52D-E486-FE62-4960010CD2DE}"/>
                </a:ext>
              </a:extLst>
            </p:cNvPr>
            <p:cNvGrpSpPr/>
            <p:nvPr/>
          </p:nvGrpSpPr>
          <p:grpSpPr>
            <a:xfrm>
              <a:off x="9059425" y="14233746"/>
              <a:ext cx="692843" cy="826724"/>
              <a:chOff x="8322098" y="12497899"/>
              <a:chExt cx="693680" cy="826724"/>
            </a:xfrm>
          </p:grpSpPr>
          <p:grpSp>
            <p:nvGrpSpPr>
              <p:cNvPr id="68" name="Group 67">
                <a:extLst>
                  <a:ext uri="{FF2B5EF4-FFF2-40B4-BE49-F238E27FC236}">
                    <a16:creationId xmlns:a16="http://schemas.microsoft.com/office/drawing/2014/main" id="{F2A9825B-E8C4-39EA-15C5-D1576D4220AB}"/>
                  </a:ext>
                </a:extLst>
              </p:cNvPr>
              <p:cNvGrpSpPr/>
              <p:nvPr/>
            </p:nvGrpSpPr>
            <p:grpSpPr>
              <a:xfrm>
                <a:off x="8330148" y="12497899"/>
                <a:ext cx="685630" cy="826724"/>
                <a:chOff x="10864723" y="4057234"/>
                <a:chExt cx="785508" cy="658491"/>
              </a:xfrm>
            </p:grpSpPr>
            <p:sp>
              <p:nvSpPr>
                <p:cNvPr id="70" name="TextBox 69">
                  <a:extLst>
                    <a:ext uri="{FF2B5EF4-FFF2-40B4-BE49-F238E27FC236}">
                      <a16:creationId xmlns:a16="http://schemas.microsoft.com/office/drawing/2014/main" id="{A0CF21B7-B5C4-5B14-0400-EE3A45E5E5AF}"/>
                    </a:ext>
                  </a:extLst>
                </p:cNvPr>
                <p:cNvSpPr txBox="1"/>
                <p:nvPr/>
              </p:nvSpPr>
              <p:spPr>
                <a:xfrm>
                  <a:off x="10864723" y="4057234"/>
                  <a:ext cx="785508" cy="367719"/>
                </a:xfrm>
                <a:prstGeom prst="rect">
                  <a:avLst/>
                </a:prstGeom>
                <a:noFill/>
              </p:spPr>
              <p:txBody>
                <a:bodyPr wrap="none" rtlCol="0">
                  <a:spAutoFit/>
                </a:bodyPr>
                <a:lstStyle/>
                <a:p>
                  <a:r>
                    <a:rPr lang="en-US" sz="2400" b="1" dirty="0">
                      <a:solidFill>
                        <a:srgbClr val="C00000"/>
                      </a:solidFill>
                    </a:rPr>
                    <a:t>mm</a:t>
                  </a:r>
                  <a:endParaRPr lang="en-US" sz="2400" dirty="0">
                    <a:solidFill>
                      <a:srgbClr val="C00000"/>
                    </a:solidFill>
                  </a:endParaRPr>
                </a:p>
              </p:txBody>
            </p:sp>
            <p:sp>
              <p:nvSpPr>
                <p:cNvPr id="71" name="TextBox 70">
                  <a:extLst>
                    <a:ext uri="{FF2B5EF4-FFF2-40B4-BE49-F238E27FC236}">
                      <a16:creationId xmlns:a16="http://schemas.microsoft.com/office/drawing/2014/main" id="{9A30ABDA-5858-4F2B-6774-3C8AB0DF0EE6}"/>
                    </a:ext>
                  </a:extLst>
                </p:cNvPr>
                <p:cNvSpPr txBox="1"/>
                <p:nvPr/>
              </p:nvSpPr>
              <p:spPr>
                <a:xfrm>
                  <a:off x="10915836" y="4348006"/>
                  <a:ext cx="550149" cy="367719"/>
                </a:xfrm>
                <a:prstGeom prst="rect">
                  <a:avLst/>
                </a:prstGeom>
                <a:noFill/>
              </p:spPr>
              <p:txBody>
                <a:bodyPr wrap="none" rtlCol="0">
                  <a:spAutoFit/>
                </a:bodyPr>
                <a:lstStyle/>
                <a:p>
                  <a:r>
                    <a:rPr lang="en-US" sz="2400" b="1" dirty="0">
                      <a:solidFill>
                        <a:srgbClr val="C00000"/>
                      </a:solidFill>
                    </a:rPr>
                    <a:t>dL</a:t>
                  </a:r>
                  <a:endParaRPr lang="en-US" sz="2400" dirty="0">
                    <a:solidFill>
                      <a:srgbClr val="C00000"/>
                    </a:solidFill>
                  </a:endParaRPr>
                </a:p>
              </p:txBody>
            </p:sp>
            <p:cxnSp>
              <p:nvCxnSpPr>
                <p:cNvPr id="72" name="Straight Connector 71">
                  <a:extLst>
                    <a:ext uri="{FF2B5EF4-FFF2-40B4-BE49-F238E27FC236}">
                      <a16:creationId xmlns:a16="http://schemas.microsoft.com/office/drawing/2014/main" id="{617133A5-A02B-AA46-9B25-2E927F7CD23E}"/>
                    </a:ext>
                  </a:extLst>
                </p:cNvPr>
                <p:cNvCxnSpPr>
                  <a:cxnSpLocks/>
                </p:cNvCxnSpPr>
                <p:nvPr/>
              </p:nvCxnSpPr>
              <p:spPr>
                <a:xfrm>
                  <a:off x="10918673" y="4408698"/>
                  <a:ext cx="479618"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69" name="Double Bracket 68">
                <a:extLst>
                  <a:ext uri="{FF2B5EF4-FFF2-40B4-BE49-F238E27FC236}">
                    <a16:creationId xmlns:a16="http://schemas.microsoft.com/office/drawing/2014/main" id="{643C4FD9-4C64-38A5-9542-C5BF11969DB3}"/>
                  </a:ext>
                </a:extLst>
              </p:cNvPr>
              <p:cNvSpPr/>
              <p:nvPr/>
            </p:nvSpPr>
            <p:spPr>
              <a:xfrm>
                <a:off x="8322098" y="12592375"/>
                <a:ext cx="677729" cy="634734"/>
              </a:xfrm>
              <a:prstGeom prst="bracketPair">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C00000"/>
                  </a:solidFill>
                </a:endParaRPr>
              </a:p>
            </p:txBody>
          </p:sp>
        </p:grpSp>
        <p:grpSp>
          <p:nvGrpSpPr>
            <p:cNvPr id="99" name="Group 98">
              <a:extLst>
                <a:ext uri="{FF2B5EF4-FFF2-40B4-BE49-F238E27FC236}">
                  <a16:creationId xmlns:a16="http://schemas.microsoft.com/office/drawing/2014/main" id="{CA23B588-5599-26DB-8343-653F744328A0}"/>
                </a:ext>
              </a:extLst>
            </p:cNvPr>
            <p:cNvGrpSpPr/>
            <p:nvPr/>
          </p:nvGrpSpPr>
          <p:grpSpPr>
            <a:xfrm>
              <a:off x="5306881" y="14233746"/>
              <a:ext cx="692843" cy="826724"/>
              <a:chOff x="8322098" y="12497899"/>
              <a:chExt cx="693680" cy="826724"/>
            </a:xfrm>
          </p:grpSpPr>
          <p:grpSp>
            <p:nvGrpSpPr>
              <p:cNvPr id="100" name="Group 99">
                <a:extLst>
                  <a:ext uri="{FF2B5EF4-FFF2-40B4-BE49-F238E27FC236}">
                    <a16:creationId xmlns:a16="http://schemas.microsoft.com/office/drawing/2014/main" id="{A6BC1716-7952-F33E-3ED9-10FF3BAB58DF}"/>
                  </a:ext>
                </a:extLst>
              </p:cNvPr>
              <p:cNvGrpSpPr/>
              <p:nvPr/>
            </p:nvGrpSpPr>
            <p:grpSpPr>
              <a:xfrm>
                <a:off x="8330148" y="12497899"/>
                <a:ext cx="685630" cy="826724"/>
                <a:chOff x="10864722" y="4057234"/>
                <a:chExt cx="785508" cy="658491"/>
              </a:xfrm>
            </p:grpSpPr>
            <p:sp>
              <p:nvSpPr>
                <p:cNvPr id="102" name="TextBox 101">
                  <a:extLst>
                    <a:ext uri="{FF2B5EF4-FFF2-40B4-BE49-F238E27FC236}">
                      <a16:creationId xmlns:a16="http://schemas.microsoft.com/office/drawing/2014/main" id="{403DF671-A1F7-5E4A-FD7C-7F1245F4ADCA}"/>
                    </a:ext>
                  </a:extLst>
                </p:cNvPr>
                <p:cNvSpPr txBox="1"/>
                <p:nvPr/>
              </p:nvSpPr>
              <p:spPr>
                <a:xfrm>
                  <a:off x="10864722" y="4057234"/>
                  <a:ext cx="785508" cy="367719"/>
                </a:xfrm>
                <a:prstGeom prst="rect">
                  <a:avLst/>
                </a:prstGeom>
                <a:noFill/>
              </p:spPr>
              <p:txBody>
                <a:bodyPr wrap="none" rtlCol="0">
                  <a:spAutoFit/>
                </a:bodyPr>
                <a:lstStyle/>
                <a:p>
                  <a:r>
                    <a:rPr lang="en-US" sz="2400" b="1" dirty="0">
                      <a:solidFill>
                        <a:srgbClr val="C00000"/>
                      </a:solidFill>
                    </a:rPr>
                    <a:t>mm</a:t>
                  </a:r>
                  <a:endParaRPr lang="en-US" sz="2400" dirty="0">
                    <a:solidFill>
                      <a:srgbClr val="C00000"/>
                    </a:solidFill>
                  </a:endParaRPr>
                </a:p>
              </p:txBody>
            </p:sp>
            <p:sp>
              <p:nvSpPr>
                <p:cNvPr id="103" name="TextBox 102">
                  <a:extLst>
                    <a:ext uri="{FF2B5EF4-FFF2-40B4-BE49-F238E27FC236}">
                      <a16:creationId xmlns:a16="http://schemas.microsoft.com/office/drawing/2014/main" id="{6DBD6B97-3A5C-6B15-0C73-827947384BF0}"/>
                    </a:ext>
                  </a:extLst>
                </p:cNvPr>
                <p:cNvSpPr txBox="1"/>
                <p:nvPr/>
              </p:nvSpPr>
              <p:spPr>
                <a:xfrm>
                  <a:off x="10915836" y="4348006"/>
                  <a:ext cx="550149" cy="367719"/>
                </a:xfrm>
                <a:prstGeom prst="rect">
                  <a:avLst/>
                </a:prstGeom>
                <a:noFill/>
              </p:spPr>
              <p:txBody>
                <a:bodyPr wrap="none" rtlCol="0">
                  <a:spAutoFit/>
                </a:bodyPr>
                <a:lstStyle/>
                <a:p>
                  <a:r>
                    <a:rPr lang="en-US" sz="2400" b="1" dirty="0">
                      <a:solidFill>
                        <a:srgbClr val="C00000"/>
                      </a:solidFill>
                    </a:rPr>
                    <a:t>dL</a:t>
                  </a:r>
                  <a:endParaRPr lang="en-US" sz="2400" dirty="0">
                    <a:solidFill>
                      <a:srgbClr val="C00000"/>
                    </a:solidFill>
                  </a:endParaRPr>
                </a:p>
              </p:txBody>
            </p:sp>
            <p:cxnSp>
              <p:nvCxnSpPr>
                <p:cNvPr id="104" name="Straight Connector 103">
                  <a:extLst>
                    <a:ext uri="{FF2B5EF4-FFF2-40B4-BE49-F238E27FC236}">
                      <a16:creationId xmlns:a16="http://schemas.microsoft.com/office/drawing/2014/main" id="{050476C6-1ECA-FF43-F9F0-A1C737541111}"/>
                    </a:ext>
                  </a:extLst>
                </p:cNvPr>
                <p:cNvCxnSpPr>
                  <a:cxnSpLocks/>
                </p:cNvCxnSpPr>
                <p:nvPr/>
              </p:nvCxnSpPr>
              <p:spPr>
                <a:xfrm>
                  <a:off x="10918673" y="4408698"/>
                  <a:ext cx="479618" cy="0"/>
                </a:xfrm>
                <a:prstGeom prst="line">
                  <a:avLst/>
                </a:prstGeom>
                <a:ln w="3492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01" name="Double Bracket 100">
                <a:extLst>
                  <a:ext uri="{FF2B5EF4-FFF2-40B4-BE49-F238E27FC236}">
                    <a16:creationId xmlns:a16="http://schemas.microsoft.com/office/drawing/2014/main" id="{2B5529BA-749D-9C00-7163-429CF40F53BF}"/>
                  </a:ext>
                </a:extLst>
              </p:cNvPr>
              <p:cNvSpPr/>
              <p:nvPr/>
            </p:nvSpPr>
            <p:spPr>
              <a:xfrm>
                <a:off x="8322098" y="12592375"/>
                <a:ext cx="677729" cy="634734"/>
              </a:xfrm>
              <a:prstGeom prst="bracketPair">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C00000"/>
                  </a:solidFill>
                </a:endParaRPr>
              </a:p>
            </p:txBody>
          </p:sp>
        </p:grpSp>
      </p:grpSp>
      <p:sp>
        <p:nvSpPr>
          <p:cNvPr id="50" name="TextBox 49">
            <a:extLst>
              <a:ext uri="{FF2B5EF4-FFF2-40B4-BE49-F238E27FC236}">
                <a16:creationId xmlns:a16="http://schemas.microsoft.com/office/drawing/2014/main" id="{4955929E-8865-8677-1B30-A830EC497223}"/>
              </a:ext>
            </a:extLst>
          </p:cNvPr>
          <p:cNvSpPr txBox="1"/>
          <p:nvPr/>
        </p:nvSpPr>
        <p:spPr>
          <a:xfrm>
            <a:off x="10399725" y="12883935"/>
            <a:ext cx="553998" cy="3435583"/>
          </a:xfrm>
          <a:prstGeom prst="rect">
            <a:avLst/>
          </a:prstGeom>
          <a:noFill/>
        </p:spPr>
        <p:txBody>
          <a:bodyPr vert="vert270" wrap="square">
            <a:spAutoFit/>
          </a:bodyPr>
          <a:lstStyle>
            <a:defPPr>
              <a:defRPr lang="en-US"/>
            </a:defPPr>
            <a:lvl1pPr algn="ctr">
              <a:defRPr sz="2400" b="1" i="0" u="none" strike="noStrike" baseline="0">
                <a:solidFill>
                  <a:schemeClr val="accent1">
                    <a:lumMod val="75000"/>
                  </a:schemeClr>
                </a:solidFill>
              </a:defRPr>
            </a:lvl1pPr>
          </a:lstStyle>
          <a:p>
            <a:r>
              <a:rPr lang="en-US" dirty="0">
                <a:solidFill>
                  <a:schemeClr val="tx1"/>
                </a:solidFill>
              </a:rPr>
              <a:t>TyG</a:t>
            </a:r>
            <a:endParaRPr lang="en-US" sz="1800" dirty="0">
              <a:solidFill>
                <a:schemeClr val="tx1"/>
              </a:solidFill>
            </a:endParaRPr>
          </a:p>
        </p:txBody>
      </p:sp>
      <p:sp>
        <p:nvSpPr>
          <p:cNvPr id="53" name="TextBox 52">
            <a:extLst>
              <a:ext uri="{FF2B5EF4-FFF2-40B4-BE49-F238E27FC236}">
                <a16:creationId xmlns:a16="http://schemas.microsoft.com/office/drawing/2014/main" id="{3E1E5B30-240D-6F91-C465-2337D58B53EA}"/>
              </a:ext>
            </a:extLst>
          </p:cNvPr>
          <p:cNvSpPr txBox="1"/>
          <p:nvPr/>
        </p:nvSpPr>
        <p:spPr>
          <a:xfrm>
            <a:off x="10399725" y="17922240"/>
            <a:ext cx="553998" cy="3539938"/>
          </a:xfrm>
          <a:prstGeom prst="rect">
            <a:avLst/>
          </a:prstGeom>
          <a:noFill/>
        </p:spPr>
        <p:txBody>
          <a:bodyPr vert="vert270" wrap="square">
            <a:spAutoFit/>
          </a:bodyPr>
          <a:lstStyle>
            <a:defPPr>
              <a:defRPr lang="en-US"/>
            </a:defPPr>
            <a:lvl1pPr algn="ctr">
              <a:defRPr sz="2400" b="1" i="0" u="none" strike="noStrike" baseline="0">
                <a:solidFill>
                  <a:schemeClr val="accent1">
                    <a:lumMod val="75000"/>
                  </a:schemeClr>
                </a:solidFill>
              </a:defRPr>
            </a:lvl1pPr>
          </a:lstStyle>
          <a:p>
            <a:r>
              <a:rPr lang="en-US" dirty="0">
                <a:solidFill>
                  <a:schemeClr val="tx1"/>
                </a:solidFill>
              </a:rPr>
              <a:t>TyG</a:t>
            </a:r>
            <a:endParaRPr lang="en-US" sz="1800" dirty="0">
              <a:solidFill>
                <a:schemeClr val="tx1"/>
              </a:solidFill>
            </a:endParaRPr>
          </a:p>
        </p:txBody>
      </p:sp>
      <p:sp>
        <p:nvSpPr>
          <p:cNvPr id="56" name="TextBox 55">
            <a:extLst>
              <a:ext uri="{FF2B5EF4-FFF2-40B4-BE49-F238E27FC236}">
                <a16:creationId xmlns:a16="http://schemas.microsoft.com/office/drawing/2014/main" id="{C6ABB84D-149B-68B3-7F63-186C41BE2651}"/>
              </a:ext>
            </a:extLst>
          </p:cNvPr>
          <p:cNvSpPr txBox="1"/>
          <p:nvPr/>
        </p:nvSpPr>
        <p:spPr>
          <a:xfrm>
            <a:off x="21526323" y="12883935"/>
            <a:ext cx="553998" cy="3448051"/>
          </a:xfrm>
          <a:prstGeom prst="rect">
            <a:avLst/>
          </a:prstGeom>
          <a:noFill/>
        </p:spPr>
        <p:txBody>
          <a:bodyPr vert="vert270" wrap="square">
            <a:spAutoFit/>
          </a:bodyPr>
          <a:lstStyle>
            <a:defPPr>
              <a:defRPr lang="en-US"/>
            </a:defPPr>
            <a:lvl1pPr algn="ctr">
              <a:defRPr sz="2400" b="1" i="0" u="none" strike="noStrike" baseline="0">
                <a:solidFill>
                  <a:schemeClr val="accent1">
                    <a:lumMod val="75000"/>
                  </a:schemeClr>
                </a:solidFill>
              </a:defRPr>
            </a:lvl1pPr>
          </a:lstStyle>
          <a:p>
            <a:r>
              <a:rPr lang="en-US" dirty="0">
                <a:solidFill>
                  <a:schemeClr val="tx1"/>
                </a:solidFill>
              </a:rPr>
              <a:t>TyG</a:t>
            </a:r>
            <a:endParaRPr lang="en-US" sz="1800" dirty="0">
              <a:solidFill>
                <a:schemeClr val="tx1"/>
              </a:solidFill>
            </a:endParaRPr>
          </a:p>
        </p:txBody>
      </p:sp>
      <p:sp>
        <p:nvSpPr>
          <p:cNvPr id="57" name="TextBox 56">
            <a:extLst>
              <a:ext uri="{FF2B5EF4-FFF2-40B4-BE49-F238E27FC236}">
                <a16:creationId xmlns:a16="http://schemas.microsoft.com/office/drawing/2014/main" id="{26E738D6-8DFE-86F4-2945-E10A90F475B5}"/>
              </a:ext>
            </a:extLst>
          </p:cNvPr>
          <p:cNvSpPr txBox="1"/>
          <p:nvPr/>
        </p:nvSpPr>
        <p:spPr>
          <a:xfrm>
            <a:off x="21526323" y="17897895"/>
            <a:ext cx="553998" cy="3564283"/>
          </a:xfrm>
          <a:prstGeom prst="rect">
            <a:avLst/>
          </a:prstGeom>
          <a:noFill/>
        </p:spPr>
        <p:txBody>
          <a:bodyPr vert="vert270" wrap="square">
            <a:spAutoFit/>
          </a:bodyPr>
          <a:lstStyle>
            <a:defPPr>
              <a:defRPr lang="en-US"/>
            </a:defPPr>
            <a:lvl1pPr algn="ctr">
              <a:defRPr sz="2400" b="1" i="0" u="none" strike="noStrike" baseline="0">
                <a:solidFill>
                  <a:schemeClr val="accent1">
                    <a:lumMod val="75000"/>
                  </a:schemeClr>
                </a:solidFill>
              </a:defRPr>
            </a:lvl1pPr>
          </a:lstStyle>
          <a:p>
            <a:r>
              <a:rPr lang="en-US" dirty="0">
                <a:solidFill>
                  <a:schemeClr val="tx1"/>
                </a:solidFill>
              </a:rPr>
              <a:t>TyG</a:t>
            </a:r>
            <a:endParaRPr lang="en-US" sz="1800" dirty="0">
              <a:solidFill>
                <a:schemeClr val="tx1"/>
              </a:solidFill>
            </a:endParaRPr>
          </a:p>
        </p:txBody>
      </p:sp>
      <p:sp>
        <p:nvSpPr>
          <p:cNvPr id="59" name="TextBox 58">
            <a:extLst>
              <a:ext uri="{FF2B5EF4-FFF2-40B4-BE49-F238E27FC236}">
                <a16:creationId xmlns:a16="http://schemas.microsoft.com/office/drawing/2014/main" id="{46808DEE-B529-AD00-948D-543F96035DF7}"/>
              </a:ext>
            </a:extLst>
          </p:cNvPr>
          <p:cNvSpPr txBox="1"/>
          <p:nvPr/>
        </p:nvSpPr>
        <p:spPr>
          <a:xfrm>
            <a:off x="15826563" y="17897895"/>
            <a:ext cx="553998" cy="3564283"/>
          </a:xfrm>
          <a:prstGeom prst="rect">
            <a:avLst/>
          </a:prstGeom>
          <a:noFill/>
        </p:spPr>
        <p:txBody>
          <a:bodyPr vert="vert270" wrap="square">
            <a:spAutoFit/>
          </a:bodyPr>
          <a:lstStyle>
            <a:defPPr>
              <a:defRPr lang="en-US"/>
            </a:defPPr>
            <a:lvl1pPr algn="ctr">
              <a:defRPr sz="2400" b="1" i="0" u="none" strike="noStrike" baseline="0">
                <a:solidFill>
                  <a:schemeClr val="accent1">
                    <a:lumMod val="75000"/>
                  </a:schemeClr>
                </a:solidFill>
              </a:defRPr>
            </a:lvl1pPr>
          </a:lstStyle>
          <a:p>
            <a:r>
              <a:rPr lang="en-US" dirty="0">
                <a:solidFill>
                  <a:schemeClr val="tx1"/>
                </a:solidFill>
              </a:rPr>
              <a:t>TyG</a:t>
            </a:r>
            <a:endParaRPr lang="en-US" sz="1800" dirty="0">
              <a:solidFill>
                <a:schemeClr val="tx1"/>
              </a:solidFill>
            </a:endParaRPr>
          </a:p>
        </p:txBody>
      </p:sp>
      <p:cxnSp>
        <p:nvCxnSpPr>
          <p:cNvPr id="125" name="Straight Connector 124">
            <a:extLst>
              <a:ext uri="{FF2B5EF4-FFF2-40B4-BE49-F238E27FC236}">
                <a16:creationId xmlns:a16="http://schemas.microsoft.com/office/drawing/2014/main" id="{C02416A5-F9DB-D6C9-7197-ED8E5B2CBA5E}"/>
              </a:ext>
            </a:extLst>
          </p:cNvPr>
          <p:cNvCxnSpPr>
            <a:cxnSpLocks/>
          </p:cNvCxnSpPr>
          <p:nvPr/>
        </p:nvCxnSpPr>
        <p:spPr>
          <a:xfrm>
            <a:off x="14238" y="436781"/>
            <a:ext cx="36575996" cy="20128"/>
          </a:xfrm>
          <a:prstGeom prst="line">
            <a:avLst/>
          </a:prstGeom>
          <a:ln w="88900" cmpd="dbl"/>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D0995408-4AB1-4837-A113-61465761CA8A}"/>
              </a:ext>
            </a:extLst>
          </p:cNvPr>
          <p:cNvCxnSpPr>
            <a:cxnSpLocks/>
          </p:cNvCxnSpPr>
          <p:nvPr/>
        </p:nvCxnSpPr>
        <p:spPr>
          <a:xfrm>
            <a:off x="17633156" y="27058595"/>
            <a:ext cx="3068700" cy="0"/>
          </a:xfrm>
          <a:prstGeom prst="line">
            <a:avLst/>
          </a:prstGeom>
          <a:ln w="95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46" name="Group 145">
            <a:extLst>
              <a:ext uri="{FF2B5EF4-FFF2-40B4-BE49-F238E27FC236}">
                <a16:creationId xmlns:a16="http://schemas.microsoft.com/office/drawing/2014/main" id="{AB9BEAE1-C1D7-7269-CF01-767737349663}"/>
              </a:ext>
            </a:extLst>
          </p:cNvPr>
          <p:cNvGrpSpPr/>
          <p:nvPr/>
        </p:nvGrpSpPr>
        <p:grpSpPr>
          <a:xfrm>
            <a:off x="23157120" y="23121769"/>
            <a:ext cx="2059033" cy="756931"/>
            <a:chOff x="19545536" y="23050690"/>
            <a:chExt cx="2059033" cy="756931"/>
          </a:xfrm>
        </p:grpSpPr>
        <p:sp>
          <p:nvSpPr>
            <p:cNvPr id="140" name="TextBox 139">
              <a:extLst>
                <a:ext uri="{FF2B5EF4-FFF2-40B4-BE49-F238E27FC236}">
                  <a16:creationId xmlns:a16="http://schemas.microsoft.com/office/drawing/2014/main" id="{50BA231F-CBB1-EF5F-5353-635F95B22ED2}"/>
                </a:ext>
              </a:extLst>
            </p:cNvPr>
            <p:cNvSpPr txBox="1"/>
            <p:nvPr/>
          </p:nvSpPr>
          <p:spPr>
            <a:xfrm>
              <a:off x="19777944" y="23050690"/>
              <a:ext cx="1518364" cy="369332"/>
            </a:xfrm>
            <a:prstGeom prst="rect">
              <a:avLst/>
            </a:prstGeom>
            <a:noFill/>
          </p:spPr>
          <p:txBody>
            <a:bodyPr wrap="none" rtlCol="0">
              <a:spAutoFit/>
            </a:bodyPr>
            <a:lstStyle/>
            <a:p>
              <a:r>
                <a:rPr lang="en-US" dirty="0"/>
                <a:t>Men (n=2377)</a:t>
              </a:r>
            </a:p>
          </p:txBody>
        </p:sp>
        <p:sp>
          <p:nvSpPr>
            <p:cNvPr id="141" name="TextBox 140">
              <a:extLst>
                <a:ext uri="{FF2B5EF4-FFF2-40B4-BE49-F238E27FC236}">
                  <a16:creationId xmlns:a16="http://schemas.microsoft.com/office/drawing/2014/main" id="{96975B07-41B6-C761-7173-5F224A65A83A}"/>
                </a:ext>
              </a:extLst>
            </p:cNvPr>
            <p:cNvSpPr txBox="1"/>
            <p:nvPr/>
          </p:nvSpPr>
          <p:spPr>
            <a:xfrm>
              <a:off x="19781698" y="23438289"/>
              <a:ext cx="1822871" cy="369332"/>
            </a:xfrm>
            <a:prstGeom prst="rect">
              <a:avLst/>
            </a:prstGeom>
            <a:noFill/>
          </p:spPr>
          <p:txBody>
            <a:bodyPr wrap="none" rtlCol="0">
              <a:spAutoFit/>
            </a:bodyPr>
            <a:lstStyle/>
            <a:p>
              <a:r>
                <a:rPr lang="en-US" dirty="0"/>
                <a:t>Women (n=5958)</a:t>
              </a:r>
            </a:p>
          </p:txBody>
        </p:sp>
        <p:sp>
          <p:nvSpPr>
            <p:cNvPr id="142" name="Rectangle 141">
              <a:extLst>
                <a:ext uri="{FF2B5EF4-FFF2-40B4-BE49-F238E27FC236}">
                  <a16:creationId xmlns:a16="http://schemas.microsoft.com/office/drawing/2014/main" id="{933D0507-D38A-99C7-5200-6E35BDE6C294}"/>
                </a:ext>
              </a:extLst>
            </p:cNvPr>
            <p:cNvSpPr/>
            <p:nvPr/>
          </p:nvSpPr>
          <p:spPr>
            <a:xfrm>
              <a:off x="19545536" y="23121056"/>
              <a:ext cx="2286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8252AEE5-F959-EC3A-DDE6-266304747AF6}"/>
                </a:ext>
              </a:extLst>
            </p:cNvPr>
            <p:cNvSpPr/>
            <p:nvPr/>
          </p:nvSpPr>
          <p:spPr>
            <a:xfrm>
              <a:off x="19545536" y="23508655"/>
              <a:ext cx="228600" cy="2286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253642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4999</TotalTime>
  <Words>1113</Words>
  <Application>Microsoft Office PowerPoint</Application>
  <PresentationFormat>Custom</PresentationFormat>
  <Paragraphs>145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Courier New</vt:lpstr>
      <vt:lpstr>Wingdings</vt:lpstr>
      <vt:lpstr>Office Theme</vt:lpstr>
      <vt:lpstr>Insulin Resistance in a Young Adult Population: The Triglyceride Glucose Index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Insulin Resistance in Healthy Young Adults</dc:title>
  <dc:creator>Anne Bodenrader</dc:creator>
  <cp:lastModifiedBy>Anne Bodenrader</cp:lastModifiedBy>
  <cp:revision>218</cp:revision>
  <cp:lastPrinted>2023-04-06T16:12:45Z</cp:lastPrinted>
  <dcterms:created xsi:type="dcterms:W3CDTF">2023-02-27T13:38:05Z</dcterms:created>
  <dcterms:modified xsi:type="dcterms:W3CDTF">2023-04-06T17:39:37Z</dcterms:modified>
</cp:coreProperties>
</file>