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3"/>
  </p:sldMasterIdLst>
  <p:notesMasterIdLst>
    <p:notesMasterId r:id="rId5"/>
  </p:notesMasterIdLst>
  <p:sldIdLst>
    <p:sldId id="256" r:id="rId4"/>
  </p:sldIdLst>
  <p:sldSz cx="38404800" cy="438912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2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9"/>
    <a:srgbClr val="2E0957"/>
    <a:srgbClr val="FFC9C9"/>
    <a:srgbClr val="DEC8EE"/>
    <a:srgbClr val="9E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9"/>
    <p:restoredTop sz="94694"/>
  </p:normalViewPr>
  <p:slideViewPr>
    <p:cSldViewPr snapToGrid="0">
      <p:cViewPr varScale="1">
        <p:scale>
          <a:sx n="18" d="100"/>
          <a:sy n="18" d="100"/>
        </p:scale>
        <p:origin x="1112" y="480"/>
      </p:cViewPr>
      <p:guideLst>
        <p:guide orient="horz" pos="13824"/>
        <p:guide pos="12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1F8B1-2190-4944-8475-37C6CAEBF405}" type="datetimeFigureOut">
              <a:rPr lang="en-US" smtClean="0"/>
              <a:t>4/5/23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59175" y="857250"/>
            <a:ext cx="20256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560B2-B9CF-CA43-9684-B486532DD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1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560B2-B9CF-CA43-9684-B486532DDD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7183123"/>
            <a:ext cx="32644080" cy="1528064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3053043"/>
            <a:ext cx="28803600" cy="10596877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2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2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483437" y="2336800"/>
            <a:ext cx="8281035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0332" y="2336800"/>
            <a:ext cx="24363045" cy="3719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5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0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330" y="10942333"/>
            <a:ext cx="33124140" cy="18257517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0330" y="29372573"/>
            <a:ext cx="33124140" cy="9601197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/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3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0330" y="11684000"/>
            <a:ext cx="1632204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42430" y="11684000"/>
            <a:ext cx="1632204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7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336810"/>
            <a:ext cx="33124140" cy="84836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5336" y="10759443"/>
            <a:ext cx="16247028" cy="5273037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5336" y="16032480"/>
            <a:ext cx="16247028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442432" y="10759443"/>
            <a:ext cx="16327042" cy="5273037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442432" y="16032480"/>
            <a:ext cx="16327042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5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9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926080"/>
            <a:ext cx="12386548" cy="1024128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7042" y="6319530"/>
            <a:ext cx="19442430" cy="31191200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13167360"/>
            <a:ext cx="12386548" cy="24394163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1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926080"/>
            <a:ext cx="12386548" cy="1024128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327042" y="6319530"/>
            <a:ext cx="19442430" cy="31191200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13167360"/>
            <a:ext cx="12386548" cy="24394163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7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0330" y="2336810"/>
            <a:ext cx="3312414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0330" y="11684000"/>
            <a:ext cx="3312414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40330" y="40680650"/>
            <a:ext cx="86410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1BC7-D5A5-445F-BF4D-797F02B50EB4}" type="datetimeFigureOut">
              <a:rPr lang="en-US" smtClean="0"/>
              <a:t>4/5/23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21590" y="40680650"/>
            <a:ext cx="1296162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23390" y="40680650"/>
            <a:ext cx="86410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7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286871" y="6840201"/>
            <a:ext cx="9201601" cy="956457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vert="horz" lIns="80006" tIns="40003" rIns="80006" bIns="40003" rtlCol="0" anchor="t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defTabSz="3225819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left hemisphere has traditionally been thought to contain specialized regions of language processing </a:t>
            </a:r>
            <a:r>
              <a:rPr lang="en-US" sz="2800" dirty="0">
                <a:solidFill>
                  <a:srgbClr val="00008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[4, 9]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008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l" defTabSz="3225819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Conversely, the right hemisphere has been considered to have specialized music processing regions </a:t>
            </a:r>
            <a:r>
              <a:rPr lang="en-US" sz="2800" dirty="0">
                <a:solidFill>
                  <a:srgbClr val="00008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[1, 3]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l" defTabSz="3225819">
              <a:lnSpc>
                <a:spcPct val="100000"/>
              </a:lnSpc>
              <a:spcBef>
                <a:spcPts val="0"/>
              </a:spcBef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 defTabSz="3225819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Modern neuroimaging studies have challenged the above noted reductionist models which assign intra-hemispheric specialized functions </a:t>
            </a:r>
            <a:r>
              <a:rPr lang="en-US" sz="2800" dirty="0">
                <a:solidFill>
                  <a:srgbClr val="00008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[1, 4, 7, 9]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8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625" indent="-428625" algn="l" defTabSz="3225819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Functional magnetic resonance imaging (fMRI) experiments have established regions of interest (ROI) associated with language and musical processing </a:t>
            </a:r>
            <a:r>
              <a:rPr lang="en-US" sz="2800" dirty="0">
                <a:solidFill>
                  <a:srgbClr val="00008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[4, 9]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8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625" indent="-428625" algn="l" defTabSz="3225819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 neuroimaging investigations of language and music are beginning to focus on network connectivity and their functional significance; though, they currently remain elusive </a:t>
            </a:r>
            <a:r>
              <a:rPr lang="en-US" sz="2800" dirty="0">
                <a:solidFill>
                  <a:srgbClr val="00008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[1, 4]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008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l" defTabSz="3225819">
              <a:lnSpc>
                <a:spcPct val="100000"/>
              </a:lnSpc>
              <a:spcBef>
                <a:spcPts val="0"/>
              </a:spcBef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defTabSz="3225819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coordinate based meta-analysis </a:t>
            </a:r>
            <a:r>
              <a:rPr lang="en-US" sz="2800" dirty="0">
                <a:solidFill>
                  <a:srgbClr val="00008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[3, 8]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used an activation likelihood estimation (ALE) procedure </a:t>
            </a:r>
            <a:r>
              <a:rPr lang="en-US" sz="2800" dirty="0">
                <a:solidFill>
                  <a:srgbClr val="00008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[2, 3, 5, 7]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statistically identify ROIs, based on how likely the activity of one voxel is associated with activity in another voxel, and their overlapping activation patterns during language and musical processing.</a:t>
            </a:r>
          </a:p>
          <a:p>
            <a:pPr algn="l" defTabSz="3225819">
              <a:lnSpc>
                <a:spcPct val="100000"/>
              </a:lnSpc>
              <a:spcBef>
                <a:spcPts val="0"/>
              </a:spcBef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defTabSz="3225819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Using identified ROIs from the Omnibus ALE, we created a meta-analytic connectivity model (MACM) </a:t>
            </a:r>
            <a:r>
              <a:rPr lang="en-US" sz="2800" dirty="0">
                <a:solidFill>
                  <a:srgbClr val="00008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[11]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quantifying shared functional connectivity and directionality.</a:t>
            </a:r>
          </a:p>
          <a:p>
            <a:pPr marL="457200" indent="-457200" algn="l" defTabSz="3225819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Paradigm Class and Behavioral Domain analyses were conducted to aid in functional interpretation of MACM </a:t>
            </a:r>
            <a:r>
              <a:rPr lang="en-US" sz="2800" dirty="0">
                <a:solidFill>
                  <a:srgbClr val="000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[6]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00046" y="5839491"/>
            <a:ext cx="27828640" cy="706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lIns="80006" tIns="40003" rIns="80006" bIns="40003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solidFill>
                  <a:srgbClr val="000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				                 Results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861808" y="18233551"/>
            <a:ext cx="4950226" cy="415494"/>
          </a:xfrm>
          <a:prstGeom prst="rect">
            <a:avLst/>
          </a:prstGeom>
          <a:noFill/>
        </p:spPr>
        <p:txBody>
          <a:bodyPr wrap="square" lIns="80006" tIns="40003" rIns="80006" bIns="40003" rtlCol="0">
            <a:spAutoFit/>
          </a:bodyPr>
          <a:lstStyle/>
          <a:p>
            <a:endParaRPr lang="en-US" sz="2175">
              <a:latin typeface="Cambria" panose="02040503050406030204" pitchFamily="18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AF51747-3BD1-8C6E-18E4-6ED89B170432}"/>
              </a:ext>
            </a:extLst>
          </p:cNvPr>
          <p:cNvSpPr txBox="1">
            <a:spLocks/>
          </p:cNvSpPr>
          <p:nvPr/>
        </p:nvSpPr>
        <p:spPr>
          <a:xfrm>
            <a:off x="0" y="132570"/>
            <a:ext cx="38404800" cy="2525045"/>
          </a:xfrm>
          <a:prstGeom prst="rect">
            <a:avLst/>
          </a:prstGeom>
          <a:noFill/>
          <a:ln w="1016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l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1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>
                <a:solidFill>
                  <a:srgbClr val="000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Neural Substrates of Language and Music Processing Left Out: </a:t>
            </a:r>
            <a:br>
              <a:rPr lang="en-US" sz="7200" dirty="0">
                <a:solidFill>
                  <a:srgbClr val="000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dirty="0">
                <a:solidFill>
                  <a:srgbClr val="000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Activation Likelihood Estimation (ALE) &amp; Meta-Analytic Connectivity Modelling (MACM)</a:t>
            </a:r>
            <a:endParaRPr lang="en-US" sz="8000" i="1" dirty="0">
              <a:solidFill>
                <a:srgbClr val="0000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6" descr="divider">
            <a:extLst>
              <a:ext uri="{FF2B5EF4-FFF2-40B4-BE49-F238E27FC236}">
                <a16:creationId xmlns:a16="http://schemas.microsoft.com/office/drawing/2014/main" id="{B7D00447-FBD1-671A-530E-F28C58D23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552355"/>
            <a:ext cx="38473380" cy="411480"/>
          </a:xfrm>
          <a:prstGeom prst="rect">
            <a:avLst/>
          </a:prstGeom>
          <a:solidFill>
            <a:srgbClr val="001F60"/>
          </a:solidFill>
          <a:ln>
            <a:noFill/>
          </a:ln>
          <a:effectLst/>
        </p:spPr>
        <p:txBody>
          <a:bodyPr wrap="none" lIns="57008" tIns="28504" rIns="57008" bIns="28504" anchor="ctr"/>
          <a:lstStyle>
            <a:lvl1pPr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429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n-US" altLang="en-US" sz="1478">
              <a:solidFill>
                <a:schemeClr val="hlink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6A49CA-7611-9F19-805F-7C237CD570FC}"/>
              </a:ext>
            </a:extLst>
          </p:cNvPr>
          <p:cNvSpPr txBox="1"/>
          <p:nvPr/>
        </p:nvSpPr>
        <p:spPr>
          <a:xfrm>
            <a:off x="5385496" y="3125069"/>
            <a:ext cx="278286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Lauren C. Keith</a:t>
            </a:r>
            <a:r>
              <a:rPr lang="en-US" sz="40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br>
              <a:rPr lang="en-US" sz="40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Advisor: Donald A. Robin</a:t>
            </a:r>
            <a:r>
              <a:rPr lang="en-US" sz="36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 Committee: Amy E. Ramage</a:t>
            </a:r>
            <a:r>
              <a:rPr lang="en-US" sz="36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CCC-SLP, Ph.D., Kimberly L. Ray</a:t>
            </a:r>
            <a:r>
              <a:rPr lang="en-US" sz="36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  <a:b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Communication Sciences &amp; Disorders</a:t>
            </a:r>
            <a:r>
              <a:rPr lang="en-US" sz="3000" i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Interdisciplinary Program in Neuroscience &amp; Behavior</a:t>
            </a:r>
            <a:r>
              <a:rPr lang="en-US" sz="3200" i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New Hampshire, </a:t>
            </a:r>
          </a:p>
          <a:p>
            <a:pPr algn="ctr"/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Psychology, University of Texas at Austin</a:t>
            </a:r>
            <a:r>
              <a:rPr lang="en-US" sz="3000" i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D9F6B96-C680-95D9-8633-6B5631B230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5" b="13614"/>
          <a:stretch/>
        </p:blipFill>
        <p:spPr bwMode="auto">
          <a:xfrm>
            <a:off x="9932392" y="14701262"/>
            <a:ext cx="18196294" cy="126497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A picture containing text, crossword puzzle&#10;&#10;Description automatically generated">
            <a:extLst>
              <a:ext uri="{FF2B5EF4-FFF2-40B4-BE49-F238E27FC236}">
                <a16:creationId xmlns:a16="http://schemas.microsoft.com/office/drawing/2014/main" id="{D9A62FA6-8F06-7A97-36C0-D243456F1B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 t="6151" r="4802"/>
          <a:stretch/>
        </p:blipFill>
        <p:spPr>
          <a:xfrm>
            <a:off x="11976315" y="7063267"/>
            <a:ext cx="13261505" cy="7006146"/>
          </a:xfrm>
          <a:prstGeom prst="rect">
            <a:avLst/>
          </a:prstGeom>
        </p:spPr>
      </p:pic>
      <p:sp>
        <p:nvSpPr>
          <p:cNvPr id="98" name="Subtitle 2"/>
          <p:cNvSpPr txBox="1">
            <a:spLocks/>
          </p:cNvSpPr>
          <p:nvPr/>
        </p:nvSpPr>
        <p:spPr>
          <a:xfrm>
            <a:off x="17206501" y="27220424"/>
            <a:ext cx="3749040" cy="539496"/>
          </a:xfrm>
          <a:prstGeom prst="rect">
            <a:avLst/>
          </a:prstGeom>
          <a:solidFill>
            <a:srgbClr val="000089"/>
          </a:solidFill>
          <a:ln>
            <a:solidFill>
              <a:srgbClr val="002060"/>
            </a:solidFill>
          </a:ln>
        </p:spPr>
        <p:txBody>
          <a:bodyPr vert="horz" lIns="80006" tIns="40003" rIns="80006" bIns="40003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MACM Analyses</a:t>
            </a:r>
          </a:p>
        </p:txBody>
      </p:sp>
      <p:pic>
        <p:nvPicPr>
          <p:cNvPr id="2" name="Picture 1" descr="Chart, bar chart, surface chart&#10;&#10;Description automatically generated">
            <a:extLst>
              <a:ext uri="{FF2B5EF4-FFF2-40B4-BE49-F238E27FC236}">
                <a16:creationId xmlns:a16="http://schemas.microsoft.com/office/drawing/2014/main" id="{B304259D-60C2-2773-0DE4-6352250B12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131" y="27924787"/>
            <a:ext cx="16875870" cy="140714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96D295-E29C-B274-1B29-15C00CFD86F3}"/>
              </a:ext>
            </a:extLst>
          </p:cNvPr>
          <p:cNvSpPr/>
          <p:nvPr/>
        </p:nvSpPr>
        <p:spPr>
          <a:xfrm>
            <a:off x="9932392" y="6666029"/>
            <a:ext cx="18196294" cy="3593657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90BAF21-0BD5-0678-EC06-8AC5E2782409}"/>
              </a:ext>
            </a:extLst>
          </p:cNvPr>
          <p:cNvSpPr txBox="1">
            <a:spLocks/>
          </p:cNvSpPr>
          <p:nvPr/>
        </p:nvSpPr>
        <p:spPr>
          <a:xfrm>
            <a:off x="28604659" y="5841407"/>
            <a:ext cx="9052559" cy="7040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lIns="80006" tIns="40003" rIns="80006" bIns="40003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0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28" name="Rectangle 26" descr="divider">
            <a:extLst>
              <a:ext uri="{FF2B5EF4-FFF2-40B4-BE49-F238E27FC236}">
                <a16:creationId xmlns:a16="http://schemas.microsoft.com/office/drawing/2014/main" id="{6F455255-FAFD-E608-CE68-EA1944FC1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7616"/>
            <a:ext cx="38404800" cy="535941"/>
          </a:xfrm>
          <a:prstGeom prst="rect">
            <a:avLst/>
          </a:prstGeom>
          <a:solidFill>
            <a:srgbClr val="001F60"/>
          </a:solidFill>
          <a:ln>
            <a:noFill/>
          </a:ln>
          <a:effectLst/>
        </p:spPr>
        <p:txBody>
          <a:bodyPr wrap="none" lIns="57008" tIns="28504" rIns="57008" bIns="28504" anchor="ctr"/>
          <a:lstStyle>
            <a:lvl1pPr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429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n-US" altLang="en-US" sz="1478">
              <a:solidFill>
                <a:srgbClr val="002060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DD61194-13D0-F20F-AF93-E4888C5E8FED}"/>
              </a:ext>
            </a:extLst>
          </p:cNvPr>
          <p:cNvSpPr txBox="1">
            <a:spLocks/>
          </p:cNvSpPr>
          <p:nvPr/>
        </p:nvSpPr>
        <p:spPr>
          <a:xfrm>
            <a:off x="300046" y="26449975"/>
            <a:ext cx="9201601" cy="1530992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vert="horz" wrap="square" lIns="91440" tIns="0" rIns="91440" bIns="0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Omnibus Workspace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65 papers, 277 experiments, 2,344 locations, 1,538 normal adult subjects. 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 Likelihood Estimation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Revealed 10 peak clusters.</a:t>
            </a:r>
          </a:p>
          <a:p>
            <a:pPr marL="2434590" lvl="1" indent="-514350" algn="l">
              <a:buFont typeface="+mj-lt"/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Meta-Analytic Connectivity Modelling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Revealed one-way and or two-way significant connections between nodes within the respective ipsilateral and contralateral hemisphere.</a:t>
            </a:r>
          </a:p>
          <a:p>
            <a:pPr marL="2434590" lvl="1" indent="-514350" algn="l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visualized via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BrainNet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[12]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edges were created with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Biorender.com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Paradigm Class and Behavioral Domain Analyses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Paradigm Class: 8/10 significant node associations across 44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BrainMap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paradigm classes.</a:t>
            </a:r>
          </a:p>
          <a:p>
            <a:pPr marL="514350" indent="-514350" algn="l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Behavioral Domain: 8/10 significant node associations across 32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BrainMap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behavioral subdomains. </a:t>
            </a:r>
          </a:p>
          <a:p>
            <a:pPr marL="514350" indent="-514350" algn="l"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5A11EBE-7AD9-B3B9-B065-07434812D398}"/>
              </a:ext>
            </a:extLst>
          </p:cNvPr>
          <p:cNvSpPr txBox="1">
            <a:spLocks/>
          </p:cNvSpPr>
          <p:nvPr/>
        </p:nvSpPr>
        <p:spPr>
          <a:xfrm>
            <a:off x="300046" y="25649061"/>
            <a:ext cx="9224953" cy="5359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lIns="80006" tIns="40003" rIns="80006" bIns="40003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>
                <a:solidFill>
                  <a:srgbClr val="000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Search and </a:t>
            </a:r>
            <a:r>
              <a:rPr lang="en-US" sz="4000" err="1">
                <a:solidFill>
                  <a:srgbClr val="000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BrainMap</a:t>
            </a:r>
            <a:r>
              <a:rPr lang="en-US" sz="4000">
                <a:solidFill>
                  <a:srgbClr val="000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Methods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BFB825D-4CBC-AB29-7FDD-C71417063C02}"/>
              </a:ext>
            </a:extLst>
          </p:cNvPr>
          <p:cNvSpPr txBox="1">
            <a:spLocks/>
          </p:cNvSpPr>
          <p:nvPr/>
        </p:nvSpPr>
        <p:spPr>
          <a:xfrm>
            <a:off x="300046" y="17926820"/>
            <a:ext cx="9156373" cy="663541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vert="horz" lIns="80006" tIns="40003" rIns="80006" bIns="40003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3225819">
              <a:lnSpc>
                <a:spcPct val="100000"/>
              </a:lnSpc>
              <a:spcBef>
                <a:spcPts val="0"/>
              </a:spcBef>
              <a:defRPr/>
            </a:pPr>
            <a:endParaRPr lang="en-US" sz="28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3225819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Across a range of tasks and paradigms, (a) identify areas that consistently activate to predetermined stimuli and  paradigm classes, and (b) create a novel meta-analytic network model depicting interhemispheric functional connectivity among language and music cognitive domains.</a:t>
            </a:r>
          </a:p>
          <a:p>
            <a:pPr algn="l" defTabSz="3225819">
              <a:lnSpc>
                <a:spcPct val="100000"/>
              </a:lnSpc>
              <a:spcBef>
                <a:spcPts val="0"/>
              </a:spcBef>
              <a:defRPr/>
            </a:pP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3225819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priori hypotheses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(a) expect significant coactivation in the inferior frontal gyri and auditory cortex in ALE; and (b) observe significant functional connectivity in inferior frontal gyri, superior temporal gyri,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Heschl’s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gyrus, and affective-related regions such as the insula, cingulate gyrus, and cerebellum within the subsequent network as compared to other brain-networks in the whole brain analysis.</a:t>
            </a:r>
            <a:endParaRPr lang="en-US" sz="2800" dirty="0">
              <a:latin typeface="Cambria" panose="02040503050406030204" pitchFamily="18" charset="0"/>
            </a:endParaRPr>
          </a:p>
          <a:p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23E10A2-CA71-F493-1A1B-3D45BAF473C2}"/>
              </a:ext>
            </a:extLst>
          </p:cNvPr>
          <p:cNvSpPr txBox="1">
            <a:spLocks/>
          </p:cNvSpPr>
          <p:nvPr/>
        </p:nvSpPr>
        <p:spPr>
          <a:xfrm>
            <a:off x="277431" y="17058001"/>
            <a:ext cx="9201601" cy="53307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80006" tIns="40003" rIns="80006" bIns="40003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Aims and Hypotheses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86018E2-A11B-4DB9-90D4-00726E131FAF}"/>
              </a:ext>
            </a:extLst>
          </p:cNvPr>
          <p:cNvSpPr txBox="1">
            <a:spLocks/>
          </p:cNvSpPr>
          <p:nvPr/>
        </p:nvSpPr>
        <p:spPr>
          <a:xfrm>
            <a:off x="15414171" y="14529185"/>
            <a:ext cx="7576457" cy="517870"/>
          </a:xfrm>
          <a:prstGeom prst="rect">
            <a:avLst/>
          </a:prstGeom>
          <a:solidFill>
            <a:srgbClr val="000089"/>
          </a:solidFill>
          <a:ln>
            <a:solidFill>
              <a:srgbClr val="002060"/>
            </a:solidFill>
          </a:ln>
        </p:spPr>
        <p:txBody>
          <a:bodyPr vert="horz" lIns="80006" tIns="40003" rIns="80006" bIns="40003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Omnibus Meta-Analytic Connectivity Model</a:t>
            </a:r>
          </a:p>
        </p:txBody>
      </p:sp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6CE38CAB-0B17-F889-2DD9-5AFE8ED4EE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39" y="29309903"/>
            <a:ext cx="8522814" cy="478407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5D1439F0-6977-8523-03B9-FF27FE11504F}"/>
              </a:ext>
            </a:extLst>
          </p:cNvPr>
          <p:cNvSpPr txBox="1">
            <a:spLocks/>
          </p:cNvSpPr>
          <p:nvPr/>
        </p:nvSpPr>
        <p:spPr>
          <a:xfrm>
            <a:off x="28624688" y="17083849"/>
            <a:ext cx="9136344" cy="53035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80006" tIns="40003" rIns="80006" bIns="40003" rtlCol="0" anchor="ctr">
            <a:normAutofit fontScale="92500" lnSpcReduction="2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Bench-to-Bedside 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3A31F0E-E268-F233-6226-BB70C1F1F611}"/>
              </a:ext>
            </a:extLst>
          </p:cNvPr>
          <p:cNvSpPr txBox="1">
            <a:spLocks/>
          </p:cNvSpPr>
          <p:nvPr/>
        </p:nvSpPr>
        <p:spPr>
          <a:xfrm>
            <a:off x="28604659" y="17916003"/>
            <a:ext cx="9156373" cy="664623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vert="horz" lIns="80006" tIns="40003" rIns="80006" bIns="40003" rtlCol="0" anchor="t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defTabSz="3225819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3225819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reorganize normal brain structure, interventions should use rational design by targeting the underlying mechanism of action.</a:t>
            </a:r>
          </a:p>
          <a:p>
            <a:pPr algn="l" defTabSz="3225819">
              <a:lnSpc>
                <a:spcPct val="100000"/>
              </a:lnSpc>
              <a:spcBef>
                <a:spcPts val="0"/>
              </a:spcBef>
              <a:defRPr/>
            </a:pP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3225819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principles of neural plasticity, one needs to have behavioral therapies that target specific neural networks that underlie normal functions.</a:t>
            </a:r>
          </a:p>
          <a:p>
            <a:pPr algn="l" defTabSz="3225819">
              <a:lnSpc>
                <a:spcPct val="100000"/>
              </a:lnSpc>
              <a:spcBef>
                <a:spcPts val="0"/>
              </a:spcBef>
              <a:defRPr/>
            </a:pP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3225819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Normative neurocognitive models must drive neuroscientific knowledge of speech and language disorders and development of evidence-based interventions </a:t>
            </a:r>
            <a:r>
              <a:rPr lang="en-US" sz="2800" dirty="0">
                <a:solidFill>
                  <a:srgbClr val="000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[10]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0000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defTabSz="3225819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3225819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 normative covariance and connectivity within language and music processing can aid identification of neural substrates impacted at level of impairment </a:t>
            </a:r>
            <a:r>
              <a:rPr lang="en-US" sz="2800" dirty="0">
                <a:solidFill>
                  <a:srgbClr val="000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[1, 10]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0000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52ED6D-04FD-423D-B207-DBD0C66AAA2D}"/>
              </a:ext>
            </a:extLst>
          </p:cNvPr>
          <p:cNvCxnSpPr>
            <a:cxnSpLocks/>
          </p:cNvCxnSpPr>
          <p:nvPr/>
        </p:nvCxnSpPr>
        <p:spPr>
          <a:xfrm>
            <a:off x="28604659" y="36121102"/>
            <a:ext cx="950009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ubtitle 2">
            <a:extLst>
              <a:ext uri="{FF2B5EF4-FFF2-40B4-BE49-F238E27FC236}">
                <a16:creationId xmlns:a16="http://schemas.microsoft.com/office/drawing/2014/main" id="{76894F0E-4CAF-B2F6-30EB-53A6447525DB}"/>
              </a:ext>
            </a:extLst>
          </p:cNvPr>
          <p:cNvSpPr txBox="1">
            <a:spLocks/>
          </p:cNvSpPr>
          <p:nvPr/>
        </p:nvSpPr>
        <p:spPr>
          <a:xfrm>
            <a:off x="33929653" y="30045798"/>
            <a:ext cx="4175101" cy="535941"/>
          </a:xfrm>
          <a:prstGeom prst="rect">
            <a:avLst/>
          </a:prstGeom>
          <a:noFill/>
          <a:ln>
            <a:noFill/>
          </a:ln>
        </p:spPr>
        <p:txBody>
          <a:bodyPr vert="horz" lIns="80006" tIns="40003" rIns="80006" bIns="40003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00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775ECA-94E1-4EBB-9B6F-5EC2F5F625FC}"/>
              </a:ext>
            </a:extLst>
          </p:cNvPr>
          <p:cNvSpPr txBox="1"/>
          <p:nvPr/>
        </p:nvSpPr>
        <p:spPr>
          <a:xfrm>
            <a:off x="28604659" y="30639200"/>
            <a:ext cx="9341186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would like to firstly acknowledge the help and support of my mentor and advisor, </a:t>
            </a:r>
            <a:r>
              <a:rPr lang="en-US" sz="2400" dirty="0">
                <a:solidFill>
                  <a:srgbClr val="000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Donald A. Robin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well as the members of my thesis committee, </a:t>
            </a:r>
            <a:r>
              <a:rPr lang="en-US" sz="2400" dirty="0">
                <a:solidFill>
                  <a:srgbClr val="000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Amy E. Ramage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000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Kimberly L. Ray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Without their combined expertise, specifically in communication sciences, coordinate-based meta-analytic modelling, and graph theory, this work would not be possible. </a:t>
            </a:r>
          </a:p>
          <a:p>
            <a:pPr algn="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also extend my acknowledgements and gratitude to</a:t>
            </a:r>
            <a:r>
              <a:rPr lang="en-US" sz="2400" dirty="0">
                <a:solidFill>
                  <a:srgbClr val="000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Lilah Read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 her contributions to this research by coding studies into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BrainMap’s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database, serving as a second reviewer for articles for inclusion, and assisting tabulation.  </a:t>
            </a:r>
          </a:p>
          <a:p>
            <a:pPr algn="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finally, to the </a:t>
            </a:r>
            <a:r>
              <a:rPr lang="en-US" sz="2400" dirty="0" err="1">
                <a:solidFill>
                  <a:srgbClr val="000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BrainMap</a:t>
            </a:r>
            <a:r>
              <a:rPr lang="en-US" sz="2400" dirty="0">
                <a:solidFill>
                  <a:srgbClr val="000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Development Team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their support; namely</a:t>
            </a:r>
            <a:r>
              <a:rPr lang="en-US" sz="2400" dirty="0">
                <a:solidFill>
                  <a:srgbClr val="000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Janaye</a:t>
            </a:r>
            <a:r>
              <a:rPr lang="en-US" sz="2400" dirty="0">
                <a:solidFill>
                  <a:srgbClr val="000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Dews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000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assistance and training in coding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BrainMap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taxonomy.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7B931A3-99CB-E78F-AA14-04095DECB1C7}"/>
              </a:ext>
            </a:extLst>
          </p:cNvPr>
          <p:cNvSpPr txBox="1">
            <a:spLocks/>
          </p:cNvSpPr>
          <p:nvPr/>
        </p:nvSpPr>
        <p:spPr>
          <a:xfrm>
            <a:off x="28679609" y="36511633"/>
            <a:ext cx="2377440" cy="411480"/>
          </a:xfrm>
          <a:prstGeom prst="rect">
            <a:avLst/>
          </a:prstGeom>
          <a:noFill/>
          <a:ln>
            <a:noFill/>
          </a:ln>
        </p:spPr>
        <p:txBody>
          <a:bodyPr vert="horz" lIns="80006" tIns="40003" rIns="80006" bIns="40003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383F30-6F86-99BA-C1E3-48732EFCB544}"/>
              </a:ext>
            </a:extLst>
          </p:cNvPr>
          <p:cNvSpPr txBox="1"/>
          <p:nvPr/>
        </p:nvSpPr>
        <p:spPr>
          <a:xfrm>
            <a:off x="28624688" y="36992453"/>
            <a:ext cx="9224953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/>
            <a:r>
              <a:rPr lang="en-US" sz="1200" b="0" i="0" dirty="0">
                <a:effectLst/>
                <a:latin typeface="Times New Roman" panose="02020603050405020304" pitchFamily="18" charset="0"/>
              </a:rPr>
              <a:t>[1] </a:t>
            </a:r>
            <a:r>
              <a:rPr lang="en-US" sz="1200" b="1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Chan, M. M. Y., &amp; Han, Y. M. Y. </a:t>
            </a:r>
            <a:r>
              <a:rPr lang="en-US" sz="1200" b="0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(2022). The functional brain networks activated by music listening: A neuroimaging meta-analysis and implications for treatment. </a:t>
            </a:r>
            <a:r>
              <a:rPr lang="en-US" sz="1200" b="0" i="1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Neuropsychology</a:t>
            </a:r>
            <a:r>
              <a:rPr lang="en-US" sz="1200" b="0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, </a:t>
            </a:r>
            <a:r>
              <a:rPr lang="en-US" sz="1200" b="0" i="1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36</a:t>
            </a:r>
            <a:r>
              <a:rPr lang="en-US" sz="1200" b="0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(1), 4–22. </a:t>
            </a:r>
          </a:p>
          <a:p>
            <a:pPr fontAlgn="base"/>
            <a:r>
              <a:rPr lang="en-US" sz="1200" b="0" i="0" dirty="0">
                <a:effectLst/>
                <a:latin typeface="Times New Roman" panose="02020603050405020304" pitchFamily="18" charset="0"/>
              </a:rPr>
              <a:t>[2] </a:t>
            </a:r>
            <a:r>
              <a:rPr lang="en-US" sz="1200" b="1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Eickhoff, S. B., </a:t>
            </a:r>
            <a:r>
              <a:rPr lang="en-US" sz="1200" b="1" i="0" dirty="0" err="1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Bzdok</a:t>
            </a:r>
            <a:r>
              <a:rPr lang="en-US" sz="1200" b="1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, D., Laird, A. R., </a:t>
            </a:r>
            <a:r>
              <a:rPr lang="en-US" sz="1200" b="1" i="0" dirty="0" err="1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Kurth</a:t>
            </a:r>
            <a:r>
              <a:rPr lang="en-US" sz="1200" b="1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, F., &amp; Fox, P. T. </a:t>
            </a:r>
            <a:r>
              <a:rPr lang="en-US" sz="1200" b="0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(2012). Activation likelihood estimation meta-analysis revisited. </a:t>
            </a:r>
            <a:r>
              <a:rPr lang="en-US" sz="1200" b="0" i="1" dirty="0" err="1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NeuroImage</a:t>
            </a:r>
            <a:r>
              <a:rPr lang="en-US" sz="1200" b="0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, </a:t>
            </a:r>
            <a:r>
              <a:rPr lang="en-US" sz="1200" b="0" i="1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59</a:t>
            </a:r>
            <a:r>
              <a:rPr lang="en-US" sz="1200" b="0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(3), 2349–2361 </a:t>
            </a:r>
          </a:p>
          <a:p>
            <a:pPr fontAlgn="base"/>
            <a:r>
              <a:rPr lang="en-US" sz="1200" i="0" dirty="0">
                <a:effectLst/>
                <a:latin typeface="Times New Roman" panose="02020603050405020304" pitchFamily="18" charset="0"/>
              </a:rPr>
              <a:t>[3] </a:t>
            </a:r>
            <a:r>
              <a:rPr lang="en-US" sz="1200" b="1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Eickhoff, S. B., Laird, A. R., </a:t>
            </a:r>
            <a:r>
              <a:rPr lang="en-US" sz="1200" b="1" i="0" dirty="0" err="1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Grefkes</a:t>
            </a:r>
            <a:r>
              <a:rPr lang="en-US" sz="1200" b="1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, C., Wang, L. E., Zilles, K., &amp; Fox, P. T. </a:t>
            </a:r>
            <a:r>
              <a:rPr lang="en-US" sz="1200" b="0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(2009). Coordinate‐based activation likelihood estimation meta‐analysis of neuroimaging data: A random‐effects approach based on empirical estimates of spatial uncertainty. Human brain mapping, 30(9), 2907-2926.</a:t>
            </a:r>
          </a:p>
          <a:p>
            <a:pPr fontAlgn="base"/>
            <a:r>
              <a:rPr lang="en-US" sz="1200" b="0" i="0" dirty="0">
                <a:effectLst/>
                <a:latin typeface="Times New Roman" panose="02020603050405020304" pitchFamily="18" charset="0"/>
              </a:rPr>
              <a:t>[4] </a:t>
            </a:r>
            <a:r>
              <a:rPr lang="en-US" sz="1200" b="1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LaCroix, A., Diaz, A., &amp; </a:t>
            </a:r>
            <a:r>
              <a:rPr lang="en-US" sz="1200" b="1" i="0" dirty="0" err="1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Rogalsky</a:t>
            </a:r>
            <a:r>
              <a:rPr lang="en-US" sz="1200" b="1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, C. </a:t>
            </a:r>
            <a:r>
              <a:rPr lang="en-US" sz="1200" b="0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(2015). The relationship between the neural computations for speech and music perception is context-dependent: An activation likelihood estimate study. </a:t>
            </a:r>
            <a:r>
              <a:rPr lang="en-US" sz="1200" b="0" i="1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Frontiers in Psychology</a:t>
            </a:r>
            <a:r>
              <a:rPr lang="en-US" sz="1200" b="0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200" b="0" i="1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6</a:t>
            </a:r>
            <a:r>
              <a:rPr lang="en-US" sz="1200" b="0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.  </a:t>
            </a:r>
            <a:endParaRPr lang="en-US" sz="1200" b="0" i="0" dirty="0">
              <a:solidFill>
                <a:srgbClr val="000089"/>
              </a:solidFill>
              <a:effectLst/>
              <a:latin typeface="Segoe UI" panose="020B0502040204020203" pitchFamily="34" charset="0"/>
            </a:endParaRPr>
          </a:p>
          <a:p>
            <a:pPr rtl="0" fontAlgn="base"/>
            <a:r>
              <a:rPr lang="en-US" sz="1200" b="0" i="0" dirty="0">
                <a:effectLst/>
                <a:latin typeface="Times New Roman" panose="02020603050405020304" pitchFamily="18" charset="0"/>
              </a:rPr>
              <a:t>[5] </a:t>
            </a:r>
            <a:r>
              <a:rPr lang="en-US" sz="1200" b="1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Laird, A. R., Eickhoff, S. B., Fox, P. M., </a:t>
            </a:r>
            <a:r>
              <a:rPr lang="en-US" sz="1200" b="1" i="0" dirty="0" err="1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Uecker</a:t>
            </a:r>
            <a:r>
              <a:rPr lang="en-US" sz="1200" b="1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, A. M., Ray, K. L., Saenz, J. J., Jr, McKay, D. R., </a:t>
            </a:r>
            <a:r>
              <a:rPr lang="en-US" sz="1200" b="1" i="0" dirty="0" err="1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Bzdok</a:t>
            </a:r>
            <a:r>
              <a:rPr lang="en-US" sz="1200" b="1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, D., Laird, R. W., Robinson, J. L., Turner, J. A., </a:t>
            </a:r>
            <a:r>
              <a:rPr lang="en-US" sz="1200" b="1" i="0" dirty="0" err="1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Turkeltaub</a:t>
            </a:r>
            <a:r>
              <a:rPr lang="en-US" sz="1200" b="1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, P. E., Lancaster, J. L., &amp; Fox, P. T. </a:t>
            </a:r>
            <a:r>
              <a:rPr lang="en-US" sz="1200" b="0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(2011). The </a:t>
            </a:r>
            <a:r>
              <a:rPr lang="en-US" sz="1200" b="0" i="0" dirty="0" err="1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BrainMap</a:t>
            </a:r>
            <a:r>
              <a:rPr lang="en-US" sz="1200" b="0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 strategy for standardization, sharing, and meta-analysis of neuroimaging data. </a:t>
            </a:r>
            <a:r>
              <a:rPr lang="en-US" sz="1200" b="0" i="1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BMC research notes</a:t>
            </a:r>
            <a:r>
              <a:rPr lang="en-US" sz="1200" b="0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, </a:t>
            </a:r>
            <a:r>
              <a:rPr lang="en-US" sz="1200" b="0" i="1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4</a:t>
            </a:r>
            <a:r>
              <a:rPr lang="en-US" sz="1200" b="0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, 349. </a:t>
            </a:r>
          </a:p>
          <a:p>
            <a:pPr fontAlgn="base"/>
            <a:r>
              <a:rPr lang="en-US" sz="1200" b="0" i="0" dirty="0">
                <a:effectLst/>
                <a:latin typeface="Times New Roman" panose="02020603050405020304" pitchFamily="18" charset="0"/>
              </a:rPr>
              <a:t>[6] </a:t>
            </a:r>
            <a:r>
              <a:rPr lang="en-US" sz="1200" b="1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Laird, A. R., Fox, P. M., Eickhoff, S. B., Turner, J. A., Ray, K. L., McKay, D. R., </a:t>
            </a:r>
            <a:r>
              <a:rPr lang="en-US" sz="1200" b="1" i="0" dirty="0" err="1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Glahn</a:t>
            </a:r>
            <a:r>
              <a:rPr lang="en-US" sz="1200" b="1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, D. C., Beckmann, C. F., Smith, S. M., &amp; Fox, P. T.</a:t>
            </a:r>
            <a:r>
              <a:rPr lang="en-US" sz="1200" b="0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 (2011). Behavioral interpretations of intrinsic connectivity networks. Journal of cognitive neuroscience, 23(12), 4022–4037.</a:t>
            </a:r>
          </a:p>
          <a:p>
            <a:pPr rtl="0" fontAlgn="base"/>
            <a:r>
              <a:rPr lang="en-US" sz="1200" b="0" i="0" dirty="0">
                <a:effectLst/>
                <a:latin typeface="Times New Roman" panose="02020603050405020304" pitchFamily="18" charset="0"/>
              </a:rPr>
              <a:t>[7] </a:t>
            </a:r>
            <a:r>
              <a:rPr lang="en-US" sz="1200" b="1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Laird, A. R., Eickhoff, S. B., </a:t>
            </a:r>
            <a:r>
              <a:rPr lang="en-US" sz="1200" b="1" i="0" dirty="0" err="1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Kurth</a:t>
            </a:r>
            <a:r>
              <a:rPr lang="en-US" sz="1200" b="1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, F., Fox, P. M., </a:t>
            </a:r>
            <a:r>
              <a:rPr lang="en-US" sz="1200" b="1" i="0" dirty="0" err="1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Uecker</a:t>
            </a:r>
            <a:r>
              <a:rPr lang="en-US" sz="1200" b="1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, A. M., Turner, J. A., Robinson, J. L., Lancaster, J. L., &amp; Fox, P. T. </a:t>
            </a:r>
            <a:r>
              <a:rPr lang="en-US" sz="1200" b="0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(2009). ALE Meta-Analysis Workflows Via the </a:t>
            </a:r>
            <a:r>
              <a:rPr lang="en-US" sz="1200" b="0" i="0" dirty="0" err="1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Brainmap</a:t>
            </a:r>
            <a:r>
              <a:rPr lang="en-US" sz="1200" b="0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 Database: Progress Towards A Probabilistic Functional Brain Atlas. </a:t>
            </a:r>
            <a:r>
              <a:rPr lang="en-US" sz="1200" b="0" i="1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Frontiers in </a:t>
            </a:r>
            <a:r>
              <a:rPr lang="en-US" sz="1200" b="0" i="1" dirty="0" err="1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neuroinformatics</a:t>
            </a:r>
            <a:r>
              <a:rPr lang="en-US" sz="1200" b="0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, </a:t>
            </a:r>
            <a:r>
              <a:rPr lang="en-US" sz="1200" b="0" i="1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en-US" sz="1200" b="0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, 23. </a:t>
            </a:r>
            <a:endParaRPr lang="en-US" sz="1200" b="0" i="0" dirty="0">
              <a:solidFill>
                <a:srgbClr val="000089"/>
              </a:solidFill>
              <a:effectLst/>
              <a:latin typeface="Segoe UI" panose="020B0502040204020203" pitchFamily="34" charset="0"/>
            </a:endParaRPr>
          </a:p>
          <a:p>
            <a:pPr fontAlgn="base"/>
            <a:r>
              <a:rPr lang="en-US" sz="1200" b="0" i="0" dirty="0">
                <a:effectLst/>
                <a:latin typeface="Times New Roman" panose="02020603050405020304" pitchFamily="18" charset="0"/>
              </a:rPr>
              <a:t>[8] </a:t>
            </a:r>
            <a:r>
              <a:rPr lang="en-US" sz="1200" b="1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Moher, D., </a:t>
            </a:r>
            <a:r>
              <a:rPr lang="en-US" sz="1200" b="1" i="0" dirty="0" err="1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Liberati</a:t>
            </a:r>
            <a:r>
              <a:rPr lang="en-US" sz="1200" b="1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, A., </a:t>
            </a:r>
            <a:r>
              <a:rPr lang="en-US" sz="1200" b="1" i="0" dirty="0" err="1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Tetzlaff</a:t>
            </a:r>
            <a:r>
              <a:rPr lang="en-US" sz="1200" b="1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, J., Altman, D. G., &amp; PRISMA Group. </a:t>
            </a:r>
            <a:r>
              <a:rPr lang="en-US" sz="1200" b="0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(2009). Preferred reporting items for systematic reviews and meta-analyses: the PRISMA statement. </a:t>
            </a:r>
            <a:r>
              <a:rPr lang="en-US" sz="1200" b="0" i="1" dirty="0" err="1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PLoS</a:t>
            </a:r>
            <a:r>
              <a:rPr lang="en-US" sz="1200" b="0" i="1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 medicine</a:t>
            </a:r>
            <a:r>
              <a:rPr lang="en-US" sz="1200" b="0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, </a:t>
            </a:r>
            <a:r>
              <a:rPr lang="en-US" sz="1200" b="0" i="1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6</a:t>
            </a:r>
            <a:r>
              <a:rPr lang="en-US" sz="1200" b="0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(7), e1000097. </a:t>
            </a:r>
          </a:p>
          <a:p>
            <a:pPr fontAlgn="base"/>
            <a:r>
              <a:rPr lang="en-US" sz="1200" b="0" i="0" dirty="0">
                <a:effectLst/>
                <a:latin typeface="Times New Roman" panose="02020603050405020304" pitchFamily="18" charset="0"/>
              </a:rPr>
              <a:t>[9]</a:t>
            </a:r>
            <a:r>
              <a:rPr lang="en-US" sz="12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1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Price C. J. </a:t>
            </a:r>
            <a:r>
              <a:rPr lang="en-US" sz="1200" b="0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(2012). A review and synthesis of the first 20 years of PET and fMRI studies of heard speech, spoken language and reading. </a:t>
            </a:r>
            <a:r>
              <a:rPr lang="en-US" sz="1200" b="0" i="1" dirty="0" err="1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NeuroImage</a:t>
            </a:r>
            <a:r>
              <a:rPr lang="en-US" sz="1200" b="0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, </a:t>
            </a:r>
            <a:r>
              <a:rPr lang="en-US" sz="1200" b="0" i="1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62</a:t>
            </a:r>
            <a:r>
              <a:rPr lang="en-US" sz="1200" b="0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(2), 816–847. </a:t>
            </a:r>
          </a:p>
          <a:p>
            <a:pPr rtl="0" fontAlgn="base"/>
            <a:r>
              <a:rPr lang="en-US" sz="1200" b="0" i="0" dirty="0">
                <a:effectLst/>
                <a:latin typeface="Times New Roman" panose="02020603050405020304" pitchFamily="18" charset="0"/>
              </a:rPr>
              <a:t>[10] </a:t>
            </a:r>
            <a:r>
              <a:rPr lang="en-US" sz="1200" b="1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Tucci, D. L. </a:t>
            </a:r>
            <a:r>
              <a:rPr lang="en-US" sz="1200" b="0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(2022). </a:t>
            </a:r>
            <a:r>
              <a:rPr lang="en-US" sz="1200" b="0" i="1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2023-2027 NIDCD strategic plan: Advancing the science of communication to improve lives</a:t>
            </a:r>
            <a:r>
              <a:rPr lang="en-US" sz="1200" b="0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. National Institute on Deafness and Other Communication Disorders. </a:t>
            </a:r>
          </a:p>
          <a:p>
            <a:pPr fontAlgn="base"/>
            <a:r>
              <a:rPr lang="en-US" sz="1200" b="0" i="0" dirty="0">
                <a:effectLst/>
                <a:latin typeface="Times New Roman" panose="02020603050405020304" pitchFamily="18" charset="0"/>
              </a:rPr>
              <a:t>[11] </a:t>
            </a:r>
            <a:r>
              <a:rPr lang="en-US" sz="1200" b="1" i="0" dirty="0" err="1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Turkeltaub</a:t>
            </a:r>
            <a:r>
              <a:rPr lang="en-US" sz="1200" b="1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, P. E., Eickhoff, S. B., Laird, A. R., Fox, M., Wiener, M., &amp; Fox, P. </a:t>
            </a:r>
            <a:r>
              <a:rPr lang="en-US" sz="1200" b="0" i="0" dirty="0">
                <a:solidFill>
                  <a:srgbClr val="000089"/>
                </a:solidFill>
                <a:effectLst/>
                <a:latin typeface="Times New Roman" panose="02020603050405020304" pitchFamily="18" charset="0"/>
              </a:rPr>
              <a:t>(2012). Minimizing within-experiment and within-group effects in Activation Likelihood Estimation meta-analyses. Human brain mapping, 33(1), 1–13.</a:t>
            </a:r>
          </a:p>
          <a:p>
            <a:pPr rtl="0" fontAlgn="base"/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[12] </a:t>
            </a:r>
            <a:r>
              <a:rPr lang="en-US" sz="1200" b="1" dirty="0">
                <a:solidFill>
                  <a:srgbClr val="00008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Xia M., Wang J., He Y. </a:t>
            </a:r>
            <a:r>
              <a:rPr lang="en-US" sz="1200" dirty="0">
                <a:solidFill>
                  <a:srgbClr val="00008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(2013) </a:t>
            </a:r>
            <a:r>
              <a:rPr lang="en-US" sz="1200" dirty="0" err="1">
                <a:solidFill>
                  <a:srgbClr val="00008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BrainNet</a:t>
            </a:r>
            <a:r>
              <a:rPr lang="en-US" sz="1200" dirty="0">
                <a:solidFill>
                  <a:srgbClr val="00008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Viewer: A Network Visualization Tool for Human Brain </a:t>
            </a:r>
            <a:r>
              <a:rPr lang="en-US" sz="1200" dirty="0" err="1">
                <a:solidFill>
                  <a:srgbClr val="00008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Connectomics</a:t>
            </a:r>
            <a:r>
              <a:rPr lang="en-US" sz="1200" dirty="0">
                <a:solidFill>
                  <a:srgbClr val="00008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008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PLoS</a:t>
            </a:r>
            <a:r>
              <a:rPr lang="en-US" sz="1200" dirty="0">
                <a:solidFill>
                  <a:srgbClr val="00008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ONE 8: e68910.</a:t>
            </a:r>
            <a:endParaRPr lang="en-US" sz="1200" dirty="0">
              <a:solidFill>
                <a:srgbClr val="00008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6A851AF-E4EA-631E-D1E0-A85279C5DA0F}"/>
              </a:ext>
            </a:extLst>
          </p:cNvPr>
          <p:cNvSpPr txBox="1">
            <a:spLocks/>
          </p:cNvSpPr>
          <p:nvPr/>
        </p:nvSpPr>
        <p:spPr>
          <a:xfrm>
            <a:off x="28624689" y="25668977"/>
            <a:ext cx="9224953" cy="5359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lIns="80006" tIns="40003" rIns="80006" bIns="40003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solidFill>
                  <a:srgbClr val="000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Directions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358392-16C0-2CCB-ED7D-BF61C9C33884}"/>
              </a:ext>
            </a:extLst>
          </p:cNvPr>
          <p:cNvSpPr txBox="1"/>
          <p:nvPr/>
        </p:nvSpPr>
        <p:spPr>
          <a:xfrm>
            <a:off x="28679609" y="26452658"/>
            <a:ext cx="9163469" cy="310854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Parcellate clusters and c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onduct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individual MACMs on language production, language processing; music production, music processing to investigate the following: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connectivity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specific to paradigm class within prespecified cognitive processes.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etwork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connectivity that may have been washed out by peak coordinate ROI generation.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E93558-12E7-D5BE-2D9C-8047747243F3}"/>
              </a:ext>
            </a:extLst>
          </p:cNvPr>
          <p:cNvSpPr txBox="1"/>
          <p:nvPr/>
        </p:nvSpPr>
        <p:spPr>
          <a:xfrm>
            <a:off x="28603530" y="6827932"/>
            <a:ext cx="9158629" cy="96012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meta-analysis was designed to study the neural underpinnings of language and music processing.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 – hypothesis (a)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Data from the Omnibus ALE across 65 studies resulted in 10 peak regions that coactivate in language and music processing.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Aim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hypothesis (b)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connectivity revealed each node to have one-way, two-way, or one-way + two-way functional connectivity across the cerebral and cerebellar cortex that are associated with various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BrainMap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paradigm classes and behavioral domains.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MeFG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one-way connectivity may be indicative it is a communication control center delivering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regarding volitional movements, but not vise versa.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aCulmen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two-way connectivity may be indicative it is a control panel for higher cognitive processes and locomotion.</a:t>
            </a:r>
          </a:p>
          <a:p>
            <a:pPr>
              <a:defRPr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findings corroborate previously reported outcomes of areas of covariance.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quantified functional connectivity between areas of covariance providing a novel network model of the relationship between both processes.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30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E8B49EBC-8012-49EB-A634-9AC004CF8E8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966D790-D06C-4361-94B8-8BED25FA40A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379</TotalTime>
  <Words>1678</Words>
  <Application>Microsoft Macintosh PowerPoint</Application>
  <PresentationFormat>Custom</PresentationFormat>
  <Paragraphs>83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Segoe UI</vt:lpstr>
      <vt:lpstr>Times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Jacobs</dc:creator>
  <cp:lastModifiedBy>Lauren Keith</cp:lastModifiedBy>
  <cp:revision>14</cp:revision>
  <cp:lastPrinted>2023-04-06T02:01:13Z</cp:lastPrinted>
  <dcterms:created xsi:type="dcterms:W3CDTF">2016-03-05T16:55:12Z</dcterms:created>
  <dcterms:modified xsi:type="dcterms:W3CDTF">2023-04-06T03:07:33Z</dcterms:modified>
</cp:coreProperties>
</file>