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1752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96" userDrawn="1">
          <p15:clr>
            <a:srgbClr val="A4A3A4"/>
          </p15:clr>
        </p15:guide>
        <p15:guide id="2" pos="9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8"/>
    <a:srgbClr val="C80000"/>
    <a:srgbClr val="B40000"/>
    <a:srgbClr val="9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947" autoAdjust="0"/>
  </p:normalViewPr>
  <p:slideViewPr>
    <p:cSldViewPr snapToGrid="0">
      <p:cViewPr>
        <p:scale>
          <a:sx n="33" d="100"/>
          <a:sy n="33" d="100"/>
        </p:scale>
        <p:origin x="360" y="-1037"/>
      </p:cViewPr>
      <p:guideLst>
        <p:guide orient="horz" pos="12696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584530"/>
            <a:ext cx="25648920" cy="14007253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1131956"/>
            <a:ext cx="22631400" cy="9713804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142067"/>
            <a:ext cx="6506528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142067"/>
            <a:ext cx="19142393" cy="340961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030472"/>
            <a:ext cx="26026110" cy="16736057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6924858"/>
            <a:ext cx="26026110" cy="8801097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0710333"/>
            <a:ext cx="12824460" cy="25527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0710333"/>
            <a:ext cx="12824460" cy="25527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142076"/>
            <a:ext cx="2602611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9862823"/>
            <a:ext cx="12765522" cy="483361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4696440"/>
            <a:ext cx="12765522" cy="21616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9862823"/>
            <a:ext cx="12828390" cy="483361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4696440"/>
            <a:ext cx="12828390" cy="21616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9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682240"/>
            <a:ext cx="9732287" cy="938784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5792902"/>
            <a:ext cx="15276195" cy="28591933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070080"/>
            <a:ext cx="9732287" cy="2236131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682240"/>
            <a:ext cx="9732287" cy="938784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5792902"/>
            <a:ext cx="15276195" cy="28591933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070080"/>
            <a:ext cx="9732287" cy="2236131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142076"/>
            <a:ext cx="2602611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0710333"/>
            <a:ext cx="2602611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7290595"/>
            <a:ext cx="67894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758C-61E1-4E47-8F97-C293125D887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7290595"/>
            <a:ext cx="1018413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7290595"/>
            <a:ext cx="67894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17E3-0A12-40F9-A272-14D23D87F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圆角矩形 60"/>
          <p:cNvSpPr/>
          <p:nvPr/>
        </p:nvSpPr>
        <p:spPr>
          <a:xfrm>
            <a:off x="15093658" y="13172811"/>
            <a:ext cx="13769867" cy="18919218"/>
          </a:xfrm>
          <a:prstGeom prst="roundRect">
            <a:avLst>
              <a:gd name="adj" fmla="val 167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Figure 8: Post-lysozyme exposure Nyquist curves for different concentrations of lysozyme: (a) 0</a:t>
            </a:r>
          </a:p>
          <a:p>
            <a:r>
              <a:rPr lang="en-US" dirty="0"/>
              <a:t>µg/mL, (b) 0.25 µg/mL, (c) 0.50 µg/mL, (d) 1 µg/mL, (e) 2 µg/mL, (f) 5 µg/mL, (g) 10 µg/mL, and</a:t>
            </a:r>
          </a:p>
          <a:p>
            <a:r>
              <a:rPr lang="en-US" dirty="0"/>
              <a:t>(h) 20</a:t>
            </a:r>
          </a:p>
          <a:p>
            <a:r>
              <a:rPr lang="en-US" dirty="0"/>
              <a:t>theoretically fit data.  </a:t>
            </a: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1408486" y="6148442"/>
            <a:ext cx="27432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40" dirty="0"/>
          </a:p>
        </p:txBody>
      </p:sp>
      <p:sp>
        <p:nvSpPr>
          <p:cNvPr id="6" name="AutoShape 132" descr="data:image/jpeg;base64,/9j/4AAQSkZJRgABAQAAAQABAAD/2wCEAAkGBxAQDxQQEBQVFRQUEBAUFBAUEBAUEBAUFRUWFhUXFhUYHDQgGBolHBQUITEhJSkrLi4uFx81ODMvNygtLisBCgoKDg0OGBAQGiwkHB8sLC8uLCwsLCwsLCwsLCwsLCwsLCwsLCwtLCwsLCwsLCwsLCwsLCwsLCwsLCwsLCwsLP/AABEIAOEA4QMBEQACEQEDEQH/xAAbAAEAAgMBAQAAAAAAAAAAAAAAAgQDBQYBB//EAFEQAAEDAgEHBgcLCAcJAAAAAAEAAgMEERIFBiExUWFxE0GBkaHBIjJSYpKx0QcUFSMzQnJzgqLCFiRDg6Oys9IXJVNUY2TwRHSEk5TU4ePx/8QAGgEBAQEAAwEAAAAAAAAAAAAAAAECAwQFBv/EADgRAQABAgMDCQUHBQEAAAAAAAABAhEDBBIFITEGE0FRYXGBkcEUU7HR4RUiMkJSofAjMzRiciT/2gAMAwEAAhEDEQA/APuKAgICAgICAgICAgICAgICAgICAgICAgICAgICAgICAgICAgICAgICAgICAgICAgICAgICAgICAgICAgICAgICAgICAgICAgICAgICAgICAgICAgICAgICAgICAgICAgICAgICAgICAgICAgICAgICAgICAgICAgICAgICAgICAgICAgICAgICAgICAgICAgICAgIOCl90YiWRjaa4jkLLmfCSQAb2DD5Q51yc3KXP6RT/AHYf9R/605uTUf0jn+6nonb3tTm5NSQ90hvPSy9EsJ9ZCc3JqTHukw89LU9BpD65gnNyaj+kuD+6VfVRf9wnNyakm+6TTc9NVDi2l7plObkvDMz3RaQ646gcYmdz00VF4ZW+6BQnXyw4wP7lNFReExn7QXtik1jSaee3ScKaJLw6hZUQEBAQEBAQEBAQEBAQEBAQEBB8Mrm4a2rbsqnn1D8K7NLEthkfIrqkDA7SQ420AaDZfP4u08z7VXgYdNO7revRksDmKcWuZ39TaHMmo2jrat+2bQ/RT5sez5P9VSJzKqNvaxT23aHu6fM9nyf658nhzMqf9GP2qe37Q91T5/VfZsn+ufL6PPyNqd/XH7VPtDaHuY84+Z7Lk/eT5fR5+R1TsP7L+ZX7Q2h7mPOPmvsmT95Pl9Hn5IVOw9Uf8yn2ln/cx5/U9kynvJ8voi7NKoAuQ6w0+Kz2qTtTPRF5wY81jJZWZtGJP88GhyhCWCQXvhaSDa1/BuvT2fm5zeX5yYtxh0c3gRgYuiJu7h3ujtwDk6aQmw+UljYNW1uI9i7PNy4Lqknuh1R8WCFnGaSX8LVea7U1Kkme+UCdDoWjYIXesvV5qDU6WKXK9g4S0rgQDYwyg6RfmcsWhWU12Vh+jpXfalZ3lS0dYfDWUxrooXb212HsMXemmOsuyMzhqx8pQSD6ueCT1kJp7S6UedfxkbJaWoi5SVkbXvbEWYnmwuWvKli7o1FEBAQEBAQEBAQEHxXLsVspVY89rut0nsXYp4MS6LMc2cP1o7V8pizo2rX2x6Q9yj72Rp/nTLt8a9LW6NjGmssY01ljGmss8xqayxjTWWePdcEbQQpVVeJhaYtMS+WZTiu9+9g/dTk9VfKW7Za2p/fv2NZR6Y2Haxh6wF7sPNZwxBLAg+hVtSWiJocWgsN8NrmwbbWN5XDEXlqWD387+1f+zP4VrRCXe/CUg1SdbGH1WTQXejK8o+dGeMTu56mguhWVJmFC51ruroybXt4GPVfgs9bTtlhRAQEBAQEBAQEBB8gzkitlWp3tjPr9q56ODEttmloePpv7RdfI7Q+7tW/XEfD6Pay03ydu31dhiXb1uCxiTWWMSmssYk1ljEmssYk1ljEmss4Gvi+OcPNb3hcvJv8Ax646qvSGdp78SmexocnM+Jj+rYOoAL6KODzVoNQTwIOwyvTh4jPKCMhpAu0uxXDb6juXDE2lprDQ/wCZi6Wub+Ja1JZE0L+aopz9shNZZ58Hzc0tOf1x/lTWWbSmgcx2T43EEioeSWm7T8XK7QedZnhKu6XG0ICAgICAgICAgIPludLLZWlG2Fh/d9q56ODErWbotIfpjtaF8htqdO0cOeyPV6+Tm+XqjtdTiTnCxdTnCxiTnCxiTnCz3EmtLPMSc4We4k5ws5LKDPjjw/EV3uTlX3MaP9nDtHjRPY5WlNmlvkyTN9GRze5fSQ89nDkRZg0hB1OUqrA+M+ZJ+BYp4tSwfCm9bsyicpJYRNe3YOoJYWsnvvLk762U/sZVxTwlqHerjaEBAQEBAQEBAQEHzXO2P+t+NKT1OYFzUcGZZsji0juLD6/YvkOUc6c1g1dnq9PITfDqhtZalx1aB2r5/Fz1cz93dDu04VMcUBM/auGM5jfqa0U9TI2qdz2K5qdoYkcYiWZwqehlbVDnuF2KdoUTx3OOcKWVsgOorsU5imrhLE0zCV1vnEY5ZgBv2Lgxs1GHT2tU0Xloatnxg+h3r2OSlV6caP8An1dXaPGnxceG2fKNlRP96RzvxL62HnMgQX6FtwVYR1dRSRygco29tWki19epcbTF8D0/kfff7UvIfAtP5H33+1LyPfgSm8g+nJ7UvIyQwNbWUTGizWPlsNg5GRSrgRxdsuNoQEBAQEBAQEBAQfPc8m2ytCfKpXDpxPP4Fy0cGZSoGfGO+i31lfIcrI34U9/o9DZ87qoX8C+Pu9G5gS5cwKXLvcCXLmBLl3uFXVKXMKly6nVM+Mb9B3rC+w5J1b8aP+fV5+f36fFxlcLVE42S+tjD3r7J5yAQbTJYuDxHerCOraVlpIOQSBQSBUEKZt66n3cqf2bh3qVcCHXrjaEBAQEBAQEBAQEHC57M/rCkO1sjeqOY+shctHBmXtKy0vFnqK+U5Wx/Swp7Z+EO5kptNS/gXw93o3e4EuXMCXS5gS5cwKXLvcCXLmBLl1WpZ4bOD+5fXckqv62LHZHxdLO/hhxWW48NXNvMbuuNvsX3Dz1QINxkYXaeI71YRvZp+ZvWpZWAArSLdPMRod1rMwq2CoPKB966C3kzdjP/ACs18Fh1642hAQEBAQEBAQEBBxmfDPzuidse8ddh3rko4MynGy0rfov7l81ysj/y0T/t6S7GUm1U9y0XtGtzesL4KnDrq4UzPg7+qEDUR+UOu656Mjmq/wAOHVPhKTi0x0vPfLOa54Nce5dmjY2fr4YVXju+LM49EdJ74HM15+zb1rs0cndoVfkt3zDE5mjrOXPMx3SWjvXYp5LZ2eM0x4/Rmc3Qco/yAOL/AGBdijklj/mxKfC8+kMzm6eo+N2MHS4rs08kY/Ni+UfVmc52PORcXAuI0X0AEa+le1szYuHkK5roqmZmLb7OHFx5xItMOJzqZhrn74YHfvt/CvYcLWAoN7kAXY7iO9agltwxVEgxQTDEErILGSW/n0P1VSf4Y71jEapdiuJoQEBAQEBAQEBAQcjn1oko3f5gN63M9i3QkrD6cO1gHiFuqmKuMXYuNpmjU0dQSIiOECfJW06uwKivPX07Bd8sbfpSMHelxSlzloG/7Qx30MUn7gKDyfOGFljydQQSQD72kYHEAusOUA5gT0KXWzWyZ7Ri4bBKSPKdE0djiexUsqPz2mPi08bd7qh7/uiMetS5ZXlztrDq5FvCJx7S9BqqyrkmkMsrsTsDWCzWtAa0uIAA3vcoMYKqujzaF2O4jvVhJbsMVRKyCJcgxucorY5Hb+exf7tUn79OO9YrWl1i42hAQEBAQEBAQEES8INFnPks1bYw2Tk3Ryh4dgx6RuvuC1E2SYUXZFmPj1s36uKmZ62FXWWRdm/EfHnq3/8AFyxjqiwhTVJZwGe9PE2sbBA3Q2NmNznOkc57yTYl5J0Nwn7a3RvSUI6Fo1NA4ABcrKzBTAywtPPPF1BwcexpWa5+6scXSZ05Yjllhga7E9skr3AaQ0chIBc8x8LVxXFRG9qXES+MeJ9a2iN1B7dB7dB7dB1OaYux3Ed61CS3kmhVGFzlFY3OQRZ4Tg0c5QbvJYtXMGylqe2Sn9ixWtLplxtCAgICAgICAgg9BXkKCpNKAgoT1wCDWz5VKDhsng1NQ+c/OLpL7joZ923UuaiGJb1tKto0mdMroeSw4mn4wh4Hgg4cAu7UDZ7taxWsNdR5QDZI3FuFjC+0TS3TiY5pdicQHOuRrO1ZielWxIpnaS/BvkDo2+mfA7VbwJ/A7nDEw4htbZ7etqtkVn5PkHMD0+1QYXxOGtpHQbIqF0HXZmC7H8R3qwkuikhxCy0jWTAtNjoUVhc9QbXJlER4btB5hzgb96qL+TR+fDdSP7ZWfyrjrapdEsNCAgICAgICAgIK88ZOpByWc2WBSuawsLnPvpJDIm28p50DtViLjnzlJ8uqoo49wl5Vw6bgditkeDJj5NdXi3R8i0d5TwGviyZVUYboJa1rW8qwYmkNAAxs1t1bwNq1FSTDe5Ly7GQOWYLHVIzSDvt7FpHUMip3NBuCCAfFdpB3WU3ruaytzWydLcmPC4/OjDo3Hjh0HpupaS7RVWYbWm9NO4eY9tup7CLdLSraS7VNzembI9mJrZGBhvYG4diw2kZhd80rM7l4rNKakSiCR/hFhc3FhmYQCL4sQxjX5SapsWbA08nzoWO1+FFI6Nx/VvuB6Sa0swS0lOfHD4z/AIsJLf8Amsuwda1eC0ttm5RsYHcm5j2nDYsfiHPr2KwjcSyMYLvc1o2ucGjtVRUkynSOHjtfuYDKepgJUvC2eRVDNcNPK47eSEXbMWlTVBaVpslS62GFjdvKVABHQxrlNa6VrJlHK2Z00ro7mNsbWRtfZoDi4kucfC1jmGpYmbrEWXZssQMdyZcXPGuOOOSV7dmJrAcPTZRUH5cY3S+Odo8o08jh04LkdIVsLtLVxytxxPa9pv4TSCLjWOKgzXQeoCAgICAgIIvYDrAPEAoK0uTIHeNFGeMbfYg0+V8k5KibiqGU8YOouaxpPDnPQrFxzszaVhxZNkmx80UcM81O/c4EYQN9xxWt/SjdS5rsnjbI5nITOY1zxHYtDyBiDm6n6dF9e9ZvbgMkeTKtrWtDoBhaG4jHK69ha9sYt1rWtNKRyZUnXOG/V07G/wAQuU1yumEPgiT5087t2KNo/ZsCapLQ0uWaeWnPxEcj+UI5Wc4p3sa29g1rnadZ57C+opG/iK9DV0kN/BqTI7x5H0s7pHneWttbcNASYmRc+FMXyVNO/eYxEzpMhB7FLKi/36dP5vCPOL5XW3+K0dqbhpq5zC676qic8c/JNMg3XY/EFYt1IwQZR5J12RUzyNb2UlUw8S/CetXT3l29o8tVD24mQMkafnQ1LHN7QFm0CdXl+eKN0jqVzWtFyTKw2021NuTr5gloGvZnRVytDog0NOoxxOlPpSPY3sK8/F2plMKZiqrfHRafk7VGTxq98R+8MU2Wa4FgdK5jXyNYXObTtIBvewaCAbAgeFrI1qZXauXzOLGFh3vP86/RcbJ4mFRrqs3+TspRws5Nowi5O9xOsuOsk85OtetNLpXWHZebtTSXc3leQvcZYXPjkuCRHI+MTAfNfhIudhOrhcHjx8KqvDmKJtV0T2/JvCrimqJqi8dS/k/LVWGteyUSscA4CZnhWIuLPZYj7QcvkqdvY2FVNGNREzG6bbp3fs9mrZ+FXGrDqmL+Lb0+dVtE8L2+fHaWPss/7vSvUwNt5TF3TOme3574dLEyONR0X7m4oMsQTXEUjXEa2B3ht+kw6R0herRXTXF6ZiY7HUmmYm0wvtkWkZAUHqAgICAg0mWcgmaVtRDIY5mNLWvLWvYWk3LXNdoto47CFYkYBlWtg0VNNyjR+mpnX6TE7SOglLQMtPnhk99x74jY4a45XCKRvFr7FLSITZ6ZPboFQx/1WKb+GClpLqb89Yj8lDUSbmwFt/TIV0yl2F+cdW/5KhdbbNOyK3Q0OTT2l2N1TlN40Cmi48pJbtHqV0wXQdQVzz4dZgHkxU8Nut4JS0B+TrXfKz1MnGd7R1NIHYm7qE2Zr0N8ToWvPlSFzz2lW6NjBQwsFmRsaNgY0JeRaB0W5tiitVWZvwSOMjAYpD+liJY47LgaHcDoV70UpYK2EWIbUs5yA2Oa28eK4+ipp6lu076ankeeTLqeY81sDyduB3gyDfpC62YyuDjxbGoifj5uTDxa8PfRNnshmjBbPGJozoL4wMVvOjOgjgehfO5nk9VE6stXv6p4+EvQw9o33YkMUFDFKD70mwEa4XAuDeMbiHs4AgblwUbZz+Rq0ZmmZjt3T4VdP7lWXwMaL4c2/nUxvyZXA2wRneJiB2tuvUo5U5SYvVTVE90fN1ZyNfRMLEGQKh2mSVrPNjbjI+2/R91dHMcq+jBw/GqfSPm5aMhH5qvJuKahZDG1g0NY0C7j2k7V8ri49eNiVV1capu9KmqKKYpjhCtJlSmBs1+M+TEHSnpwA26bLtYOzs5jfgw5t1zFo/dirNUU8ZeOp5ai2CkLrHQ+YsjaN4IuR1Be1ldgZyidU4kUd0zM/tb4uriZ7DmLWu3OQcj10UrXyVBEQvemF5GnR/aSXeLeaWjcvqMvhV4VGmuua565iI+Dz66oqm8RZ1bAudhNAQEBB4XIMTpUHGe6YC+lisT4NU0kXNiDDM2xHOLuaegLVHFJcnkGWmacMsEZufGwi/VqK5e5l21KyLDeNrAPNa0dyzN1WQVB6Cg9ugiZ2j5w61bB76Zt7ClpLvRVM29hS0l0hUt39SWLpCoGw9SWS6Qm3FLF0uUPMFbF1SoycyRpbK1rmnWHtaW9RVRrZcmCPTDPb/ClJlZwDr429ZA2LE0w1dWGS46kEyRhr2OLccbjiBABux4APPuK4q6Kao01xEx1TvhqJtvh6KGvh0RPZO3UOWBEjN+JvjDjpO1eDmeTmVxZ1YczR3b4+js05quN072dmSK2T5WoDPNgiA7XXPauTB5PZLD/ABRNXfPyslWZxJ7FqnzRpr3kD5neVNI6Q9GI6OherhZbBwv7dFMd0Q4ZqqnjLeUuT42CzGNbwaAue8srrIVBmayyCSAgICCLnIMD3IMDyg0mc9G+emLIxdwfG4NuBiDXAkAnRe17XVibSS4P3mQ4tIIcNbHAteBtwnWN4uN65omJYbHJ1U+I89v9daDqKSpbIL//ABSxclkcdDdA285ViC7F73J16eKqMjKRBlFOBrsOJQeYoxrcOjT6lLiJrIhquej2pcR+EPJZ2+xS4xT5Tc0XcWRja8tYOt5S6q4yi5/iue8Hnjjlc30mtw9qmqCz1sE79UMn0pXxxt7C533VNULZYjyRUG1zE3aLSy9t2+pTWtm0ybkrkmFpJcS973OIAuXuLjYDUBew3BYVfZSoM7KZBlbEAgmAg9QEBAQEBBFzUGJ0aDE6JBidCgqV2S45m4ZWh1tR0hzTta4aWneCg0FZm7KzTH8a3yThbO3g7xZObQ7CfOK3FfWllWlBa44CQ5vjMc0te36TDpA36thW4llsPfx5mjrJVuD6qW1/FG3CAOsqCt7+Dv0uLTazC6R3oxgnsUuJsp5XaWxTHTrLGx9krg7sU1QtlhmSal3zI2ec6V8h9BrQPvqayyzHm/L86a2n9HAxv8QuU1StlhmbkfzzI/6c0mH0AQzsUvJZbpsiQx6WRMadrWNB61FXRSoMgpwgmIggkGhB6gICAgICAgICAgICDyyBhCDzAEHnJhBWrclwzACRtyPFeCWyMO1jxpaeBQUY824h40kztN/lcB4XiDSelXVKWWIsgUjTi5Fhd5b2iST033Paoq+2Jo1C3BB7gCD2wQeoCAgICAgICAgICAgICAgICAgICAgICAgICAgICAgICAgICAgICAgICAgICAgICAgICAgICAgICAgICAgICAgICAgICAgICAgICAgICAgICAgICAgICAgICAgICAgICAgICAgICAgICAgICAgICAgICAgICAgICAgICAgICAgICAgICAgICAgICAgICAgICAgICAgICAgICAgICAgICAgIP//Z"/>
          <p:cNvSpPr>
            <a:spLocks noChangeAspect="1" noChangeArrowheads="1"/>
          </p:cNvSpPr>
          <p:nvPr/>
        </p:nvSpPr>
        <p:spPr bwMode="auto">
          <a:xfrm>
            <a:off x="178117" y="-167640"/>
            <a:ext cx="3352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239" y="866983"/>
            <a:ext cx="7242048" cy="2771670"/>
          </a:xfrm>
          <a:prstGeom prst="rect">
            <a:avLst/>
          </a:prstGeom>
        </p:spPr>
      </p:pic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15064954" y="36775641"/>
            <a:ext cx="3407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4000" b="1" dirty="0">
                <a:ea typeface="宋体" charset="-122"/>
              </a:rPr>
              <a:t>References</a:t>
            </a:r>
            <a:endParaRPr lang="en-US" altLang="zh-CN" sz="4400" b="1" dirty="0">
              <a:ea typeface="宋体" charset="-122"/>
            </a:endParaRPr>
          </a:p>
        </p:txBody>
      </p:sp>
      <p:sp>
        <p:nvSpPr>
          <p:cNvPr id="420" name="圆角矩形 450"/>
          <p:cNvSpPr/>
          <p:nvPr/>
        </p:nvSpPr>
        <p:spPr>
          <a:xfrm>
            <a:off x="1417561" y="29212387"/>
            <a:ext cx="12658932" cy="10270280"/>
          </a:xfrm>
          <a:prstGeom prst="roundRect">
            <a:avLst>
              <a:gd name="adj" fmla="val 258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Text Placeholder 463"/>
          <p:cNvSpPr txBox="1">
            <a:spLocks/>
          </p:cNvSpPr>
          <p:nvPr/>
        </p:nvSpPr>
        <p:spPr>
          <a:xfrm>
            <a:off x="1547136" y="29835431"/>
            <a:ext cx="12642966" cy="5540180"/>
          </a:xfrm>
          <a:prstGeom prst="rect">
            <a:avLst/>
          </a:prstGeom>
        </p:spPr>
        <p:txBody>
          <a:bodyPr/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3000" b="1" dirty="0"/>
              <a:t>0.25 mg/mL MWCNT were mixed with 5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µM anti-Lys aptamer in 30% N-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Methylpyrrolidone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(NMP) solution.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The CNT-aptamer mixture was sonicated using ultrasonic bath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sonicator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for 2 h and then centrifuged at 6000 rpm for 30 min.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After centrifuge, the supernatant solution was collected as the ink to be printed.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Then the CNT-aptamer ink was printed on the working electrode (WE) of the SPCE using Fujifilm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Dimatix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Printer (DMP-2831).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/>
          </a:p>
        </p:txBody>
      </p:sp>
      <p:sp>
        <p:nvSpPr>
          <p:cNvPr id="442" name="文本框 53"/>
          <p:cNvSpPr txBox="1"/>
          <p:nvPr/>
        </p:nvSpPr>
        <p:spPr>
          <a:xfrm>
            <a:off x="1514943" y="29285618"/>
            <a:ext cx="1236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u="sng" dirty="0"/>
              <a:t>Preparation and printing of CNT-aptamer ink</a:t>
            </a:r>
          </a:p>
        </p:txBody>
      </p:sp>
      <p:sp>
        <p:nvSpPr>
          <p:cNvPr id="446" name="圆角矩形 60"/>
          <p:cNvSpPr/>
          <p:nvPr/>
        </p:nvSpPr>
        <p:spPr>
          <a:xfrm>
            <a:off x="15155616" y="7202514"/>
            <a:ext cx="13716890" cy="5229163"/>
          </a:xfrm>
          <a:prstGeom prst="roundRect">
            <a:avLst>
              <a:gd name="adj" fmla="val 3683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矩形 11"/>
          <p:cNvSpPr/>
          <p:nvPr/>
        </p:nvSpPr>
        <p:spPr>
          <a:xfrm>
            <a:off x="15223179" y="7263420"/>
            <a:ext cx="924975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Electrochemical Impedance Spectroscopy (EIS):</a:t>
            </a:r>
          </a:p>
          <a:p>
            <a:pPr marL="457200" marR="508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Potentiostat: Bio-logic (Model: VSP) </a:t>
            </a:r>
          </a:p>
          <a:p>
            <a:pPr marL="457200" marR="508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Electrode: Screen-Printed Carbon Electrode</a:t>
            </a:r>
            <a:r>
              <a:rPr lang="bn-I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(SPCE)</a:t>
            </a:r>
          </a:p>
          <a:p>
            <a:pPr marL="457200" marR="508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DC potential: 0.115 V vs. Ag reference</a:t>
            </a:r>
          </a:p>
          <a:p>
            <a:pPr marL="457200" marR="508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AC voltage: 5.0 mV (RMS)</a:t>
            </a:r>
          </a:p>
          <a:p>
            <a:pPr marL="457200" marR="508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Frequency range: 100 kHz to 100 </a:t>
            </a:r>
            <a:r>
              <a:rPr lang="en-US" sz="3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mHz</a:t>
            </a: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@ 10 pts/decade</a:t>
            </a:r>
            <a:endParaRPr lang="bn-IN" sz="32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marR="508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Electrolyte: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1mM </a:t>
            </a:r>
            <a:r>
              <a:rPr lang="en-US" sz="3200" b="1" dirty="0"/>
              <a:t>K</a:t>
            </a:r>
            <a:r>
              <a:rPr lang="en-US" sz="3200" b="1" baseline="-25000" dirty="0"/>
              <a:t>4</a:t>
            </a:r>
            <a:r>
              <a:rPr lang="en-US" sz="3200" b="1" dirty="0"/>
              <a:t>[Fe(CN)</a:t>
            </a:r>
            <a:r>
              <a:rPr lang="en-US" sz="3200" b="1" baseline="-25000" dirty="0"/>
              <a:t>6</a:t>
            </a:r>
            <a:r>
              <a:rPr lang="en-US" sz="3200" b="1" dirty="0"/>
              <a:t>]/ K</a:t>
            </a:r>
            <a:r>
              <a:rPr lang="en-US" sz="3200" b="1" baseline="-25000" dirty="0"/>
              <a:t>3</a:t>
            </a:r>
            <a:r>
              <a:rPr lang="en-US" sz="3200" b="1" dirty="0"/>
              <a:t>[Fe(CN)</a:t>
            </a:r>
            <a:r>
              <a:rPr lang="en-US" sz="3200" b="1" baseline="-25000" dirty="0"/>
              <a:t>6</a:t>
            </a:r>
            <a:r>
              <a:rPr lang="en-US" sz="3200" b="1" dirty="0"/>
              <a:t>] (1:1)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mixture in 10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PBS </a:t>
            </a:r>
            <a:r>
              <a:rPr lang="bn-IN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50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µL</a:t>
            </a:r>
            <a:r>
              <a:rPr lang="bn-IN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sz="32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56" name="Text Box 19"/>
          <p:cNvSpPr txBox="1">
            <a:spLocks noChangeArrowheads="1"/>
          </p:cNvSpPr>
          <p:nvPr/>
        </p:nvSpPr>
        <p:spPr bwMode="auto">
          <a:xfrm>
            <a:off x="15030198" y="32135937"/>
            <a:ext cx="520666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4400" b="1" dirty="0">
                <a:ea typeface="宋体" charset="-122"/>
              </a:rPr>
              <a:t>Conclusions</a:t>
            </a:r>
          </a:p>
        </p:txBody>
      </p:sp>
      <p:sp>
        <p:nvSpPr>
          <p:cNvPr id="459" name="圆角矩形 60"/>
          <p:cNvSpPr/>
          <p:nvPr/>
        </p:nvSpPr>
        <p:spPr>
          <a:xfrm>
            <a:off x="15037127" y="32847347"/>
            <a:ext cx="13826398" cy="2000839"/>
          </a:xfrm>
          <a:prstGeom prst="roundRect">
            <a:avLst>
              <a:gd name="adj" fmla="val 4677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" name="圆角矩形 60"/>
          <p:cNvSpPr/>
          <p:nvPr/>
        </p:nvSpPr>
        <p:spPr>
          <a:xfrm>
            <a:off x="15098132" y="37375415"/>
            <a:ext cx="13742353" cy="2107908"/>
          </a:xfrm>
          <a:prstGeom prst="roundRect">
            <a:avLst>
              <a:gd name="adj" fmla="val 6956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 Box 19"/>
          <p:cNvSpPr txBox="1">
            <a:spLocks noChangeArrowheads="1"/>
          </p:cNvSpPr>
          <p:nvPr/>
        </p:nvSpPr>
        <p:spPr bwMode="auto">
          <a:xfrm>
            <a:off x="15096184" y="12483317"/>
            <a:ext cx="948251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4400" b="1" dirty="0">
                <a:ea typeface="宋体" charset="-122"/>
              </a:rPr>
              <a:t>Results and Discussion</a:t>
            </a:r>
          </a:p>
        </p:txBody>
      </p:sp>
      <p:sp>
        <p:nvSpPr>
          <p:cNvPr id="469" name="Text Box 19"/>
          <p:cNvSpPr txBox="1">
            <a:spLocks noChangeArrowheads="1"/>
          </p:cNvSpPr>
          <p:nvPr/>
        </p:nvSpPr>
        <p:spPr bwMode="auto">
          <a:xfrm>
            <a:off x="15168437" y="27006100"/>
            <a:ext cx="74540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3200" b="1" u="sng" dirty="0">
                <a:ea typeface="宋体" charset="-122"/>
              </a:rPr>
              <a:t>Calibration Curve and Selectivity</a:t>
            </a:r>
          </a:p>
        </p:txBody>
      </p:sp>
      <p:sp>
        <p:nvSpPr>
          <p:cNvPr id="57" name="Text Placeholder 463"/>
          <p:cNvSpPr txBox="1">
            <a:spLocks/>
          </p:cNvSpPr>
          <p:nvPr/>
        </p:nvSpPr>
        <p:spPr>
          <a:xfrm>
            <a:off x="15064954" y="32905654"/>
            <a:ext cx="13678493" cy="1893930"/>
          </a:xfrm>
          <a:prstGeom prst="rect">
            <a:avLst/>
          </a:prstGeom>
        </p:spPr>
        <p:txBody>
          <a:bodyPr/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/>
              <a:t>An aptamer-based low cost biosensor was developed for the detection of lysozyme. Inkjet-printing was used to modify the electrode as well as to enhance the sensitivity of the biosensor. A detection limit as low as 90 ng/mL was observed. The sensor is also shown to be selective to lysozyme.</a:t>
            </a:r>
            <a:endParaRPr lang="en-US" altLang="zh-CN" sz="3200" b="1" dirty="0"/>
          </a:p>
        </p:txBody>
      </p:sp>
      <p:sp>
        <p:nvSpPr>
          <p:cNvPr id="66" name="圆角矩形 60"/>
          <p:cNvSpPr/>
          <p:nvPr/>
        </p:nvSpPr>
        <p:spPr>
          <a:xfrm>
            <a:off x="15056859" y="35670559"/>
            <a:ext cx="13810070" cy="1073589"/>
          </a:xfrm>
          <a:prstGeom prst="roundRect">
            <a:avLst>
              <a:gd name="adj" fmla="val 13611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5055016" y="34960402"/>
            <a:ext cx="537184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4400" b="1" dirty="0">
                <a:ea typeface="宋体" charset="-122"/>
              </a:rPr>
              <a:t>Acknowledgement</a:t>
            </a:r>
          </a:p>
        </p:txBody>
      </p:sp>
      <p:sp>
        <p:nvSpPr>
          <p:cNvPr id="72" name="Text Placeholder 463"/>
          <p:cNvSpPr txBox="1">
            <a:spLocks/>
          </p:cNvSpPr>
          <p:nvPr/>
        </p:nvSpPr>
        <p:spPr>
          <a:xfrm>
            <a:off x="15146571" y="37473695"/>
            <a:ext cx="13630078" cy="1922167"/>
          </a:xfrm>
          <a:prstGeom prst="rect">
            <a:avLst/>
          </a:prstGeom>
        </p:spPr>
        <p:txBody>
          <a:bodyPr/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[1] S.D. </a:t>
            </a:r>
            <a:r>
              <a:rPr lang="en-US" sz="2400" b="1" dirty="0" err="1"/>
              <a:t>Jayasena</a:t>
            </a:r>
            <a:r>
              <a:rPr lang="en-US" sz="2400" b="1" dirty="0"/>
              <a:t>, Clinical Chemistry, 45, pp. 1628–1650, 1999.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[2] J.S. Prakash, and K. </a:t>
            </a:r>
            <a:r>
              <a:rPr lang="en-US" sz="2400" b="1" dirty="0" err="1"/>
              <a:t>Rajamanickam</a:t>
            </a:r>
            <a:r>
              <a:rPr lang="bn-IN" sz="2400" b="1" dirty="0"/>
              <a:t>, </a:t>
            </a:r>
            <a:r>
              <a:rPr lang="en-US" sz="2400" b="1" dirty="0"/>
              <a:t>Biomedicines, 3(3), pp. 248—269, 2015.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[3] C. Serra </a:t>
            </a:r>
            <a:r>
              <a:rPr lang="en-US" sz="2400" b="1" i="1" dirty="0"/>
              <a:t>et al.</a:t>
            </a:r>
            <a:r>
              <a:rPr lang="en-US" sz="2400" b="1" dirty="0"/>
              <a:t>, Breast Cancer Research, 4(6), p. R16, 2002.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[4] L. </a:t>
            </a:r>
            <a:r>
              <a:rPr lang="en-US" sz="2400" b="1" dirty="0" err="1"/>
              <a:t>Sandin</a:t>
            </a:r>
            <a:r>
              <a:rPr lang="en-US" sz="2400" b="1" dirty="0"/>
              <a:t> </a:t>
            </a:r>
            <a:r>
              <a:rPr lang="en-US" sz="2400" b="1" i="1" dirty="0"/>
              <a:t>et al</a:t>
            </a:r>
            <a:r>
              <a:rPr lang="en-US" sz="2400" b="1" dirty="0"/>
              <a:t>., Alzheimer’s Dementia, 11(7), pp. 477–P478, 2015.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[5] I. </a:t>
            </a:r>
            <a:r>
              <a:rPr lang="en-US" sz="2400" b="1" dirty="0" err="1"/>
              <a:t>Torsteinsdóttir</a:t>
            </a:r>
            <a:r>
              <a:rPr lang="en-US" sz="2400" b="1" dirty="0"/>
              <a:t> </a:t>
            </a:r>
            <a:r>
              <a:rPr lang="en-US" sz="2400" b="1" i="1" dirty="0"/>
              <a:t>et al</a:t>
            </a:r>
            <a:r>
              <a:rPr lang="en-US" sz="2400" b="1" dirty="0"/>
              <a:t>., Rheumatology, 38 (12) , pp. 1249–1254, 1999.</a:t>
            </a:r>
          </a:p>
        </p:txBody>
      </p:sp>
      <p:sp>
        <p:nvSpPr>
          <p:cNvPr id="58" name="Text Placeholder 463"/>
          <p:cNvSpPr txBox="1">
            <a:spLocks/>
          </p:cNvSpPr>
          <p:nvPr/>
        </p:nvSpPr>
        <p:spPr>
          <a:xfrm>
            <a:off x="15122742" y="35725958"/>
            <a:ext cx="13677909" cy="1002951"/>
          </a:xfrm>
          <a:prstGeom prst="rect">
            <a:avLst/>
          </a:prstGeom>
        </p:spPr>
        <p:txBody>
          <a:bodyPr/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ea typeface="宋体" panose="02010600030101010101" pitchFamily="2" charset="-122"/>
              </a:rPr>
              <a:t>This research was supported by the College of Engineering and Physical Sciences (CEPS) at University of New Hampshire. </a:t>
            </a: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5147950" y="6502945"/>
            <a:ext cx="1085912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4400" b="1" dirty="0">
                <a:ea typeface="宋体" charset="-122"/>
              </a:rPr>
              <a:t>Electrochemical Sensing Method</a:t>
            </a:r>
          </a:p>
        </p:txBody>
      </p:sp>
      <p:sp>
        <p:nvSpPr>
          <p:cNvPr id="95" name="Text Placeholder 448"/>
          <p:cNvSpPr txBox="1">
            <a:spLocks/>
          </p:cNvSpPr>
          <p:nvPr/>
        </p:nvSpPr>
        <p:spPr>
          <a:xfrm>
            <a:off x="1493395" y="12247504"/>
            <a:ext cx="12707782" cy="3754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452" y="11066940"/>
            <a:ext cx="2059825" cy="914400"/>
          </a:xfrm>
          <a:prstGeom prst="rect">
            <a:avLst/>
          </a:prstGeom>
          <a:ln w="31750">
            <a:solidFill>
              <a:srgbClr val="FF0000"/>
            </a:solidFill>
            <a:prstDash val="solid"/>
          </a:ln>
        </p:spPr>
      </p:pic>
      <p:sp>
        <p:nvSpPr>
          <p:cNvPr id="112" name="TextBox 431"/>
          <p:cNvSpPr txBox="1"/>
          <p:nvPr/>
        </p:nvSpPr>
        <p:spPr>
          <a:xfrm>
            <a:off x="24164726" y="11883195"/>
            <a:ext cx="251972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60"/>
              </a:spcAft>
            </a:pPr>
            <a:r>
              <a:rPr lang="en-US" sz="2400" b="1" dirty="0"/>
              <a:t>Counter Electrode</a:t>
            </a:r>
          </a:p>
        </p:txBody>
      </p:sp>
      <p:sp>
        <p:nvSpPr>
          <p:cNvPr id="113" name="TextBox 431"/>
          <p:cNvSpPr txBox="1"/>
          <p:nvPr/>
        </p:nvSpPr>
        <p:spPr>
          <a:xfrm>
            <a:off x="24160054" y="11292771"/>
            <a:ext cx="239832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60"/>
              </a:spcAft>
            </a:pPr>
            <a:r>
              <a:rPr lang="en-US" sz="2400" b="1" dirty="0"/>
              <a:t>Working Electrode</a:t>
            </a:r>
          </a:p>
        </p:txBody>
      </p:sp>
      <p:sp>
        <p:nvSpPr>
          <p:cNvPr id="31" name="矩形 30"/>
          <p:cNvSpPr/>
          <p:nvPr/>
        </p:nvSpPr>
        <p:spPr>
          <a:xfrm>
            <a:off x="24135779" y="10720722"/>
            <a:ext cx="1771515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400" b="1" dirty="0"/>
              <a:t>Ag Reference</a:t>
            </a:r>
            <a:endParaRPr lang="en-US" sz="2400" dirty="0"/>
          </a:p>
        </p:txBody>
      </p:sp>
      <p:sp>
        <p:nvSpPr>
          <p:cNvPr id="148" name="Text Box 19"/>
          <p:cNvSpPr txBox="1">
            <a:spLocks noChangeArrowheads="1"/>
          </p:cNvSpPr>
          <p:nvPr/>
        </p:nvSpPr>
        <p:spPr bwMode="auto">
          <a:xfrm>
            <a:off x="1014685" y="1302720"/>
            <a:ext cx="20306323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828382">
              <a:lnSpc>
                <a:spcPct val="90000"/>
              </a:lnSpc>
              <a:defRPr/>
            </a:pPr>
            <a:r>
              <a:rPr lang="en-US" altLang="zh-CN" sz="6400" b="1" dirty="0">
                <a:solidFill>
                  <a:schemeClr val="accent5">
                    <a:lumMod val="50000"/>
                  </a:schemeClr>
                </a:solidFill>
                <a:ea typeface="宋体" charset="-122"/>
              </a:rPr>
              <a:t>Inkjet-Printed Aptamer-Based Electrochemical Biosensor for Selective Detection of Protein Biomarker</a:t>
            </a:r>
          </a:p>
        </p:txBody>
      </p:sp>
      <p:sp>
        <p:nvSpPr>
          <p:cNvPr id="154" name="Text Box 20"/>
          <p:cNvSpPr txBox="1">
            <a:spLocks noChangeArrowheads="1"/>
          </p:cNvSpPr>
          <p:nvPr/>
        </p:nvSpPr>
        <p:spPr bwMode="auto">
          <a:xfrm>
            <a:off x="1387080" y="3554761"/>
            <a:ext cx="1174332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828382"/>
            <a:r>
              <a:rPr lang="en-US" altLang="zh-CN" sz="4800" b="1" dirty="0">
                <a:ea typeface="宋体" charset="-122"/>
              </a:rPr>
              <a:t>Niazul Islam Khan</a:t>
            </a:r>
            <a:r>
              <a:rPr lang="en-US" altLang="zh-CN" sz="4800" b="1" baseline="30000" dirty="0">
                <a:ea typeface="宋体" charset="-122"/>
              </a:rPr>
              <a:t>1</a:t>
            </a:r>
            <a:r>
              <a:rPr lang="en-US" altLang="zh-CN" sz="4800" b="1" dirty="0">
                <a:ea typeface="宋体" charset="-122"/>
              </a:rPr>
              <a:t> and Edward Song</a:t>
            </a:r>
            <a:r>
              <a:rPr lang="en-US" altLang="zh-CN" sz="4800" b="1" baseline="30000" dirty="0">
                <a:ea typeface="宋体" charset="-122"/>
              </a:rPr>
              <a:t>1,2,3</a:t>
            </a:r>
          </a:p>
          <a:p>
            <a:pPr defTabSz="4828382">
              <a:spcAft>
                <a:spcPts val="1200"/>
              </a:spcAft>
            </a:pPr>
            <a:r>
              <a:rPr lang="en-US" altLang="zh-CN" sz="4800" b="1" i="1" dirty="0">
                <a:ea typeface="宋体" charset="-122"/>
              </a:rPr>
              <a:t>The BioMEMS Lab @ UNH</a:t>
            </a:r>
          </a:p>
          <a:p>
            <a:pPr defTabSz="4828382">
              <a:spcBef>
                <a:spcPts val="1200"/>
              </a:spcBef>
            </a:pPr>
            <a:r>
              <a:rPr lang="en-US" altLang="zh-CN" sz="4000" b="1" i="1" dirty="0">
                <a:ea typeface="宋体" charset="-122"/>
              </a:rPr>
              <a:t>University of New Hampshire, Durham, NH 03824 USA</a:t>
            </a:r>
          </a:p>
        </p:txBody>
      </p:sp>
      <p:sp>
        <p:nvSpPr>
          <p:cNvPr id="158" name="Text Box 20"/>
          <p:cNvSpPr txBox="1">
            <a:spLocks noChangeArrowheads="1"/>
          </p:cNvSpPr>
          <p:nvPr/>
        </p:nvSpPr>
        <p:spPr bwMode="auto">
          <a:xfrm>
            <a:off x="13533819" y="3614420"/>
            <a:ext cx="155428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828382"/>
            <a:r>
              <a:rPr lang="en-US" altLang="zh-CN" sz="4000" b="1" baseline="30000" dirty="0">
                <a:ea typeface="宋体" charset="-122"/>
              </a:rPr>
              <a:t>1</a:t>
            </a:r>
            <a:r>
              <a:rPr lang="en-US" altLang="zh-CN" sz="4000" b="1" dirty="0">
                <a:ea typeface="宋体" charset="-122"/>
              </a:rPr>
              <a:t>Department of Electrical and Computer Engineering</a:t>
            </a:r>
          </a:p>
          <a:p>
            <a:pPr defTabSz="4828382"/>
            <a:r>
              <a:rPr lang="en-US" altLang="zh-CN" sz="4000" b="1" baseline="30000" dirty="0">
                <a:ea typeface="宋体" charset="-122"/>
              </a:rPr>
              <a:t>2</a:t>
            </a:r>
            <a:r>
              <a:rPr lang="en-US" altLang="zh-CN" sz="4000" b="1" dirty="0">
                <a:ea typeface="宋体" charset="-122"/>
              </a:rPr>
              <a:t>Material Sciences Program</a:t>
            </a:r>
          </a:p>
          <a:p>
            <a:pPr defTabSz="4828382"/>
            <a:r>
              <a:rPr lang="en-US" altLang="zh-CN" sz="4000" b="1" baseline="30000" dirty="0">
                <a:ea typeface="宋体" charset="-122"/>
              </a:rPr>
              <a:t>3</a:t>
            </a:r>
            <a:r>
              <a:rPr lang="en-US" altLang="zh-CN" sz="4000" b="1" dirty="0">
                <a:ea typeface="宋体" charset="-122"/>
              </a:rPr>
              <a:t>Center for Advanced Materials and Manufacturing Innovation (CAMMI)</a:t>
            </a:r>
          </a:p>
        </p:txBody>
      </p:sp>
      <p:sp>
        <p:nvSpPr>
          <p:cNvPr id="159" name="Text Box 19"/>
          <p:cNvSpPr txBox="1">
            <a:spLocks noChangeArrowheads="1"/>
          </p:cNvSpPr>
          <p:nvPr/>
        </p:nvSpPr>
        <p:spPr bwMode="auto">
          <a:xfrm>
            <a:off x="1408486" y="6351447"/>
            <a:ext cx="337375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4400" b="1" dirty="0">
                <a:ea typeface="宋体" charset="-122"/>
              </a:rPr>
              <a:t>Abstract</a:t>
            </a:r>
          </a:p>
        </p:txBody>
      </p:sp>
      <p:sp>
        <p:nvSpPr>
          <p:cNvPr id="160" name="圆角矩形 9"/>
          <p:cNvSpPr/>
          <p:nvPr/>
        </p:nvSpPr>
        <p:spPr>
          <a:xfrm>
            <a:off x="1392890" y="7055672"/>
            <a:ext cx="12782213" cy="4964550"/>
          </a:xfrm>
          <a:prstGeom prst="roundRect">
            <a:avLst>
              <a:gd name="adj" fmla="val 5963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Text Placeholder 448"/>
          <p:cNvSpPr txBox="1">
            <a:spLocks/>
          </p:cNvSpPr>
          <p:nvPr/>
        </p:nvSpPr>
        <p:spPr>
          <a:xfrm>
            <a:off x="1552215" y="7174720"/>
            <a:ext cx="12433053" cy="4714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chemeClr val="tx1"/>
                </a:solidFill>
              </a:rPr>
              <a:t>This work presents an inkjet-printed aptamer-based biosensor for the selective detection of lysozyme, an important biomarker in various disease diagnosis. The strong affinity between carbon nanotubes (CNTs) and single-stranded DNAs is exploited to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immobilize the aptamers onto the working electrode by printing the ink containing the CNT-aptamer dispersion. The inkjet-printing method enables aptamer density control as well as high resolution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patternability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Our developed sensor shows a detection limit of 90 ng/mL with high target s</a:t>
            </a:r>
            <a:r>
              <a:rPr lang="en-US" sz="3200" b="1" dirty="0">
                <a:solidFill>
                  <a:schemeClr val="tx1"/>
                </a:solidFill>
              </a:rPr>
              <a:t>electivity against other proteins. This technology has potential applications in developing low-cost point-of-care diagnostic devices for home healthcare.</a:t>
            </a:r>
          </a:p>
        </p:txBody>
      </p:sp>
      <p:sp>
        <p:nvSpPr>
          <p:cNvPr id="162" name="Text Placeholder 449"/>
          <p:cNvSpPr txBox="1">
            <a:spLocks/>
          </p:cNvSpPr>
          <p:nvPr/>
        </p:nvSpPr>
        <p:spPr>
          <a:xfrm>
            <a:off x="1403940" y="12268857"/>
            <a:ext cx="3760343" cy="717038"/>
          </a:xfrm>
          <a:prstGeom prst="rect">
            <a:avLst/>
          </a:prstGeom>
        </p:spPr>
        <p:txBody>
          <a:bodyPr/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b="1" dirty="0">
                <a:ea typeface="宋体" charset="-122"/>
              </a:rPr>
              <a:t>Introduction</a:t>
            </a:r>
          </a:p>
        </p:txBody>
      </p:sp>
      <p:sp>
        <p:nvSpPr>
          <p:cNvPr id="173" name="圆角矩形 27"/>
          <p:cNvSpPr/>
          <p:nvPr/>
        </p:nvSpPr>
        <p:spPr>
          <a:xfrm>
            <a:off x="1397550" y="12986009"/>
            <a:ext cx="12759473" cy="15366007"/>
          </a:xfrm>
          <a:prstGeom prst="roundRect">
            <a:avLst>
              <a:gd name="adj" fmla="val 1799"/>
            </a:avLst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Text Placeholder 449"/>
          <p:cNvSpPr txBox="1">
            <a:spLocks/>
          </p:cNvSpPr>
          <p:nvPr/>
        </p:nvSpPr>
        <p:spPr>
          <a:xfrm>
            <a:off x="1403982" y="28495348"/>
            <a:ext cx="7765146" cy="717038"/>
          </a:xfrm>
          <a:prstGeom prst="rect">
            <a:avLst/>
          </a:prstGeom>
        </p:spPr>
        <p:txBody>
          <a:bodyPr/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b="1" dirty="0">
                <a:ea typeface="宋体" charset="-122"/>
              </a:rPr>
              <a:t>Experimental Method</a:t>
            </a:r>
          </a:p>
        </p:txBody>
      </p:sp>
      <p:cxnSp>
        <p:nvCxnSpPr>
          <p:cNvPr id="462" name="Elbow Connector 461"/>
          <p:cNvCxnSpPr>
            <a:cxnSpLocks/>
          </p:cNvCxnSpPr>
          <p:nvPr/>
        </p:nvCxnSpPr>
        <p:spPr>
          <a:xfrm>
            <a:off x="26032924" y="10951554"/>
            <a:ext cx="1706567" cy="382221"/>
          </a:xfrm>
          <a:prstGeom prst="bentConnector3">
            <a:avLst>
              <a:gd name="adj1" fmla="val 9951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>
            <a:cxnSpLocks/>
          </p:cNvCxnSpPr>
          <p:nvPr/>
        </p:nvCxnSpPr>
        <p:spPr>
          <a:xfrm>
            <a:off x="26533886" y="11524140"/>
            <a:ext cx="116903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>
            <a:cxnSpLocks/>
          </p:cNvCxnSpPr>
          <p:nvPr/>
        </p:nvCxnSpPr>
        <p:spPr>
          <a:xfrm flipV="1">
            <a:off x="26533886" y="11704588"/>
            <a:ext cx="1105005" cy="4139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, sky&#10;&#10;Description generated with very high confidence">
            <a:extLst>
              <a:ext uri="{FF2B5EF4-FFF2-40B4-BE49-F238E27FC236}">
                <a16:creationId xmlns:a16="http://schemas.microsoft.com/office/drawing/2014/main" id="{2DBEBDB5-AAD0-4461-A009-561320382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42" y="22895323"/>
            <a:ext cx="9606047" cy="4739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CD498-C7E3-424E-9CD5-346409CB3BB6}"/>
              </a:ext>
            </a:extLst>
          </p:cNvPr>
          <p:cNvSpPr txBox="1"/>
          <p:nvPr/>
        </p:nvSpPr>
        <p:spPr>
          <a:xfrm>
            <a:off x="1536976" y="13070425"/>
            <a:ext cx="12339773" cy="1308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Aptamers are single-stranded DNA (or RNA)-based oligonucleotide used as synthetic molecular recognition elements in biosensor</a:t>
            </a:r>
            <a:r>
              <a:rPr lang="en-US" sz="3000" b="1" baseline="30000" dirty="0"/>
              <a:t>1</a:t>
            </a:r>
            <a:r>
              <a:rPr lang="en-US" sz="3000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Aptamers are used for the selective detection of broad range of analytes including proteins, peptides, amino acids, drugs, metal ions, and even whole cells</a:t>
            </a:r>
            <a:r>
              <a:rPr lang="en-US" sz="3000" b="1" baseline="30000" dirty="0"/>
              <a:t>2</a:t>
            </a:r>
            <a:r>
              <a:rPr lang="en-US" sz="3000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Lysozyme (Lys) is a universal protein used widely in food industries, protein research as well as biomarkers for diagnosing diseases like breast cancer</a:t>
            </a:r>
            <a:r>
              <a:rPr lang="en-US" sz="3000" b="1" baseline="30000" dirty="0"/>
              <a:t>3</a:t>
            </a:r>
            <a:r>
              <a:rPr lang="en-US" sz="3000" b="1" dirty="0"/>
              <a:t>, Alzheimer’s Disease</a:t>
            </a:r>
            <a:r>
              <a:rPr lang="en-US" sz="3000" b="1" baseline="30000" dirty="0"/>
              <a:t>4</a:t>
            </a:r>
            <a:r>
              <a:rPr lang="en-US" sz="3000" b="1" dirty="0"/>
              <a:t>, AIDS, rheumatoid arthritis</a:t>
            </a:r>
            <a:r>
              <a:rPr lang="en-US" sz="3000" b="1" baseline="30000" dirty="0"/>
              <a:t>5</a:t>
            </a:r>
            <a:r>
              <a:rPr lang="en-US" sz="3000" b="1" dirty="0"/>
              <a:t>, malaria,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Single-stranded DNAs have the tendency to wrap around CNTs due to the strong </a:t>
            </a:r>
            <a:r>
              <a:rPr lang="el-GR" sz="3000" b="1" dirty="0"/>
              <a:t>π</a:t>
            </a:r>
            <a:r>
              <a:rPr lang="en-US" sz="3000" b="1" dirty="0"/>
              <a:t> – </a:t>
            </a:r>
            <a:r>
              <a:rPr lang="el-GR" sz="3000" b="1" dirty="0"/>
              <a:t>π </a:t>
            </a:r>
            <a:r>
              <a:rPr lang="en-US" sz="3000" b="1" dirty="0"/>
              <a:t>interaction. A printable ink containing the CNT-aptamer complex is used to immobilize the target receptors onto the screen-printed carbon electrode (SPCE).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Electrochemical impedance spectroscopy (EIS) is used to transduce the recognition event to an electrical signal by measuring the charge transfer resistance (</a:t>
            </a:r>
            <a:r>
              <a:rPr lang="en-US" sz="3000" b="1" dirty="0" err="1"/>
              <a:t>R</a:t>
            </a:r>
            <a:r>
              <a:rPr lang="en-US" sz="3000" b="1" baseline="-25000" dirty="0" err="1"/>
              <a:t>ct</a:t>
            </a:r>
            <a:r>
              <a:rPr lang="en-US" sz="3000" b="1" dirty="0"/>
              <a:t>) between the electrolyte and the electrode that can be obtained from </a:t>
            </a:r>
            <a:r>
              <a:rPr lang="en-US" sz="3000" b="1" dirty="0" err="1"/>
              <a:t>Randles</a:t>
            </a:r>
            <a:r>
              <a:rPr lang="en-US" sz="3000" b="1" dirty="0"/>
              <a:t> equivalent circuit.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Initially, the charge transfer resistance is large due to the aptamers which are insulating and negatively charged (Figure 1a).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/>
              <a:t>When the sensor is exposed to lysozyme, the aptamers unwrap from the CNT and capture the lysozyme opening up the path for electron transfer. Hence, the charge transfer resistance (</a:t>
            </a:r>
            <a:r>
              <a:rPr lang="en-US" sz="3000" b="1" dirty="0" err="1"/>
              <a:t>R</a:t>
            </a:r>
            <a:r>
              <a:rPr lang="en-US" sz="3000" b="1" baseline="-25000" dirty="0" err="1"/>
              <a:t>ct</a:t>
            </a:r>
            <a:r>
              <a:rPr lang="en-US" sz="3000" b="1" dirty="0"/>
              <a:t>) is decreased (Figure 1b).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b="1" dirty="0"/>
          </a:p>
          <a:p>
            <a:endParaRPr lang="en-US" sz="3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/>
          </a:p>
          <a:p>
            <a:endParaRPr lang="en-US" sz="3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98F91-3437-47E8-AFFF-5A8BF49C567F}"/>
              </a:ext>
            </a:extLst>
          </p:cNvPr>
          <p:cNvSpPr txBox="1"/>
          <p:nvPr/>
        </p:nvSpPr>
        <p:spPr>
          <a:xfrm>
            <a:off x="17126847" y="26260360"/>
            <a:ext cx="2456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/>
              <a:t>Randles</a:t>
            </a:r>
            <a:r>
              <a:rPr lang="en-US" sz="3000" dirty="0"/>
              <a:t> circuit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FA0B375-94C0-4910-9570-A89652E662AF}"/>
              </a:ext>
            </a:extLst>
          </p:cNvPr>
          <p:cNvSpPr txBox="1"/>
          <p:nvPr/>
        </p:nvSpPr>
        <p:spPr>
          <a:xfrm>
            <a:off x="4033546" y="27612959"/>
            <a:ext cx="73752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Figure 1: Working principle of our aptasensor</a:t>
            </a:r>
          </a:p>
        </p:txBody>
      </p:sp>
      <p:pic>
        <p:nvPicPr>
          <p:cNvPr id="3" name="Picture 2" descr="A picture containing indoor, table, floor, sewing machine&#10;&#10;Description generated with very high confidence">
            <a:extLst>
              <a:ext uri="{FF2B5EF4-FFF2-40B4-BE49-F238E27FC236}">
                <a16:creationId xmlns:a16="http://schemas.microsoft.com/office/drawing/2014/main" id="{17D30165-D2D5-4995-B379-BFEC4945E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52" y="36614667"/>
            <a:ext cx="3551437" cy="2190103"/>
          </a:xfrm>
          <a:prstGeom prst="rect">
            <a:avLst/>
          </a:prstGeom>
        </p:spPr>
      </p:pic>
      <p:pic>
        <p:nvPicPr>
          <p:cNvPr id="12" name="Picture 11" descr="A picture containing table, indoor, cup, sitting&#10;&#10;Description generated with very high confidence">
            <a:extLst>
              <a:ext uri="{FF2B5EF4-FFF2-40B4-BE49-F238E27FC236}">
                <a16:creationId xmlns:a16="http://schemas.microsoft.com/office/drawing/2014/main" id="{5EC08983-B1E9-46EB-AC31-B0FA2726B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72" y="36782968"/>
            <a:ext cx="1532126" cy="1789010"/>
          </a:xfrm>
          <a:prstGeom prst="rect">
            <a:avLst/>
          </a:prstGeom>
        </p:spPr>
      </p:pic>
      <p:pic>
        <p:nvPicPr>
          <p:cNvPr id="14" name="Picture 13" descr="A picture containing indoor, floor, table, sitting&#10;&#10;Description generated with very high confidence">
            <a:extLst>
              <a:ext uri="{FF2B5EF4-FFF2-40B4-BE49-F238E27FC236}">
                <a16:creationId xmlns:a16="http://schemas.microsoft.com/office/drawing/2014/main" id="{1776E645-BDF5-4A99-A7EB-E7FA888DF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836" y="7274406"/>
            <a:ext cx="4416703" cy="347780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897037" y="9573383"/>
            <a:ext cx="469869" cy="48742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7" name="矩形 30"/>
          <p:cNvSpPr/>
          <p:nvPr/>
        </p:nvSpPr>
        <p:spPr>
          <a:xfrm>
            <a:off x="24931327" y="8637335"/>
            <a:ext cx="159586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2400" b="1" dirty="0" err="1"/>
              <a:t>Potentiostat</a:t>
            </a:r>
            <a:endParaRPr lang="en-US" sz="2400" dirty="0"/>
          </a:p>
        </p:txBody>
      </p:sp>
      <p:sp>
        <p:nvSpPr>
          <p:cNvPr id="228" name="矩形 30"/>
          <p:cNvSpPr/>
          <p:nvPr/>
        </p:nvSpPr>
        <p:spPr>
          <a:xfrm>
            <a:off x="27789048" y="10154557"/>
            <a:ext cx="623569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2400" b="1" dirty="0"/>
              <a:t>SPCE</a:t>
            </a:r>
            <a:endParaRPr lang="en-US" sz="2000" dirty="0"/>
          </a:p>
        </p:txBody>
      </p: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28391019" y="10076007"/>
            <a:ext cx="370741" cy="990933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26684452" y="10045872"/>
            <a:ext cx="1212585" cy="10210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C8BE2D8-AA8A-4465-9A5B-C22D5BF3CC56}"/>
              </a:ext>
            </a:extLst>
          </p:cNvPr>
          <p:cNvSpPr txBox="1"/>
          <p:nvPr/>
        </p:nvSpPr>
        <p:spPr>
          <a:xfrm>
            <a:off x="15610252" y="22736361"/>
            <a:ext cx="1042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3: The Nyquist curves before and after exposure to lysozyme.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F4853491-6A8F-474F-A9E9-D607A3914CA3}"/>
              </a:ext>
            </a:extLst>
          </p:cNvPr>
          <p:cNvSpPr txBox="1"/>
          <p:nvPr/>
        </p:nvSpPr>
        <p:spPr>
          <a:xfrm>
            <a:off x="16058074" y="22242851"/>
            <a:ext cx="1139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                (c)                                                                                (d)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1A8CD4-93A5-4FB7-A165-E716624C0E17}"/>
              </a:ext>
            </a:extLst>
          </p:cNvPr>
          <p:cNvSpPr txBox="1"/>
          <p:nvPr/>
        </p:nvSpPr>
        <p:spPr>
          <a:xfrm>
            <a:off x="15613911" y="31404686"/>
            <a:ext cx="1336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4: Calibration curves (left) and the selectivity of lysozyme (right).</a:t>
            </a:r>
          </a:p>
        </p:txBody>
      </p: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7B727912-F7FF-41AB-8538-1008EAC523C2}"/>
              </a:ext>
            </a:extLst>
          </p:cNvPr>
          <p:cNvGrpSpPr/>
          <p:nvPr/>
        </p:nvGrpSpPr>
        <p:grpSpPr>
          <a:xfrm>
            <a:off x="2810197" y="33846864"/>
            <a:ext cx="10209906" cy="2877142"/>
            <a:chOff x="557528" y="2026069"/>
            <a:chExt cx="10209906" cy="2877142"/>
          </a:xfrm>
        </p:grpSpPr>
        <p:pic>
          <p:nvPicPr>
            <p:cNvPr id="591" name="Picture 590">
              <a:extLst>
                <a:ext uri="{FF2B5EF4-FFF2-40B4-BE49-F238E27FC236}">
                  <a16:creationId xmlns:a16="http://schemas.microsoft.com/office/drawing/2014/main" id="{2B4445E4-10F6-4BEE-AF55-2A43D5AF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372" y="2026069"/>
              <a:ext cx="1490687" cy="1920240"/>
            </a:xfrm>
            <a:prstGeom prst="rect">
              <a:avLst/>
            </a:prstGeom>
          </p:spPr>
        </p:pic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BC8BBB7F-4E8E-45AE-A812-1F686B5DBE4E}"/>
                </a:ext>
              </a:extLst>
            </p:cNvPr>
            <p:cNvSpPr txBox="1"/>
            <p:nvPr/>
          </p:nvSpPr>
          <p:spPr>
            <a:xfrm>
              <a:off x="8886852" y="3979881"/>
              <a:ext cx="18805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Dispersed CNT-</a:t>
              </a:r>
            </a:p>
            <a:p>
              <a:r>
                <a:rPr lang="en-US" b="1" dirty="0"/>
                <a:t>Aptamer ink</a:t>
              </a:r>
            </a:p>
            <a:p>
              <a:endParaRPr lang="en-US" dirty="0"/>
            </a:p>
          </p:txBody>
        </p:sp>
        <p:sp>
          <p:nvSpPr>
            <p:cNvPr id="593" name="Cylinder 592">
              <a:extLst>
                <a:ext uri="{FF2B5EF4-FFF2-40B4-BE49-F238E27FC236}">
                  <a16:creationId xmlns:a16="http://schemas.microsoft.com/office/drawing/2014/main" id="{0B4C6506-48BA-46F3-9CAE-B455A6D30AAF}"/>
                </a:ext>
              </a:extLst>
            </p:cNvPr>
            <p:cNvSpPr/>
            <p:nvPr/>
          </p:nvSpPr>
          <p:spPr>
            <a:xfrm>
              <a:off x="1112248" y="2144651"/>
              <a:ext cx="523656" cy="160666"/>
            </a:xfrm>
            <a:prstGeom prst="ca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Arc 593">
              <a:extLst>
                <a:ext uri="{FF2B5EF4-FFF2-40B4-BE49-F238E27FC236}">
                  <a16:creationId xmlns:a16="http://schemas.microsoft.com/office/drawing/2014/main" id="{4FF9596F-6DEB-41A5-86D1-712F8B689CC1}"/>
                </a:ext>
              </a:extLst>
            </p:cNvPr>
            <p:cNvSpPr/>
            <p:nvPr/>
          </p:nvSpPr>
          <p:spPr>
            <a:xfrm rot="503226">
              <a:off x="1062571" y="2306876"/>
              <a:ext cx="123560" cy="28996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Arc 594">
              <a:extLst>
                <a:ext uri="{FF2B5EF4-FFF2-40B4-BE49-F238E27FC236}">
                  <a16:creationId xmlns:a16="http://schemas.microsoft.com/office/drawing/2014/main" id="{C07485DE-413F-49FD-9F19-1D02771556DD}"/>
                </a:ext>
              </a:extLst>
            </p:cNvPr>
            <p:cNvSpPr/>
            <p:nvPr/>
          </p:nvSpPr>
          <p:spPr>
            <a:xfrm rot="21096774" flipH="1">
              <a:off x="1549831" y="2298867"/>
              <a:ext cx="119091" cy="30598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E4D6F96-9A61-4E11-BEB2-3C757BB593FA}"/>
                </a:ext>
              </a:extLst>
            </p:cNvPr>
            <p:cNvSpPr/>
            <p:nvPr/>
          </p:nvSpPr>
          <p:spPr>
            <a:xfrm>
              <a:off x="1075207" y="2969708"/>
              <a:ext cx="584546" cy="831905"/>
            </a:xfrm>
            <a:custGeom>
              <a:avLst/>
              <a:gdLst>
                <a:gd name="connsiteX0" fmla="*/ 0 w 844061"/>
                <a:gd name="connsiteY0" fmla="*/ 0 h 932523"/>
                <a:gd name="connsiteX1" fmla="*/ 844061 w 844061"/>
                <a:gd name="connsiteY1" fmla="*/ 0 h 932523"/>
                <a:gd name="connsiteX2" fmla="*/ 844061 w 844061"/>
                <a:gd name="connsiteY2" fmla="*/ 155622 h 932523"/>
                <a:gd name="connsiteX3" fmla="*/ 844061 w 844061"/>
                <a:gd name="connsiteY3" fmla="*/ 423757 h 932523"/>
                <a:gd name="connsiteX4" fmla="*/ 844061 w 844061"/>
                <a:gd name="connsiteY4" fmla="*/ 791843 h 932523"/>
                <a:gd name="connsiteX5" fmla="*/ 703381 w 844061"/>
                <a:gd name="connsiteY5" fmla="*/ 932523 h 932523"/>
                <a:gd name="connsiteX6" fmla="*/ 140680 w 844061"/>
                <a:gd name="connsiteY6" fmla="*/ 932523 h 932523"/>
                <a:gd name="connsiteX7" fmla="*/ 0 w 844061"/>
                <a:gd name="connsiteY7" fmla="*/ 791843 h 932523"/>
                <a:gd name="connsiteX8" fmla="*/ 0 w 844061"/>
                <a:gd name="connsiteY8" fmla="*/ 423757 h 932523"/>
                <a:gd name="connsiteX9" fmla="*/ 0 w 844061"/>
                <a:gd name="connsiteY9" fmla="*/ 155622 h 93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4061" h="932523">
                  <a:moveTo>
                    <a:pt x="0" y="0"/>
                  </a:moveTo>
                  <a:lnTo>
                    <a:pt x="844061" y="0"/>
                  </a:lnTo>
                  <a:lnTo>
                    <a:pt x="844061" y="155622"/>
                  </a:lnTo>
                  <a:lnTo>
                    <a:pt x="844061" y="423757"/>
                  </a:lnTo>
                  <a:lnTo>
                    <a:pt x="844061" y="791843"/>
                  </a:lnTo>
                  <a:cubicBezTo>
                    <a:pt x="844061" y="869538"/>
                    <a:pt x="781076" y="932523"/>
                    <a:pt x="703381" y="932523"/>
                  </a:cubicBezTo>
                  <a:lnTo>
                    <a:pt x="140680" y="932523"/>
                  </a:lnTo>
                  <a:cubicBezTo>
                    <a:pt x="62985" y="932523"/>
                    <a:pt x="0" y="869538"/>
                    <a:pt x="0" y="791843"/>
                  </a:cubicBezTo>
                  <a:lnTo>
                    <a:pt x="0" y="423757"/>
                  </a:lnTo>
                  <a:lnTo>
                    <a:pt x="0" y="1556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7" name="Rectangle: Rounded Corners 596">
              <a:extLst>
                <a:ext uri="{FF2B5EF4-FFF2-40B4-BE49-F238E27FC236}">
                  <a16:creationId xmlns:a16="http://schemas.microsoft.com/office/drawing/2014/main" id="{4A8455DF-511D-4C71-BF66-F0C196696C9F}"/>
                </a:ext>
              </a:extLst>
            </p:cNvPr>
            <p:cNvSpPr/>
            <p:nvPr/>
          </p:nvSpPr>
          <p:spPr>
            <a:xfrm>
              <a:off x="1075207" y="2475551"/>
              <a:ext cx="584546" cy="132606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E2840D20-8BB0-4015-9E1D-DD0498C7D723}"/>
                </a:ext>
              </a:extLst>
            </p:cNvPr>
            <p:cNvSpPr/>
            <p:nvPr/>
          </p:nvSpPr>
          <p:spPr>
            <a:xfrm>
              <a:off x="1183140" y="3070084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CD0FFAD9-DCEF-42C2-993D-9719F5DC7C4C}"/>
                </a:ext>
              </a:extLst>
            </p:cNvPr>
            <p:cNvSpPr/>
            <p:nvPr/>
          </p:nvSpPr>
          <p:spPr>
            <a:xfrm rot="19181092">
              <a:off x="1439217" y="3101060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68CCFE34-73A6-413F-8263-B8FDCC414C47}"/>
                </a:ext>
              </a:extLst>
            </p:cNvPr>
            <p:cNvSpPr/>
            <p:nvPr/>
          </p:nvSpPr>
          <p:spPr>
            <a:xfrm rot="13472815">
              <a:off x="1135510" y="325252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98A716C2-ACCB-4C48-92C6-DEDC703E03F9}"/>
                </a:ext>
              </a:extLst>
            </p:cNvPr>
            <p:cNvSpPr/>
            <p:nvPr/>
          </p:nvSpPr>
          <p:spPr>
            <a:xfrm rot="4532247">
              <a:off x="1295640" y="3277928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CCAA4C2E-7F95-4E4F-A8C4-521574FAE8B6}"/>
                </a:ext>
              </a:extLst>
            </p:cNvPr>
            <p:cNvSpPr/>
            <p:nvPr/>
          </p:nvSpPr>
          <p:spPr>
            <a:xfrm rot="18194164">
              <a:off x="1483658" y="3286008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8CCD04C3-AB9A-4F75-94B2-D6205F9A0D25}"/>
                </a:ext>
              </a:extLst>
            </p:cNvPr>
            <p:cNvSpPr/>
            <p:nvPr/>
          </p:nvSpPr>
          <p:spPr>
            <a:xfrm rot="19961086">
              <a:off x="1122250" y="3444840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FC6F7C47-C7C7-47E1-AD42-F838429B24C9}"/>
                </a:ext>
              </a:extLst>
            </p:cNvPr>
            <p:cNvSpPr/>
            <p:nvPr/>
          </p:nvSpPr>
          <p:spPr>
            <a:xfrm rot="2860953">
              <a:off x="1271410" y="3523294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9E6077E7-3CB4-4136-A76A-00AC8410D2EA}"/>
                </a:ext>
              </a:extLst>
            </p:cNvPr>
            <p:cNvSpPr/>
            <p:nvPr/>
          </p:nvSpPr>
          <p:spPr>
            <a:xfrm>
              <a:off x="1464139" y="3477379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8C6B3EAF-47DD-4B1C-9E4A-E0D5A236CC13}"/>
                </a:ext>
              </a:extLst>
            </p:cNvPr>
            <p:cNvSpPr/>
            <p:nvPr/>
          </p:nvSpPr>
          <p:spPr>
            <a:xfrm>
              <a:off x="1183140" y="3647068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5F8CAA8E-5987-4300-A8C7-BD4077C9672E}"/>
                </a:ext>
              </a:extLst>
            </p:cNvPr>
            <p:cNvSpPr/>
            <p:nvPr/>
          </p:nvSpPr>
          <p:spPr>
            <a:xfrm>
              <a:off x="1472253" y="3663616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36BEA87A-41DB-4FCD-BE9A-530A84B55F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7685" y="2995644"/>
              <a:ext cx="114079" cy="199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6B91AC41-88C3-459F-B590-4782AE56AC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1639" y="3176076"/>
              <a:ext cx="99432" cy="76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9D9DEC5A-F7E3-4E04-9B9B-5059EE4D1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1902" y="3631727"/>
              <a:ext cx="105111" cy="769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B83343A2-0C80-4DDD-8F6E-5C65C0BDF543}"/>
                </a:ext>
              </a:extLst>
            </p:cNvPr>
            <p:cNvCxnSpPr>
              <a:cxnSpLocks/>
            </p:cNvCxnSpPr>
            <p:nvPr/>
          </p:nvCxnSpPr>
          <p:spPr>
            <a:xfrm>
              <a:off x="1146274" y="3560206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778123C5-1521-439F-ADAA-B440E9116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8620" y="3015551"/>
              <a:ext cx="129905" cy="7786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7F81E98A-EA7E-4551-BE6E-B8E45D00EFBE}"/>
                </a:ext>
              </a:extLst>
            </p:cNvPr>
            <p:cNvCxnSpPr>
              <a:cxnSpLocks/>
            </p:cNvCxnSpPr>
            <p:nvPr/>
          </p:nvCxnSpPr>
          <p:spPr>
            <a:xfrm>
              <a:off x="1399854" y="3404642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33690EC9-6442-48C9-922B-1D0D4F4885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9499" y="3175815"/>
              <a:ext cx="72908" cy="869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2966645F-6C52-45B4-879E-64FA4262A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79928" y="3381626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549AC75D-64DE-4A50-87D8-55E6A28A47E8}"/>
                </a:ext>
              </a:extLst>
            </p:cNvPr>
            <p:cNvCxnSpPr>
              <a:cxnSpLocks/>
            </p:cNvCxnSpPr>
            <p:nvPr/>
          </p:nvCxnSpPr>
          <p:spPr>
            <a:xfrm>
              <a:off x="1461935" y="3585180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Arrow: Right 616">
              <a:extLst>
                <a:ext uri="{FF2B5EF4-FFF2-40B4-BE49-F238E27FC236}">
                  <a16:creationId xmlns:a16="http://schemas.microsoft.com/office/drawing/2014/main" id="{4632F7BD-71A7-40C0-9969-05D6E6DE09F0}"/>
                </a:ext>
              </a:extLst>
            </p:cNvPr>
            <p:cNvSpPr/>
            <p:nvPr/>
          </p:nvSpPr>
          <p:spPr>
            <a:xfrm>
              <a:off x="1762728" y="2936514"/>
              <a:ext cx="688144" cy="296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39A37772-0310-42FD-86D6-F4B9FC4FD7FE}"/>
                </a:ext>
              </a:extLst>
            </p:cNvPr>
            <p:cNvSpPr txBox="1"/>
            <p:nvPr/>
          </p:nvSpPr>
          <p:spPr>
            <a:xfrm>
              <a:off x="557528" y="3965772"/>
              <a:ext cx="2470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CNT-Aptamer </a:t>
              </a:r>
            </a:p>
            <a:p>
              <a:r>
                <a:rPr lang="en-US" b="1" dirty="0"/>
                <a:t>mixture in NMP</a:t>
              </a:r>
              <a:endParaRPr lang="en-US" sz="1400" b="1" baseline="30000" dirty="0">
                <a:solidFill>
                  <a:srgbClr val="F83E3E"/>
                </a:solidFill>
              </a:endParaRP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A6C27BC0-C297-47A7-8272-E51DA26EC292}"/>
                </a:ext>
              </a:extLst>
            </p:cNvPr>
            <p:cNvSpPr txBox="1"/>
            <p:nvPr/>
          </p:nvSpPr>
          <p:spPr>
            <a:xfrm>
              <a:off x="2292230" y="3992750"/>
              <a:ext cx="2236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Sonication for 1 </a:t>
              </a:r>
              <a:r>
                <a:rPr lang="en-US" b="1" dirty="0" err="1"/>
                <a:t>hr</a:t>
              </a:r>
              <a:endParaRPr lang="en-US" b="1" dirty="0"/>
            </a:p>
          </p:txBody>
        </p:sp>
        <p:sp>
          <p:nvSpPr>
            <p:cNvPr id="620" name="Arrow: Right 619">
              <a:extLst>
                <a:ext uri="{FF2B5EF4-FFF2-40B4-BE49-F238E27FC236}">
                  <a16:creationId xmlns:a16="http://schemas.microsoft.com/office/drawing/2014/main" id="{E6689494-654F-4290-8161-883558D0F6D3}"/>
                </a:ext>
              </a:extLst>
            </p:cNvPr>
            <p:cNvSpPr/>
            <p:nvPr/>
          </p:nvSpPr>
          <p:spPr>
            <a:xfrm>
              <a:off x="4116097" y="2942876"/>
              <a:ext cx="764819" cy="296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Rectangle: Rounded Corners 620">
              <a:extLst>
                <a:ext uri="{FF2B5EF4-FFF2-40B4-BE49-F238E27FC236}">
                  <a16:creationId xmlns:a16="http://schemas.microsoft.com/office/drawing/2014/main" id="{BFDF6227-F244-4F78-89D8-EDC26018E556}"/>
                </a:ext>
              </a:extLst>
            </p:cNvPr>
            <p:cNvSpPr/>
            <p:nvPr/>
          </p:nvSpPr>
          <p:spPr>
            <a:xfrm rot="20607464">
              <a:off x="6619477" y="3719447"/>
              <a:ext cx="699223" cy="403930"/>
            </a:xfrm>
            <a:prstGeom prst="round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" name="Arc 621">
              <a:extLst>
                <a:ext uri="{FF2B5EF4-FFF2-40B4-BE49-F238E27FC236}">
                  <a16:creationId xmlns:a16="http://schemas.microsoft.com/office/drawing/2014/main" id="{D2D40523-5398-41D7-BD8F-FCD0E877F81F}"/>
                </a:ext>
              </a:extLst>
            </p:cNvPr>
            <p:cNvSpPr/>
            <p:nvPr/>
          </p:nvSpPr>
          <p:spPr>
            <a:xfrm rot="503226">
              <a:off x="7412149" y="2309730"/>
              <a:ext cx="123560" cy="28996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Arc 622">
              <a:extLst>
                <a:ext uri="{FF2B5EF4-FFF2-40B4-BE49-F238E27FC236}">
                  <a16:creationId xmlns:a16="http://schemas.microsoft.com/office/drawing/2014/main" id="{642314BE-F7A2-428E-8F77-BF0BE82A94C2}"/>
                </a:ext>
              </a:extLst>
            </p:cNvPr>
            <p:cNvSpPr/>
            <p:nvPr/>
          </p:nvSpPr>
          <p:spPr>
            <a:xfrm rot="21096774" flipH="1">
              <a:off x="7899408" y="2301721"/>
              <a:ext cx="119091" cy="30598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A591B0F8-431A-49B4-87BF-AA8E94D2092E}"/>
                </a:ext>
              </a:extLst>
            </p:cNvPr>
            <p:cNvSpPr/>
            <p:nvPr/>
          </p:nvSpPr>
          <p:spPr>
            <a:xfrm>
              <a:off x="7424784" y="2969708"/>
              <a:ext cx="584546" cy="707300"/>
            </a:xfrm>
            <a:custGeom>
              <a:avLst/>
              <a:gdLst>
                <a:gd name="connsiteX0" fmla="*/ 0 w 844061"/>
                <a:gd name="connsiteY0" fmla="*/ 0 h 932523"/>
                <a:gd name="connsiteX1" fmla="*/ 844061 w 844061"/>
                <a:gd name="connsiteY1" fmla="*/ 0 h 932523"/>
                <a:gd name="connsiteX2" fmla="*/ 844061 w 844061"/>
                <a:gd name="connsiteY2" fmla="*/ 155622 h 932523"/>
                <a:gd name="connsiteX3" fmla="*/ 844061 w 844061"/>
                <a:gd name="connsiteY3" fmla="*/ 423757 h 932523"/>
                <a:gd name="connsiteX4" fmla="*/ 844061 w 844061"/>
                <a:gd name="connsiteY4" fmla="*/ 791843 h 932523"/>
                <a:gd name="connsiteX5" fmla="*/ 703381 w 844061"/>
                <a:gd name="connsiteY5" fmla="*/ 932523 h 932523"/>
                <a:gd name="connsiteX6" fmla="*/ 140680 w 844061"/>
                <a:gd name="connsiteY6" fmla="*/ 932523 h 932523"/>
                <a:gd name="connsiteX7" fmla="*/ 0 w 844061"/>
                <a:gd name="connsiteY7" fmla="*/ 791843 h 932523"/>
                <a:gd name="connsiteX8" fmla="*/ 0 w 844061"/>
                <a:gd name="connsiteY8" fmla="*/ 423757 h 932523"/>
                <a:gd name="connsiteX9" fmla="*/ 0 w 844061"/>
                <a:gd name="connsiteY9" fmla="*/ 155622 h 93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4061" h="932523">
                  <a:moveTo>
                    <a:pt x="0" y="0"/>
                  </a:moveTo>
                  <a:lnTo>
                    <a:pt x="844061" y="0"/>
                  </a:lnTo>
                  <a:lnTo>
                    <a:pt x="844061" y="155622"/>
                  </a:lnTo>
                  <a:lnTo>
                    <a:pt x="844061" y="423757"/>
                  </a:lnTo>
                  <a:lnTo>
                    <a:pt x="844061" y="791843"/>
                  </a:lnTo>
                  <a:cubicBezTo>
                    <a:pt x="844061" y="869538"/>
                    <a:pt x="781076" y="932523"/>
                    <a:pt x="703381" y="932523"/>
                  </a:cubicBezTo>
                  <a:lnTo>
                    <a:pt x="140680" y="932523"/>
                  </a:lnTo>
                  <a:cubicBezTo>
                    <a:pt x="62985" y="932523"/>
                    <a:pt x="0" y="869538"/>
                    <a:pt x="0" y="791843"/>
                  </a:cubicBezTo>
                  <a:lnTo>
                    <a:pt x="0" y="423757"/>
                  </a:lnTo>
                  <a:lnTo>
                    <a:pt x="0" y="1556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4072AEF5-38E0-4139-87A8-5CB1CA66567B}"/>
                </a:ext>
              </a:extLst>
            </p:cNvPr>
            <p:cNvSpPr/>
            <p:nvPr/>
          </p:nvSpPr>
          <p:spPr>
            <a:xfrm>
              <a:off x="7606241" y="2987266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354FEB77-ED30-4EB6-A6A7-7498D45843A1}"/>
                </a:ext>
              </a:extLst>
            </p:cNvPr>
            <p:cNvSpPr/>
            <p:nvPr/>
          </p:nvSpPr>
          <p:spPr>
            <a:xfrm rot="19181092">
              <a:off x="7788795" y="310391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3C26BF7-985A-4097-B52A-30D0DCF9C922}"/>
                </a:ext>
              </a:extLst>
            </p:cNvPr>
            <p:cNvSpPr/>
            <p:nvPr/>
          </p:nvSpPr>
          <p:spPr>
            <a:xfrm rot="13472815">
              <a:off x="7533798" y="3192630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1E7D97AF-4EB1-4915-A517-D65EECCDFA09}"/>
                </a:ext>
              </a:extLst>
            </p:cNvPr>
            <p:cNvSpPr/>
            <p:nvPr/>
          </p:nvSpPr>
          <p:spPr>
            <a:xfrm rot="4532247">
              <a:off x="7645217" y="3280781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23A9EA15-94F8-4D15-A296-CEC641F665AF}"/>
                </a:ext>
              </a:extLst>
            </p:cNvPr>
            <p:cNvSpPr/>
            <p:nvPr/>
          </p:nvSpPr>
          <p:spPr>
            <a:xfrm rot="18194164">
              <a:off x="7833236" y="3288862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C66BFD1F-FCB9-47B5-9C4A-8ABE34593B87}"/>
                </a:ext>
              </a:extLst>
            </p:cNvPr>
            <p:cNvSpPr/>
            <p:nvPr/>
          </p:nvSpPr>
          <p:spPr>
            <a:xfrm rot="19961086">
              <a:off x="7471827" y="344769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66C19353-CF97-492E-A5EC-AE2357C038D4}"/>
                </a:ext>
              </a:extLst>
            </p:cNvPr>
            <p:cNvSpPr/>
            <p:nvPr/>
          </p:nvSpPr>
          <p:spPr>
            <a:xfrm rot="2860953">
              <a:off x="7620987" y="3526147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668481F2-89F2-48B8-B752-DFD4F8769F79}"/>
                </a:ext>
              </a:extLst>
            </p:cNvPr>
            <p:cNvSpPr/>
            <p:nvPr/>
          </p:nvSpPr>
          <p:spPr>
            <a:xfrm>
              <a:off x="7813717" y="348023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C418E34-F541-4BE9-8D85-CC0457FEFAB5}"/>
                </a:ext>
              </a:extLst>
            </p:cNvPr>
            <p:cNvSpPr/>
            <p:nvPr/>
          </p:nvSpPr>
          <p:spPr>
            <a:xfrm>
              <a:off x="7532717" y="3610705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5A4AE409-978D-446A-B7C2-E96FFA032D95}"/>
                </a:ext>
              </a:extLst>
            </p:cNvPr>
            <p:cNvSpPr/>
            <p:nvPr/>
          </p:nvSpPr>
          <p:spPr>
            <a:xfrm>
              <a:off x="7821831" y="362725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9007834D-AA82-4397-B50D-2D3EAB8F794F}"/>
                </a:ext>
              </a:extLst>
            </p:cNvPr>
            <p:cNvCxnSpPr>
              <a:cxnSpLocks/>
            </p:cNvCxnSpPr>
            <p:nvPr/>
          </p:nvCxnSpPr>
          <p:spPr>
            <a:xfrm>
              <a:off x="7617263" y="3006340"/>
              <a:ext cx="114079" cy="199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68B80855-F134-47A0-9D58-3C384D9EA10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216" y="3178930"/>
              <a:ext cx="99432" cy="76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AC2CD9F2-6B0A-4E1B-82B3-DC96B61AA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480" y="3634580"/>
              <a:ext cx="105111" cy="769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D036C910-11CF-451F-8398-B221980FBEEC}"/>
                </a:ext>
              </a:extLst>
            </p:cNvPr>
            <p:cNvCxnSpPr>
              <a:cxnSpLocks/>
            </p:cNvCxnSpPr>
            <p:nvPr/>
          </p:nvCxnSpPr>
          <p:spPr>
            <a:xfrm>
              <a:off x="7526296" y="3625806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AC280029-C90E-447E-935E-E3DD41372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2553" y="3096838"/>
              <a:ext cx="129905" cy="7786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A7A9CB83-E84A-4B46-BEF6-B73AC8DF6A95}"/>
                </a:ext>
              </a:extLst>
            </p:cNvPr>
            <p:cNvCxnSpPr>
              <a:cxnSpLocks/>
            </p:cNvCxnSpPr>
            <p:nvPr/>
          </p:nvCxnSpPr>
          <p:spPr>
            <a:xfrm>
              <a:off x="7804231" y="3493773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C5C9DBC3-3B1A-4D62-994A-296F18F61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9967" y="3272789"/>
              <a:ext cx="72908" cy="869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9AF6B16C-78E7-40DB-BC63-1ADC4A707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136" y="3430276"/>
              <a:ext cx="99100" cy="7669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59F8D02E-7FCB-4372-BBFB-D301AD015728}"/>
                </a:ext>
              </a:extLst>
            </p:cNvPr>
            <p:cNvCxnSpPr>
              <a:cxnSpLocks/>
            </p:cNvCxnSpPr>
            <p:nvPr/>
          </p:nvCxnSpPr>
          <p:spPr>
            <a:xfrm>
              <a:off x="7811513" y="3666467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A284A24D-5F4B-49E2-9E72-61522B67E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0650" y="3732749"/>
              <a:ext cx="135590" cy="516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3623A17E-C772-4FDA-A0A6-5B04AF2E1C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1783" y="3696150"/>
              <a:ext cx="67294" cy="9103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23B25892-1664-41E4-87FB-BA702F911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8973" y="3766266"/>
              <a:ext cx="13564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8E8CD14B-F84B-4B54-AECF-6D7B75E11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2690" y="3768885"/>
              <a:ext cx="13564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26D15DB6-2585-4D4E-9C25-D88B824F0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4722" y="3746362"/>
              <a:ext cx="136374" cy="4867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ADBED514-8C3F-466A-928D-E9F5E705A4C6}"/>
                </a:ext>
              </a:extLst>
            </p:cNvPr>
            <p:cNvCxnSpPr>
              <a:cxnSpLocks/>
            </p:cNvCxnSpPr>
            <p:nvPr/>
          </p:nvCxnSpPr>
          <p:spPr>
            <a:xfrm>
              <a:off x="7456109" y="3741906"/>
              <a:ext cx="119093" cy="1699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C457B8B7-4611-4AB9-942F-6D6531C821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7023" y="3723476"/>
              <a:ext cx="105111" cy="769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AC175A5E-738E-4955-BA26-A9D90A714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7482" y="3727523"/>
              <a:ext cx="135590" cy="516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F0BCDBFA-7239-4062-BD2D-C10946106E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8616" y="3690924"/>
              <a:ext cx="67294" cy="9103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CE91A5C3-61BE-4BF9-B501-2A0D272CA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5806" y="3761040"/>
              <a:ext cx="13564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CC148549-281C-4D05-823B-E39609531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9523" y="3763659"/>
              <a:ext cx="13564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2D345868-07AA-4464-9984-867CBBDFE7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1554" y="3741136"/>
              <a:ext cx="136374" cy="4867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BBC23C7E-414E-4638-B5B0-0DBC57FC3048}"/>
                </a:ext>
              </a:extLst>
            </p:cNvPr>
            <p:cNvCxnSpPr>
              <a:cxnSpLocks/>
            </p:cNvCxnSpPr>
            <p:nvPr/>
          </p:nvCxnSpPr>
          <p:spPr>
            <a:xfrm>
              <a:off x="7488004" y="3719436"/>
              <a:ext cx="144031" cy="3423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7" name="Arrow: Right 656">
              <a:extLst>
                <a:ext uri="{FF2B5EF4-FFF2-40B4-BE49-F238E27FC236}">
                  <a16:creationId xmlns:a16="http://schemas.microsoft.com/office/drawing/2014/main" id="{2D27B69B-9F12-4AB6-941F-C3A9617B7B07}"/>
                </a:ext>
              </a:extLst>
            </p:cNvPr>
            <p:cNvSpPr/>
            <p:nvPr/>
          </p:nvSpPr>
          <p:spPr>
            <a:xfrm>
              <a:off x="6414401" y="2991707"/>
              <a:ext cx="712391" cy="296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764D599B-3743-4288-A9AF-55B89A474730}"/>
                </a:ext>
              </a:extLst>
            </p:cNvPr>
            <p:cNvSpPr txBox="1"/>
            <p:nvPr/>
          </p:nvSpPr>
          <p:spPr>
            <a:xfrm>
              <a:off x="6928209" y="3969120"/>
              <a:ext cx="2630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Filtering of </a:t>
              </a:r>
            </a:p>
            <a:p>
              <a:r>
                <a:rPr lang="en-US" b="1" dirty="0"/>
                <a:t>Undispersed CNTs</a:t>
              </a:r>
            </a:p>
            <a:p>
              <a:endParaRPr lang="en-US" dirty="0"/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2B0B6434-78E1-48E5-ABA2-0D32919AB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7925" y="3219298"/>
              <a:ext cx="1" cy="19424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0" name="Arc 659">
              <a:extLst>
                <a:ext uri="{FF2B5EF4-FFF2-40B4-BE49-F238E27FC236}">
                  <a16:creationId xmlns:a16="http://schemas.microsoft.com/office/drawing/2014/main" id="{1A743DD7-240B-409F-AEFE-83F7A08E5BC5}"/>
                </a:ext>
              </a:extLst>
            </p:cNvPr>
            <p:cNvSpPr/>
            <p:nvPr/>
          </p:nvSpPr>
          <p:spPr>
            <a:xfrm rot="503226">
              <a:off x="9188133" y="2309730"/>
              <a:ext cx="123560" cy="28996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Arc 660">
              <a:extLst>
                <a:ext uri="{FF2B5EF4-FFF2-40B4-BE49-F238E27FC236}">
                  <a16:creationId xmlns:a16="http://schemas.microsoft.com/office/drawing/2014/main" id="{B20B2DBA-72A5-48F4-BB93-F332ED420D04}"/>
                </a:ext>
              </a:extLst>
            </p:cNvPr>
            <p:cNvSpPr/>
            <p:nvPr/>
          </p:nvSpPr>
          <p:spPr>
            <a:xfrm rot="21096774" flipH="1">
              <a:off x="9675392" y="2301721"/>
              <a:ext cx="119091" cy="30598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AA77A398-1311-406C-9073-99C040308965}"/>
                </a:ext>
              </a:extLst>
            </p:cNvPr>
            <p:cNvSpPr/>
            <p:nvPr/>
          </p:nvSpPr>
          <p:spPr>
            <a:xfrm>
              <a:off x="9200768" y="2972562"/>
              <a:ext cx="584546" cy="831905"/>
            </a:xfrm>
            <a:custGeom>
              <a:avLst/>
              <a:gdLst>
                <a:gd name="connsiteX0" fmla="*/ 0 w 844061"/>
                <a:gd name="connsiteY0" fmla="*/ 0 h 932523"/>
                <a:gd name="connsiteX1" fmla="*/ 844061 w 844061"/>
                <a:gd name="connsiteY1" fmla="*/ 0 h 932523"/>
                <a:gd name="connsiteX2" fmla="*/ 844061 w 844061"/>
                <a:gd name="connsiteY2" fmla="*/ 155622 h 932523"/>
                <a:gd name="connsiteX3" fmla="*/ 844061 w 844061"/>
                <a:gd name="connsiteY3" fmla="*/ 423757 h 932523"/>
                <a:gd name="connsiteX4" fmla="*/ 844061 w 844061"/>
                <a:gd name="connsiteY4" fmla="*/ 791843 h 932523"/>
                <a:gd name="connsiteX5" fmla="*/ 703381 w 844061"/>
                <a:gd name="connsiteY5" fmla="*/ 932523 h 932523"/>
                <a:gd name="connsiteX6" fmla="*/ 140680 w 844061"/>
                <a:gd name="connsiteY6" fmla="*/ 932523 h 932523"/>
                <a:gd name="connsiteX7" fmla="*/ 0 w 844061"/>
                <a:gd name="connsiteY7" fmla="*/ 791843 h 932523"/>
                <a:gd name="connsiteX8" fmla="*/ 0 w 844061"/>
                <a:gd name="connsiteY8" fmla="*/ 423757 h 932523"/>
                <a:gd name="connsiteX9" fmla="*/ 0 w 844061"/>
                <a:gd name="connsiteY9" fmla="*/ 155622 h 93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4061" h="932523">
                  <a:moveTo>
                    <a:pt x="0" y="0"/>
                  </a:moveTo>
                  <a:lnTo>
                    <a:pt x="844061" y="0"/>
                  </a:lnTo>
                  <a:lnTo>
                    <a:pt x="844061" y="155622"/>
                  </a:lnTo>
                  <a:lnTo>
                    <a:pt x="844061" y="423757"/>
                  </a:lnTo>
                  <a:lnTo>
                    <a:pt x="844061" y="791843"/>
                  </a:lnTo>
                  <a:cubicBezTo>
                    <a:pt x="844061" y="869538"/>
                    <a:pt x="781076" y="932523"/>
                    <a:pt x="703381" y="932523"/>
                  </a:cubicBezTo>
                  <a:lnTo>
                    <a:pt x="140680" y="932523"/>
                  </a:lnTo>
                  <a:cubicBezTo>
                    <a:pt x="62985" y="932523"/>
                    <a:pt x="0" y="869538"/>
                    <a:pt x="0" y="791843"/>
                  </a:cubicBezTo>
                  <a:lnTo>
                    <a:pt x="0" y="423757"/>
                  </a:lnTo>
                  <a:lnTo>
                    <a:pt x="0" y="1556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3" name="Rectangle: Rounded Corners 662">
              <a:extLst>
                <a:ext uri="{FF2B5EF4-FFF2-40B4-BE49-F238E27FC236}">
                  <a16:creationId xmlns:a16="http://schemas.microsoft.com/office/drawing/2014/main" id="{FEFD4741-BD9E-4959-AB36-351622C39485}"/>
                </a:ext>
              </a:extLst>
            </p:cNvPr>
            <p:cNvSpPr/>
            <p:nvPr/>
          </p:nvSpPr>
          <p:spPr>
            <a:xfrm>
              <a:off x="9200769" y="2478405"/>
              <a:ext cx="584546" cy="132606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75383A3B-6B3D-4672-853E-D5A30B5D94EF}"/>
                </a:ext>
              </a:extLst>
            </p:cNvPr>
            <p:cNvSpPr/>
            <p:nvPr/>
          </p:nvSpPr>
          <p:spPr>
            <a:xfrm>
              <a:off x="9382225" y="2987266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31776B9-EFC2-4A39-A5F1-5E26F9408243}"/>
                </a:ext>
              </a:extLst>
            </p:cNvPr>
            <p:cNvSpPr/>
            <p:nvPr/>
          </p:nvSpPr>
          <p:spPr>
            <a:xfrm rot="19181092">
              <a:off x="9564779" y="3103914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2DEE82D-B21E-48D9-A2C3-06C8C1EC00BD}"/>
                </a:ext>
              </a:extLst>
            </p:cNvPr>
            <p:cNvSpPr/>
            <p:nvPr/>
          </p:nvSpPr>
          <p:spPr>
            <a:xfrm rot="13472815">
              <a:off x="9309782" y="3192630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277AF540-86B6-4246-8E38-B9C1026471D8}"/>
                </a:ext>
              </a:extLst>
            </p:cNvPr>
            <p:cNvSpPr/>
            <p:nvPr/>
          </p:nvSpPr>
          <p:spPr>
            <a:xfrm rot="4532247">
              <a:off x="9421201" y="3280782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305622B3-3AD6-40CF-831C-ED6DB3BC553D}"/>
                </a:ext>
              </a:extLst>
            </p:cNvPr>
            <p:cNvSpPr/>
            <p:nvPr/>
          </p:nvSpPr>
          <p:spPr>
            <a:xfrm rot="18194164">
              <a:off x="9609220" y="3288862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7CEAB0A5-2C76-484C-89F2-65C09840D72F}"/>
                </a:ext>
              </a:extLst>
            </p:cNvPr>
            <p:cNvSpPr/>
            <p:nvPr/>
          </p:nvSpPr>
          <p:spPr>
            <a:xfrm rot="19961086">
              <a:off x="9247811" y="3447694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93E82593-50C0-4D3A-AFFD-8DAA59333374}"/>
                </a:ext>
              </a:extLst>
            </p:cNvPr>
            <p:cNvSpPr/>
            <p:nvPr/>
          </p:nvSpPr>
          <p:spPr>
            <a:xfrm rot="2860953">
              <a:off x="9396971" y="3526148"/>
              <a:ext cx="156872" cy="48093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F3ABB8E7-C56B-446D-8F45-DFBD90B49889}"/>
                </a:ext>
              </a:extLst>
            </p:cNvPr>
            <p:cNvSpPr/>
            <p:nvPr/>
          </p:nvSpPr>
          <p:spPr>
            <a:xfrm>
              <a:off x="9589701" y="348023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94DB07F7-5BC0-42D4-B8E3-985DDC37A362}"/>
                </a:ext>
              </a:extLst>
            </p:cNvPr>
            <p:cNvSpPr/>
            <p:nvPr/>
          </p:nvSpPr>
          <p:spPr>
            <a:xfrm>
              <a:off x="9308702" y="3610705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9B5A67BF-41D2-41CB-9C21-79F50F2F113A}"/>
                </a:ext>
              </a:extLst>
            </p:cNvPr>
            <p:cNvSpPr/>
            <p:nvPr/>
          </p:nvSpPr>
          <p:spPr>
            <a:xfrm>
              <a:off x="9597815" y="3627253"/>
              <a:ext cx="121780" cy="61951"/>
            </a:xfrm>
            <a:custGeom>
              <a:avLst/>
              <a:gdLst>
                <a:gd name="connsiteX0" fmla="*/ 0 w 703052"/>
                <a:gd name="connsiteY0" fmla="*/ 158558 h 248134"/>
                <a:gd name="connsiteX1" fmla="*/ 123092 w 703052"/>
                <a:gd name="connsiteY1" fmla="*/ 296 h 248134"/>
                <a:gd name="connsiteX2" fmla="*/ 219808 w 703052"/>
                <a:gd name="connsiteY2" fmla="*/ 193727 h 248134"/>
                <a:gd name="connsiteX3" fmla="*/ 360485 w 703052"/>
                <a:gd name="connsiteY3" fmla="*/ 35465 h 248134"/>
                <a:gd name="connsiteX4" fmla="*/ 448408 w 703052"/>
                <a:gd name="connsiteY4" fmla="*/ 211312 h 248134"/>
                <a:gd name="connsiteX5" fmla="*/ 606669 w 703052"/>
                <a:gd name="connsiteY5" fmla="*/ 61842 h 248134"/>
                <a:gd name="connsiteX6" fmla="*/ 694592 w 703052"/>
                <a:gd name="connsiteY6" fmla="*/ 228896 h 248134"/>
                <a:gd name="connsiteX7" fmla="*/ 694592 w 703052"/>
                <a:gd name="connsiteY7" fmla="*/ 237689 h 2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052" h="248134">
                  <a:moveTo>
                    <a:pt x="0" y="158558"/>
                  </a:moveTo>
                  <a:cubicBezTo>
                    <a:pt x="43228" y="76496"/>
                    <a:pt x="86457" y="-5565"/>
                    <a:pt x="123092" y="296"/>
                  </a:cubicBezTo>
                  <a:cubicBezTo>
                    <a:pt x="159727" y="6157"/>
                    <a:pt x="180243" y="187866"/>
                    <a:pt x="219808" y="193727"/>
                  </a:cubicBezTo>
                  <a:cubicBezTo>
                    <a:pt x="259373" y="199588"/>
                    <a:pt x="322385" y="32534"/>
                    <a:pt x="360485" y="35465"/>
                  </a:cubicBezTo>
                  <a:cubicBezTo>
                    <a:pt x="398585" y="38396"/>
                    <a:pt x="407377" y="206916"/>
                    <a:pt x="448408" y="211312"/>
                  </a:cubicBezTo>
                  <a:cubicBezTo>
                    <a:pt x="489439" y="215708"/>
                    <a:pt x="565638" y="58911"/>
                    <a:pt x="606669" y="61842"/>
                  </a:cubicBezTo>
                  <a:cubicBezTo>
                    <a:pt x="647700" y="64773"/>
                    <a:pt x="694592" y="228896"/>
                    <a:pt x="694592" y="228896"/>
                  </a:cubicBezTo>
                  <a:cubicBezTo>
                    <a:pt x="709246" y="258204"/>
                    <a:pt x="701919" y="247946"/>
                    <a:pt x="694592" y="2376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A785E900-86C2-46FB-98D8-F56B1542BEFF}"/>
                </a:ext>
              </a:extLst>
            </p:cNvPr>
            <p:cNvCxnSpPr>
              <a:cxnSpLocks/>
            </p:cNvCxnSpPr>
            <p:nvPr/>
          </p:nvCxnSpPr>
          <p:spPr>
            <a:xfrm>
              <a:off x="9393247" y="3006341"/>
              <a:ext cx="114079" cy="199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2CAFB170-5FA1-47CD-90EF-72369245C3CB}"/>
                </a:ext>
              </a:extLst>
            </p:cNvPr>
            <p:cNvCxnSpPr>
              <a:cxnSpLocks/>
            </p:cNvCxnSpPr>
            <p:nvPr/>
          </p:nvCxnSpPr>
          <p:spPr>
            <a:xfrm>
              <a:off x="9317200" y="3178930"/>
              <a:ext cx="99432" cy="76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52B99ADE-E667-4C70-B137-37A2B59A02E1}"/>
                </a:ext>
              </a:extLst>
            </p:cNvPr>
            <p:cNvCxnSpPr>
              <a:cxnSpLocks/>
            </p:cNvCxnSpPr>
            <p:nvPr/>
          </p:nvCxnSpPr>
          <p:spPr>
            <a:xfrm>
              <a:off x="9302280" y="3625807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3FB2E8F6-49A8-450E-A88F-42EE01AAD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8537" y="3096838"/>
              <a:ext cx="129905" cy="7786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05B8F37A-28DD-427B-9256-F52D944A0B9F}"/>
                </a:ext>
              </a:extLst>
            </p:cNvPr>
            <p:cNvCxnSpPr>
              <a:cxnSpLocks/>
            </p:cNvCxnSpPr>
            <p:nvPr/>
          </p:nvCxnSpPr>
          <p:spPr>
            <a:xfrm>
              <a:off x="9580215" y="3493773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D1171C6F-D6BF-4C6A-ADB4-CF79623C8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5951" y="3272789"/>
              <a:ext cx="72908" cy="869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4BFA0849-B67D-4351-B682-7E31540A57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8120" y="3430276"/>
              <a:ext cx="99100" cy="7669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D7B00452-0E24-4286-A58F-2029FE7D0CEA}"/>
                </a:ext>
              </a:extLst>
            </p:cNvPr>
            <p:cNvCxnSpPr>
              <a:cxnSpLocks/>
            </p:cNvCxnSpPr>
            <p:nvPr/>
          </p:nvCxnSpPr>
          <p:spPr>
            <a:xfrm>
              <a:off x="9587497" y="3666467"/>
              <a:ext cx="144797" cy="1442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13F776F3-51A8-4442-823D-0163CFD19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909" y="3219299"/>
              <a:ext cx="1" cy="19424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Arrow: Right 682">
              <a:extLst>
                <a:ext uri="{FF2B5EF4-FFF2-40B4-BE49-F238E27FC236}">
                  <a16:creationId xmlns:a16="http://schemas.microsoft.com/office/drawing/2014/main" id="{9574CBC8-6225-447D-B6C7-C9B28DB2233F}"/>
                </a:ext>
              </a:extLst>
            </p:cNvPr>
            <p:cNvSpPr/>
            <p:nvPr/>
          </p:nvSpPr>
          <p:spPr>
            <a:xfrm>
              <a:off x="8224868" y="2942876"/>
              <a:ext cx="755833" cy="296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Cylinder 683">
              <a:extLst>
                <a:ext uri="{FF2B5EF4-FFF2-40B4-BE49-F238E27FC236}">
                  <a16:creationId xmlns:a16="http://schemas.microsoft.com/office/drawing/2014/main" id="{73AA652E-41AE-47D2-8028-1DC274F0F15A}"/>
                </a:ext>
              </a:extLst>
            </p:cNvPr>
            <p:cNvSpPr/>
            <p:nvPr/>
          </p:nvSpPr>
          <p:spPr>
            <a:xfrm>
              <a:off x="7461826" y="2147504"/>
              <a:ext cx="523656" cy="160666"/>
            </a:xfrm>
            <a:prstGeom prst="ca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8F8D5C57-B810-4504-8523-3D42A40D1176}"/>
                </a:ext>
              </a:extLst>
            </p:cNvPr>
            <p:cNvCxnSpPr>
              <a:cxnSpLocks/>
              <a:stCxn id="689" idx="0"/>
            </p:cNvCxnSpPr>
            <p:nvPr/>
          </p:nvCxnSpPr>
          <p:spPr>
            <a:xfrm>
              <a:off x="7717058" y="2478405"/>
              <a:ext cx="158851" cy="35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Cylinder 685">
              <a:extLst>
                <a:ext uri="{FF2B5EF4-FFF2-40B4-BE49-F238E27FC236}">
                  <a16:creationId xmlns:a16="http://schemas.microsoft.com/office/drawing/2014/main" id="{286D7F94-2A5C-4D8F-A6D1-883AE7343355}"/>
                </a:ext>
              </a:extLst>
            </p:cNvPr>
            <p:cNvSpPr/>
            <p:nvPr/>
          </p:nvSpPr>
          <p:spPr>
            <a:xfrm>
              <a:off x="9237810" y="2147505"/>
              <a:ext cx="523656" cy="160666"/>
            </a:xfrm>
            <a:prstGeom prst="ca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13028327-3340-4A55-BEDD-B8436C3C4A5C}"/>
                </a:ext>
              </a:extLst>
            </p:cNvPr>
            <p:cNvCxnSpPr>
              <a:cxnSpLocks/>
            </p:cNvCxnSpPr>
            <p:nvPr/>
          </p:nvCxnSpPr>
          <p:spPr>
            <a:xfrm>
              <a:off x="9370860" y="2482736"/>
              <a:ext cx="158851" cy="35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8" name="Rectangle: Rounded Corners 687">
              <a:extLst>
                <a:ext uri="{FF2B5EF4-FFF2-40B4-BE49-F238E27FC236}">
                  <a16:creationId xmlns:a16="http://schemas.microsoft.com/office/drawing/2014/main" id="{A22CA278-B5F6-4DDB-9A31-128829DD9799}"/>
                </a:ext>
              </a:extLst>
            </p:cNvPr>
            <p:cNvSpPr/>
            <p:nvPr/>
          </p:nvSpPr>
          <p:spPr>
            <a:xfrm>
              <a:off x="7424784" y="3598057"/>
              <a:ext cx="601830" cy="204311"/>
            </a:xfrm>
            <a:prstGeom prst="roundRect">
              <a:avLst>
                <a:gd name="adj" fmla="val 378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: Rounded Corners 688">
              <a:extLst>
                <a:ext uri="{FF2B5EF4-FFF2-40B4-BE49-F238E27FC236}">
                  <a16:creationId xmlns:a16="http://schemas.microsoft.com/office/drawing/2014/main" id="{900EB6C7-7891-4ED1-A597-9821F1AC5356}"/>
                </a:ext>
              </a:extLst>
            </p:cNvPr>
            <p:cNvSpPr/>
            <p:nvPr/>
          </p:nvSpPr>
          <p:spPr>
            <a:xfrm>
              <a:off x="7424785" y="2478405"/>
              <a:ext cx="584546" cy="132606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90" name="Picture 689" descr="A picture containing thing, object, floor, indoor&#10;&#10;Description generated with very high confidence">
              <a:extLst>
                <a:ext uri="{FF2B5EF4-FFF2-40B4-BE49-F238E27FC236}">
                  <a16:creationId xmlns:a16="http://schemas.microsoft.com/office/drawing/2014/main" id="{8B40ADEB-F7AB-4D44-85DC-60773E2C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464" y="2272748"/>
              <a:ext cx="1460137" cy="1541701"/>
            </a:xfrm>
            <a:prstGeom prst="rect">
              <a:avLst/>
            </a:prstGeom>
          </p:spPr>
        </p:pic>
        <p:sp>
          <p:nvSpPr>
            <p:cNvPr id="691" name="Rectangle: Rounded Corners 690">
              <a:extLst>
                <a:ext uri="{FF2B5EF4-FFF2-40B4-BE49-F238E27FC236}">
                  <a16:creationId xmlns:a16="http://schemas.microsoft.com/office/drawing/2014/main" id="{CB2B25D8-4D07-4438-9AB2-F92D15542D10}"/>
                </a:ext>
              </a:extLst>
            </p:cNvPr>
            <p:cNvSpPr/>
            <p:nvPr/>
          </p:nvSpPr>
          <p:spPr>
            <a:xfrm rot="19506705">
              <a:off x="5747254" y="3576773"/>
              <a:ext cx="699223" cy="403930"/>
            </a:xfrm>
            <a:prstGeom prst="round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36EB81F3-597A-4D75-A031-111FEC83C7B4}"/>
                </a:ext>
              </a:extLst>
            </p:cNvPr>
            <p:cNvSpPr txBox="1"/>
            <p:nvPr/>
          </p:nvSpPr>
          <p:spPr>
            <a:xfrm>
              <a:off x="4693575" y="3965596"/>
              <a:ext cx="2370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Centrifuge for 30 </a:t>
              </a:r>
            </a:p>
            <a:p>
              <a:r>
                <a:rPr lang="en-US" b="1" dirty="0"/>
                <a:t>min @6000 rpm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1BF465E-11BB-47EF-9DE3-E0FF0752EE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47" y="17963966"/>
            <a:ext cx="6368240" cy="42100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9599A3-90AB-48DF-9CA9-9052EE1A1E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268" y="17971022"/>
            <a:ext cx="6307673" cy="41700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F3BF07E-F79D-48AB-8A09-ADF52ECC6C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283" y="27583591"/>
            <a:ext cx="6401860" cy="37507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C2DD5F-2D46-422D-82BE-2F59E10D96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178" y="27546547"/>
            <a:ext cx="6329269" cy="3788388"/>
          </a:xfrm>
          <a:prstGeom prst="rect">
            <a:avLst/>
          </a:prstGeom>
        </p:spPr>
      </p:pic>
      <p:pic>
        <p:nvPicPr>
          <p:cNvPr id="17" name="Picture 1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9EE48EC-07C2-4CBB-98EA-9BEA668428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711" y="23288734"/>
            <a:ext cx="5287325" cy="371359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8E1D826F-9B7B-4F6B-8D18-593ABCD34B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212" y="24023130"/>
            <a:ext cx="4433648" cy="2326478"/>
          </a:xfrm>
          <a:prstGeom prst="rect">
            <a:avLst/>
          </a:prstGeom>
        </p:spPr>
      </p:pic>
      <p:sp>
        <p:nvSpPr>
          <p:cNvPr id="175" name="Text Box 19">
            <a:extLst>
              <a:ext uri="{FF2B5EF4-FFF2-40B4-BE49-F238E27FC236}">
                <a16:creationId xmlns:a16="http://schemas.microsoft.com/office/drawing/2014/main" id="{6711DDB4-3035-4B4D-BE2D-B3E9BECB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9703" y="23482561"/>
            <a:ext cx="74540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3200" b="1" u="sng" dirty="0">
                <a:ea typeface="宋体" charset="-122"/>
              </a:rPr>
              <a:t>Equivalent Circuit Modeling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EAE584-3D1D-4184-8A9B-4EFBD1E672F2}"/>
              </a:ext>
            </a:extLst>
          </p:cNvPr>
          <p:cNvSpPr txBox="1"/>
          <p:nvPr/>
        </p:nvSpPr>
        <p:spPr>
          <a:xfrm>
            <a:off x="6123728" y="38581938"/>
            <a:ext cx="217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Uniformly dispersed </a:t>
            </a:r>
            <a:br>
              <a:rPr lang="en-US" b="1" dirty="0"/>
            </a:br>
            <a:r>
              <a:rPr lang="en-US" b="1" dirty="0"/>
              <a:t>CNT-aptamer ink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AC6F30B-5117-4DA1-A5BA-AE7913F55952}"/>
              </a:ext>
            </a:extLst>
          </p:cNvPr>
          <p:cNvSpPr txBox="1"/>
          <p:nvPr/>
        </p:nvSpPr>
        <p:spPr>
          <a:xfrm>
            <a:off x="9475561" y="38858937"/>
            <a:ext cx="275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Fujifilm </a:t>
            </a:r>
            <a:r>
              <a:rPr lang="en-US" b="1" dirty="0" err="1"/>
              <a:t>Dimatix</a:t>
            </a:r>
            <a:r>
              <a:rPr lang="en-US" b="1" dirty="0"/>
              <a:t> Printer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616250" y="38255282"/>
            <a:ext cx="3760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2: Experimental Procedures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20B68C-2C0F-4B51-A1E8-347661359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910" y="13648742"/>
            <a:ext cx="6177850" cy="41507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55AEDF-4EA6-48DC-B6B6-22FF3D1F4E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189" y="13648742"/>
            <a:ext cx="6156830" cy="415284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C139CAC-F230-4892-A53C-615F8FD13A8C}"/>
              </a:ext>
            </a:extLst>
          </p:cNvPr>
          <p:cNvSpPr txBox="1"/>
          <p:nvPr/>
        </p:nvSpPr>
        <p:spPr>
          <a:xfrm>
            <a:off x="15924211" y="17793202"/>
            <a:ext cx="125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                (a) 														   (b) </a:t>
            </a: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15259558" y="13290492"/>
            <a:ext cx="13690023" cy="5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28382">
              <a:lnSpc>
                <a:spcPct val="90000"/>
              </a:lnSpc>
              <a:defRPr/>
            </a:pPr>
            <a:r>
              <a:rPr lang="en-US" altLang="zh-CN" sz="3200" b="1" u="sng" dirty="0">
                <a:ea typeface="宋体" charset="-122"/>
              </a:rPr>
              <a:t>EIS Measurement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38823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3141</TotalTime>
  <Words>951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</dc:creator>
  <cp:lastModifiedBy>niazul</cp:lastModifiedBy>
  <cp:revision>306</cp:revision>
  <dcterms:created xsi:type="dcterms:W3CDTF">2015-11-09T19:58:45Z</dcterms:created>
  <dcterms:modified xsi:type="dcterms:W3CDTF">2020-04-15T13:38:01Z</dcterms:modified>
</cp:coreProperties>
</file>