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D"/>
    <a:srgbClr val="013591"/>
    <a:srgbClr val="182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/>
    <p:restoredTop sz="94955"/>
  </p:normalViewPr>
  <p:slideViewPr>
    <p:cSldViewPr snapToGrid="0" snapToObjects="1">
      <p:cViewPr varScale="1">
        <p:scale>
          <a:sx n="118" d="100"/>
          <a:sy n="118" d="100"/>
        </p:scale>
        <p:origin x="2717" y="96"/>
      </p:cViewPr>
      <p:guideLst>
        <p:guide pos="3816"/>
        <p:guide orient="horz" pos="2160"/>
      </p:guideLst>
    </p:cSldViewPr>
  </p:slideViewPr>
  <p:outlineViewPr>
    <p:cViewPr>
      <p:scale>
        <a:sx n="33" d="100"/>
        <a:sy n="33" d="100"/>
      </p:scale>
      <p:origin x="0" y="-2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44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C975E1-57DE-3147-B5C0-C8EA32C5B0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787F3-BD10-CD44-B076-FB2033F37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D7D16-6160-8B43-822C-D3B6881CEFF8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F4C78-E866-FE48-A89C-6037781AB2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925ED-AEA1-CD47-A499-DA2C2C6378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5CFC-3597-4E40-A9C0-BE911BF0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4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76C50-673E-D94F-9529-83054CC0AB39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1BD23-A62D-904C-AD2A-55A3D1165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1BD23-A62D-904C-AD2A-55A3D1165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8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pattFill prst="dkUpDiag">
          <a:fgClr>
            <a:srgbClr val="004F9D"/>
          </a:fgClr>
          <a:bgClr>
            <a:srgbClr val="01359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FC5167-FF84-6D49-B71F-AF38F31D82E9}"/>
              </a:ext>
            </a:extLst>
          </p:cNvPr>
          <p:cNvSpPr/>
          <p:nvPr userDrawn="1"/>
        </p:nvSpPr>
        <p:spPr>
          <a:xfrm>
            <a:off x="0" y="3429000"/>
            <a:ext cx="12192000" cy="159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D2C4E-54C3-E942-BCE5-08CA139B7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561520"/>
            <a:ext cx="7088577" cy="83689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3920"/>
              </a:lnSpc>
              <a:defRPr sz="3600" b="1" i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96E03-67D4-AB44-A78E-11BF4C75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4289097"/>
            <a:ext cx="7088577" cy="54464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rgbClr val="01359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90848-5DC8-1749-BBFF-5FED1EE01D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6391" y="3177747"/>
            <a:ext cx="192278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Medi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372319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62600" y="2133600"/>
            <a:ext cx="5410200" cy="3048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43363-8F7A-0D43-8F32-D88C4C281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78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 userDrawn="1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 userDrawn="1">
          <p15:clr>
            <a:srgbClr val="FBAE40"/>
          </p15:clr>
        </p15:guide>
        <p15:guide id="10" orient="horz" pos="13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 noChangeAspect="1"/>
          </p:cNvSpPr>
          <p:nvPr>
            <p:ph sz="quarter" idx="11"/>
          </p:nvPr>
        </p:nvSpPr>
        <p:spPr>
          <a:xfrm>
            <a:off x="0" y="3858"/>
            <a:ext cx="12166100" cy="68541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3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</a:extLst>
          </p:cNvPr>
          <p:cNvSpPr/>
          <p:nvPr userDrawn="1"/>
        </p:nvSpPr>
        <p:spPr>
          <a:xfrm>
            <a:off x="1032510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6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866" y="3691766"/>
            <a:ext cx="2854035" cy="166671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9934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25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r"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16306" y="3691766"/>
            <a:ext cx="2854035" cy="1666717"/>
          </a:xfrm>
        </p:spPr>
        <p:txBody>
          <a:bodyPr>
            <a:noAutofit/>
          </a:bodyPr>
          <a:lstStyle>
            <a:lvl1pPr marL="0" indent="0" algn="r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001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972F3-B67C-BA41-9DE6-D0F069460C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506AC32-CF8A-3240-BFFE-0BAE85B42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94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40814-8CAE-4841-B97D-1290FFB55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69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FF498322-C164-CC4D-B4E1-8A9EB2E70EA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2192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473BD-D837-184C-BEBE-C0149E5773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7A2FCD2B-FE36-6F49-9CCD-8E56619D4DF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94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>
          <p15:clr>
            <a:srgbClr val="FBAE40"/>
          </p15:clr>
        </p15:guide>
        <p15:guide id="9" pos="3840">
          <p15:clr>
            <a:srgbClr val="FBAE40"/>
          </p15:clr>
        </p15:guide>
        <p15:guide id="10" pos="69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6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8A068-0B34-8744-823E-4A291939F9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8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  <p15:guide id="7" orient="horz" pos="1152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R.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614033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2699" y="1812175"/>
            <a:ext cx="4610100" cy="3657600"/>
          </a:xfrm>
        </p:spPr>
        <p:txBody>
          <a:bodyPr>
            <a:noAutofit/>
          </a:bodyPr>
          <a:lstStyle>
            <a:lvl1pPr marL="342900" indent="-34290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Bullet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pattFill prst="dk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9" y="714886"/>
            <a:ext cx="5967713" cy="398888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7200" b="1" i="0">
                <a:solidFill>
                  <a:srgbClr val="004F9D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CB7C41-036F-3C46-985A-A2DA08A2D9DF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671793"/>
            <a:ext cx="7141580" cy="31980"/>
          </a:xfrm>
          <a:prstGeom prst="line">
            <a:avLst/>
          </a:prstGeom>
          <a:ln>
            <a:solidFill>
              <a:srgbClr val="004F9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A2BA2-B7FF-5149-B98F-44E9F3D7BA2B}"/>
              </a:ext>
            </a:extLst>
          </p:cNvPr>
          <p:cNvSpPr/>
          <p:nvPr userDrawn="1"/>
        </p:nvSpPr>
        <p:spPr>
          <a:xfrm>
            <a:off x="657676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35FF9D-8F55-774F-A2D7-885F4FB1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01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CF51F07-D41C-F145-88D1-66956E30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718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45200-ED8B-854E-8AF4-AE185B01A5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240887-672A-304F-9FA5-1BEF1B2AE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29282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85F05C-984C-D042-AFBB-8851E753CF09}"/>
              </a:ext>
            </a:extLst>
          </p:cNvPr>
          <p:cNvSpPr/>
          <p:nvPr userDrawn="1"/>
        </p:nvSpPr>
        <p:spPr>
          <a:xfrm>
            <a:off x="8491193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CEF31-6BBD-F84E-936F-6782D772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18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2A7DE4-9D1B-B94D-B064-FC6B4CCD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C1D0E4-3F7B-8E47-99F5-5078B9047C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3A0125DB-FA05-1F44-8F17-9B2134CCC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AFD6A-D2C0-A74E-9AFB-31DA6E393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6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List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B7F23B7-3D29-7648-8921-3A0E9180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FD7305-84FB-DD4D-8E52-33C2B3B6A0A5}"/>
              </a:ext>
            </a:extLst>
          </p:cNvPr>
          <p:cNvCxnSpPr/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B0015C2C-C98E-C64F-B39D-C23700646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-16002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FF76-DE25-8D40-8EFE-7B9A471F0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Dat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57F7-CF9F-E448-9A02-EAAD09EF4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8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3456" userDrawn="1">
          <p15:clr>
            <a:srgbClr val="FBAE40"/>
          </p15:clr>
        </p15:guide>
        <p15:guide id="5" pos="6912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pos="4176" userDrawn="1">
          <p15:clr>
            <a:srgbClr val="FBAE40"/>
          </p15:clr>
        </p15:guide>
        <p15:guide id="8" pos="35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0E167-3836-0642-BCC3-4535E090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64725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B000-B4CE-5D45-B0F6-37FF6D9B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828800"/>
            <a:ext cx="9753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69483-D310-4C47-9384-835ED571A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C688A30-D0E0-AF4A-AB9B-CD0AC88CA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6662B9F8-EAF5-A544-B3D2-43A2A7884903}" type="datetimeFigureOut">
              <a:rPr lang="en-US" smtClean="0"/>
              <a:pPr/>
              <a:t>4/5/2023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7E2A7E-8957-394B-836C-16BA372D5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F9DACE89-5049-9D42-8713-0737A9D748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8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3" r:id="rId2"/>
    <p:sldLayoutId id="2147483696" r:id="rId3"/>
    <p:sldLayoutId id="2147483673" r:id="rId4"/>
    <p:sldLayoutId id="2147483694" r:id="rId5"/>
    <p:sldLayoutId id="2147483695" r:id="rId6"/>
    <p:sldLayoutId id="2147483682" r:id="rId7"/>
    <p:sldLayoutId id="2147483672" r:id="rId8"/>
    <p:sldLayoutId id="2147483684" r:id="rId9"/>
    <p:sldLayoutId id="2147483686" r:id="rId10"/>
    <p:sldLayoutId id="2147483687" r:id="rId11"/>
    <p:sldLayoutId id="2147483689" r:id="rId12"/>
    <p:sldLayoutId id="2147483688" r:id="rId13"/>
    <p:sldLayoutId id="2147483690" r:id="rId14"/>
    <p:sldLayoutId id="2147483691" r:id="rId15"/>
    <p:sldLayoutId id="2147483692" r:id="rId16"/>
    <p:sldLayoutId id="2147483693" r:id="rId17"/>
    <p:sldLayoutId id="214748367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1359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4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6DF101-A675-804C-BE5B-0B1B1652D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1" y="850146"/>
            <a:ext cx="7088576" cy="2578854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Non-local Formulation of the Elastoplastic Self-Consistent Crystal Plasticity Model: Application to recrystallization and grain fragmentation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E807956-4631-E840-A00A-A0F59B890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3428999"/>
            <a:ext cx="7088577" cy="92132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Zhangxi “Jesse” Feng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University of New Hampshire, Mechanical Engineering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NH </a:t>
            </a:r>
            <a:r>
              <a:rPr lang="en-US" altLang="en-US" dirty="0" err="1"/>
              <a:t>EPSCoR</a:t>
            </a:r>
            <a:r>
              <a:rPr lang="en-US" altLang="en-US" dirty="0"/>
              <a:t> </a:t>
            </a:r>
            <a:r>
              <a:rPr lang="en-US" altLang="en-US" dirty="0" err="1"/>
              <a:t>Biomade</a:t>
            </a:r>
            <a:r>
              <a:rPr lang="en-US" altLang="en-US" dirty="0"/>
              <a:t>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F4A61-3BB4-0A00-9037-127E1F5FD6C3}"/>
              </a:ext>
            </a:extLst>
          </p:cNvPr>
          <p:cNvSpPr txBox="1"/>
          <p:nvPr/>
        </p:nvSpPr>
        <p:spPr>
          <a:xfrm>
            <a:off x="3807028" y="4488871"/>
            <a:ext cx="7699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02124"/>
                </a:solidFill>
                <a:effectLst/>
                <a:latin typeface="docs-Roboto"/>
              </a:rPr>
              <a:t>Support for the NH </a:t>
            </a:r>
            <a:r>
              <a:rPr lang="en-US" sz="1600" b="0" i="0" dirty="0" err="1">
                <a:solidFill>
                  <a:srgbClr val="202124"/>
                </a:solidFill>
                <a:effectLst/>
                <a:latin typeface="docs-Roboto"/>
              </a:rPr>
              <a:t>EPSCoR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docs-Roboto"/>
              </a:rPr>
              <a:t> NH </a:t>
            </a:r>
            <a:r>
              <a:rPr lang="en-US" sz="1600" b="0" i="0" dirty="0" err="1">
                <a:solidFill>
                  <a:srgbClr val="202124"/>
                </a:solidFill>
                <a:effectLst/>
                <a:latin typeface="docs-Roboto"/>
              </a:rPr>
              <a:t>BioMade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docs-Roboto"/>
              </a:rPr>
              <a:t> Project is provided by the National Science Foundation's Research Infrastructure Improvement Award # 1757371</a:t>
            </a:r>
            <a:endParaRPr lang="en-US" sz="1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5DBCBC-96BF-4C11-8C94-D0486CE9F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222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32"/>
    </mc:Choice>
    <mc:Fallback>
      <p:transition spd="slow" advTm="3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Summary and Future works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DE2FA-B713-2F47-B2FB-1CEB58326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The mean-field EPSC model is extended with second moment formulations to predict misorientation distribution within grains to add capability of predicting full-field-like statistics.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Misorientation distribution predictions will be verified with established VPSC model for simulating recrystallization and grain fragmentation behaviors of annealed copper and steel samples.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Intragranular misorientation spreads will be extended to calculate GND densities which in turn adds to the existing dislocation density-based strain-hardening laws.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GND can then be used to predict </a:t>
            </a:r>
            <a:r>
              <a:rPr lang="en-US" altLang="en-US" sz="2000" dirty="0" err="1"/>
              <a:t>backstress</a:t>
            </a:r>
            <a:r>
              <a:rPr lang="en-US" altLang="en-US" sz="2000" dirty="0"/>
              <a:t> in the material during a deformation process.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24E4E4-09BB-81EF-6DC6-2E4FB0ECD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40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83"/>
    </mc:Choice>
    <mc:Fallback>
      <p:transition spd="slow" advTm="6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Elastoplastic Self-Consistent Model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DE2FA-B713-2F47-B2FB-1CEB58326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Solves the </a:t>
            </a:r>
            <a:r>
              <a:rPr lang="en-US" altLang="en-US" sz="2000" dirty="0" err="1"/>
              <a:t>Eshelby</a:t>
            </a:r>
            <a:r>
              <a:rPr lang="en-US" altLang="en-US" sz="2000" dirty="0"/>
              <a:t> inclusion problem for each grain, assumed to be ellipsoids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Resolves sample boundary conditions onto individual grains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/>
              <a:t>Mean-field model using average grain states and properties.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F21E9B-202B-B470-256B-AA16B7076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523" y="3044753"/>
            <a:ext cx="9469171" cy="30960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75420F-0398-6473-3AA0-C8E0F6BE3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349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63"/>
    </mc:Choice>
    <mc:Fallback>
      <p:transition spd="slow" advTm="8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Extensions to EPSC and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1DE2FA-B713-2F47-B2FB-1CEB583262D5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38199" y="1588660"/>
                <a:ext cx="10411691" cy="3657600"/>
              </a:xfrm>
            </p:spPr>
            <p:txBody>
              <a:bodyPr/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Dislocation density-based hardening formulations (Beyerlein 2008):</a:t>
                </a:r>
              </a:p>
              <a:p>
                <a:pPr>
                  <a:spcAft>
                    <a:spcPts val="600"/>
                  </a:spcAft>
                </a:pPr>
                <a:endParaRPr lang="en-US" altLang="en-US" sz="2000" dirty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𝑡𝑜𝑡</m:t>
                              </m:r>
                            </m:sub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p>
                          </m:sSubSup>
                        </m:num>
                        <m:den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𝛼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  <m:sSubSup>
                                <m:sSubSup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𝑡𝑜𝑡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e>
                          </m:nary>
                        </m:e>
                      </m:rad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m:t>−</m:t>
                      </m:r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𝛼</m:t>
                          </m:r>
                        </m:sup>
                      </m:sSubSup>
                      <m:d>
                        <m:d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𝜀</m:t>
                              </m:r>
                            </m:e>
                          </m:acc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</m:d>
                      <m:sSubSup>
                        <m:sSubSup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𝑡𝑜𝑡</m:t>
                          </m:r>
                        </m:sub>
                        <m:sup>
                          <m:sSup>
                            <m:sSup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lang="en-US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sup>
                          </m:sSubSup>
                        </m:den>
                      </m:f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𝜒</m:t>
                          </m:r>
                          <m:sSup>
                            <m:s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Arial" panose="020B0604020202020204" pitchFamily="34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𝛼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等线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等线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  <m:t>𝑏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等线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  <m:t>𝛼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func>
                            <m:func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等线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等线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  <m:t>𝜀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等线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en-US" sz="20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等线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等线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𝜀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等线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Martensitic phase transformation in additively manufactured stainless steels (Feng 2022):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altLang="en-US" sz="20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1DE2FA-B713-2F47-B2FB-1CEB583262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38199" y="1588660"/>
                <a:ext cx="10411691" cy="3657600"/>
              </a:xfrm>
              <a:blipFill>
                <a:blip r:embed="rId4"/>
                <a:stretch>
                  <a:fillRect l="-468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20063F9-843F-0F05-7825-42511966D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72" y="4082473"/>
            <a:ext cx="5181600" cy="2634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130A9-225A-9D76-3223-A6309DD95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381" y="4075796"/>
            <a:ext cx="5181600" cy="25351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0F55CC-1CC0-2C09-7641-20ACE7D4C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265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46"/>
    </mc:Choice>
    <mc:Fallback>
      <p:transition spd="slow" advTm="141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Proposed extension with non-local formulations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AA2D3-8C8D-AC70-D680-8378116F9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B7A6D-0FB1-0BB7-1C79-883FBC969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10208119" cy="41669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FB4D83-3375-A44F-C325-5D137D86B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662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51"/>
    </mc:Choice>
    <mc:Fallback>
      <p:transition spd="slow" advTm="8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Implementation differences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69DDA-6632-8C3A-C270-FF62AD15B1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876800" cy="3657600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en-US" sz="2000" b="0" kern="0" baseline="0" dirty="0"/>
              <a:t>VPSC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0" kern="0" baseline="0" dirty="0"/>
              <a:t>Partial derivatives derived from the effective stress potential: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kern="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b="0" kern="0" baseline="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0" kern="0" baseline="0" dirty="0"/>
              <a:t>Uses power law to describe shear rate on slip system, k: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000" b="0" kern="0" baseline="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04634-5887-7746-7FF9-D3E194026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28" y="3038389"/>
            <a:ext cx="4876801" cy="545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A23914-1A2D-80C7-7D9F-16DBC9A59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852" y="4733820"/>
            <a:ext cx="2514951" cy="75258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23C26D6-17DB-B9C8-AB71-5A2B8290B554}"/>
              </a:ext>
            </a:extLst>
          </p:cNvPr>
          <p:cNvSpPr txBox="1">
            <a:spLocks/>
          </p:cNvSpPr>
          <p:nvPr/>
        </p:nvSpPr>
        <p:spPr>
          <a:xfrm>
            <a:off x="6096000" y="1828800"/>
            <a:ext cx="487680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altLang="en-US" sz="2000" b="0" dirty="0"/>
              <a:t>EPSC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0" dirty="0"/>
              <a:t>Partial derivatives are derived from the  homogenization scheme: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kern="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kern="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kern="0" dirty="0"/>
              <a:t>Uses power law to describe shear rate on slip system, k: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kern="0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422496-72B8-00F8-275F-65D6A4AA6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85" y="2977655"/>
            <a:ext cx="4135788" cy="667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D374E0-D2EE-7B44-AC85-3958E866C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673" y="4793573"/>
            <a:ext cx="4631811" cy="6396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51B0AD-86D8-382C-A06F-897FC3A05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330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336"/>
    </mc:Choice>
    <mc:Fallback>
      <p:transition spd="slow" advTm="12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Normalized Von Mises stress at 0.35% strain</a:t>
            </a:r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5E7FA41-65B6-F2A4-8589-C3B52E2E9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14" y="1600561"/>
            <a:ext cx="10148259" cy="46060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9D7FA6-9075-93E6-EAD0-F83085731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652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45"/>
    </mc:Choice>
    <mc:Fallback>
      <p:transition spd="slow" advTm="9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Average normalized rotation rate at 0.35% strain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F7B63-DFC8-C85F-4EFC-D755F0F4E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48876"/>
            <a:ext cx="10069945" cy="432810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505316-AED2-8EF5-F8DF-32F459341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697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71"/>
    </mc:Choice>
    <mc:Fallback>
      <p:transition spd="slow" advTm="5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Modeling misorientation distribution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6797B-6A45-116A-80CF-21689E935932}"/>
              </a:ext>
            </a:extLst>
          </p:cNvPr>
          <p:cNvSpPr txBox="1"/>
          <p:nvPr/>
        </p:nvSpPr>
        <p:spPr>
          <a:xfrm>
            <a:off x="635000" y="2776516"/>
            <a:ext cx="222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Initial random texture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815C7-C410-E5EB-19ED-3F79C9CE367A}"/>
              </a:ext>
            </a:extLst>
          </p:cNvPr>
          <p:cNvSpPr txBox="1"/>
          <p:nvPr/>
        </p:nvSpPr>
        <p:spPr>
          <a:xfrm>
            <a:off x="635000" y="5219253"/>
            <a:ext cx="238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Deformed texture after 25% tension in ND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EFD280-C88D-45AC-9D90-B25C1CB8E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16" y="1620486"/>
            <a:ext cx="7106642" cy="50394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387FE0-009F-FED0-FCF2-4EC91625D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479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03"/>
    </mc:Choice>
    <mc:Fallback>
      <p:transition spd="slow" advTm="57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 err="1"/>
              <a:t>Svm</a:t>
            </a:r>
            <a:r>
              <a:rPr lang="en-US" altLang="en-US" sz="4400" dirty="0"/>
              <a:t> and Average rotation at 25% strain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94EC7-E7AC-4F8B-D93E-B5832F24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88" y="1833307"/>
            <a:ext cx="9901321" cy="41896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A5437E-2488-5444-F87D-DF6A2C78F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838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2"/>
    </mc:Choice>
    <mc:Fallback>
      <p:transition spd="slow" advTm="2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2266</TotalTime>
  <Words>305</Words>
  <Application>Microsoft Office PowerPoint</Application>
  <PresentationFormat>Widescreen</PresentationFormat>
  <Paragraphs>40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docs-Roboto</vt:lpstr>
      <vt:lpstr>Arial</vt:lpstr>
      <vt:lpstr>Calibri</vt:lpstr>
      <vt:lpstr>Cambria Math</vt:lpstr>
      <vt:lpstr>Source Sans Pro</vt:lpstr>
      <vt:lpstr>Source Sans Pro Light</vt:lpstr>
      <vt:lpstr>1_Custom Design</vt:lpstr>
      <vt:lpstr>A Non-local Formulation of the Elastoplastic Self-Consistent Crystal Plasticity Model: Application to recrystallization and grain fragmentation</vt:lpstr>
      <vt:lpstr>Elastoplastic Self-Consistent Model</vt:lpstr>
      <vt:lpstr>Extensions to EPSC and applications</vt:lpstr>
      <vt:lpstr>Proposed extension with non-local formulations</vt:lpstr>
      <vt:lpstr>Implementation differences</vt:lpstr>
      <vt:lpstr>Normalized Von Mises stress at 0.35% strain</vt:lpstr>
      <vt:lpstr>Average normalized rotation rate at 0.35% strain</vt:lpstr>
      <vt:lpstr>Modeling misorientation distribution</vt:lpstr>
      <vt:lpstr>Svm and Average rotation at 25% strain</vt:lpstr>
      <vt:lpstr>Summary and Future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Giesta, Pedro</dc:creator>
  <cp:lastModifiedBy>Zhangxi Feng</cp:lastModifiedBy>
  <cp:revision>147</cp:revision>
  <dcterms:created xsi:type="dcterms:W3CDTF">2018-11-28T17:31:55Z</dcterms:created>
  <dcterms:modified xsi:type="dcterms:W3CDTF">2023-04-05T22:12:48Z</dcterms:modified>
</cp:coreProperties>
</file>