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16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D"/>
    <a:srgbClr val="013591"/>
    <a:srgbClr val="182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/>
    <p:restoredTop sz="94955"/>
  </p:normalViewPr>
  <p:slideViewPr>
    <p:cSldViewPr snapToGrid="0" snapToObjects="1">
      <p:cViewPr varScale="1">
        <p:scale>
          <a:sx n="118" d="100"/>
          <a:sy n="118" d="100"/>
        </p:scale>
        <p:origin x="2717" y="96"/>
      </p:cViewPr>
      <p:guideLst>
        <p:guide pos="3816"/>
        <p:guide orient="horz" pos="2160"/>
      </p:guideLst>
    </p:cSldViewPr>
  </p:slideViewPr>
  <p:outlineViewPr>
    <p:cViewPr>
      <p:scale>
        <a:sx n="33" d="100"/>
        <a:sy n="33" d="100"/>
      </p:scale>
      <p:origin x="0" y="-28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08" d="100"/>
          <a:sy n="108" d="100"/>
        </p:scale>
        <p:origin x="447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C975E1-57DE-3147-B5C0-C8EA32C5B0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787F3-BD10-CD44-B076-FB2033F377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D7D16-6160-8B43-822C-D3B6881CEFF8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F4C78-E866-FE48-A89C-6037781AB2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925ED-AEA1-CD47-A499-DA2C2C6378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A5CFC-3597-4E40-A9C0-BE911BF03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9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76C50-673E-D94F-9529-83054CC0AB3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1BD23-A62D-904C-AD2A-55A3D1165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41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61BD23-A62D-904C-AD2A-55A3D1165D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8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pattFill prst="dkUpDiag">
          <a:fgClr>
            <a:srgbClr val="004F9D"/>
          </a:fgClr>
          <a:bgClr>
            <a:srgbClr val="01359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FC5167-FF84-6D49-B71F-AF38F31D82E9}"/>
              </a:ext>
            </a:extLst>
          </p:cNvPr>
          <p:cNvSpPr/>
          <p:nvPr userDrawn="1"/>
        </p:nvSpPr>
        <p:spPr>
          <a:xfrm>
            <a:off x="0" y="3429000"/>
            <a:ext cx="12192000" cy="1593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D2C4E-54C3-E942-BCE5-08CA139B7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7030" y="3561520"/>
            <a:ext cx="7088577" cy="836898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lnSpc>
                <a:spcPts val="3920"/>
              </a:lnSpc>
              <a:defRPr sz="3600" b="1" i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96E03-67D4-AB44-A78E-11BF4C75A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7029" y="4289097"/>
            <a:ext cx="7088577" cy="544642"/>
          </a:xfrm>
        </p:spPr>
        <p:txBody>
          <a:bodyPr>
            <a:noAutofit/>
          </a:bodyPr>
          <a:lstStyle>
            <a:lvl1pPr marL="0" indent="0" algn="l">
              <a:lnSpc>
                <a:spcPts val="2400"/>
              </a:lnSpc>
              <a:buNone/>
              <a:defRPr sz="1700" b="0" i="0" kern="0" spc="0" baseline="0">
                <a:solidFill>
                  <a:srgbClr val="01359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E90848-5DC8-1749-BBFF-5FED1EE01D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6391" y="3177747"/>
            <a:ext cx="192278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98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 + Media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D75C93F-9B39-B14E-8F95-3F4F7123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BB6FEF-CAD6-8545-B06F-55D8B5926E2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7B34011-377E-CE42-9302-79559B2A0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372319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62600" y="2133600"/>
            <a:ext cx="5410200" cy="3048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4F9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043363-8F7A-0D43-8F32-D88C4C2810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78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 userDrawn="1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 userDrawn="1">
          <p15:clr>
            <a:srgbClr val="FBAE40"/>
          </p15:clr>
        </p15:guide>
        <p15:guide id="10" orient="horz" pos="13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0" y="3858"/>
            <a:ext cx="12166100" cy="685414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30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>
          <p15:clr>
            <a:srgbClr val="FBAE40"/>
          </p15:clr>
        </p15:guide>
        <p15:guide id="10" orient="horz" pos="13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, Caption and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3251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</a:extLst>
          </p:cNvPr>
          <p:cNvSpPr/>
          <p:nvPr userDrawn="1"/>
        </p:nvSpPr>
        <p:spPr>
          <a:xfrm>
            <a:off x="10325100" y="0"/>
            <a:ext cx="1866900" cy="6858000"/>
          </a:xfrm>
          <a:prstGeom prst="rect">
            <a:avLst/>
          </a:prstGeom>
          <a:pattFill prst="dkUpDiag">
            <a:fgClr>
              <a:srgbClr val="004F9D"/>
            </a:fgClr>
            <a:bgClr>
              <a:srgbClr val="01359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66" y="714887"/>
            <a:ext cx="4128416" cy="2714113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74C142-31AF-234D-926E-15F7604CA2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2866" y="3691766"/>
            <a:ext cx="2854035" cy="1666717"/>
          </a:xfrm>
        </p:spPr>
        <p:txBody>
          <a:bodyPr>
            <a:noAutofit/>
          </a:bodyPr>
          <a:lstStyle>
            <a:lvl1pPr marL="0" indent="0" algn="l">
              <a:lnSpc>
                <a:spcPts val="2400"/>
              </a:lnSpc>
              <a:buNone/>
              <a:defRPr sz="1700" b="0" i="0" kern="0" spc="0" baseline="0">
                <a:solidFill>
                  <a:schemeClr val="bg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9934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, Caption and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0"/>
            <a:ext cx="103251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866900" cy="6858000"/>
          </a:xfrm>
          <a:prstGeom prst="rect">
            <a:avLst/>
          </a:prstGeom>
          <a:pattFill prst="dkUpDiag">
            <a:fgClr>
              <a:srgbClr val="004F9D"/>
            </a:fgClr>
            <a:bgClr>
              <a:srgbClr val="01359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1925" y="714887"/>
            <a:ext cx="4128416" cy="2714113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r">
              <a:defRPr sz="60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74C142-31AF-234D-926E-15F7604CA2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16306" y="3691766"/>
            <a:ext cx="2854035" cy="1666717"/>
          </a:xfrm>
        </p:spPr>
        <p:txBody>
          <a:bodyPr>
            <a:noAutofit/>
          </a:bodyPr>
          <a:lstStyle>
            <a:lvl1pPr marL="0" indent="0" algn="r">
              <a:lnSpc>
                <a:spcPts val="2400"/>
              </a:lnSpc>
              <a:buNone/>
              <a:defRPr sz="1700" b="0" i="0" kern="0" spc="0" baseline="0">
                <a:solidFill>
                  <a:schemeClr val="bg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3001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COPY + Pic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D972F3-B67C-BA41-9DE6-D0F069460CA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67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ith COPY + Pic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E506AC32-CF8A-3240-BFFE-0BAE85B420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94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E40814-8CAE-4841-B97D-1290FFB55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03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4176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691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DATA + Pic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FF498322-C164-CC4D-B4E1-8A9EB2E70EA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219200" y="1828800"/>
            <a:ext cx="4343400" cy="3657600"/>
          </a:xfrm>
        </p:spPr>
        <p:txBody>
          <a:bodyPr/>
          <a:lstStyle>
            <a:lvl1pPr>
              <a:defRPr>
                <a:solidFill>
                  <a:srgbClr val="004F9D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E473BD-D837-184C-BEBE-C0149E5773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72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ith DATA + Pic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7A2FCD2B-FE36-6F49-9CCD-8E56619D4DF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629400" y="1828800"/>
            <a:ext cx="4343400" cy="3657600"/>
          </a:xfrm>
        </p:spPr>
        <p:txBody>
          <a:bodyPr/>
          <a:lstStyle>
            <a:lvl1pPr>
              <a:defRPr>
                <a:solidFill>
                  <a:srgbClr val="004F9D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FB6D81-F300-2047-B552-EEA5130E4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8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4176">
          <p15:clr>
            <a:srgbClr val="FBAE40"/>
          </p15:clr>
        </p15:guide>
        <p15:guide id="9" pos="3840">
          <p15:clr>
            <a:srgbClr val="FBAE40"/>
          </p15:clr>
        </p15:guide>
        <p15:guide id="10" pos="691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56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8A068-0B34-8744-823E-4A291939F9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3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08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  <p15:guide id="7" orient="horz" pos="1152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+ R. Pic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614033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62699" y="1812175"/>
            <a:ext cx="4610100" cy="3657600"/>
          </a:xfrm>
        </p:spPr>
        <p:txBody>
          <a:bodyPr>
            <a:noAutofit/>
          </a:bodyPr>
          <a:lstStyle>
            <a:lvl1pPr marL="342900" indent="-34290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Bullet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FB6D81-F300-2047-B552-EEA5130E4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33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>
          <p15:clr>
            <a:srgbClr val="FBAE40"/>
          </p15:clr>
        </p15:guide>
        <p15:guide id="9" pos="41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pattFill prst="dk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9" y="714886"/>
            <a:ext cx="5967713" cy="398888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sz="7200" b="1" i="0">
                <a:solidFill>
                  <a:srgbClr val="004F9D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CB7C41-036F-3C46-985A-A2DA08A2D9DF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671793"/>
            <a:ext cx="7141580" cy="31980"/>
          </a:xfrm>
          <a:prstGeom prst="line">
            <a:avLst/>
          </a:prstGeom>
          <a:ln>
            <a:solidFill>
              <a:srgbClr val="004F9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373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ection Header +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62718" cy="6858000"/>
          </a:xfrm>
          <a:prstGeom prst="rect">
            <a:avLst/>
          </a:prstGeom>
          <a:pattFill prst="dkUpDiag">
            <a:fgClr>
              <a:srgbClr val="004F9D"/>
            </a:fgClr>
            <a:bgClr>
              <a:srgbClr val="01359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7A2BA2-B7FF-5149-B98F-44E9F3D7BA2B}"/>
              </a:ext>
            </a:extLst>
          </p:cNvPr>
          <p:cNvSpPr/>
          <p:nvPr userDrawn="1"/>
        </p:nvSpPr>
        <p:spPr>
          <a:xfrm>
            <a:off x="657676" y="3604628"/>
            <a:ext cx="1343891" cy="138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35FF9D-8F55-774F-A2D7-885F4FB16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01" y="954741"/>
            <a:ext cx="3328911" cy="24742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2718" y="0"/>
            <a:ext cx="7929282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45200-ED8B-854E-8AF4-AE185B01A5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3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ection Header +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A240887-672A-304F-9FA5-1BEF1B2AE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29282" y="0"/>
            <a:ext cx="4262718" cy="6858000"/>
          </a:xfrm>
          <a:prstGeom prst="rect">
            <a:avLst/>
          </a:prstGeom>
          <a:pattFill prst="dkUpDiag">
            <a:fgClr>
              <a:srgbClr val="004F9D"/>
            </a:fgClr>
            <a:bgClr>
              <a:srgbClr val="01359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929282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A85F05C-984C-D042-AFBB-8851E753CF09}"/>
              </a:ext>
            </a:extLst>
          </p:cNvPr>
          <p:cNvSpPr/>
          <p:nvPr userDrawn="1"/>
        </p:nvSpPr>
        <p:spPr>
          <a:xfrm>
            <a:off x="8491193" y="3604628"/>
            <a:ext cx="1343891" cy="1385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CEF31-6BBD-F84E-936F-6782D772F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018" y="954741"/>
            <a:ext cx="3328911" cy="24742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65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82A7DE4-9D1B-B94D-B064-FC6B4CCD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2C1D0E4-3F7B-8E47-99F5-5078B9047C5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A0125DB-FA05-1F44-8F17-9B2134CCC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97536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AFD6A-D2C0-A74E-9AFB-31DA6E393B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76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72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orient="horz" pos="1152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List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>
            <a:extLst>
              <a:ext uri="{FF2B5EF4-FFF2-40B4-BE49-F238E27FC236}">
                <a16:creationId xmlns:a16="http://schemas.microsoft.com/office/drawing/2014/main" id="{3B7F23B7-3D29-7648-8921-3A0E9180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8FD7305-84FB-DD4D-8E52-33C2B3B6A0A5}"/>
              </a:ext>
            </a:extLst>
          </p:cNvPr>
          <p:cNvCxnSpPr/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0015C2C-C98E-C64F-B39D-C237006462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9753600" cy="3657600"/>
          </a:xfrm>
        </p:spPr>
        <p:txBody>
          <a:bodyPr>
            <a:noAutofit/>
          </a:bodyPr>
          <a:lstStyle>
            <a:lvl1pPr marL="0" indent="-16002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10FF76-DE25-8D40-8EFE-7B9A471F0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52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72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orient="horz" pos="1152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 + Data">
    <p:bg>
      <p:bgPr>
        <a:solidFill>
          <a:srgbClr val="004F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D75C93F-9B39-B14E-8F95-3F4F7123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BB6FEF-CAD6-8545-B06F-55D8B5926E2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7B34011-377E-CE42-9302-79559B2A0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3434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629400" y="1828800"/>
            <a:ext cx="4343400" cy="3657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004F9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8957F7-CF9F-E448-9A02-EAAD09EF47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orient="horz" pos="1152" userDrawn="1">
          <p15:clr>
            <a:srgbClr val="FBAE40"/>
          </p15:clr>
        </p15:guide>
        <p15:guide id="4" orient="horz" pos="3456" userDrawn="1">
          <p15:clr>
            <a:srgbClr val="FBAE40"/>
          </p15:clr>
        </p15:guide>
        <p15:guide id="5" pos="6912" userDrawn="1">
          <p15:clr>
            <a:srgbClr val="FBAE40"/>
          </p15:clr>
        </p15:guide>
        <p15:guide id="6" pos="3840" userDrawn="1">
          <p15:clr>
            <a:srgbClr val="FBAE40"/>
          </p15:clr>
        </p15:guide>
        <p15:guide id="7" pos="4176" userDrawn="1">
          <p15:clr>
            <a:srgbClr val="FBAE40"/>
          </p15:clr>
        </p15:guide>
        <p15:guide id="8" pos="35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A0E167-3836-0642-BCC3-4535E090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864725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6B000-B4CE-5D45-B0F6-37FF6D9B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828800"/>
            <a:ext cx="9753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B69483-D310-4C47-9384-835ED571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C688A30-D0E0-AF4A-AB9B-CD0AC88CA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fld id="{6662B9F8-EAF5-A544-B3D2-43A2A7884903}" type="datetimeFigureOut">
              <a:rPr lang="en-US" smtClean="0"/>
              <a:pPr/>
              <a:t>4/5/2023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47E2A7E-8957-394B-836C-16BA372D5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fld id="{F9DACE89-5049-9D42-8713-0737A9D748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58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3" r:id="rId2"/>
    <p:sldLayoutId id="2147483696" r:id="rId3"/>
    <p:sldLayoutId id="2147483673" r:id="rId4"/>
    <p:sldLayoutId id="2147483694" r:id="rId5"/>
    <p:sldLayoutId id="2147483695" r:id="rId6"/>
    <p:sldLayoutId id="2147483682" r:id="rId7"/>
    <p:sldLayoutId id="2147483672" r:id="rId8"/>
    <p:sldLayoutId id="2147483684" r:id="rId9"/>
    <p:sldLayoutId id="2147483686" r:id="rId10"/>
    <p:sldLayoutId id="2147483687" r:id="rId11"/>
    <p:sldLayoutId id="2147483689" r:id="rId12"/>
    <p:sldLayoutId id="2147483688" r:id="rId13"/>
    <p:sldLayoutId id="2147483690" r:id="rId14"/>
    <p:sldLayoutId id="2147483691" r:id="rId15"/>
    <p:sldLayoutId id="2147483692" r:id="rId16"/>
    <p:sldLayoutId id="2147483693" r:id="rId17"/>
    <p:sldLayoutId id="214748367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13591"/>
          </a:solidFill>
          <a:latin typeface="Source Sans Pro" panose="020B050303040302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4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46DF101-A675-804C-BE5B-0B1B1652D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7031" y="850146"/>
            <a:ext cx="7088576" cy="2578854"/>
          </a:xfrm>
        </p:spPr>
        <p:txBody>
          <a:bodyPr/>
          <a:lstStyle/>
          <a:p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 Non-local Formulation of the Elastoplastic Self-Consistent Crystal Plasticity Model: Application to recrystallization and grain fragmentation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807956-4631-E840-A00A-A0F59B890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7029" y="3428999"/>
            <a:ext cx="7088577" cy="921327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Zhangxi “Jesse” Feng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dirty="0"/>
              <a:t>University of New Hampshire, Mechanical Engineering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dirty="0"/>
              <a:t>NH </a:t>
            </a:r>
            <a:r>
              <a:rPr lang="en-US" altLang="en-US" dirty="0" err="1"/>
              <a:t>EPSCoR</a:t>
            </a:r>
            <a:r>
              <a:rPr lang="en-US" altLang="en-US" dirty="0"/>
              <a:t> </a:t>
            </a:r>
            <a:r>
              <a:rPr lang="en-US" altLang="en-US" dirty="0" err="1"/>
              <a:t>Biomade</a:t>
            </a:r>
            <a:r>
              <a:rPr lang="en-US" altLang="en-US" dirty="0"/>
              <a:t> Project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6F4A61-3BB4-0A00-9037-127E1F5FD6C3}"/>
              </a:ext>
            </a:extLst>
          </p:cNvPr>
          <p:cNvSpPr txBox="1"/>
          <p:nvPr/>
        </p:nvSpPr>
        <p:spPr>
          <a:xfrm>
            <a:off x="3807028" y="4488871"/>
            <a:ext cx="76991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02124"/>
                </a:solidFill>
                <a:effectLst/>
                <a:latin typeface="docs-Roboto"/>
              </a:rPr>
              <a:t>Support for the NH </a:t>
            </a:r>
            <a:r>
              <a:rPr lang="en-US" sz="1600" b="0" i="0" dirty="0" err="1">
                <a:solidFill>
                  <a:srgbClr val="202124"/>
                </a:solidFill>
                <a:effectLst/>
                <a:latin typeface="docs-Roboto"/>
              </a:rPr>
              <a:t>EPSCoR</a:t>
            </a:r>
            <a:r>
              <a:rPr lang="en-US" sz="1600" b="0" i="0" dirty="0">
                <a:solidFill>
                  <a:srgbClr val="202124"/>
                </a:solidFill>
                <a:effectLst/>
                <a:latin typeface="docs-Roboto"/>
              </a:rPr>
              <a:t> NH </a:t>
            </a:r>
            <a:r>
              <a:rPr lang="en-US" sz="1600" b="0" i="0" dirty="0" err="1">
                <a:solidFill>
                  <a:srgbClr val="202124"/>
                </a:solidFill>
                <a:effectLst/>
                <a:latin typeface="docs-Roboto"/>
              </a:rPr>
              <a:t>BioMade</a:t>
            </a:r>
            <a:r>
              <a:rPr lang="en-US" sz="1600" b="0" i="0" dirty="0">
                <a:solidFill>
                  <a:srgbClr val="202124"/>
                </a:solidFill>
                <a:effectLst/>
                <a:latin typeface="docs-Roboto"/>
              </a:rPr>
              <a:t> Project is provided by the National Science Foundation's Research Infrastructure Improvement Award # 1757371</a:t>
            </a:r>
            <a:endParaRPr lang="en-US" sz="16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75DBCBC-96BF-4C11-8C94-D0486CE9F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72226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32"/>
    </mc:Choice>
    <mc:Fallback>
      <p:transition spd="slow" advTm="36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Summary and Future works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DE2FA-B713-2F47-B2FB-1CEB58326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The mean-field EPSC model is extended with second moment formulations to predict misorientation distribution within grains to add capability of predicting full-field-like statistics.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Misorientation distribution predictions will be verified with established VPSC model for simulating recrystallization and grain fragmentation behaviors of annealed copper and steel samples.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Intragranular misorientation spreads will be extended to calculate GND densities which in turn adds to the existing dislocation density-based strain-hardening laws.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GND can then be used to predict </a:t>
            </a:r>
            <a:r>
              <a:rPr lang="en-US" altLang="en-US" sz="2000" dirty="0" err="1"/>
              <a:t>backstress</a:t>
            </a:r>
            <a:r>
              <a:rPr lang="en-US" altLang="en-US" sz="2000" dirty="0"/>
              <a:t> in the material during a deformation process.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F24E4E4-09BB-81EF-6DC6-2E4FB0ECD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07406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183"/>
    </mc:Choice>
    <mc:Fallback>
      <p:transition spd="slow" advTm="66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Elastoplastic Self-Consistent Model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DE2FA-B713-2F47-B2FB-1CEB58326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Solves the </a:t>
            </a:r>
            <a:r>
              <a:rPr lang="en-US" altLang="en-US" sz="2000" dirty="0" err="1"/>
              <a:t>Eshelby</a:t>
            </a:r>
            <a:r>
              <a:rPr lang="en-US" altLang="en-US" sz="2000" dirty="0"/>
              <a:t> inclusion problem for each grain, assumed to be ellipsoids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Resolves sample boundary conditions onto individual grains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Mean-field model using average grain states and properties.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F21E9B-202B-B470-256B-AA16B7076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523" y="3044753"/>
            <a:ext cx="9469171" cy="309605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575420F-0398-6473-3AA0-C8E0F6BE3B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349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163"/>
    </mc:Choice>
    <mc:Fallback>
      <p:transition spd="slow" advTm="87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Extensions to EPSC and applications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F1DE2FA-B713-2F47-B2FB-1CEB583262D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38199" y="1588660"/>
                <a:ext cx="10411691" cy="3657600"/>
              </a:xfrm>
            </p:spPr>
            <p:txBody>
              <a:bodyPr/>
              <a:lstStyle/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2000" dirty="0"/>
                  <a:t>Dislocation density-based hardening formulations (Beyerlein 2008):</a:t>
                </a:r>
              </a:p>
              <a:p>
                <a:pPr>
                  <a:spcAft>
                    <a:spcPts val="600"/>
                  </a:spcAft>
                </a:pPr>
                <a:endParaRPr lang="en-US" altLang="en-US" sz="2000" dirty="0"/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𝑡𝑜𝑡</m:t>
                              </m:r>
                            </m:sub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p>
                          </m:sSubSup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p>
                          </m:s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12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𝛼</m:t>
                          </m:r>
                        </m:sup>
                      </m:sSubSup>
                      <m:rad>
                        <m:radPr>
                          <m:degHide m:val="on"/>
                          <m:ctrlPr>
                            <a:rPr lang="en-US" sz="12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𝑠</m:t>
                                  </m:r>
                                  <m:sSup>
                                    <m:sSupPr>
                                      <m:ctrlPr>
                                        <a:rPr lang="en-US" sz="12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等线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等线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p>
                              <m:sSubSup>
                                <m:sSubSup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𝑡𝑜𝑡</m:t>
                                  </m:r>
                                </m:sub>
                                <m:sup>
                                  <m:sSup>
                                    <m:sSupPr>
                                      <m:ctrlPr>
                                        <a:rPr lang="en-US" sz="12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等线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等线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bSup>
                            </m:e>
                          </m:nary>
                        </m:e>
                      </m:rad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m:t>−</m:t>
                      </m:r>
                      <m:sSubSup>
                        <m:sSubSupPr>
                          <m:ctrlPr>
                            <a:rPr lang="en-US" sz="12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𝛼</m:t>
                          </m:r>
                        </m:sup>
                      </m:sSubSup>
                      <m:d>
                        <m:dPr>
                          <m:ctrlPr>
                            <a:rPr lang="en-US" sz="12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𝜀</m:t>
                              </m:r>
                            </m:e>
                          </m:acc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</m:d>
                      <m:sSubSup>
                        <m:sSubSupPr>
                          <m:ctrlPr>
                            <a:rPr lang="en-US" sz="12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𝑡𝑜𝑡</m:t>
                          </m:r>
                        </m:sub>
                        <m:sup>
                          <m:sSup>
                            <m:sSupPr>
                              <m:ctrlPr>
                                <a:rPr lang="en-US" sz="12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p>
                      </m:sSubSup>
                    </m:oMath>
                  </m:oMathPara>
                </a14:m>
                <a:endParaRPr lang="en-US" sz="2000" dirty="0">
                  <a:effectLst/>
                  <a:latin typeface="Calibri" panose="020F050202020403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sz="2000" dirty="0">
                  <a:effectLst/>
                  <a:latin typeface="Calibri" panose="020F050202020403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sup>
                          </m:sSubSup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𝜒</m:t>
                          </m:r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𝛼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等线" panose="02010600030101010101" pitchFamily="2" charset="-122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  <m:t>𝑏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  <m:t>𝛼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Arial" panose="020B0604020202020204" pitchFamily="34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i="1">
                                          <a:effectLst/>
                                          <a:latin typeface="Cambria Math" panose="02040503050406030204" pitchFamily="18" charset="0"/>
                                          <a:ea typeface="等线" panose="02010600030101010101" pitchFamily="2" charset="-122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acc>
                                        <m:accPr>
                                          <m:chr m:val="̇"/>
                                          <m:ctrlP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  <m:t>𝜀</m:t>
                                          </m:r>
                                        </m:e>
                                      </m:acc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̇"/>
                                              <m:ctrlPr>
                                                <a:rPr lang="en-US" sz="20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等线" panose="02010600030101010101" pitchFamily="2" charset="-122"/>
                                                  <a:cs typeface="Arial" panose="020B0604020202020204" pitchFamily="34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0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等线" panose="02010600030101010101" pitchFamily="2" charset="-122"/>
                                                  <a:cs typeface="Arial" panose="020B0604020202020204" pitchFamily="34" charset="0"/>
                                                </a:rPr>
                                                <m:t>𝜀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sz="2000" i="1">
                                              <a:effectLst/>
                                              <a:latin typeface="Cambria Math" panose="02040503050406030204" pitchFamily="18" charset="0"/>
                                              <a:ea typeface="等线" panose="02010600030101010101" pitchFamily="2" charset="-122"/>
                                              <a:cs typeface="Arial" panose="020B0604020202020204" pitchFamily="34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sz="2000" dirty="0">
                  <a:effectLst/>
                  <a:latin typeface="Calibri" panose="020F0502020204030204" pitchFamily="34" charset="0"/>
                  <a:ea typeface="等线" panose="02010600030101010101" pitchFamily="2" charset="-122"/>
                  <a:cs typeface="Arial" panose="020B0604020202020204" pitchFamily="34" charset="0"/>
                </a:endParaRPr>
              </a:p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2000" dirty="0"/>
                  <a:t>Martensitic phase transformation in additively manufactured stainless steels (Feng 2022):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F1DE2FA-B713-2F47-B2FB-1CEB58326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38199" y="1588660"/>
                <a:ext cx="10411691" cy="3657600"/>
              </a:xfrm>
              <a:blipFill>
                <a:blip r:embed="rId4"/>
                <a:stretch>
                  <a:fillRect l="-468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20063F9-843F-0F05-7825-42511966D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72" y="4082473"/>
            <a:ext cx="5181600" cy="26342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4130A9-225A-9D76-3223-A6309DD95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381" y="4075796"/>
            <a:ext cx="5181600" cy="2535162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B80F55CC-1CC0-2C09-7641-20ACE7D4C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3265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446"/>
    </mc:Choice>
    <mc:Fallback>
      <p:transition spd="slow" advTm="141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Proposed extension with non-local formulations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AA2D3-8C8D-AC70-D680-8378116F92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BB7A6D-0FB1-0BB7-1C79-883FBC969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71600"/>
            <a:ext cx="10208119" cy="416690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3FB4D83-3375-A44F-C325-5D137D86B2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86625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551"/>
    </mc:Choice>
    <mc:Fallback>
      <p:transition spd="slow" advTm="88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Implementation differences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69DDA-6632-8C3A-C270-FF62AD15B1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876800" cy="365760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altLang="en-US" sz="2000" b="0" kern="0" baseline="0" dirty="0"/>
              <a:t>VPSC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0" kern="0" baseline="0" dirty="0"/>
              <a:t>Partial derivatives derived from the effective stress potential: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kern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2000" b="0" kern="0" baseline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0" kern="0" baseline="0" dirty="0"/>
              <a:t>Uses power law to describe shear rate on slip system, k: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2000" b="0" kern="0" baseline="0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704634-5887-7746-7FF9-D3E194026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928" y="3038389"/>
            <a:ext cx="4876801" cy="5455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A23914-1A2D-80C7-7D9F-16DBC9A59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852" y="4733820"/>
            <a:ext cx="2514951" cy="75258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23C26D6-17DB-B9C8-AB71-5A2B8290B554}"/>
              </a:ext>
            </a:extLst>
          </p:cNvPr>
          <p:cNvSpPr txBox="1">
            <a:spLocks/>
          </p:cNvSpPr>
          <p:nvPr/>
        </p:nvSpPr>
        <p:spPr>
          <a:xfrm>
            <a:off x="6096000" y="1828800"/>
            <a:ext cx="4876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Source Sans Pro" panose="020B0503030403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ource Sans Pro" panose="020B0503030403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altLang="en-US" sz="2000" b="0" dirty="0"/>
              <a:t>EPSC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0" dirty="0"/>
              <a:t>Partial derivatives are derived from the  homogenization scheme: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kern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kern="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kern="0" dirty="0"/>
              <a:t>Uses power law to describe shear rate on slip system, k: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kern="0" dirty="0"/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422496-72B8-00F8-275F-65D6A4AA6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685" y="2977655"/>
            <a:ext cx="4135788" cy="6670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D374E0-D2EE-7B44-AC85-3958E866C2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2673" y="4793573"/>
            <a:ext cx="4631811" cy="63966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C51B0AD-86D8-382C-A06F-897FC3A05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330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336"/>
    </mc:Choice>
    <mc:Fallback>
      <p:transition spd="slow" advTm="12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Normalized Von Mises stress at 0.35% strain</a:t>
            </a:r>
            <a:endParaRPr lang="en-US" dirty="0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D5E7FA41-65B6-F2A4-8589-C3B52E2E9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14" y="1600561"/>
            <a:ext cx="10148259" cy="460606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A9D7FA6-9075-93E6-EAD0-F83085731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06524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645"/>
    </mc:Choice>
    <mc:Fallback>
      <p:transition spd="slow" advTm="97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Average normalized rotation rate at 0.35% strain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9F7B63-DFC8-C85F-4EFC-D755F0F4E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48876"/>
            <a:ext cx="10069945" cy="432810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3505316-AED2-8EF5-F8DF-32F459341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66974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71"/>
    </mc:Choice>
    <mc:Fallback>
      <p:transition spd="slow" advTm="5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Modeling misorientation distribution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16797B-6A45-116A-80CF-21689E935932}"/>
              </a:ext>
            </a:extLst>
          </p:cNvPr>
          <p:cNvSpPr txBox="1"/>
          <p:nvPr/>
        </p:nvSpPr>
        <p:spPr>
          <a:xfrm>
            <a:off x="635000" y="2776516"/>
            <a:ext cx="222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Initial random texture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815C7-C410-E5EB-19ED-3F79C9CE367A}"/>
              </a:ext>
            </a:extLst>
          </p:cNvPr>
          <p:cNvSpPr txBox="1"/>
          <p:nvPr/>
        </p:nvSpPr>
        <p:spPr>
          <a:xfrm>
            <a:off x="635000" y="5219253"/>
            <a:ext cx="238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Deformed texture after 25% tension in ND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AEFD280-C88D-45AC-9D90-B25C1CB8E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616" y="1620486"/>
            <a:ext cx="7106642" cy="5039428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9387FE0-009F-FED0-FCF2-4EC91625D1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7479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03"/>
    </mc:Choice>
    <mc:Fallback>
      <p:transition spd="slow" advTm="57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8E9DF-748E-8143-AC39-1F43E9C5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err="1"/>
              <a:t>Svm</a:t>
            </a:r>
            <a:r>
              <a:rPr lang="en-US" altLang="en-US" sz="4400" dirty="0"/>
              <a:t> and Average rotation at 25% strain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B94EC7-E7AC-4F8B-D93E-B5832F244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588" y="1833307"/>
            <a:ext cx="9901321" cy="418965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1A5437E-2488-5444-F87D-DF6A2C78F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3838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12"/>
    </mc:Choice>
    <mc:Fallback>
      <p:transition spd="slow" advTm="21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2266</TotalTime>
  <Words>305</Words>
  <Application>Microsoft Office PowerPoint</Application>
  <PresentationFormat>Widescreen</PresentationFormat>
  <Paragraphs>40</Paragraphs>
  <Slides>10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docs-Roboto</vt:lpstr>
      <vt:lpstr>Arial</vt:lpstr>
      <vt:lpstr>Calibri</vt:lpstr>
      <vt:lpstr>Cambria Math</vt:lpstr>
      <vt:lpstr>Source Sans Pro</vt:lpstr>
      <vt:lpstr>Source Sans Pro Light</vt:lpstr>
      <vt:lpstr>1_Custom Design</vt:lpstr>
      <vt:lpstr>A Non-local Formulation of the Elastoplastic Self-Consistent Crystal Plasticity Model: Application to recrystallization and grain fragmentation</vt:lpstr>
      <vt:lpstr>Elastoplastic Self-Consistent Model</vt:lpstr>
      <vt:lpstr>Extensions to EPSC and applications</vt:lpstr>
      <vt:lpstr>Proposed extension with non-local formulations</vt:lpstr>
      <vt:lpstr>Implementation differences</vt:lpstr>
      <vt:lpstr>Normalized Von Mises stress at 0.35% strain</vt:lpstr>
      <vt:lpstr>Average normalized rotation rate at 0.35% strain</vt:lpstr>
      <vt:lpstr>Modeling misorientation distribution</vt:lpstr>
      <vt:lpstr>Svm and Average rotation at 25% strain</vt:lpstr>
      <vt:lpstr>Summary and Future works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Giesta, Pedro</dc:creator>
  <cp:lastModifiedBy>Zhangxi Feng</cp:lastModifiedBy>
  <cp:revision>147</cp:revision>
  <dcterms:created xsi:type="dcterms:W3CDTF">2018-11-28T17:31:55Z</dcterms:created>
  <dcterms:modified xsi:type="dcterms:W3CDTF">2023-04-05T22:12:48Z</dcterms:modified>
</cp:coreProperties>
</file>