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20" d="100"/>
          <a:sy n="20" d="100"/>
        </p:scale>
        <p:origin x="1445" y="-197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rontiersin.org/articles/10.3389/ffgc.2021.673099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https://doi.org/10.1016/j.foreco.2017.03.0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doi.org/10.1139/x02-183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prodinra.inra.fr/ft/894AD6D7-9F0F-4B45-A9A2-FF77AE458DE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5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3688043"/>
            <a:ext cx="10914743" cy="84328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14092" y="4937912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Isolate selection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72096" y="15157648"/>
            <a:ext cx="10914743" cy="7044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Experimental design</a:t>
            </a:r>
            <a:endParaRPr lang="en-US" sz="5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300593" y="6000072"/>
            <a:ext cx="19641782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492932" y="13650545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49" y="22553038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141488"/>
            <a:ext cx="10914743" cy="70415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25439" y="13777876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1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Treatment preparation and fungi culturing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2287297" y="22563439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2314092" y="23688042"/>
            <a:ext cx="19641782" cy="8445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2333504" y="22583890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 smtClean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333504" y="15157647"/>
            <a:ext cx="19641782" cy="70445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3" y="1074875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52335" y="27902410"/>
            <a:ext cx="10914743" cy="41891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4937627"/>
            <a:ext cx="10914743" cy="72645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15183" r="7081"/>
          <a:stretch/>
        </p:blipFill>
        <p:spPr>
          <a:xfrm>
            <a:off x="38183877" y="744543"/>
            <a:ext cx="4244113" cy="3466688"/>
          </a:xfrm>
          <a:prstGeom prst="rect">
            <a:avLst/>
          </a:prstGeom>
        </p:spPr>
      </p:pic>
      <p:sp>
        <p:nvSpPr>
          <p:cNvPr id="49" name="TextBox 5"/>
          <p:cNvSpPr txBox="1"/>
          <p:nvPr/>
        </p:nvSpPr>
        <p:spPr>
          <a:xfrm>
            <a:off x="3159799" y="1110850"/>
            <a:ext cx="3462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Influence of  temperature and nutrient availability on </a:t>
            </a:r>
            <a:r>
              <a: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beech </a:t>
            </a:r>
            <a:r>
              <a: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ark </a:t>
            </a:r>
            <a:r>
              <a: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isease </a:t>
            </a:r>
            <a:r>
              <a:rPr lang="en-US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fungal pathogen growth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6"/>
          <p:cNvSpPr txBox="1"/>
          <p:nvPr/>
        </p:nvSpPr>
        <p:spPr>
          <a:xfrm>
            <a:off x="2395332" y="2470634"/>
            <a:ext cx="36561193" cy="1748272"/>
          </a:xfrm>
          <a:prstGeom prst="rect">
            <a:avLst/>
          </a:prstGeom>
          <a:noFill/>
        </p:spPr>
        <p:txBody>
          <a:bodyPr wrap="square" lIns="146404" tIns="73202" rIns="146404" bIns="73202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Santiago Rivera-Reyes</a:t>
            </a:r>
            <a:r>
              <a:rPr lang="en-US" sz="4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Eric.W. Morrison</a:t>
            </a:r>
            <a:r>
              <a:rPr lang="en-US" sz="44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Jeff Garnas</a:t>
            </a:r>
            <a:r>
              <a:rPr lang="en-US" sz="4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n-US" sz="36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Department of Microbial, cellular and biochemical sciences, </a:t>
            </a:r>
            <a:r>
              <a:rPr lang="en-GB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Department of Natural Resources and the Environment, University </a:t>
            </a:r>
            <a:r>
              <a:rPr lang="en-GB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Hampshire</a:t>
            </a:r>
            <a:r>
              <a:rPr lang="en-GB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Durham</a:t>
            </a:r>
            <a:r>
              <a:rPr lang="en-GB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NH</a:t>
            </a:r>
            <a:r>
              <a:rPr lang="en-GB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369597" y="6338804"/>
            <a:ext cx="10914743" cy="67645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Since the introduction of beech bark disease (BBD) in 1890, American beech (</a:t>
            </a:r>
            <a:r>
              <a:rPr lang="en-US" sz="3600" i="1" dirty="0"/>
              <a:t>Fagus grandifolia</a:t>
            </a:r>
            <a:r>
              <a:rPr lang="en-US" sz="3600" dirty="0"/>
              <a:t>) populations throughout the United States have experienced widespread </a:t>
            </a:r>
            <a:r>
              <a:rPr lang="en-US" sz="3600" dirty="0" smtClean="0"/>
              <a:t>mortality (1</a:t>
            </a:r>
            <a:r>
              <a:rPr lang="en-US" sz="3600" dirty="0" smtClean="0"/>
              <a:t>).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ea typeface="Cambria" panose="02040503050406030204" pitchFamily="18" charset="0"/>
              </a:rPr>
              <a:t>BBD </a:t>
            </a:r>
            <a:r>
              <a:rPr lang="en-US" sz="3600" dirty="0">
                <a:ea typeface="Cambria" panose="02040503050406030204" pitchFamily="18" charset="0"/>
              </a:rPr>
              <a:t>is a disease complex that consists of a scale insect, </a:t>
            </a:r>
            <a:r>
              <a:rPr lang="en-US" sz="3600" i="1" dirty="0">
                <a:ea typeface="Cambria" panose="02040503050406030204" pitchFamily="18" charset="0"/>
              </a:rPr>
              <a:t>Cryptococcus fagisuga</a:t>
            </a:r>
            <a:r>
              <a:rPr lang="en-US" sz="3600" dirty="0">
                <a:ea typeface="Cambria" panose="02040503050406030204" pitchFamily="18" charset="0"/>
              </a:rPr>
              <a:t>, and two species of </a:t>
            </a:r>
            <a:r>
              <a:rPr lang="en-US" sz="3600" i="1" dirty="0">
                <a:ea typeface="Cambria" panose="02040503050406030204" pitchFamily="18" charset="0"/>
              </a:rPr>
              <a:t>Neonectria </a:t>
            </a:r>
            <a:r>
              <a:rPr lang="en-US" sz="3600" dirty="0">
                <a:ea typeface="Cambria" panose="02040503050406030204" pitchFamily="18" charset="0"/>
              </a:rPr>
              <a:t>fungi, </a:t>
            </a:r>
            <a:r>
              <a:rPr lang="en-US" sz="3600" i="1" dirty="0" smtClean="0">
                <a:ea typeface="Cambria" panose="02040503050406030204" pitchFamily="18" charset="0"/>
              </a:rPr>
              <a:t>N. faginata</a:t>
            </a:r>
            <a:r>
              <a:rPr lang="en-US" sz="3600" i="1" dirty="0">
                <a:ea typeface="Cambria" panose="02040503050406030204" pitchFamily="18" charset="0"/>
              </a:rPr>
              <a:t> </a:t>
            </a:r>
            <a:r>
              <a:rPr lang="en-US" sz="3600" dirty="0">
                <a:ea typeface="Cambria" panose="02040503050406030204" pitchFamily="18" charset="0"/>
              </a:rPr>
              <a:t>and </a:t>
            </a:r>
            <a:r>
              <a:rPr lang="en-US" sz="3600" i="1" dirty="0">
                <a:ea typeface="Cambria" panose="02040503050406030204" pitchFamily="18" charset="0"/>
              </a:rPr>
              <a:t>N. ditissima </a:t>
            </a:r>
            <a:r>
              <a:rPr lang="en-US" sz="3600" dirty="0">
                <a:ea typeface="Cambria" panose="02040503050406030204" pitchFamily="18" charset="0"/>
              </a:rPr>
              <a:t>(2). </a:t>
            </a:r>
            <a:endParaRPr lang="en-US" sz="3600" dirty="0">
              <a:ea typeface="Cambria" panose="02040503050406030204" pitchFamily="18" charset="0"/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We </a:t>
            </a:r>
            <a:r>
              <a:rPr lang="en-US" sz="3600" dirty="0"/>
              <a:t>currently lack an understanding of what regulates the prevalence of the two fungal species and how they respond to environmental variation</a:t>
            </a:r>
            <a:r>
              <a:rPr lang="en-US" sz="3600" dirty="0" smtClean="0"/>
              <a:t>.</a:t>
            </a:r>
            <a:endParaRPr lang="en-US" sz="2800" dirty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369597" y="13739003"/>
            <a:ext cx="10914743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Beech bark disease complex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4"/>
          <a:srcRect l="48667" t="18265" r="27191" b="13985"/>
          <a:stretch/>
        </p:blipFill>
        <p:spPr>
          <a:xfrm>
            <a:off x="369597" y="15022612"/>
            <a:ext cx="4240503" cy="7117109"/>
          </a:xfrm>
          <a:prstGeom prst="rect">
            <a:avLst/>
          </a:prstGeom>
        </p:spPr>
      </p:pic>
      <p:cxnSp>
        <p:nvCxnSpPr>
          <p:cNvPr id="57" name="Conector recto de flecha 56"/>
          <p:cNvCxnSpPr/>
          <p:nvPr/>
        </p:nvCxnSpPr>
        <p:spPr>
          <a:xfrm flipV="1">
            <a:off x="4444677" y="16118516"/>
            <a:ext cx="2171700" cy="91443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5"/>
          <a:srcRect l="29039" t="49133" r="50414" b="33087"/>
          <a:stretch/>
        </p:blipFill>
        <p:spPr>
          <a:xfrm>
            <a:off x="6781800" y="15157648"/>
            <a:ext cx="4337117" cy="1850108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6693756" y="17032950"/>
            <a:ext cx="4291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/>
              <a:t>A. </a:t>
            </a:r>
            <a:r>
              <a:rPr lang="en-US" sz="2800" i="1" dirty="0"/>
              <a:t>N. ditissima </a:t>
            </a:r>
            <a:r>
              <a:rPr lang="en-US" sz="2800" b="1" dirty="0"/>
              <a:t>B. </a:t>
            </a:r>
            <a:r>
              <a:rPr lang="en-US" sz="2800" i="1" dirty="0"/>
              <a:t>N.faginata</a:t>
            </a:r>
            <a:endParaRPr lang="es-CO" sz="28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767370" y="17541068"/>
            <a:ext cx="6351547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r>
              <a:rPr lang="en-US" sz="3200" dirty="0" smtClean="0"/>
              <a:t>Perithecia produced by both fungal pathogens on beech trees</a:t>
            </a:r>
          </a:p>
          <a:p>
            <a:endParaRPr lang="en-US" sz="3200" dirty="0"/>
          </a:p>
          <a:p>
            <a:r>
              <a:rPr lang="en-US" sz="3200" b="1" dirty="0" smtClean="0"/>
              <a:t>B. </a:t>
            </a:r>
            <a:r>
              <a:rPr lang="en-US" sz="3200" dirty="0" smtClean="0"/>
              <a:t>White wax masses caused by the initializing insect agent </a:t>
            </a:r>
            <a:r>
              <a:rPr lang="en-US" sz="3200" i="1" dirty="0" smtClean="0"/>
              <a:t>Cryptococcus fagisuga </a:t>
            </a:r>
            <a:endParaRPr lang="en-US" sz="3200" i="1" dirty="0"/>
          </a:p>
        </p:txBody>
      </p:sp>
      <p:cxnSp>
        <p:nvCxnSpPr>
          <p:cNvPr id="66" name="Conector recto de flecha 65"/>
          <p:cNvCxnSpPr/>
          <p:nvPr/>
        </p:nvCxnSpPr>
        <p:spPr>
          <a:xfrm>
            <a:off x="4262202" y="21140346"/>
            <a:ext cx="2024298" cy="9499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PP318 Forest Path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30" y="20632358"/>
            <a:ext cx="2261773" cy="15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ángulo 67"/>
          <p:cNvSpPr/>
          <p:nvPr/>
        </p:nvSpPr>
        <p:spPr>
          <a:xfrm>
            <a:off x="8782157" y="21770389"/>
            <a:ext cx="255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Cryptococcus fagisuga</a:t>
            </a:r>
            <a:r>
              <a:rPr lang="en-US" sz="2000" dirty="0"/>
              <a:t> </a:t>
            </a:r>
            <a:endParaRPr lang="es-CO" sz="2000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69597" y="22501242"/>
            <a:ext cx="10914743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Objectives</a:t>
            </a:r>
            <a:endParaRPr lang="en-US" sz="5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Rectangle 812"/>
          <p:cNvSpPr/>
          <p:nvPr/>
        </p:nvSpPr>
        <p:spPr>
          <a:xfrm>
            <a:off x="575936" y="25086254"/>
            <a:ext cx="10708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We aim to compare </a:t>
            </a:r>
            <a:r>
              <a:rPr lang="en-US" sz="4000" dirty="0"/>
              <a:t>optimal conditions for growth and reproduction across species and source populations of BBD pathogens </a:t>
            </a:r>
            <a:r>
              <a:rPr lang="en-US" sz="4000" dirty="0" smtClean="0"/>
              <a:t>by examining growth </a:t>
            </a:r>
            <a:r>
              <a:rPr lang="en-US" sz="4000" dirty="0"/>
              <a:t>rates, perithecia production and competitive hierarchies of the </a:t>
            </a:r>
            <a:r>
              <a:rPr lang="en-US" sz="4000" dirty="0" smtClean="0"/>
              <a:t>two </a:t>
            </a:r>
            <a:r>
              <a:rPr lang="en-US" sz="4000" dirty="0"/>
              <a:t>fungal species under controlled laboratory conditions, while systematically manipulating environmental factors, including temperature, nitrogen and phosphorous concentrations.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 rotWithShape="1">
          <a:blip r:embed="rId7"/>
          <a:srcRect l="36632" t="41226" r="43002" b="34838"/>
          <a:stretch/>
        </p:blipFill>
        <p:spPr>
          <a:xfrm>
            <a:off x="12428612" y="6527286"/>
            <a:ext cx="9670115" cy="6573474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8"/>
          <a:srcRect l="23956" t="37028" r="42542" b="18493"/>
          <a:stretch/>
        </p:blipFill>
        <p:spPr>
          <a:xfrm>
            <a:off x="22098727" y="6546920"/>
            <a:ext cx="9745001" cy="6573474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22226746" y="5875701"/>
            <a:ext cx="1165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Sampling sites across the BBD range</a:t>
            </a:r>
            <a:endParaRPr lang="en-US" sz="4800" b="1" dirty="0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9"/>
          <a:srcRect l="32011" t="41619" r="22823" b="16026"/>
          <a:stretch/>
        </p:blipFill>
        <p:spPr>
          <a:xfrm>
            <a:off x="12530541" y="15961247"/>
            <a:ext cx="9096016" cy="6009197"/>
          </a:xfrm>
          <a:prstGeom prst="rect">
            <a:avLst/>
          </a:prstGeom>
        </p:spPr>
      </p:pic>
      <p:pic>
        <p:nvPicPr>
          <p:cNvPr id="77" name="Marcador de contenido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593" y="15241047"/>
            <a:ext cx="9943627" cy="6692277"/>
          </a:xfrm>
          <a:prstGeom prst="rect">
            <a:avLst/>
          </a:prstGeom>
        </p:spPr>
      </p:pic>
      <p:sp>
        <p:nvSpPr>
          <p:cNvPr id="79" name="CuadroTexto 78"/>
          <p:cNvSpPr txBox="1"/>
          <p:nvPr/>
        </p:nvSpPr>
        <p:spPr>
          <a:xfrm>
            <a:off x="15900388" y="15130250"/>
            <a:ext cx="532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Treatments</a:t>
            </a:r>
            <a:endParaRPr lang="en-US" sz="6000" b="1" dirty="0"/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12" y="23822146"/>
            <a:ext cx="19500467" cy="8269430"/>
          </a:xfrm>
          <a:prstGeom prst="rect">
            <a:avLst/>
          </a:prstGeom>
        </p:spPr>
      </p:pic>
      <p:sp>
        <p:nvSpPr>
          <p:cNvPr id="81" name="Rectangle 812"/>
          <p:cNvSpPr/>
          <p:nvPr/>
        </p:nvSpPr>
        <p:spPr>
          <a:xfrm>
            <a:off x="32726506" y="6574713"/>
            <a:ext cx="107395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Completely randomized design with a 3x3x2 factorial arrangement with three levels of nitrogen, 3 levels of phosphorus, and  two incubation temperatures 10</a:t>
            </a:r>
            <a:r>
              <a:rPr lang="en-US" sz="3600" dirty="0" smtClean="0">
                <a:cs typeface="Times New Roman" panose="02020603050405020304" pitchFamily="18" charset="0"/>
              </a:rPr>
              <a:t>℃</a:t>
            </a:r>
            <a:r>
              <a:rPr lang="en-US" sz="3600" dirty="0" smtClean="0"/>
              <a:t> and 15 </a:t>
            </a:r>
            <a:r>
              <a:rPr lang="en-US" sz="3600" dirty="0" smtClean="0">
                <a:cs typeface="Times New Roman" panose="02020603050405020304" pitchFamily="18" charset="0"/>
              </a:rPr>
              <a:t>℃.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cs typeface="Times New Roman" panose="02020603050405020304" pitchFamily="18" charset="0"/>
              </a:rPr>
              <a:t>We had three isolates of </a:t>
            </a:r>
            <a:r>
              <a:rPr lang="en-US" sz="3600" i="1" dirty="0" smtClean="0">
                <a:cs typeface="Times New Roman" panose="02020603050405020304" pitchFamily="18" charset="0"/>
              </a:rPr>
              <a:t>N. ditissima </a:t>
            </a:r>
            <a:r>
              <a:rPr lang="en-US" sz="3600" dirty="0" smtClean="0">
                <a:cs typeface="Times New Roman" panose="02020603050405020304" pitchFamily="18" charset="0"/>
              </a:rPr>
              <a:t>and three of </a:t>
            </a:r>
            <a:r>
              <a:rPr lang="en-US" sz="3600" i="1" dirty="0" smtClean="0">
                <a:cs typeface="Times New Roman" panose="02020603050405020304" pitchFamily="18" charset="0"/>
              </a:rPr>
              <a:t>N.faginata </a:t>
            </a:r>
            <a:r>
              <a:rPr lang="en-US" sz="3600" dirty="0" smtClean="0">
                <a:cs typeface="Times New Roman" panose="02020603050405020304" pitchFamily="18" charset="0"/>
              </a:rPr>
              <a:t>each with two replicates per treatment per temperature. The whole experiment was repeated three times.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cs typeface="Times New Roman" panose="02020603050405020304" pitchFamily="18" charset="0"/>
              </a:rPr>
              <a:t>The long and short of the fungal colony was measured in mm after 20 days of incubation to then do a linear regression to get the growth rate.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2" name="Rectangle 812"/>
          <p:cNvSpPr/>
          <p:nvPr/>
        </p:nvSpPr>
        <p:spPr>
          <a:xfrm>
            <a:off x="32591449" y="15306041"/>
            <a:ext cx="1081622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We found a significant positive effect of N on fungal growth rate. However, we also found an interaction indicating that the species responded differentially to N. There was no effect of P</a:t>
            </a:r>
            <a:r>
              <a:rPr lang="en-US" sz="3600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cs typeface="Times New Roman" panose="02020603050405020304" pitchFamily="18" charset="0"/>
              </a:rPr>
              <a:t>We observed that both fungi grew better at 15 ℃ than at 10 </a:t>
            </a:r>
            <a:r>
              <a:rPr lang="en-US" sz="3600" dirty="0">
                <a:cs typeface="Times New Roman" panose="02020603050405020304" pitchFamily="18" charset="0"/>
              </a:rPr>
              <a:t>℃. </a:t>
            </a:r>
            <a:r>
              <a:rPr lang="en-US" sz="3600" dirty="0" smtClean="0">
                <a:cs typeface="Times New Roman" panose="02020603050405020304" pitchFamily="18" charset="0"/>
              </a:rPr>
              <a:t>However there was not an interaction between temperature and species.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cs typeface="Times New Roman" panose="02020603050405020304" pitchFamily="18" charset="0"/>
              </a:rPr>
              <a:t> Geographical origin had a significant effect whereby isolates from NH had a </a:t>
            </a:r>
            <a:r>
              <a:rPr lang="en-US" sz="3600" dirty="0" smtClean="0">
                <a:cs typeface="Times New Roman" panose="02020603050405020304" pitchFamily="18" charset="0"/>
              </a:rPr>
              <a:t>faster </a:t>
            </a:r>
            <a:r>
              <a:rPr lang="en-US" sz="3600" dirty="0" smtClean="0">
                <a:cs typeface="Times New Roman" panose="02020603050405020304" pitchFamily="18" charset="0"/>
              </a:rPr>
              <a:t>growth than those from WV. </a:t>
            </a:r>
            <a:endParaRPr lang="en-US" sz="3600" dirty="0">
              <a:cs typeface="Times New Roman" panose="02020603050405020304" pitchFamily="18" charset="0"/>
            </a:endParaRPr>
          </a:p>
          <a:p>
            <a:endParaRPr lang="en-US" sz="3600" dirty="0" smtClean="0"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4" name="Subtitle 2"/>
          <p:cNvSpPr txBox="1">
            <a:spLocks/>
          </p:cNvSpPr>
          <p:nvPr/>
        </p:nvSpPr>
        <p:spPr>
          <a:xfrm>
            <a:off x="32542190" y="23334419"/>
            <a:ext cx="10914743" cy="32309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600" dirty="0" smtClean="0">
                <a:latin typeface="Cambria" panose="02040503050406030204" pitchFamily="18" charset="0"/>
              </a:rPr>
              <a:t>This research was presented at the north eastern forest pest council 2023 annual meeting held at Lake George, NY thanks to the funding provided </a:t>
            </a:r>
            <a:r>
              <a:rPr lang="en-US" sz="3600" dirty="0">
                <a:latin typeface="Cambria" panose="02040503050406030204" pitchFamily="18" charset="0"/>
              </a:rPr>
              <a:t>by </a:t>
            </a:r>
            <a:r>
              <a:rPr lang="en-US" sz="3600" dirty="0" smtClean="0">
                <a:latin typeface="Cambria" panose="02040503050406030204" pitchFamily="18" charset="0"/>
              </a:rPr>
              <a:t>: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latin typeface="Cambria" panose="02040503050406030204" pitchFamily="18" charset="0"/>
              </a:rPr>
              <a:t>T</a:t>
            </a:r>
            <a:r>
              <a:rPr lang="en-US" sz="3600" dirty="0" smtClean="0">
                <a:latin typeface="Cambria" panose="02040503050406030204" pitchFamily="18" charset="0"/>
              </a:rPr>
              <a:t>he </a:t>
            </a:r>
            <a:r>
              <a:rPr lang="en-US" sz="3600" dirty="0">
                <a:latin typeface="Cambria" panose="02040503050406030204" pitchFamily="18" charset="0"/>
              </a:rPr>
              <a:t>Robert and Ruth Zsigray Academic Enrichment </a:t>
            </a:r>
            <a:r>
              <a:rPr lang="en-US" sz="3600" dirty="0" smtClean="0">
                <a:latin typeface="Cambria" panose="02040503050406030204" pitchFamily="18" charset="0"/>
              </a:rPr>
              <a:t>Fund. 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mbria" panose="02040503050406030204" pitchFamily="18" charset="0"/>
              </a:rPr>
              <a:t>MCBS department and the Graduate school at UNH travel grant.</a:t>
            </a:r>
            <a:endParaRPr lang="en-US" sz="36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</a:endParaRPr>
          </a:p>
          <a:p>
            <a:pPr algn="l"/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32591449" y="28033061"/>
            <a:ext cx="10914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Cale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J. A., Garrison-Johnston, M. T.,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Teale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S. A., &amp;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Castello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J. D. (2017). Beech bark disease in North America: Over a century of research revisited. 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Forest Ecology and Management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394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86–103.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doi.org/10.1016/j.foreco.2017.03.031</a:t>
            </a:r>
            <a:endParaRPr lang="en-US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/>
              <a:t>Morrison, E. W., Kasson, M. T., Heath, J. J., &amp; Garnas, J. R. (2021). Pathogen and </a:t>
            </a:r>
            <a:r>
              <a:rPr lang="en-US" sz="1800" dirty="0" err="1"/>
              <a:t>Endophyte</a:t>
            </a:r>
            <a:r>
              <a:rPr lang="en-US" sz="1800" dirty="0"/>
              <a:t> Assemblages Co-vary With Beech Bark Disease Progression, Tree Decline, and Regional Climate. </a:t>
            </a:r>
            <a:r>
              <a:rPr lang="en-US" sz="1800" i="1" dirty="0"/>
              <a:t>Frontiers in Forests and Global Change</a:t>
            </a:r>
            <a:r>
              <a:rPr lang="en-US" sz="1800" dirty="0"/>
              <a:t>, </a:t>
            </a:r>
            <a:r>
              <a:rPr lang="en-US" sz="1800" i="1" dirty="0" smtClean="0"/>
              <a:t>4</a:t>
            </a:r>
            <a:r>
              <a:rPr lang="en-US" sz="1800" dirty="0" smtClean="0"/>
              <a:t>. </a:t>
            </a:r>
            <a:r>
              <a:rPr lang="en-US" sz="1800" dirty="0" smtClean="0">
                <a:hlinkClick r:id="rId13"/>
              </a:rPr>
              <a:t>https</a:t>
            </a:r>
            <a:r>
              <a:rPr lang="en-US" sz="1800" dirty="0">
                <a:hlinkClick r:id="rId13"/>
              </a:rPr>
              <a:t>://</a:t>
            </a:r>
            <a:r>
              <a:rPr lang="en-US" sz="1800" dirty="0" smtClean="0">
                <a:hlinkClick r:id="rId13"/>
              </a:rPr>
              <a:t>www.frontiersin.org/articles/10.3389/ffgc.2021.673099</a:t>
            </a:r>
            <a:endParaRPr lang="en-US" sz="1800" dirty="0" smtClean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/>
              <a:t>Perrin, R., &amp; Garbaye, J. (1984). </a:t>
            </a:r>
            <a:r>
              <a:rPr lang="es-CO" sz="1800" dirty="0" err="1"/>
              <a:t>Influence</a:t>
            </a:r>
            <a:r>
              <a:rPr lang="es-CO" sz="1800" dirty="0"/>
              <a:t> de la </a:t>
            </a:r>
            <a:r>
              <a:rPr lang="es-CO" sz="1800" dirty="0" err="1"/>
              <a:t>nutrition</a:t>
            </a:r>
            <a:r>
              <a:rPr lang="es-CO" sz="1800" dirty="0"/>
              <a:t> du </a:t>
            </a:r>
            <a:r>
              <a:rPr lang="es-CO" sz="1800" dirty="0" err="1"/>
              <a:t>hetre</a:t>
            </a:r>
            <a:r>
              <a:rPr lang="es-CO" sz="1800" dirty="0"/>
              <a:t> (Fagus </a:t>
            </a:r>
            <a:r>
              <a:rPr lang="es-CO" sz="1800" dirty="0" err="1"/>
              <a:t>sylvatica</a:t>
            </a:r>
            <a:r>
              <a:rPr lang="es-CO" sz="1800" dirty="0"/>
              <a:t> L.) sur la </a:t>
            </a:r>
            <a:r>
              <a:rPr lang="es-CO" sz="1800" dirty="0" err="1"/>
              <a:t>sensibilite</a:t>
            </a:r>
            <a:r>
              <a:rPr lang="es-CO" sz="1800" dirty="0"/>
              <a:t> </a:t>
            </a:r>
            <a:r>
              <a:rPr lang="es-CO" sz="1800" dirty="0" err="1"/>
              <a:t>au</a:t>
            </a:r>
            <a:r>
              <a:rPr lang="es-CO" sz="1800" dirty="0"/>
              <a:t> </a:t>
            </a:r>
            <a:r>
              <a:rPr lang="es-CO" sz="1800" dirty="0" err="1"/>
              <a:t>chancre</a:t>
            </a:r>
            <a:r>
              <a:rPr lang="es-CO" sz="1800" dirty="0"/>
              <a:t> provoque par </a:t>
            </a:r>
            <a:r>
              <a:rPr lang="es-CO" sz="1800" dirty="0" err="1"/>
              <a:t>Nectria</a:t>
            </a:r>
            <a:r>
              <a:rPr lang="es-CO" sz="1800" dirty="0"/>
              <a:t> ditissima Tul. </a:t>
            </a:r>
            <a:r>
              <a:rPr lang="en-US" sz="1800" i="1" dirty="0" err="1"/>
              <a:t>Annales</a:t>
            </a:r>
            <a:r>
              <a:rPr lang="en-US" sz="1800" i="1" dirty="0"/>
              <a:t> des Sciences </a:t>
            </a:r>
            <a:r>
              <a:rPr lang="en-US" sz="1800" i="1" dirty="0" err="1"/>
              <a:t>Forestières</a:t>
            </a:r>
            <a:r>
              <a:rPr lang="en-US" sz="1800" i="1" dirty="0"/>
              <a:t> 4 (41), 449-460. (1984)</a:t>
            </a:r>
            <a:r>
              <a:rPr lang="en-US" sz="1800" dirty="0"/>
              <a:t>. </a:t>
            </a:r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prodinra.inra.fr/ft/894AD6D7-9F0F-4B45-A9A2-FF77AE458DE9</a:t>
            </a:r>
            <a:endParaRPr lang="en-US" sz="1800" dirty="0" smtClean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/>
              <a:t>Latty, E. F., </a:t>
            </a:r>
            <a:r>
              <a:rPr lang="en-US" sz="1800" dirty="0" err="1"/>
              <a:t>Canham</a:t>
            </a:r>
            <a:r>
              <a:rPr lang="en-US" sz="1800" dirty="0"/>
              <a:t>, C. D., &amp; Marks, P. L. (2003). Beech bark disease in northern hardwood forests: The importance of nitrogen dynamics and forest history for disease severity. </a:t>
            </a:r>
            <a:r>
              <a:rPr lang="en-US" sz="1800" i="1" dirty="0"/>
              <a:t>Canadian Journal of Forest Research</a:t>
            </a:r>
            <a:r>
              <a:rPr lang="en-US" sz="1800" dirty="0"/>
              <a:t>, </a:t>
            </a:r>
            <a:r>
              <a:rPr lang="en-US" sz="1800" i="1" dirty="0"/>
              <a:t>33</a:t>
            </a:r>
            <a:r>
              <a:rPr lang="en-US" sz="1800" dirty="0"/>
              <a:t>(2), 257–268. </a:t>
            </a:r>
            <a:r>
              <a:rPr lang="en-US" sz="1800" dirty="0">
                <a:hlinkClick r:id="rId15"/>
              </a:rPr>
              <a:t>https://</a:t>
            </a:r>
            <a:r>
              <a:rPr lang="en-US" sz="1800" dirty="0" smtClean="0">
                <a:hlinkClick r:id="rId15"/>
              </a:rPr>
              <a:t>doi.org/10.1139/x02-183</a:t>
            </a:r>
            <a:endParaRPr lang="en-US" sz="1800" dirty="0" smtClean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700" dirty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700" dirty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700" dirty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613</Words>
  <Application>Microsoft Office PowerPoint</Application>
  <PresentationFormat>Personalizado</PresentationFormat>
  <Paragraphs>77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Office Theme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Cuenta Microsoft</cp:lastModifiedBy>
  <cp:revision>156</cp:revision>
  <dcterms:created xsi:type="dcterms:W3CDTF">2016-03-05T16:55:12Z</dcterms:created>
  <dcterms:modified xsi:type="dcterms:W3CDTF">2023-04-05T15:43:48Z</dcterms:modified>
</cp:coreProperties>
</file>