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279" r:id="rId3"/>
    <p:sldId id="258" r:id="rId4"/>
    <p:sldId id="259" r:id="rId5"/>
    <p:sldId id="260" r:id="rId6"/>
    <p:sldId id="262" r:id="rId7"/>
    <p:sldId id="261" r:id="rId8"/>
    <p:sldId id="263" r:id="rId9"/>
    <p:sldId id="264" r:id="rId10"/>
    <p:sldId id="266" r:id="rId11"/>
    <p:sldId id="267" r:id="rId12"/>
    <p:sldId id="268" r:id="rId13"/>
    <p:sldId id="269" r:id="rId14"/>
    <p:sldId id="270" r:id="rId15"/>
    <p:sldId id="271" r:id="rId16"/>
    <p:sldId id="272" r:id="rId17"/>
    <p:sldId id="273" r:id="rId18"/>
    <p:sldId id="280" r:id="rId19"/>
    <p:sldId id="274" r:id="rId20"/>
    <p:sldId id="281" r:id="rId21"/>
    <p:sldId id="283" r:id="rId22"/>
    <p:sldId id="277"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681"/>
    <a:srgbClr val="0035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013A5-A011-4D16-B87E-290CF95ED689}" v="41" dt="2023-03-12T20:13:33.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60028" autoAdjust="0"/>
  </p:normalViewPr>
  <p:slideViewPr>
    <p:cSldViewPr snapToGrid="0">
      <p:cViewPr varScale="1">
        <p:scale>
          <a:sx n="46" d="100"/>
          <a:sy n="46" d="100"/>
        </p:scale>
        <p:origin x="210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by Perry" userId="055b9138b73f0dcb" providerId="LiveId" clId="{227013A5-A011-4D16-B87E-290CF95ED689}"/>
    <pc:docChg chg="undo custSel addSld delSld modSld sldOrd">
      <pc:chgData name="Shelby Perry" userId="055b9138b73f0dcb" providerId="LiveId" clId="{227013A5-A011-4D16-B87E-290CF95ED689}" dt="2023-03-07T01:24:45.143" v="912" actId="1076"/>
      <pc:docMkLst>
        <pc:docMk/>
      </pc:docMkLst>
      <pc:sldChg chg="addSp modSp mod modNotesTx">
        <pc:chgData name="Shelby Perry" userId="055b9138b73f0dcb" providerId="LiveId" clId="{227013A5-A011-4D16-B87E-290CF95ED689}" dt="2023-02-25T22:05:04.095" v="723" actId="20577"/>
        <pc:sldMkLst>
          <pc:docMk/>
          <pc:sldMk cId="1544778952" sldId="264"/>
        </pc:sldMkLst>
        <pc:spChg chg="add mod">
          <ac:chgData name="Shelby Perry" userId="055b9138b73f0dcb" providerId="LiveId" clId="{227013A5-A011-4D16-B87E-290CF95ED689}" dt="2023-02-24T20:24:37.093" v="429" actId="1076"/>
          <ac:spMkLst>
            <pc:docMk/>
            <pc:sldMk cId="1544778952" sldId="264"/>
            <ac:spMk id="2" creationId="{C4EECBC8-D09B-E27C-24E4-C558D339DEBC}"/>
          </ac:spMkLst>
        </pc:spChg>
        <pc:spChg chg="add mod">
          <ac:chgData name="Shelby Perry" userId="055b9138b73f0dcb" providerId="LiveId" clId="{227013A5-A011-4D16-B87E-290CF95ED689}" dt="2023-02-24T20:25:11.031" v="439" actId="1076"/>
          <ac:spMkLst>
            <pc:docMk/>
            <pc:sldMk cId="1544778952" sldId="264"/>
            <ac:spMk id="3" creationId="{B4951469-046C-FD90-0960-6B92A31BDF27}"/>
          </ac:spMkLst>
        </pc:spChg>
        <pc:picChg chg="mod modCrop">
          <ac:chgData name="Shelby Perry" userId="055b9138b73f0dcb" providerId="LiveId" clId="{227013A5-A011-4D16-B87E-290CF95ED689}" dt="2023-02-24T20:23:33.419" v="380" actId="1076"/>
          <ac:picMkLst>
            <pc:docMk/>
            <pc:sldMk cId="1544778952" sldId="264"/>
            <ac:picMk id="4" creationId="{1D250428-CAE4-73E8-5DC4-48A39E0A4D9B}"/>
          </ac:picMkLst>
        </pc:picChg>
        <pc:picChg chg="mod modCrop">
          <ac:chgData name="Shelby Perry" userId="055b9138b73f0dcb" providerId="LiveId" clId="{227013A5-A011-4D16-B87E-290CF95ED689}" dt="2023-02-24T20:23:36.003" v="381" actId="1076"/>
          <ac:picMkLst>
            <pc:docMk/>
            <pc:sldMk cId="1544778952" sldId="264"/>
            <ac:picMk id="8" creationId="{00C661CB-91E0-FC95-3281-F8C06F9C01FB}"/>
          </ac:picMkLst>
        </pc:picChg>
      </pc:sldChg>
      <pc:sldChg chg="modSp mod modNotesTx">
        <pc:chgData name="Shelby Perry" userId="055b9138b73f0dcb" providerId="LiveId" clId="{227013A5-A011-4D16-B87E-290CF95ED689}" dt="2023-02-25T22:02:34.186" v="693" actId="20577"/>
        <pc:sldMkLst>
          <pc:docMk/>
          <pc:sldMk cId="2745202288" sldId="267"/>
        </pc:sldMkLst>
        <pc:spChg chg="mod">
          <ac:chgData name="Shelby Perry" userId="055b9138b73f0dcb" providerId="LiveId" clId="{227013A5-A011-4D16-B87E-290CF95ED689}" dt="2023-02-23T02:04:07.548" v="368" actId="20577"/>
          <ac:spMkLst>
            <pc:docMk/>
            <pc:sldMk cId="2745202288" sldId="267"/>
            <ac:spMk id="3" creationId="{8F327B2D-923F-26EF-963E-323A430D2F05}"/>
          </ac:spMkLst>
        </pc:spChg>
      </pc:sldChg>
      <pc:sldChg chg="addSp delSp modSp mod modNotesTx">
        <pc:chgData name="Shelby Perry" userId="055b9138b73f0dcb" providerId="LiveId" clId="{227013A5-A011-4D16-B87E-290CF95ED689}" dt="2023-02-25T22:02:27.706" v="692" actId="20577"/>
        <pc:sldMkLst>
          <pc:docMk/>
          <pc:sldMk cId="3622937450" sldId="268"/>
        </pc:sldMkLst>
        <pc:spChg chg="add del mod">
          <ac:chgData name="Shelby Perry" userId="055b9138b73f0dcb" providerId="LiveId" clId="{227013A5-A011-4D16-B87E-290CF95ED689}" dt="2023-02-23T02:03:29.637" v="347"/>
          <ac:spMkLst>
            <pc:docMk/>
            <pc:sldMk cId="3622937450" sldId="268"/>
            <ac:spMk id="5" creationId="{15C88677-6F01-3885-83E8-16F50F390863}"/>
          </ac:spMkLst>
        </pc:spChg>
        <pc:spChg chg="mod">
          <ac:chgData name="Shelby Perry" userId="055b9138b73f0dcb" providerId="LiveId" clId="{227013A5-A011-4D16-B87E-290CF95ED689}" dt="2023-02-25T22:01:16.074" v="685" actId="20577"/>
          <ac:spMkLst>
            <pc:docMk/>
            <pc:sldMk cId="3622937450" sldId="268"/>
            <ac:spMk id="6" creationId="{0E90D259-DF76-9A39-6C06-FA20F632DB99}"/>
          </ac:spMkLst>
        </pc:spChg>
        <pc:picChg chg="del">
          <ac:chgData name="Shelby Perry" userId="055b9138b73f0dcb" providerId="LiveId" clId="{227013A5-A011-4D16-B87E-290CF95ED689}" dt="2023-02-23T02:03:26.559" v="346" actId="478"/>
          <ac:picMkLst>
            <pc:docMk/>
            <pc:sldMk cId="3622937450" sldId="268"/>
            <ac:picMk id="4" creationId="{13C10955-CB49-D486-C546-370EFF5BB2F2}"/>
          </ac:picMkLst>
        </pc:picChg>
        <pc:picChg chg="add mod">
          <ac:chgData name="Shelby Perry" userId="055b9138b73f0dcb" providerId="LiveId" clId="{227013A5-A011-4D16-B87E-290CF95ED689}" dt="2023-02-23T02:03:38.641" v="350" actId="1076"/>
          <ac:picMkLst>
            <pc:docMk/>
            <pc:sldMk cId="3622937450" sldId="268"/>
            <ac:picMk id="8" creationId="{7152698A-FB7E-1968-482A-6818BDE69D3C}"/>
          </ac:picMkLst>
        </pc:picChg>
      </pc:sldChg>
      <pc:sldChg chg="modSp mod modNotesTx">
        <pc:chgData name="Shelby Perry" userId="055b9138b73f0dcb" providerId="LiveId" clId="{227013A5-A011-4D16-B87E-290CF95ED689}" dt="2023-02-25T21:56:02.554" v="660" actId="2"/>
        <pc:sldMkLst>
          <pc:docMk/>
          <pc:sldMk cId="2284178447" sldId="270"/>
        </pc:sldMkLst>
        <pc:spChg chg="mod">
          <ac:chgData name="Shelby Perry" userId="055b9138b73f0dcb" providerId="LiveId" clId="{227013A5-A011-4D16-B87E-290CF95ED689}" dt="2023-02-25T21:56:02.554" v="660" actId="2"/>
          <ac:spMkLst>
            <pc:docMk/>
            <pc:sldMk cId="2284178447" sldId="270"/>
            <ac:spMk id="3" creationId="{38138404-0F00-30D1-DD10-DE7F50ACDA53}"/>
          </ac:spMkLst>
        </pc:spChg>
      </pc:sldChg>
      <pc:sldChg chg="modSp mod">
        <pc:chgData name="Shelby Perry" userId="055b9138b73f0dcb" providerId="LiveId" clId="{227013A5-A011-4D16-B87E-290CF95ED689}" dt="2023-02-23T02:02:54.437" v="338" actId="20577"/>
        <pc:sldMkLst>
          <pc:docMk/>
          <pc:sldMk cId="2676500502" sldId="271"/>
        </pc:sldMkLst>
        <pc:spChg chg="mod">
          <ac:chgData name="Shelby Perry" userId="055b9138b73f0dcb" providerId="LiveId" clId="{227013A5-A011-4D16-B87E-290CF95ED689}" dt="2023-02-23T02:02:54.437" v="338" actId="20577"/>
          <ac:spMkLst>
            <pc:docMk/>
            <pc:sldMk cId="2676500502" sldId="271"/>
            <ac:spMk id="3" creationId="{4B9D245F-8261-DBFC-6C3E-FB0820C2B9A9}"/>
          </ac:spMkLst>
        </pc:spChg>
      </pc:sldChg>
      <pc:sldChg chg="addSp delSp modSp mod modNotesTx">
        <pc:chgData name="Shelby Perry" userId="055b9138b73f0dcb" providerId="LiveId" clId="{227013A5-A011-4D16-B87E-290CF95ED689}" dt="2023-03-07T01:24:45.143" v="912" actId="1076"/>
        <pc:sldMkLst>
          <pc:docMk/>
          <pc:sldMk cId="852580366" sldId="273"/>
        </pc:sldMkLst>
        <pc:spChg chg="del mod">
          <ac:chgData name="Shelby Perry" userId="055b9138b73f0dcb" providerId="LiveId" clId="{227013A5-A011-4D16-B87E-290CF95ED689}" dt="2023-02-23T00:32:12.528" v="4"/>
          <ac:spMkLst>
            <pc:docMk/>
            <pc:sldMk cId="852580366" sldId="273"/>
            <ac:spMk id="2" creationId="{21327EC3-22EE-6BC6-0E8C-9BE3DF56F29C}"/>
          </ac:spMkLst>
        </pc:spChg>
        <pc:spChg chg="add mod">
          <ac:chgData name="Shelby Perry" userId="055b9138b73f0dcb" providerId="LiveId" clId="{227013A5-A011-4D16-B87E-290CF95ED689}" dt="2023-02-25T21:02:27.005" v="468" actId="1076"/>
          <ac:spMkLst>
            <pc:docMk/>
            <pc:sldMk cId="852580366" sldId="273"/>
            <ac:spMk id="2" creationId="{25E57D34-8054-D8ED-F8E3-62FD4CFBEBA8}"/>
          </ac:spMkLst>
        </pc:spChg>
        <pc:spChg chg="add mod">
          <ac:chgData name="Shelby Perry" userId="055b9138b73f0dcb" providerId="LiveId" clId="{227013A5-A011-4D16-B87E-290CF95ED689}" dt="2023-02-25T21:02:27.005" v="468" actId="1076"/>
          <ac:spMkLst>
            <pc:docMk/>
            <pc:sldMk cId="852580366" sldId="273"/>
            <ac:spMk id="7" creationId="{644ADC38-1EAF-B21F-DBDF-6F293595669D}"/>
          </ac:spMkLst>
        </pc:spChg>
        <pc:spChg chg="add mod">
          <ac:chgData name="Shelby Perry" userId="055b9138b73f0dcb" providerId="LiveId" clId="{227013A5-A011-4D16-B87E-290CF95ED689}" dt="2023-02-25T21:02:27.005" v="468" actId="1076"/>
          <ac:spMkLst>
            <pc:docMk/>
            <pc:sldMk cId="852580366" sldId="273"/>
            <ac:spMk id="9" creationId="{53D6D82C-6F9A-5A6C-9A1D-116A3AD9D9F7}"/>
          </ac:spMkLst>
        </pc:spChg>
        <pc:spChg chg="del">
          <ac:chgData name="Shelby Perry" userId="055b9138b73f0dcb" providerId="LiveId" clId="{227013A5-A011-4D16-B87E-290CF95ED689}" dt="2023-02-23T02:02:17.140" v="334" actId="478"/>
          <ac:spMkLst>
            <pc:docMk/>
            <pc:sldMk cId="852580366" sldId="273"/>
            <ac:spMk id="9" creationId="{B98428CF-01F5-B702-E538-09F4644FB9EA}"/>
          </ac:spMkLst>
        </pc:spChg>
        <pc:spChg chg="add mod">
          <ac:chgData name="Shelby Perry" userId="055b9138b73f0dcb" providerId="LiveId" clId="{227013A5-A011-4D16-B87E-290CF95ED689}" dt="2023-02-25T21:02:27.005" v="468" actId="1076"/>
          <ac:spMkLst>
            <pc:docMk/>
            <pc:sldMk cId="852580366" sldId="273"/>
            <ac:spMk id="10" creationId="{C23DF7AA-4187-A03D-4C21-DE3C4A9A84A1}"/>
          </ac:spMkLst>
        </pc:spChg>
        <pc:spChg chg="add mod">
          <ac:chgData name="Shelby Perry" userId="055b9138b73f0dcb" providerId="LiveId" clId="{227013A5-A011-4D16-B87E-290CF95ED689}" dt="2023-02-25T21:02:27.005" v="468" actId="1076"/>
          <ac:spMkLst>
            <pc:docMk/>
            <pc:sldMk cId="852580366" sldId="273"/>
            <ac:spMk id="11" creationId="{823CD664-10D7-30DC-F8CA-829F8ACBC32C}"/>
          </ac:spMkLst>
        </pc:spChg>
        <pc:spChg chg="add del mod">
          <ac:chgData name="Shelby Perry" userId="055b9138b73f0dcb" providerId="LiveId" clId="{227013A5-A011-4D16-B87E-290CF95ED689}" dt="2023-02-25T21:00:41.712" v="458"/>
          <ac:spMkLst>
            <pc:docMk/>
            <pc:sldMk cId="852580366" sldId="273"/>
            <ac:spMk id="12" creationId="{BF029919-F633-530D-9DC8-981B4AEBDECD}"/>
          </ac:spMkLst>
        </pc:spChg>
        <pc:spChg chg="add mod">
          <ac:chgData name="Shelby Perry" userId="055b9138b73f0dcb" providerId="LiveId" clId="{227013A5-A011-4D16-B87E-290CF95ED689}" dt="2023-02-25T21:02:27.005" v="468" actId="1076"/>
          <ac:spMkLst>
            <pc:docMk/>
            <pc:sldMk cId="852580366" sldId="273"/>
            <ac:spMk id="13" creationId="{0D384183-9BC3-32DA-C4A1-CCD645CA8A51}"/>
          </ac:spMkLst>
        </pc:spChg>
        <pc:spChg chg="add mod">
          <ac:chgData name="Shelby Perry" userId="055b9138b73f0dcb" providerId="LiveId" clId="{227013A5-A011-4D16-B87E-290CF95ED689}" dt="2023-02-25T21:02:27.005" v="468" actId="1076"/>
          <ac:spMkLst>
            <pc:docMk/>
            <pc:sldMk cId="852580366" sldId="273"/>
            <ac:spMk id="14" creationId="{4C962973-1E12-415B-2324-BBCDE269475B}"/>
          </ac:spMkLst>
        </pc:spChg>
        <pc:spChg chg="add mod">
          <ac:chgData name="Shelby Perry" userId="055b9138b73f0dcb" providerId="LiveId" clId="{227013A5-A011-4D16-B87E-290CF95ED689}" dt="2023-02-25T21:02:27.005" v="468" actId="1076"/>
          <ac:spMkLst>
            <pc:docMk/>
            <pc:sldMk cId="852580366" sldId="273"/>
            <ac:spMk id="15" creationId="{A4413702-6D73-514E-E85B-ECAE6E2B0A42}"/>
          </ac:spMkLst>
        </pc:spChg>
        <pc:spChg chg="add mod">
          <ac:chgData name="Shelby Perry" userId="055b9138b73f0dcb" providerId="LiveId" clId="{227013A5-A011-4D16-B87E-290CF95ED689}" dt="2023-02-25T21:02:27.005" v="468" actId="1076"/>
          <ac:spMkLst>
            <pc:docMk/>
            <pc:sldMk cId="852580366" sldId="273"/>
            <ac:spMk id="16" creationId="{A3BA059B-50D8-6B3C-74EA-CA351963646B}"/>
          </ac:spMkLst>
        </pc:spChg>
        <pc:spChg chg="add mod">
          <ac:chgData name="Shelby Perry" userId="055b9138b73f0dcb" providerId="LiveId" clId="{227013A5-A011-4D16-B87E-290CF95ED689}" dt="2023-02-25T21:03:47.119" v="517" actId="403"/>
          <ac:spMkLst>
            <pc:docMk/>
            <pc:sldMk cId="852580366" sldId="273"/>
            <ac:spMk id="17" creationId="{20A50B1D-D1A0-BE06-F4DE-B71660209AB1}"/>
          </ac:spMkLst>
        </pc:spChg>
        <pc:spChg chg="add del">
          <ac:chgData name="Shelby Perry" userId="055b9138b73f0dcb" providerId="LiveId" clId="{227013A5-A011-4D16-B87E-290CF95ED689}" dt="2023-02-25T22:00:24.464" v="679" actId="478"/>
          <ac:spMkLst>
            <pc:docMk/>
            <pc:sldMk cId="852580366" sldId="273"/>
            <ac:spMk id="18" creationId="{32D27190-98B7-1CCF-9E2D-02539FF7BF0F}"/>
          </ac:spMkLst>
        </pc:spChg>
        <pc:spChg chg="add mod">
          <ac:chgData name="Shelby Perry" userId="055b9138b73f0dcb" providerId="LiveId" clId="{227013A5-A011-4D16-B87E-290CF95ED689}" dt="2023-03-07T01:24:45.143" v="912" actId="1076"/>
          <ac:spMkLst>
            <pc:docMk/>
            <pc:sldMk cId="852580366" sldId="273"/>
            <ac:spMk id="19" creationId="{ABF6E6F4-A998-5891-E1F2-7BE3C085E836}"/>
          </ac:spMkLst>
        </pc:spChg>
        <pc:picChg chg="add mod">
          <ac:chgData name="Shelby Perry" userId="055b9138b73f0dcb" providerId="LiveId" clId="{227013A5-A011-4D16-B87E-290CF95ED689}" dt="2023-02-25T21:02:27.005" v="468" actId="1076"/>
          <ac:picMkLst>
            <pc:docMk/>
            <pc:sldMk cId="852580366" sldId="273"/>
            <ac:picMk id="3" creationId="{BDAE3E6A-D63C-0834-4CD6-5437BD042268}"/>
          </ac:picMkLst>
        </pc:picChg>
        <pc:picChg chg="del">
          <ac:chgData name="Shelby Perry" userId="055b9138b73f0dcb" providerId="LiveId" clId="{227013A5-A011-4D16-B87E-290CF95ED689}" dt="2023-02-23T00:32:01.868" v="0" actId="478"/>
          <ac:picMkLst>
            <pc:docMk/>
            <pc:sldMk cId="852580366" sldId="273"/>
            <ac:picMk id="7" creationId="{84256045-B3AF-57AB-9E7F-57DA85BF6820}"/>
          </ac:picMkLst>
        </pc:picChg>
      </pc:sldChg>
      <pc:sldChg chg="addSp delSp modSp mod modNotesTx">
        <pc:chgData name="Shelby Perry" userId="055b9138b73f0dcb" providerId="LiveId" clId="{227013A5-A011-4D16-B87E-290CF95ED689}" dt="2023-02-25T22:06:47.715" v="892" actId="20577"/>
        <pc:sldMkLst>
          <pc:docMk/>
          <pc:sldMk cId="2914796656" sldId="274"/>
        </pc:sldMkLst>
        <pc:spChg chg="add mod">
          <ac:chgData name="Shelby Perry" userId="055b9138b73f0dcb" providerId="LiveId" clId="{227013A5-A011-4D16-B87E-290CF95ED689}" dt="2023-02-25T21:14:22.384" v="532" actId="1076"/>
          <ac:spMkLst>
            <pc:docMk/>
            <pc:sldMk cId="2914796656" sldId="274"/>
            <ac:spMk id="3" creationId="{11DB8C35-A87E-F556-463E-ABD22619593A}"/>
          </ac:spMkLst>
        </pc:spChg>
        <pc:spChg chg="add mod">
          <ac:chgData name="Shelby Perry" userId="055b9138b73f0dcb" providerId="LiveId" clId="{227013A5-A011-4D16-B87E-290CF95ED689}" dt="2023-02-25T21:30:12.680" v="538" actId="1076"/>
          <ac:spMkLst>
            <pc:docMk/>
            <pc:sldMk cId="2914796656" sldId="274"/>
            <ac:spMk id="4" creationId="{FBF58908-28E6-4F12-74F4-D2B88B8FB536}"/>
          </ac:spMkLst>
        </pc:spChg>
        <pc:spChg chg="add mod">
          <ac:chgData name="Shelby Perry" userId="055b9138b73f0dcb" providerId="LiveId" clId="{227013A5-A011-4D16-B87E-290CF95ED689}" dt="2023-02-25T21:30:26.601" v="543" actId="1076"/>
          <ac:spMkLst>
            <pc:docMk/>
            <pc:sldMk cId="2914796656" sldId="274"/>
            <ac:spMk id="5" creationId="{F27D39A6-720C-2F93-4540-4C8F6787546F}"/>
          </ac:spMkLst>
        </pc:spChg>
        <pc:spChg chg="add mod">
          <ac:chgData name="Shelby Perry" userId="055b9138b73f0dcb" providerId="LiveId" clId="{227013A5-A011-4D16-B87E-290CF95ED689}" dt="2023-02-25T21:30:47.624" v="549" actId="1076"/>
          <ac:spMkLst>
            <pc:docMk/>
            <pc:sldMk cId="2914796656" sldId="274"/>
            <ac:spMk id="6" creationId="{B0326E8F-07C5-B14A-7636-CB4C6F2D1AA4}"/>
          </ac:spMkLst>
        </pc:spChg>
        <pc:spChg chg="add del">
          <ac:chgData name="Shelby Perry" userId="055b9138b73f0dcb" providerId="LiveId" clId="{227013A5-A011-4D16-B87E-290CF95ED689}" dt="2023-02-25T21:45:43.815" v="551"/>
          <ac:spMkLst>
            <pc:docMk/>
            <pc:sldMk cId="2914796656" sldId="274"/>
            <ac:spMk id="8" creationId="{31C21525-9D0B-3B5E-D3BB-E356B775D193}"/>
          </ac:spMkLst>
        </pc:spChg>
        <pc:spChg chg="add mod">
          <ac:chgData name="Shelby Perry" userId="055b9138b73f0dcb" providerId="LiveId" clId="{227013A5-A011-4D16-B87E-290CF95ED689}" dt="2023-02-25T21:45:56.760" v="556" actId="1076"/>
          <ac:spMkLst>
            <pc:docMk/>
            <pc:sldMk cId="2914796656" sldId="274"/>
            <ac:spMk id="10" creationId="{568BD094-CB07-92F8-7400-3C107542E2F1}"/>
          </ac:spMkLst>
        </pc:spChg>
        <pc:spChg chg="add mod">
          <ac:chgData name="Shelby Perry" userId="055b9138b73f0dcb" providerId="LiveId" clId="{227013A5-A011-4D16-B87E-290CF95ED689}" dt="2023-02-25T21:46:43.058" v="562" actId="14100"/>
          <ac:spMkLst>
            <pc:docMk/>
            <pc:sldMk cId="2914796656" sldId="274"/>
            <ac:spMk id="12" creationId="{8B303ABB-F66B-E6E4-BC3F-224B5493B6EC}"/>
          </ac:spMkLst>
        </pc:spChg>
        <pc:spChg chg="add mod">
          <ac:chgData name="Shelby Perry" userId="055b9138b73f0dcb" providerId="LiveId" clId="{227013A5-A011-4D16-B87E-290CF95ED689}" dt="2023-02-25T21:48:21.367" v="564" actId="1076"/>
          <ac:spMkLst>
            <pc:docMk/>
            <pc:sldMk cId="2914796656" sldId="274"/>
            <ac:spMk id="14" creationId="{35BFAF9D-3EC0-D75B-B08F-0DCC68A58C8A}"/>
          </ac:spMkLst>
        </pc:spChg>
        <pc:spChg chg="add mod">
          <ac:chgData name="Shelby Perry" userId="055b9138b73f0dcb" providerId="LiveId" clId="{227013A5-A011-4D16-B87E-290CF95ED689}" dt="2023-02-25T21:48:25.930" v="566" actId="1076"/>
          <ac:spMkLst>
            <pc:docMk/>
            <pc:sldMk cId="2914796656" sldId="274"/>
            <ac:spMk id="15" creationId="{5A08E0AE-8D8A-F2E7-6D33-4791D6B5D7F6}"/>
          </ac:spMkLst>
        </pc:spChg>
        <pc:spChg chg="add mod">
          <ac:chgData name="Shelby Perry" userId="055b9138b73f0dcb" providerId="LiveId" clId="{227013A5-A011-4D16-B87E-290CF95ED689}" dt="2023-02-25T21:48:55.901" v="568" actId="1076"/>
          <ac:spMkLst>
            <pc:docMk/>
            <pc:sldMk cId="2914796656" sldId="274"/>
            <ac:spMk id="16" creationId="{9FDAD49C-ED88-1EEB-BA2F-A53A69BEA4F4}"/>
          </ac:spMkLst>
        </pc:spChg>
        <pc:spChg chg="add mod">
          <ac:chgData name="Shelby Perry" userId="055b9138b73f0dcb" providerId="LiveId" clId="{227013A5-A011-4D16-B87E-290CF95ED689}" dt="2023-02-25T21:49:01.452" v="570" actId="1076"/>
          <ac:spMkLst>
            <pc:docMk/>
            <pc:sldMk cId="2914796656" sldId="274"/>
            <ac:spMk id="17" creationId="{0C5065A4-83F7-155E-E19B-DEC6C66EF037}"/>
          </ac:spMkLst>
        </pc:spChg>
        <pc:spChg chg="del">
          <ac:chgData name="Shelby Perry" userId="055b9138b73f0dcb" providerId="LiveId" clId="{227013A5-A011-4D16-B87E-290CF95ED689}" dt="2023-02-23T02:01:45.513" v="322" actId="21"/>
          <ac:spMkLst>
            <pc:docMk/>
            <pc:sldMk cId="2914796656" sldId="274"/>
            <ac:spMk id="20" creationId="{DB277264-EF89-3C3A-409D-994FC3795B22}"/>
          </ac:spMkLst>
        </pc:spChg>
        <pc:grpChg chg="del">
          <ac:chgData name="Shelby Perry" userId="055b9138b73f0dcb" providerId="LiveId" clId="{227013A5-A011-4D16-B87E-290CF95ED689}" dt="2023-02-23T00:32:17.204" v="6" actId="478"/>
          <ac:grpSpMkLst>
            <pc:docMk/>
            <pc:sldMk cId="2914796656" sldId="274"/>
            <ac:grpSpMk id="15" creationId="{BCD6FEBB-46B8-12E9-9C60-CA0B8B7EC942}"/>
          </ac:grpSpMkLst>
        </pc:grpChg>
        <pc:picChg chg="add mod">
          <ac:chgData name="Shelby Perry" userId="055b9138b73f0dcb" providerId="LiveId" clId="{227013A5-A011-4D16-B87E-290CF95ED689}" dt="2023-02-25T21:11:21.671" v="520" actId="1076"/>
          <ac:picMkLst>
            <pc:docMk/>
            <pc:sldMk cId="2914796656" sldId="274"/>
            <ac:picMk id="2" creationId="{E4284D09-8F89-9AC4-A045-06B6DEED01D5}"/>
          </ac:picMkLst>
        </pc:picChg>
        <pc:picChg chg="del">
          <ac:chgData name="Shelby Perry" userId="055b9138b73f0dcb" providerId="LiveId" clId="{227013A5-A011-4D16-B87E-290CF95ED689}" dt="2023-02-23T00:32:14.164" v="5" actId="478"/>
          <ac:picMkLst>
            <pc:docMk/>
            <pc:sldMk cId="2914796656" sldId="274"/>
            <ac:picMk id="14" creationId="{EECD6F19-EA47-CF54-CCD5-3AB6FF781944}"/>
          </ac:picMkLst>
        </pc:picChg>
      </pc:sldChg>
      <pc:sldChg chg="delSp modSp del mod">
        <pc:chgData name="Shelby Perry" userId="055b9138b73f0dcb" providerId="LiveId" clId="{227013A5-A011-4D16-B87E-290CF95ED689}" dt="2023-02-23T01:07:48.505" v="29" actId="2696"/>
        <pc:sldMkLst>
          <pc:docMk/>
          <pc:sldMk cId="352471694" sldId="275"/>
        </pc:sldMkLst>
        <pc:spChg chg="del mod">
          <ac:chgData name="Shelby Perry" userId="055b9138b73f0dcb" providerId="LiveId" clId="{227013A5-A011-4D16-B87E-290CF95ED689}" dt="2023-02-23T00:32:31.525" v="11"/>
          <ac:spMkLst>
            <pc:docMk/>
            <pc:sldMk cId="352471694" sldId="275"/>
            <ac:spMk id="2" creationId="{0CC4D7ED-B70D-BA11-5E2E-E2BBF7E3B6A5}"/>
          </ac:spMkLst>
        </pc:spChg>
        <pc:picChg chg="del">
          <ac:chgData name="Shelby Perry" userId="055b9138b73f0dcb" providerId="LiveId" clId="{227013A5-A011-4D16-B87E-290CF95ED689}" dt="2023-02-23T00:32:21.595" v="7" actId="478"/>
          <ac:picMkLst>
            <pc:docMk/>
            <pc:sldMk cId="352471694" sldId="275"/>
            <ac:picMk id="3" creationId="{A4117F47-C5EC-4D72-380C-7C32CE8FF23E}"/>
          </ac:picMkLst>
        </pc:picChg>
        <pc:picChg chg="del">
          <ac:chgData name="Shelby Perry" userId="055b9138b73f0dcb" providerId="LiveId" clId="{227013A5-A011-4D16-B87E-290CF95ED689}" dt="2023-02-23T00:32:23.341" v="8" actId="478"/>
          <ac:picMkLst>
            <pc:docMk/>
            <pc:sldMk cId="352471694" sldId="275"/>
            <ac:picMk id="5" creationId="{4D0D84E7-78D9-811E-949F-3A282FDC9CD5}"/>
          </ac:picMkLst>
        </pc:picChg>
      </pc:sldChg>
      <pc:sldChg chg="del">
        <pc:chgData name="Shelby Perry" userId="055b9138b73f0dcb" providerId="LiveId" clId="{227013A5-A011-4D16-B87E-290CF95ED689}" dt="2023-02-23T00:32:43.814" v="12" actId="2696"/>
        <pc:sldMkLst>
          <pc:docMk/>
          <pc:sldMk cId="1251310557" sldId="276"/>
        </pc:sldMkLst>
      </pc:sldChg>
      <pc:sldChg chg="addSp delSp modSp add mod modNotesTx">
        <pc:chgData name="Shelby Perry" userId="055b9138b73f0dcb" providerId="LiveId" clId="{227013A5-A011-4D16-B87E-290CF95ED689}" dt="2023-02-25T21:04:06.580" v="519"/>
        <pc:sldMkLst>
          <pc:docMk/>
          <pc:sldMk cId="1858438514" sldId="280"/>
        </pc:sldMkLst>
        <pc:spChg chg="add mod">
          <ac:chgData name="Shelby Perry" userId="055b9138b73f0dcb" providerId="LiveId" clId="{227013A5-A011-4D16-B87E-290CF95ED689}" dt="2023-02-25T21:04:06.580" v="519"/>
          <ac:spMkLst>
            <pc:docMk/>
            <pc:sldMk cId="1858438514" sldId="280"/>
            <ac:spMk id="3" creationId="{84AFF2B7-53D5-F150-DD15-5DF6A35DF1FF}"/>
          </ac:spMkLst>
        </pc:spChg>
        <pc:spChg chg="del mod">
          <ac:chgData name="Shelby Perry" userId="055b9138b73f0dcb" providerId="LiveId" clId="{227013A5-A011-4D16-B87E-290CF95ED689}" dt="2023-02-23T02:02:06.340" v="329" actId="478"/>
          <ac:spMkLst>
            <pc:docMk/>
            <pc:sldMk cId="1858438514" sldId="280"/>
            <ac:spMk id="9" creationId="{B98428CF-01F5-B702-E538-09F4644FB9EA}"/>
          </ac:spMkLst>
        </pc:spChg>
        <pc:picChg chg="add mod">
          <ac:chgData name="Shelby Perry" userId="055b9138b73f0dcb" providerId="LiveId" clId="{227013A5-A011-4D16-B87E-290CF95ED689}" dt="2023-02-25T21:04:04.774" v="518" actId="1076"/>
          <ac:picMkLst>
            <pc:docMk/>
            <pc:sldMk cId="1858438514" sldId="280"/>
            <ac:picMk id="2" creationId="{BB43D8A7-29EA-9626-60D2-69FE53EF450B}"/>
          </ac:picMkLst>
        </pc:picChg>
        <pc:picChg chg="del">
          <ac:chgData name="Shelby Perry" userId="055b9138b73f0dcb" providerId="LiveId" clId="{227013A5-A011-4D16-B87E-290CF95ED689}" dt="2023-02-23T01:06:22.589" v="25" actId="478"/>
          <ac:picMkLst>
            <pc:docMk/>
            <pc:sldMk cId="1858438514" sldId="280"/>
            <ac:picMk id="3" creationId="{BDAE3E6A-D63C-0834-4CD6-5437BD042268}"/>
          </ac:picMkLst>
        </pc:picChg>
      </pc:sldChg>
      <pc:sldChg chg="new del">
        <pc:chgData name="Shelby Perry" userId="055b9138b73f0dcb" providerId="LiveId" clId="{227013A5-A011-4D16-B87E-290CF95ED689}" dt="2023-02-23T01:06:16.631" v="23" actId="680"/>
        <pc:sldMkLst>
          <pc:docMk/>
          <pc:sldMk cId="3293145481" sldId="280"/>
        </pc:sldMkLst>
      </pc:sldChg>
      <pc:sldChg chg="addSp delSp modSp add mod modNotesTx">
        <pc:chgData name="Shelby Perry" userId="055b9138b73f0dcb" providerId="LiveId" clId="{227013A5-A011-4D16-B87E-290CF95ED689}" dt="2023-02-25T21:50:30.444" v="633" actId="1076"/>
        <pc:sldMkLst>
          <pc:docMk/>
          <pc:sldMk cId="174612027" sldId="281"/>
        </pc:sldMkLst>
        <pc:spChg chg="add mod">
          <ac:chgData name="Shelby Perry" userId="055b9138b73f0dcb" providerId="LiveId" clId="{227013A5-A011-4D16-B87E-290CF95ED689}" dt="2023-02-25T21:50:30.444" v="633" actId="1076"/>
          <ac:spMkLst>
            <pc:docMk/>
            <pc:sldMk cId="174612027" sldId="281"/>
            <ac:spMk id="2" creationId="{2AA736F7-76A7-5949-4DCC-60C7CF90E803}"/>
          </ac:spMkLst>
        </pc:spChg>
        <pc:spChg chg="del">
          <ac:chgData name="Shelby Perry" userId="055b9138b73f0dcb" providerId="LiveId" clId="{227013A5-A011-4D16-B87E-290CF95ED689}" dt="2023-02-23T02:01:53.777" v="325" actId="478"/>
          <ac:spMkLst>
            <pc:docMk/>
            <pc:sldMk cId="174612027" sldId="281"/>
            <ac:spMk id="20" creationId="{DB277264-EF89-3C3A-409D-994FC3795B22}"/>
          </ac:spMkLst>
        </pc:spChg>
        <pc:picChg chg="del">
          <ac:chgData name="Shelby Perry" userId="055b9138b73f0dcb" providerId="LiveId" clId="{227013A5-A011-4D16-B87E-290CF95ED689}" dt="2023-02-23T01:15:59.445" v="51" actId="478"/>
          <ac:picMkLst>
            <pc:docMk/>
            <pc:sldMk cId="174612027" sldId="281"/>
            <ac:picMk id="2" creationId="{E4284D09-8F89-9AC4-A045-06B6DEED01D5}"/>
          </ac:picMkLst>
        </pc:picChg>
        <pc:picChg chg="add mod">
          <ac:chgData name="Shelby Perry" userId="055b9138b73f0dcb" providerId="LiveId" clId="{227013A5-A011-4D16-B87E-290CF95ED689}" dt="2023-02-25T21:50:26.265" v="631" actId="1076"/>
          <ac:picMkLst>
            <pc:docMk/>
            <pc:sldMk cId="174612027" sldId="281"/>
            <ac:picMk id="3" creationId="{41EDA47F-21F6-947C-681B-6AF2B8704180}"/>
          </ac:picMkLst>
        </pc:picChg>
      </pc:sldChg>
      <pc:sldChg chg="addSp delSp modSp add del mod modNotesTx">
        <pc:chgData name="Shelby Perry" userId="055b9138b73f0dcb" providerId="LiveId" clId="{227013A5-A011-4D16-B87E-290CF95ED689}" dt="2023-02-23T01:59:09.552" v="310" actId="2696"/>
        <pc:sldMkLst>
          <pc:docMk/>
          <pc:sldMk cId="3845498115" sldId="282"/>
        </pc:sldMkLst>
        <pc:spChg chg="add del mod">
          <ac:chgData name="Shelby Perry" userId="055b9138b73f0dcb" providerId="LiveId" clId="{227013A5-A011-4D16-B87E-290CF95ED689}" dt="2023-02-23T01:58:28.720" v="305"/>
          <ac:spMkLst>
            <pc:docMk/>
            <pc:sldMk cId="3845498115" sldId="282"/>
            <ac:spMk id="2" creationId="{0B1E200C-EB8E-93BB-1F09-C221BF2A6647}"/>
          </ac:spMkLst>
        </pc:spChg>
        <pc:picChg chg="del">
          <ac:chgData name="Shelby Perry" userId="055b9138b73f0dcb" providerId="LiveId" clId="{227013A5-A011-4D16-B87E-290CF95ED689}" dt="2023-02-23T01:57:12.288" v="292" actId="478"/>
          <ac:picMkLst>
            <pc:docMk/>
            <pc:sldMk cId="3845498115" sldId="282"/>
            <ac:picMk id="3" creationId="{41EDA47F-21F6-947C-681B-6AF2B8704180}"/>
          </ac:picMkLst>
        </pc:picChg>
      </pc:sldChg>
      <pc:sldChg chg="addSp delSp modSp add mod ord">
        <pc:chgData name="Shelby Perry" userId="055b9138b73f0dcb" providerId="LiveId" clId="{227013A5-A011-4D16-B87E-290CF95ED689}" dt="2023-02-25T21:57:19.845" v="677" actId="20577"/>
        <pc:sldMkLst>
          <pc:docMk/>
          <pc:sldMk cId="2464958743" sldId="283"/>
        </pc:sldMkLst>
        <pc:spChg chg="del">
          <ac:chgData name="Shelby Perry" userId="055b9138b73f0dcb" providerId="LiveId" clId="{227013A5-A011-4D16-B87E-290CF95ED689}" dt="2023-02-25T21:54:53.064" v="635" actId="478"/>
          <ac:spMkLst>
            <pc:docMk/>
            <pc:sldMk cId="2464958743" sldId="283"/>
            <ac:spMk id="2" creationId="{48D9136A-D32B-0455-EFF7-5C795C3C4648}"/>
          </ac:spMkLst>
        </pc:spChg>
        <pc:spChg chg="add del mod">
          <ac:chgData name="Shelby Perry" userId="055b9138b73f0dcb" providerId="LiveId" clId="{227013A5-A011-4D16-B87E-290CF95ED689}" dt="2023-02-25T21:55:05.942" v="639"/>
          <ac:spMkLst>
            <pc:docMk/>
            <pc:sldMk cId="2464958743" sldId="283"/>
            <ac:spMk id="3" creationId="{F1D04713-30E9-7BE1-357C-0FA514DEF93E}"/>
          </ac:spMkLst>
        </pc:spChg>
        <pc:spChg chg="del">
          <ac:chgData name="Shelby Perry" userId="055b9138b73f0dcb" providerId="LiveId" clId="{227013A5-A011-4D16-B87E-290CF95ED689}" dt="2023-02-23T01:59:27.955" v="311" actId="21"/>
          <ac:spMkLst>
            <pc:docMk/>
            <pc:sldMk cId="2464958743" sldId="283"/>
            <ac:spMk id="4" creationId="{E14B63F8-E5FB-3E5D-8BF1-16589113357F}"/>
          </ac:spMkLst>
        </pc:spChg>
        <pc:spChg chg="add mod">
          <ac:chgData name="Shelby Perry" userId="055b9138b73f0dcb" providerId="LiveId" clId="{227013A5-A011-4D16-B87E-290CF95ED689}" dt="2023-02-25T21:56:10.282" v="661" actId="1076"/>
          <ac:spMkLst>
            <pc:docMk/>
            <pc:sldMk cId="2464958743" sldId="283"/>
            <ac:spMk id="4" creationId="{F8629911-7B7B-EBB6-E19D-2D1E677EE6DF}"/>
          </ac:spMkLst>
        </pc:spChg>
        <pc:spChg chg="add mod">
          <ac:chgData name="Shelby Perry" userId="055b9138b73f0dcb" providerId="LiveId" clId="{227013A5-A011-4D16-B87E-290CF95ED689}" dt="2023-02-25T21:57:19.845" v="677" actId="20577"/>
          <ac:spMkLst>
            <pc:docMk/>
            <pc:sldMk cId="2464958743" sldId="283"/>
            <ac:spMk id="6" creationId="{CD64AC2A-B84A-5E67-2D87-B5C48E515A0E}"/>
          </ac:spMkLst>
        </pc:spChg>
        <pc:spChg chg="del">
          <ac:chgData name="Shelby Perry" userId="055b9138b73f0dcb" providerId="LiveId" clId="{227013A5-A011-4D16-B87E-290CF95ED689}" dt="2023-02-23T01:58:20.037" v="301" actId="478"/>
          <ac:spMkLst>
            <pc:docMk/>
            <pc:sldMk cId="2464958743" sldId="283"/>
            <ac:spMk id="8" creationId="{F9A34166-4597-A71E-38E2-5EFFE41A3F76}"/>
          </ac:spMkLst>
        </pc:spChg>
        <pc:spChg chg="add del mod">
          <ac:chgData name="Shelby Perry" userId="055b9138b73f0dcb" providerId="LiveId" clId="{227013A5-A011-4D16-B87E-290CF95ED689}" dt="2023-02-23T01:59:31.029" v="312" actId="478"/>
          <ac:spMkLst>
            <pc:docMk/>
            <pc:sldMk cId="2464958743" sldId="283"/>
            <ac:spMk id="10" creationId="{38D47056-938F-2922-86A1-D572A25C5C62}"/>
          </ac:spMkLst>
        </pc:spChg>
        <pc:picChg chg="del">
          <ac:chgData name="Shelby Perry" userId="055b9138b73f0dcb" providerId="LiveId" clId="{227013A5-A011-4D16-B87E-290CF95ED689}" dt="2023-02-23T01:58:12.940" v="299" actId="478"/>
          <ac:picMkLst>
            <pc:docMk/>
            <pc:sldMk cId="2464958743" sldId="283"/>
            <ac:picMk id="5" creationId="{A9AACA4A-BFD5-3A41-059D-0F46AC033E6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4C0D8-4857-4842-ACE3-75E712563C70}" type="datetimeFigureOut">
              <a:rPr lang="en-US" smtClean="0"/>
              <a:t>3/12/2023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6521F-6213-460A-B3F2-FB89F65CC252}" type="slidenum">
              <a:rPr lang="en-US" smtClean="0"/>
              <a:t>‹#›</a:t>
            </a:fld>
            <a:endParaRPr lang="en-US" dirty="0"/>
          </a:p>
        </p:txBody>
      </p:sp>
    </p:spTree>
    <p:extLst>
      <p:ext uri="{BB962C8B-B14F-4D97-AF65-F5344CB8AC3E}">
        <p14:creationId xmlns:p14="http://schemas.microsoft.com/office/powerpoint/2010/main" val="347580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there, my name is Shelby Perry and today I will be discussing the effects of fish size, stocking density, and photoperiod on the aggression of juvenile lumpfish. </a:t>
            </a:r>
          </a:p>
        </p:txBody>
      </p:sp>
      <p:sp>
        <p:nvSpPr>
          <p:cNvPr id="4" name="Slide Number Placeholder 3"/>
          <p:cNvSpPr>
            <a:spLocks noGrp="1"/>
          </p:cNvSpPr>
          <p:nvPr>
            <p:ph type="sldNum" sz="quarter" idx="5"/>
          </p:nvPr>
        </p:nvSpPr>
        <p:spPr/>
        <p:txBody>
          <a:bodyPr/>
          <a:lstStyle/>
          <a:p>
            <a:fld id="{F4D6521F-6213-460A-B3F2-FB89F65CC252}" type="slidenum">
              <a:rPr lang="en-US" smtClean="0"/>
              <a:t>1</a:t>
            </a:fld>
            <a:endParaRPr lang="en-US" dirty="0"/>
          </a:p>
        </p:txBody>
      </p:sp>
    </p:spTree>
    <p:extLst>
      <p:ext uri="{BB962C8B-B14F-4D97-AF65-F5344CB8AC3E}">
        <p14:creationId xmlns:p14="http://schemas.microsoft.com/office/powerpoint/2010/main" val="2943628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me into my current research. Though stocking density did not affect fin nipping, we posed the question, would another stressor, that of light, have an effect, whether that be an individual effect or a compounded one. </a:t>
            </a:r>
          </a:p>
        </p:txBody>
      </p:sp>
      <p:sp>
        <p:nvSpPr>
          <p:cNvPr id="4" name="Slide Number Placeholder 3"/>
          <p:cNvSpPr>
            <a:spLocks noGrp="1"/>
          </p:cNvSpPr>
          <p:nvPr>
            <p:ph type="sldNum" sz="quarter" idx="5"/>
          </p:nvPr>
        </p:nvSpPr>
        <p:spPr/>
        <p:txBody>
          <a:bodyPr/>
          <a:lstStyle/>
          <a:p>
            <a:fld id="{F4D6521F-6213-460A-B3F2-FB89F65CC252}" type="slidenum">
              <a:rPr lang="en-US" smtClean="0"/>
              <a:t>10</a:t>
            </a:fld>
            <a:endParaRPr lang="en-US" dirty="0"/>
          </a:p>
        </p:txBody>
      </p:sp>
    </p:spTree>
    <p:extLst>
      <p:ext uri="{BB962C8B-B14F-4D97-AF65-F5344CB8AC3E}">
        <p14:creationId xmlns:p14="http://schemas.microsoft.com/office/powerpoint/2010/main" val="103694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Eggs from the 2021 cohort were procured from memorial university - </a:t>
            </a:r>
          </a:p>
          <a:p>
            <a:endParaRPr lang="en-US" dirty="0"/>
          </a:p>
          <a:p>
            <a:r>
              <a:rPr lang="en-US" dirty="0"/>
              <a:t>Time yourself and if need more time add in stuff about our rearing protocol. Add in between the fertilized egg stage and the size grading </a:t>
            </a:r>
          </a:p>
        </p:txBody>
      </p:sp>
      <p:sp>
        <p:nvSpPr>
          <p:cNvPr id="4" name="Slide Number Placeholder 3"/>
          <p:cNvSpPr>
            <a:spLocks noGrp="1"/>
          </p:cNvSpPr>
          <p:nvPr>
            <p:ph type="sldNum" sz="quarter" idx="5"/>
          </p:nvPr>
        </p:nvSpPr>
        <p:spPr/>
        <p:txBody>
          <a:bodyPr/>
          <a:lstStyle/>
          <a:p>
            <a:fld id="{F4D6521F-6213-460A-B3F2-FB89F65CC252}" type="slidenum">
              <a:rPr lang="en-US" smtClean="0"/>
              <a:t>11</a:t>
            </a:fld>
            <a:endParaRPr lang="en-US" dirty="0"/>
          </a:p>
        </p:txBody>
      </p:sp>
    </p:spTree>
    <p:extLst>
      <p:ext uri="{BB962C8B-B14F-4D97-AF65-F5344CB8AC3E}">
        <p14:creationId xmlns:p14="http://schemas.microsoft.com/office/powerpoint/2010/main" val="2777245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fish size was chosen as a treatment due to observations during previous rearing seasons. </a:t>
            </a:r>
          </a:p>
          <a:p>
            <a:endParaRPr lang="en-US" dirty="0"/>
          </a:p>
          <a:p>
            <a:r>
              <a:rPr lang="en-US" dirty="0"/>
              <a:t>Light Intensity, again, was chosen for its role in biological processes, as well as lumpfish are visual feeders.</a:t>
            </a:r>
          </a:p>
          <a:p>
            <a:endParaRPr lang="en-US" dirty="0"/>
          </a:p>
          <a:p>
            <a:r>
              <a:rPr lang="en-US" dirty="0"/>
              <a:t>Stocking density, as high stocking densities would facilitate higher interactions between individuals. </a:t>
            </a:r>
          </a:p>
          <a:p>
            <a:endParaRPr lang="en-US" dirty="0"/>
          </a:p>
          <a:p>
            <a:r>
              <a:rPr lang="en-US" dirty="0"/>
              <a:t>Here in this figure, you can see our set up, in which each of these boxes (points to large boxes) represent a light treatment. </a:t>
            </a:r>
          </a:p>
          <a:p>
            <a:endParaRPr lang="en-US" dirty="0"/>
          </a:p>
          <a:p>
            <a:r>
              <a:rPr lang="en-US" dirty="0"/>
              <a:t>You can see that in each of the light treatments, we have 5 and 11g fish tanks, except in ambient treatment.  This was due to a lack of 11g fish due to a die off that had occurred during the rearing season.  Tank placements were randomly assigned with 5g and 11g alternating. </a:t>
            </a:r>
          </a:p>
          <a:p>
            <a:endParaRPr lang="en-US" dirty="0"/>
          </a:p>
          <a:p>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12</a:t>
            </a:fld>
            <a:endParaRPr lang="en-US" dirty="0"/>
          </a:p>
        </p:txBody>
      </p:sp>
    </p:spTree>
    <p:extLst>
      <p:ext uri="{BB962C8B-B14F-4D97-AF65-F5344CB8AC3E}">
        <p14:creationId xmlns:p14="http://schemas.microsoft.com/office/powerpoint/2010/main" val="391827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were stocked into 3L aquaria. This small scale allows for greater replication, due to lack of space in our laboratory. </a:t>
            </a:r>
          </a:p>
          <a:p>
            <a:endParaRPr lang="en-US" dirty="0"/>
          </a:p>
          <a:p>
            <a:r>
              <a:rPr lang="en-US" dirty="0"/>
              <a:t>The aquaria were then placed into three separate flow-through, ambient temperature and salinity filtered seawater systems. </a:t>
            </a:r>
          </a:p>
          <a:p>
            <a:endParaRPr lang="en-US" dirty="0"/>
          </a:p>
          <a:p>
            <a:r>
              <a:rPr lang="en-US" dirty="0"/>
              <a:t>Each system comprised an individual light treatment and was housed in an enclosure constructed from a PVC frame and thick panda film in order to block out any ambient laboratory lighting. </a:t>
            </a:r>
          </a:p>
        </p:txBody>
      </p:sp>
      <p:sp>
        <p:nvSpPr>
          <p:cNvPr id="4" name="Slide Number Placeholder 3"/>
          <p:cNvSpPr>
            <a:spLocks noGrp="1"/>
          </p:cNvSpPr>
          <p:nvPr>
            <p:ph type="sldNum" sz="quarter" idx="5"/>
          </p:nvPr>
        </p:nvSpPr>
        <p:spPr/>
        <p:txBody>
          <a:bodyPr/>
          <a:lstStyle/>
          <a:p>
            <a:fld id="{F4D6521F-6213-460A-B3F2-FB89F65CC252}" type="slidenum">
              <a:rPr lang="en-US" smtClean="0"/>
              <a:t>13</a:t>
            </a:fld>
            <a:endParaRPr lang="en-US" dirty="0"/>
          </a:p>
        </p:txBody>
      </p:sp>
    </p:spTree>
    <p:extLst>
      <p:ext uri="{BB962C8B-B14F-4D97-AF65-F5344CB8AC3E}">
        <p14:creationId xmlns:p14="http://schemas.microsoft.com/office/powerpoint/2010/main" val="2889674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beginning of the experiment, 5g fish were fed a starting size of</a:t>
            </a:r>
            <a:r>
              <a:rPr lang="en-US" dirty="0">
                <a:highlight>
                  <a:srgbClr val="FFFF00"/>
                </a:highlight>
              </a:rPr>
              <a:t> </a:t>
            </a:r>
            <a:r>
              <a:rPr lang="en-US" b="1" dirty="0">
                <a:highlight>
                  <a:srgbClr val="FFFF00"/>
                </a:highlight>
              </a:rPr>
              <a:t>0.8mm</a:t>
            </a:r>
            <a:r>
              <a:rPr lang="en-US" dirty="0"/>
              <a:t>, transitioned to 1.2mm at two weeks, and to </a:t>
            </a:r>
            <a:r>
              <a:rPr lang="en-US" b="1" dirty="0"/>
              <a:t>1.8mm</a:t>
            </a:r>
            <a:r>
              <a:rPr lang="en-US" dirty="0"/>
              <a:t> feed at 6 weeks. 11g fish were fed a starting diet size of 1.2mm, transitioned to 1.8mm at 2 weeks, and 2.0mm feed at 6 weeks. *</a:t>
            </a:r>
          </a:p>
          <a:p>
            <a:endParaRPr lang="en-US" dirty="0"/>
          </a:p>
          <a:p>
            <a:r>
              <a:rPr lang="en-US" dirty="0"/>
              <a:t>As fish grew, feed size was adjusted accordingly</a:t>
            </a:r>
          </a:p>
        </p:txBody>
      </p:sp>
      <p:sp>
        <p:nvSpPr>
          <p:cNvPr id="4" name="Slide Number Placeholder 3"/>
          <p:cNvSpPr>
            <a:spLocks noGrp="1"/>
          </p:cNvSpPr>
          <p:nvPr>
            <p:ph type="sldNum" sz="quarter" idx="5"/>
          </p:nvPr>
        </p:nvSpPr>
        <p:spPr/>
        <p:txBody>
          <a:bodyPr/>
          <a:lstStyle/>
          <a:p>
            <a:fld id="{F4D6521F-6213-460A-B3F2-FB89F65CC252}" type="slidenum">
              <a:rPr lang="en-US" smtClean="0"/>
              <a:t>14</a:t>
            </a:fld>
            <a:endParaRPr lang="en-US" dirty="0"/>
          </a:p>
        </p:txBody>
      </p:sp>
    </p:spTree>
    <p:extLst>
      <p:ext uri="{BB962C8B-B14F-4D97-AF65-F5344CB8AC3E}">
        <p14:creationId xmlns:p14="http://schemas.microsoft.com/office/powerpoint/2010/main" val="3315852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during this time that Aggression was quantified with the use of a fin nipping scale. </a:t>
            </a:r>
          </a:p>
          <a:p>
            <a:endParaRPr lang="en-US" dirty="0"/>
          </a:p>
          <a:p>
            <a:endParaRPr lang="en-US" dirty="0"/>
          </a:p>
          <a:p>
            <a:endParaRPr lang="en-US" dirty="0"/>
          </a:p>
          <a:p>
            <a:r>
              <a:rPr lang="en-US" dirty="0"/>
              <a:t>In order to maintain stocking density, from the sampled fish, a tank density was estimated, and fish were then removed in order to revert the tank back to its original stocking density.</a:t>
            </a:r>
          </a:p>
          <a:p>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15</a:t>
            </a:fld>
            <a:endParaRPr lang="en-US" dirty="0"/>
          </a:p>
        </p:txBody>
      </p:sp>
    </p:spTree>
    <p:extLst>
      <p:ext uri="{BB962C8B-B14F-4D97-AF65-F5344CB8AC3E}">
        <p14:creationId xmlns:p14="http://schemas.microsoft.com/office/powerpoint/2010/main" val="93298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me to my results </a:t>
            </a:r>
          </a:p>
          <a:p>
            <a:r>
              <a:rPr lang="en-US" dirty="0"/>
              <a:t>Due to the difference in treatment levels, the size classes were analyzed separately. </a:t>
            </a:r>
          </a:p>
          <a:p>
            <a:endParaRPr lang="en-US" dirty="0"/>
          </a:p>
          <a:p>
            <a:r>
              <a:rPr lang="en-US" dirty="0"/>
              <a:t>Light did have a significant effect on overall percent growth. </a:t>
            </a:r>
          </a:p>
          <a:p>
            <a:r>
              <a:rPr lang="en-US" dirty="0"/>
              <a:t>Ambient light was significantly different from high and low light treatments. </a:t>
            </a:r>
          </a:p>
          <a:p>
            <a:r>
              <a:rPr lang="en-US" sz="1200" dirty="0">
                <a:effectLst/>
                <a:latin typeface="Times New Roman" panose="02020603050405020304" pitchFamily="18" charset="0"/>
                <a:ea typeface="Calibri" panose="020F0502020204030204" pitchFamily="34" charset="0"/>
              </a:rPr>
              <a:t>SD did not have a significant effect on </a:t>
            </a:r>
            <a:r>
              <a:rPr lang="en-US" dirty="0"/>
              <a:t>overall percent growth</a:t>
            </a:r>
            <a:r>
              <a:rPr lang="en-US" sz="12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17</a:t>
            </a:fld>
            <a:endParaRPr lang="en-US" dirty="0"/>
          </a:p>
        </p:txBody>
      </p:sp>
    </p:spTree>
    <p:extLst>
      <p:ext uri="{BB962C8B-B14F-4D97-AF65-F5344CB8AC3E}">
        <p14:creationId xmlns:p14="http://schemas.microsoft.com/office/powerpoint/2010/main" val="1469864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200" dirty="0">
                <a:effectLst/>
                <a:latin typeface="Times New Roman" panose="02020603050405020304" pitchFamily="18" charset="0"/>
                <a:ea typeface="Calibri" panose="020F0502020204030204" pitchFamily="34" charset="0"/>
              </a:rPr>
              <a:t>There was </a:t>
            </a:r>
            <a:r>
              <a:rPr lang="en-US" sz="1200" dirty="0">
                <a:effectLst/>
                <a:highlight>
                  <a:srgbClr val="FFFF00"/>
                </a:highlight>
                <a:latin typeface="Times New Roman" panose="02020603050405020304" pitchFamily="18" charset="0"/>
                <a:ea typeface="Calibri" panose="020F0502020204030204" pitchFamily="34" charset="0"/>
              </a:rPr>
              <a:t>no significant effect</a:t>
            </a:r>
            <a:r>
              <a:rPr lang="en-US" sz="1200" dirty="0">
                <a:effectLst/>
                <a:latin typeface="Times New Roman" panose="02020603050405020304" pitchFamily="18" charset="0"/>
                <a:ea typeface="Calibri" panose="020F0502020204030204" pitchFamily="34" charset="0"/>
              </a:rPr>
              <a:t> on the overall percent growth of 11g. </a:t>
            </a:r>
          </a:p>
          <a:p>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18</a:t>
            </a:fld>
            <a:endParaRPr lang="en-US" dirty="0"/>
          </a:p>
        </p:txBody>
      </p:sp>
    </p:spTree>
    <p:extLst>
      <p:ext uri="{BB962C8B-B14F-4D97-AF65-F5344CB8AC3E}">
        <p14:creationId xmlns:p14="http://schemas.microsoft.com/office/powerpoint/2010/main" val="3284228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fin nipping Occurrence for 5g fish </a:t>
            </a:r>
          </a:p>
          <a:p>
            <a:endParaRPr lang="en-US" dirty="0"/>
          </a:p>
          <a:p>
            <a:pPr marL="0" marR="0" lvl="0" indent="0">
              <a:lnSpc>
                <a:spcPct val="107000"/>
              </a:lnSpc>
              <a:spcBef>
                <a:spcPts val="0"/>
              </a:spcBef>
              <a:spcAft>
                <a:spcPts val="0"/>
              </a:spcAft>
              <a:buFont typeface="Symbol" panose="05050102010706020507" pitchFamily="18" charset="2"/>
              <a:buNone/>
            </a:pPr>
            <a:r>
              <a:rPr lang="en-US" sz="1800" dirty="0">
                <a:effectLst/>
                <a:latin typeface="Times New Roman" panose="02020603050405020304" pitchFamily="18" charset="0"/>
                <a:ea typeface="Calibri" panose="020F0502020204030204" pitchFamily="34" charset="0"/>
              </a:rPr>
              <a:t>I found that there was a significant interaction between SD and Light</a:t>
            </a:r>
          </a:p>
          <a:p>
            <a:pPr marL="0" marR="0" lvl="0" indent="0">
              <a:lnSpc>
                <a:spcPct val="107000"/>
              </a:lnSpc>
              <a:spcBef>
                <a:spcPts val="0"/>
              </a:spcBef>
              <a:spcAft>
                <a:spcPts val="0"/>
              </a:spcAft>
              <a:buFont typeface="Symbol" panose="05050102010706020507" pitchFamily="18" charset="2"/>
              <a:buNone/>
            </a:pPr>
            <a:r>
              <a:rPr lang="en-US" sz="1800" dirty="0">
                <a:effectLst/>
                <a:latin typeface="Times New Roman" panose="02020603050405020304" pitchFamily="18" charset="0"/>
                <a:ea typeface="Calibri" panose="020F0502020204030204" pitchFamily="34" charset="0"/>
              </a:rPr>
              <a:t>In the Low light treatment, SD1 is significantly different from SD2.  Low Light SD1 was also significantly different from high light SD1. </a:t>
            </a:r>
          </a:p>
          <a:p>
            <a:endParaRPr lang="en-US" dirty="0"/>
          </a:p>
          <a:p>
            <a:r>
              <a:rPr lang="en-US" dirty="0"/>
              <a:t>For 5g fish, severity was not analyzed, as scores were generally low, with the highest score at week 8 being a 1.2. </a:t>
            </a:r>
          </a:p>
        </p:txBody>
      </p:sp>
      <p:sp>
        <p:nvSpPr>
          <p:cNvPr id="4" name="Slide Number Placeholder 3"/>
          <p:cNvSpPr>
            <a:spLocks noGrp="1"/>
          </p:cNvSpPr>
          <p:nvPr>
            <p:ph type="sldNum" sz="quarter" idx="5"/>
          </p:nvPr>
        </p:nvSpPr>
        <p:spPr/>
        <p:txBody>
          <a:bodyPr/>
          <a:lstStyle/>
          <a:p>
            <a:fld id="{F4D6521F-6213-460A-B3F2-FB89F65CC252}" type="slidenum">
              <a:rPr lang="en-US" smtClean="0"/>
              <a:t>19</a:t>
            </a:fld>
            <a:endParaRPr lang="en-US" dirty="0"/>
          </a:p>
        </p:txBody>
      </p:sp>
    </p:spTree>
    <p:extLst>
      <p:ext uri="{BB962C8B-B14F-4D97-AF65-F5344CB8AC3E}">
        <p14:creationId xmlns:p14="http://schemas.microsoft.com/office/powerpoint/2010/main" val="588692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fin nipping Occurrence for 11g fish </a:t>
            </a:r>
          </a:p>
          <a:p>
            <a:endParaRPr lang="en-US" dirty="0"/>
          </a:p>
          <a:p>
            <a:r>
              <a:rPr lang="en-US" dirty="0"/>
              <a:t>For 11g fish, there was no significance between treatments. </a:t>
            </a:r>
          </a:p>
          <a:p>
            <a:endParaRPr lang="en-US" dirty="0"/>
          </a:p>
          <a:p>
            <a:r>
              <a:rPr lang="en-US" dirty="0"/>
              <a:t>Though the size groups were analyzed separately,  there is generally more fin nipping occurring in the 5g fish tanks. </a:t>
            </a:r>
          </a:p>
          <a:p>
            <a:endParaRPr lang="en-US" dirty="0"/>
          </a:p>
          <a:p>
            <a:r>
              <a:rPr lang="en-US" dirty="0"/>
              <a:t>The overall mean % occurrence of fin nipping for 5g was roughly 45%, while 10g was roughly 20%. </a:t>
            </a:r>
          </a:p>
          <a:p>
            <a:endParaRPr lang="en-US" dirty="0"/>
          </a:p>
          <a:p>
            <a:endParaRPr lang="en-US" dirty="0"/>
          </a:p>
          <a:p>
            <a:r>
              <a:rPr lang="en-US" sz="1200" dirty="0">
                <a:effectLst/>
                <a:latin typeface="Times New Roman" panose="02020603050405020304" pitchFamily="18" charset="0"/>
                <a:ea typeface="Times New Roman" panose="02020603050405020304" pitchFamily="18" charset="0"/>
              </a:rPr>
              <a:t>Due to the relatively low occurrence of fin nipping in 11g fish, severity of fin nipping was not analyzed.</a:t>
            </a:r>
          </a:p>
          <a:p>
            <a:r>
              <a:rPr lang="en-US" sz="1200" dirty="0">
                <a:effectLst/>
                <a:latin typeface="Times New Roman" panose="02020603050405020304" pitchFamily="18" charset="0"/>
                <a:ea typeface="Times New Roman" panose="02020603050405020304" pitchFamily="18" charset="0"/>
              </a:rPr>
              <a:t>Less than 1% of fish sampled (4 out of 962 samples) had fin nipping scores above a 1, with the highest score being only a 2 </a:t>
            </a:r>
            <a:endParaRPr lang="en-US" dirty="0"/>
          </a:p>
          <a:p>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20</a:t>
            </a:fld>
            <a:endParaRPr lang="en-US" dirty="0"/>
          </a:p>
        </p:txBody>
      </p:sp>
    </p:spTree>
    <p:extLst>
      <p:ext uri="{BB962C8B-B14F-4D97-AF65-F5344CB8AC3E}">
        <p14:creationId xmlns:p14="http://schemas.microsoft.com/office/powerpoint/2010/main" val="915354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2</a:t>
            </a:fld>
            <a:endParaRPr lang="en-US" dirty="0"/>
          </a:p>
        </p:txBody>
      </p:sp>
    </p:spTree>
    <p:extLst>
      <p:ext uri="{BB962C8B-B14F-4D97-AF65-F5344CB8AC3E}">
        <p14:creationId xmlns:p14="http://schemas.microsoft.com/office/powerpoint/2010/main" val="4207241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logos. </a:t>
            </a:r>
          </a:p>
          <a:p>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22</a:t>
            </a:fld>
            <a:endParaRPr lang="en-US" dirty="0"/>
          </a:p>
        </p:txBody>
      </p:sp>
    </p:spTree>
    <p:extLst>
      <p:ext uri="{BB962C8B-B14F-4D97-AF65-F5344CB8AC3E}">
        <p14:creationId xmlns:p14="http://schemas.microsoft.com/office/powerpoint/2010/main" val="337487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Lumpfish aquaculture has skyrocketed, becoming a booming industry, producing roughly 50 million fish per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Lumpfish are reared in hatchery until roughly 25 grams.  However, during this period of intensive rearing, juvenile lumpfish can be extremely aggressive to conspecifics, resulting in cannibalism.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Juvenile Lumpfish tend to be highly territorial, and in some instances, hierarchies can be established, forcing smaller juveniles to the bottom of the tank (Haaland, 1996; Jonassen et al., 2018). </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Size grading, the act of sorting and separating the fish by size into homogenous populations, is a standard protocol that hatcheries use to minimize cannibalism; however, despite this frequent and labor-intensive process, cannibalism still occurs. And as it stands, poses one of the largest causes of mortality in the hatchery.</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3</a:t>
            </a:fld>
            <a:endParaRPr lang="en-US" dirty="0"/>
          </a:p>
        </p:txBody>
      </p:sp>
    </p:spTree>
    <p:extLst>
      <p:ext uri="{BB962C8B-B14F-4D97-AF65-F5344CB8AC3E}">
        <p14:creationId xmlns:p14="http://schemas.microsoft.com/office/powerpoint/2010/main" val="403280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   There are two types of cannibalism, Type I, </a:t>
            </a:r>
            <a:r>
              <a:rPr lang="en-US" sz="1800" dirty="0">
                <a:effectLst/>
                <a:latin typeface="Times New Roman" panose="02020603050405020304" pitchFamily="18" charset="0"/>
                <a:ea typeface="Calibri" panose="020F0502020204030204" pitchFamily="34" charset="0"/>
              </a:rPr>
              <a:t>in which the individual is not fully consumed and Type II, in which the individual is completely consumed (Hecht &amp; Appelbaum, 1988). </a:t>
            </a:r>
          </a:p>
          <a:p>
            <a:pPr marL="171450" indent="-171450">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endParaRPr>
          </a:p>
          <a:p>
            <a:pPr marL="171450" indent="-1714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   In some instances, a fish’s entire caudle fin can be consumed and have severe damage to the caudle peduncle. </a:t>
            </a:r>
          </a:p>
          <a:p>
            <a:pPr marL="171450" indent="-171450">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endParaRPr>
          </a:p>
          <a:p>
            <a:pPr marL="171450" indent="-1714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   This fin nipping, can be extremely detrimental to the fish’s health, leading to secondary infections that can result in death. </a:t>
            </a:r>
          </a:p>
          <a:p>
            <a:endParaRPr lang="en-US" sz="1800" dirty="0">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Based off observations during the 2019 and 2020 lumpfish rearing seasons at the University of New Hampshire (UNH) Coastal Marine Laboratory (CML), this cannibalism was observed to be a finite phase, most common in 5g fish. </a:t>
            </a:r>
          </a:p>
          <a:p>
            <a:endParaRPr lang="en-US" sz="1800" dirty="0">
              <a:effectLst/>
              <a:latin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4</a:t>
            </a:fld>
            <a:endParaRPr lang="en-US" dirty="0"/>
          </a:p>
        </p:txBody>
      </p:sp>
    </p:spTree>
    <p:extLst>
      <p:ext uri="{BB962C8B-B14F-4D97-AF65-F5344CB8AC3E}">
        <p14:creationId xmlns:p14="http://schemas.microsoft.com/office/powerpoint/2010/main" val="1047324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rPr>
              <a:t>This is often attributed to their scope for growth being large and in turn consuming large amounts of feed compared to their body size (Hecht &amp; Pienaar, 1993; Baras et al., 2002). </a:t>
            </a:r>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5</a:t>
            </a:fld>
            <a:endParaRPr lang="en-US" dirty="0"/>
          </a:p>
        </p:txBody>
      </p:sp>
    </p:spTree>
    <p:extLst>
      <p:ext uri="{BB962C8B-B14F-4D97-AF65-F5344CB8AC3E}">
        <p14:creationId xmlns:p14="http://schemas.microsoft.com/office/powerpoint/2010/main" val="318610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to zero In on some of these stressors.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Including but not limited to metabolic rate, hormone secretion, and body pigmentation </a:t>
            </a:r>
            <a:r>
              <a:rPr lang="en-US" dirty="0">
                <a:latin typeface="Times New Roman" panose="02020603050405020304" pitchFamily="18" charset="0"/>
                <a:cs typeface="Times New Roman" panose="02020603050405020304" pitchFamily="18" charset="0"/>
              </a:rPr>
              <a:t>(Lopes et al., 2018). </a:t>
            </a:r>
          </a:p>
          <a:p>
            <a:pPr marL="171450" indent="-1714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With melatonin levels increasing as light levels decrease. </a:t>
            </a:r>
          </a:p>
          <a:p>
            <a:pPr marL="171450" indent="-1714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Thus, </a:t>
            </a:r>
            <a:r>
              <a:rPr lang="en-US" sz="1800" dirty="0">
                <a:effectLst/>
                <a:latin typeface="Times New Roman" panose="02020603050405020304" pitchFamily="18" charset="0"/>
                <a:ea typeface="Calibri" panose="020F0502020204030204" pitchFamily="34" charset="0"/>
              </a:rPr>
              <a:t>lower light intensities may aid in mitigating aggression and ultimately cannibalism.</a:t>
            </a:r>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6</a:t>
            </a:fld>
            <a:endParaRPr lang="en-US" dirty="0"/>
          </a:p>
        </p:txBody>
      </p:sp>
    </p:spTree>
    <p:extLst>
      <p:ext uri="{BB962C8B-B14F-4D97-AF65-F5344CB8AC3E}">
        <p14:creationId xmlns:p14="http://schemas.microsoft.com/office/powerpoint/2010/main" val="299793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cannibalism can be a density dependent population regulator (Polis, 1981).</a:t>
            </a:r>
          </a:p>
        </p:txBody>
      </p:sp>
      <p:sp>
        <p:nvSpPr>
          <p:cNvPr id="4" name="Slide Number Placeholder 3"/>
          <p:cNvSpPr>
            <a:spLocks noGrp="1"/>
          </p:cNvSpPr>
          <p:nvPr>
            <p:ph type="sldNum" sz="quarter" idx="5"/>
          </p:nvPr>
        </p:nvSpPr>
        <p:spPr/>
        <p:txBody>
          <a:bodyPr/>
          <a:lstStyle/>
          <a:p>
            <a:fld id="{F4D6521F-6213-460A-B3F2-FB89F65CC252}" type="slidenum">
              <a:rPr lang="en-US" smtClean="0"/>
              <a:t>7</a:t>
            </a:fld>
            <a:endParaRPr lang="en-US" dirty="0"/>
          </a:p>
        </p:txBody>
      </p:sp>
    </p:spTree>
    <p:extLst>
      <p:ext uri="{BB962C8B-B14F-4D97-AF65-F5344CB8AC3E}">
        <p14:creationId xmlns:p14="http://schemas.microsoft.com/office/powerpoint/2010/main" val="1562795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lowest stocking density (40g/L) was chosen to reflect the reported industry standard, while the highest (90 g/L) was chosen to test the limits of lumpfish growth, survival, and aggression under extreme crowding.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experiment was tested in triplicate over 8 weeks.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8</a:t>
            </a:fld>
            <a:endParaRPr lang="en-US" dirty="0"/>
          </a:p>
        </p:txBody>
      </p:sp>
    </p:spTree>
    <p:extLst>
      <p:ext uri="{BB962C8B-B14F-4D97-AF65-F5344CB8AC3E}">
        <p14:creationId xmlns:p14="http://schemas.microsoft.com/office/powerpoint/2010/main" val="159679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both the small 2g and the large 13g fish </a:t>
            </a:r>
          </a:p>
          <a:p>
            <a:r>
              <a:rPr lang="en-US" dirty="0"/>
              <a:t>Survival was not affected</a:t>
            </a:r>
          </a:p>
          <a:p>
            <a:r>
              <a:rPr lang="en-US" dirty="0"/>
              <a:t>Stocking density did affect overall percent growth. </a:t>
            </a:r>
          </a:p>
          <a:p>
            <a:r>
              <a:rPr lang="en-US" dirty="0"/>
              <a:t>Stocking density did not significantly affect the occurrence of fin nipping. </a:t>
            </a:r>
          </a:p>
          <a:p>
            <a:endParaRPr lang="en-US" dirty="0"/>
          </a:p>
          <a:p>
            <a:endParaRPr lang="en-US" dirty="0"/>
          </a:p>
          <a:p>
            <a:r>
              <a:rPr lang="en-US" dirty="0"/>
              <a:t>Based off of this previous study, we wondered what other stressors may impact juvenile lumpfish aggression. </a:t>
            </a:r>
          </a:p>
          <a:p>
            <a:endParaRPr lang="en-US" dirty="0"/>
          </a:p>
        </p:txBody>
      </p:sp>
      <p:sp>
        <p:nvSpPr>
          <p:cNvPr id="4" name="Slide Number Placeholder 3"/>
          <p:cNvSpPr>
            <a:spLocks noGrp="1"/>
          </p:cNvSpPr>
          <p:nvPr>
            <p:ph type="sldNum" sz="quarter" idx="5"/>
          </p:nvPr>
        </p:nvSpPr>
        <p:spPr/>
        <p:txBody>
          <a:bodyPr/>
          <a:lstStyle/>
          <a:p>
            <a:fld id="{F4D6521F-6213-460A-B3F2-FB89F65CC252}" type="slidenum">
              <a:rPr lang="en-US" smtClean="0"/>
              <a:t>9</a:t>
            </a:fld>
            <a:endParaRPr lang="en-US" dirty="0"/>
          </a:p>
        </p:txBody>
      </p:sp>
    </p:spTree>
    <p:extLst>
      <p:ext uri="{BB962C8B-B14F-4D97-AF65-F5344CB8AC3E}">
        <p14:creationId xmlns:p14="http://schemas.microsoft.com/office/powerpoint/2010/main" val="228105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2775421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411372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2121474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32750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370355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3413467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287547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2281432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309189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2856450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F17C8B-E0F1-4B6F-885F-C7CC2941127C}" type="datetimeFigureOut">
              <a:rPr lang="en-US" smtClean="0"/>
              <a:t>3/12/2023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EF9D61-3B8C-41C7-AC95-CFFE07F8851D}" type="slidenum">
              <a:rPr lang="en-US" smtClean="0"/>
              <a:t>‹#›</a:t>
            </a:fld>
            <a:endParaRPr lang="en-US" dirty="0"/>
          </a:p>
        </p:txBody>
      </p:sp>
    </p:spTree>
    <p:extLst>
      <p:ext uri="{BB962C8B-B14F-4D97-AF65-F5344CB8AC3E}">
        <p14:creationId xmlns:p14="http://schemas.microsoft.com/office/powerpoint/2010/main" val="68719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17C8B-E0F1-4B6F-885F-C7CC2941127C}" type="datetimeFigureOut">
              <a:rPr lang="en-US" smtClean="0"/>
              <a:t>3/12/2023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F9D61-3B8C-41C7-AC95-CFFE07F8851D}" type="slidenum">
              <a:rPr lang="en-US" smtClean="0"/>
              <a:t>‹#›</a:t>
            </a:fld>
            <a:endParaRPr lang="en-US" dirty="0"/>
          </a:p>
        </p:txBody>
      </p:sp>
    </p:spTree>
    <p:extLst>
      <p:ext uri="{BB962C8B-B14F-4D97-AF65-F5344CB8AC3E}">
        <p14:creationId xmlns:p14="http://schemas.microsoft.com/office/powerpoint/2010/main" val="18581332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6E4B8-7823-A074-63C0-EDC25AF6714F}"/>
              </a:ext>
            </a:extLst>
          </p:cNvPr>
          <p:cNvSpPr>
            <a:spLocks noGrp="1"/>
          </p:cNvSpPr>
          <p:nvPr>
            <p:ph type="ctrTitle"/>
          </p:nvPr>
        </p:nvSpPr>
        <p:spPr>
          <a:xfrm>
            <a:off x="5732397" y="475862"/>
            <a:ext cx="6316242" cy="3452325"/>
          </a:xfrm>
        </p:spPr>
        <p:txBody>
          <a:bodyPr>
            <a:noAutofit/>
          </a:bodyPr>
          <a:lstStyle/>
          <a:p>
            <a:r>
              <a:rPr lang="en-US" sz="4000" dirty="0">
                <a:solidFill>
                  <a:srgbClr val="213681"/>
                </a:solidFill>
                <a:latin typeface="Times New Roman" panose="02020603050405020304" pitchFamily="18" charset="0"/>
                <a:cs typeface="Times New Roman" panose="02020603050405020304" pitchFamily="18" charset="0"/>
              </a:rPr>
              <a:t>THE EFFECTS OF FISH SIZE, STOCKING DENSITY, AND PHOTOPERIOD ON JUVENILE LUMPFISH AGGRESSION</a:t>
            </a:r>
          </a:p>
        </p:txBody>
      </p:sp>
      <p:sp>
        <p:nvSpPr>
          <p:cNvPr id="4" name="Rectangle 3">
            <a:extLst>
              <a:ext uri="{FF2B5EF4-FFF2-40B4-BE49-F238E27FC236}">
                <a16:creationId xmlns:a16="http://schemas.microsoft.com/office/drawing/2014/main" id="{7D635739-F8D0-A06B-465E-0EA1A05C83E5}"/>
              </a:ext>
            </a:extLst>
          </p:cNvPr>
          <p:cNvSpPr/>
          <p:nvPr/>
        </p:nvSpPr>
        <p:spPr>
          <a:xfrm>
            <a:off x="0" y="5962650"/>
            <a:ext cx="12192000" cy="895350"/>
          </a:xfrm>
          <a:prstGeom prst="rect">
            <a:avLst/>
          </a:prstGeom>
          <a:solidFill>
            <a:srgbClr val="2136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469DB616-2FB6-F0D5-6F03-F61C65B32C76}"/>
              </a:ext>
            </a:extLst>
          </p:cNvPr>
          <p:cNvPicPr>
            <a:picLocks noChangeAspect="1"/>
          </p:cNvPicPr>
          <p:nvPr/>
        </p:nvPicPr>
        <p:blipFill rotWithShape="1">
          <a:blip r:embed="rId3">
            <a:extLst>
              <a:ext uri="{28A0092B-C50C-407E-A947-70E740481C1C}">
                <a14:useLocalDpi xmlns:a14="http://schemas.microsoft.com/office/drawing/2010/main" val="0"/>
              </a:ext>
            </a:extLst>
          </a:blip>
          <a:srcRect l="3482" t="53698" r="3739" b="5503"/>
          <a:stretch/>
        </p:blipFill>
        <p:spPr>
          <a:xfrm>
            <a:off x="6953250" y="6120882"/>
            <a:ext cx="5048250" cy="575193"/>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0FB06342-315F-C28B-0DDD-D3DAA6E59B0B}"/>
              </a:ext>
            </a:extLst>
          </p:cNvPr>
          <p:cNvPicPr>
            <a:picLocks noChangeAspect="1"/>
          </p:cNvPicPr>
          <p:nvPr/>
        </p:nvPicPr>
        <p:blipFill rotWithShape="1">
          <a:blip r:embed="rId4">
            <a:extLst>
              <a:ext uri="{28A0092B-C50C-407E-A947-70E740481C1C}">
                <a14:useLocalDpi xmlns:a14="http://schemas.microsoft.com/office/drawing/2010/main" val="0"/>
              </a:ext>
            </a:extLst>
          </a:blip>
          <a:srcRect l="18699" b="50000"/>
          <a:stretch/>
        </p:blipFill>
        <p:spPr>
          <a:xfrm>
            <a:off x="419488" y="6130603"/>
            <a:ext cx="3752851" cy="727397"/>
          </a:xfrm>
          <a:prstGeom prst="rect">
            <a:avLst/>
          </a:prstGeom>
        </p:spPr>
      </p:pic>
      <p:pic>
        <p:nvPicPr>
          <p:cNvPr id="12" name="Picture 11">
            <a:extLst>
              <a:ext uri="{FF2B5EF4-FFF2-40B4-BE49-F238E27FC236}">
                <a16:creationId xmlns:a16="http://schemas.microsoft.com/office/drawing/2014/main" id="{1183396B-84BF-9976-8D2A-BD1B9DDCD4EC}"/>
              </a:ext>
            </a:extLst>
          </p:cNvPr>
          <p:cNvPicPr>
            <a:picLocks noChangeAspect="1"/>
          </p:cNvPicPr>
          <p:nvPr/>
        </p:nvPicPr>
        <p:blipFill rotWithShape="1">
          <a:blip r:embed="rId5"/>
          <a:srcRect r="9532"/>
          <a:stretch/>
        </p:blipFill>
        <p:spPr>
          <a:xfrm>
            <a:off x="0" y="0"/>
            <a:ext cx="5589037" cy="5962650"/>
          </a:xfrm>
          <a:prstGeom prst="rect">
            <a:avLst/>
          </a:prstGeom>
        </p:spPr>
      </p:pic>
      <p:sp>
        <p:nvSpPr>
          <p:cNvPr id="22" name="TextBox 21">
            <a:extLst>
              <a:ext uri="{FF2B5EF4-FFF2-40B4-BE49-F238E27FC236}">
                <a16:creationId xmlns:a16="http://schemas.microsoft.com/office/drawing/2014/main" id="{5180FC50-9A1D-31CF-FB42-7721F7DC2210}"/>
              </a:ext>
            </a:extLst>
          </p:cNvPr>
          <p:cNvSpPr txBox="1"/>
          <p:nvPr/>
        </p:nvSpPr>
        <p:spPr>
          <a:xfrm>
            <a:off x="7083878" y="3928187"/>
            <a:ext cx="4010841" cy="1323439"/>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Shelby Perry and Elizabeth A. Fairchild</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Department of Biological Sciences</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University of New Hampshire</a:t>
            </a:r>
          </a:p>
          <a:p>
            <a:pPr algn="ctr"/>
            <a:r>
              <a:rPr lang="en-US" sz="1600" dirty="0">
                <a:latin typeface="Times New Roman" panose="02020603050405020304" pitchFamily="18" charset="0"/>
                <a:cs typeface="Times New Roman" panose="02020603050405020304" pitchFamily="18" charset="0"/>
              </a:rPr>
              <a:t>Durham, NH,  USA</a:t>
            </a:r>
            <a:br>
              <a:rPr lang="en-US" sz="1600" dirty="0">
                <a:latin typeface="Times New Roman" panose="02020603050405020304" pitchFamily="18" charset="0"/>
                <a:cs typeface="Times New Roman" panose="02020603050405020304" pitchFamily="18" charset="0"/>
              </a:rPr>
            </a:br>
            <a:endParaRPr lang="en-US" sz="1600" dirty="0"/>
          </a:p>
        </p:txBody>
      </p:sp>
      <p:pic>
        <p:nvPicPr>
          <p:cNvPr id="3" name="Picture 2">
            <a:extLst>
              <a:ext uri="{FF2B5EF4-FFF2-40B4-BE49-F238E27FC236}">
                <a16:creationId xmlns:a16="http://schemas.microsoft.com/office/drawing/2014/main" id="{44F3EB19-E494-76EF-1099-7F4E6DB9F3AC}"/>
              </a:ext>
            </a:extLst>
          </p:cNvPr>
          <p:cNvPicPr>
            <a:picLocks noChangeAspect="1"/>
          </p:cNvPicPr>
          <p:nvPr/>
        </p:nvPicPr>
        <p:blipFill>
          <a:blip r:embed="rId6"/>
          <a:stretch>
            <a:fillRect/>
          </a:stretch>
        </p:blipFill>
        <p:spPr>
          <a:xfrm>
            <a:off x="-3789" y="5539240"/>
            <a:ext cx="2798307" cy="591363"/>
          </a:xfrm>
          <a:prstGeom prst="rect">
            <a:avLst/>
          </a:prstGeom>
        </p:spPr>
      </p:pic>
    </p:spTree>
    <p:extLst>
      <p:ext uri="{BB962C8B-B14F-4D97-AF65-F5344CB8AC3E}">
        <p14:creationId xmlns:p14="http://schemas.microsoft.com/office/powerpoint/2010/main" val="3011476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51100-3FF4-54E7-0515-7F9828AF1CFF}"/>
              </a:ext>
            </a:extLst>
          </p:cNvPr>
          <p:cNvSpPr>
            <a:spLocks noGrp="1"/>
          </p:cNvSpPr>
          <p:nvPr>
            <p:ph type="title"/>
          </p:nvPr>
        </p:nvSpPr>
        <p:spPr>
          <a:xfrm>
            <a:off x="838200" y="197485"/>
            <a:ext cx="10515600" cy="1325563"/>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Objectives</a:t>
            </a:r>
          </a:p>
        </p:txBody>
      </p:sp>
      <p:sp>
        <p:nvSpPr>
          <p:cNvPr id="5" name="Content Placeholder 4">
            <a:extLst>
              <a:ext uri="{FF2B5EF4-FFF2-40B4-BE49-F238E27FC236}">
                <a16:creationId xmlns:a16="http://schemas.microsoft.com/office/drawing/2014/main" id="{2E8628A6-D614-8158-56EE-9F3FD86629EC}"/>
              </a:ext>
            </a:extLst>
          </p:cNvPr>
          <p:cNvSpPr>
            <a:spLocks noGrp="1"/>
          </p:cNvSpPr>
          <p:nvPr>
            <p:ph idx="1"/>
          </p:nvPr>
        </p:nvSpPr>
        <p:spPr>
          <a:xfrm>
            <a:off x="838200" y="2006600"/>
            <a:ext cx="10515600" cy="4170362"/>
          </a:xfrm>
        </p:spPr>
        <p:txBody>
          <a:bodyPr/>
          <a:lstStyle/>
          <a:p>
            <a:r>
              <a:rPr lang="en-US" dirty="0">
                <a:latin typeface="Times New Roman" panose="02020603050405020304" pitchFamily="18" charset="0"/>
                <a:cs typeface="Times New Roman" panose="02020603050405020304" pitchFamily="18" charset="0"/>
              </a:rPr>
              <a:t>Determine and pinpoint the stage (fish size) at which cannibalism is most prevalent and determine if this is a finite period.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Examine the effects of various light intensities and their interactions with stocking densities on cannibalism in juvenile lumpfish.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C808F19-2D19-A81D-6465-DB96EF41F5C5}"/>
              </a:ext>
            </a:extLst>
          </p:cNvPr>
          <p:cNvPicPr>
            <a:picLocks noChangeAspect="1"/>
          </p:cNvPicPr>
          <p:nvPr/>
        </p:nvPicPr>
        <p:blipFill>
          <a:blip r:embed="rId3"/>
          <a:stretch>
            <a:fillRect/>
          </a:stretch>
        </p:blipFill>
        <p:spPr>
          <a:xfrm>
            <a:off x="0" y="5949696"/>
            <a:ext cx="12192000" cy="908304"/>
          </a:xfrm>
          <a:prstGeom prst="rect">
            <a:avLst/>
          </a:prstGeom>
        </p:spPr>
      </p:pic>
    </p:spTree>
    <p:extLst>
      <p:ext uri="{BB962C8B-B14F-4D97-AF65-F5344CB8AC3E}">
        <p14:creationId xmlns:p14="http://schemas.microsoft.com/office/powerpoint/2010/main" val="270125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F9697-2F61-9F96-F8CC-5E193B43DD71}"/>
              </a:ext>
            </a:extLst>
          </p:cNvPr>
          <p:cNvSpPr>
            <a:spLocks noGrp="1"/>
          </p:cNvSpPr>
          <p:nvPr>
            <p:ph type="title"/>
          </p:nvPr>
        </p:nvSpPr>
        <p:spPr>
          <a:xfrm>
            <a:off x="4712575" y="71177"/>
            <a:ext cx="7179365" cy="1162977"/>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Lumpfish Source</a:t>
            </a:r>
          </a:p>
        </p:txBody>
      </p:sp>
      <p:sp>
        <p:nvSpPr>
          <p:cNvPr id="3" name="Content Placeholder 2">
            <a:extLst>
              <a:ext uri="{FF2B5EF4-FFF2-40B4-BE49-F238E27FC236}">
                <a16:creationId xmlns:a16="http://schemas.microsoft.com/office/drawing/2014/main" id="{8F327B2D-923F-26EF-963E-323A430D2F05}"/>
              </a:ext>
            </a:extLst>
          </p:cNvPr>
          <p:cNvSpPr>
            <a:spLocks noGrp="1"/>
          </p:cNvSpPr>
          <p:nvPr>
            <p:ph idx="1"/>
          </p:nvPr>
        </p:nvSpPr>
        <p:spPr>
          <a:xfrm>
            <a:off x="5152570" y="1234154"/>
            <a:ext cx="6299374" cy="4863382"/>
          </a:xfrm>
        </p:spPr>
        <p:txBody>
          <a:bodyPr>
            <a:normAutofit/>
          </a:bodyPr>
          <a:lstStyle/>
          <a:p>
            <a:r>
              <a:rPr lang="en-US" dirty="0">
                <a:latin typeface="Times New Roman" panose="02020603050405020304" pitchFamily="18" charset="0"/>
                <a:cs typeface="Times New Roman" panose="02020603050405020304" pitchFamily="18" charset="0"/>
              </a:rPr>
              <a:t>Fish Cohort </a:t>
            </a:r>
          </a:p>
          <a:p>
            <a:pPr lvl="1"/>
            <a:r>
              <a:rPr lang="en-US" sz="3000" dirty="0">
                <a:latin typeface="Times New Roman" panose="02020603050405020304" pitchFamily="18" charset="0"/>
                <a:cs typeface="Times New Roman" panose="02020603050405020304" pitchFamily="18" charset="0"/>
              </a:rPr>
              <a:t>2021- Memorial  University</a:t>
            </a:r>
          </a:p>
          <a:p>
            <a:pPr lvl="1"/>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Lumpfish were reared at the University of New Hampshire’s Coastal Marine Laboratory.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All fish were graded, using an adjustable bar grader to the desired initial size prior to stocking out the experiment.</a:t>
            </a:r>
          </a:p>
        </p:txBody>
      </p:sp>
      <p:pic>
        <p:nvPicPr>
          <p:cNvPr id="4" name="Picture 3">
            <a:extLst>
              <a:ext uri="{FF2B5EF4-FFF2-40B4-BE49-F238E27FC236}">
                <a16:creationId xmlns:a16="http://schemas.microsoft.com/office/drawing/2014/main" id="{1429D0F0-ED10-5AD9-03A0-ABD54810F2F3}"/>
              </a:ext>
            </a:extLst>
          </p:cNvPr>
          <p:cNvPicPr>
            <a:picLocks noChangeAspect="1"/>
          </p:cNvPicPr>
          <p:nvPr/>
        </p:nvPicPr>
        <p:blipFill>
          <a:blip r:embed="rId3"/>
          <a:stretch>
            <a:fillRect/>
          </a:stretch>
        </p:blipFill>
        <p:spPr>
          <a:xfrm>
            <a:off x="0" y="5949696"/>
            <a:ext cx="12192000" cy="908304"/>
          </a:xfrm>
          <a:prstGeom prst="rect">
            <a:avLst/>
          </a:prstGeom>
        </p:spPr>
      </p:pic>
      <p:pic>
        <p:nvPicPr>
          <p:cNvPr id="5" name="Picture 4">
            <a:extLst>
              <a:ext uri="{FF2B5EF4-FFF2-40B4-BE49-F238E27FC236}">
                <a16:creationId xmlns:a16="http://schemas.microsoft.com/office/drawing/2014/main" id="{A0F56C08-0D66-EBFB-B66E-D1C0C29701E2}"/>
              </a:ext>
            </a:extLst>
          </p:cNvPr>
          <p:cNvPicPr>
            <a:picLocks noChangeAspect="1"/>
          </p:cNvPicPr>
          <p:nvPr/>
        </p:nvPicPr>
        <p:blipFill>
          <a:blip r:embed="rId4"/>
          <a:stretch>
            <a:fillRect/>
          </a:stretch>
        </p:blipFill>
        <p:spPr>
          <a:xfrm>
            <a:off x="-1" y="0"/>
            <a:ext cx="4462271" cy="5949696"/>
          </a:xfrm>
          <a:prstGeom prst="rect">
            <a:avLst/>
          </a:prstGeom>
        </p:spPr>
      </p:pic>
      <p:pic>
        <p:nvPicPr>
          <p:cNvPr id="6" name="Picture 5">
            <a:extLst>
              <a:ext uri="{FF2B5EF4-FFF2-40B4-BE49-F238E27FC236}">
                <a16:creationId xmlns:a16="http://schemas.microsoft.com/office/drawing/2014/main" id="{506617F0-F6AE-6635-C1BD-9348810D4702}"/>
              </a:ext>
            </a:extLst>
          </p:cNvPr>
          <p:cNvPicPr>
            <a:picLocks noChangeAspect="1"/>
          </p:cNvPicPr>
          <p:nvPr/>
        </p:nvPicPr>
        <p:blipFill>
          <a:blip r:embed="rId5"/>
          <a:stretch>
            <a:fillRect/>
          </a:stretch>
        </p:blipFill>
        <p:spPr>
          <a:xfrm>
            <a:off x="-2" y="5654014"/>
            <a:ext cx="2798307" cy="591363"/>
          </a:xfrm>
          <a:prstGeom prst="rect">
            <a:avLst/>
          </a:prstGeom>
        </p:spPr>
      </p:pic>
    </p:spTree>
    <p:extLst>
      <p:ext uri="{BB962C8B-B14F-4D97-AF65-F5344CB8AC3E}">
        <p14:creationId xmlns:p14="http://schemas.microsoft.com/office/powerpoint/2010/main" val="2745202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042F3-8BD5-53E3-1EA3-BB2DC42F22AD}"/>
              </a:ext>
            </a:extLst>
          </p:cNvPr>
          <p:cNvSpPr>
            <a:spLocks noGrp="1"/>
          </p:cNvSpPr>
          <p:nvPr>
            <p:ph type="title"/>
          </p:nvPr>
        </p:nvSpPr>
        <p:spPr>
          <a:xfrm>
            <a:off x="838200" y="40959"/>
            <a:ext cx="10515600" cy="1256473"/>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Experimental Design</a:t>
            </a:r>
          </a:p>
        </p:txBody>
      </p:sp>
      <p:sp>
        <p:nvSpPr>
          <p:cNvPr id="6" name="TextBox 5">
            <a:extLst>
              <a:ext uri="{FF2B5EF4-FFF2-40B4-BE49-F238E27FC236}">
                <a16:creationId xmlns:a16="http://schemas.microsoft.com/office/drawing/2014/main" id="{0E90D259-DF76-9A39-6C06-FA20F632DB99}"/>
              </a:ext>
            </a:extLst>
          </p:cNvPr>
          <p:cNvSpPr txBox="1"/>
          <p:nvPr/>
        </p:nvSpPr>
        <p:spPr>
          <a:xfrm>
            <a:off x="5811344" y="1016000"/>
            <a:ext cx="6142310" cy="4678204"/>
          </a:xfrm>
          <a:prstGeom prst="rect">
            <a:avLst/>
          </a:prstGeom>
          <a:noFill/>
        </p:spPr>
        <p:txBody>
          <a:bodyPr wrap="square">
            <a:spAutoFit/>
          </a:bodyPr>
          <a:lstStyle/>
          <a:p>
            <a:r>
              <a:rPr lang="en-US" sz="2800" dirty="0">
                <a:solidFill>
                  <a:schemeClr val="tx1"/>
                </a:solidFill>
                <a:latin typeface="Times New Roman" panose="02020603050405020304" pitchFamily="18" charset="0"/>
                <a:cs typeface="Times New Roman" panose="02020603050405020304" pitchFamily="18" charset="0"/>
              </a:rPr>
              <a:t>Treatments include: </a:t>
            </a:r>
            <a:endParaRPr lang="en-US" sz="2000" dirty="0">
              <a:solidFill>
                <a:schemeClr val="tx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dirty="0">
              <a:solidFill>
                <a:schemeClr val="tx1"/>
              </a:solidFill>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Fish size (5g, 11g)</a:t>
            </a:r>
          </a:p>
          <a:p>
            <a:pPr marL="914400" lvl="1" indent="-457200">
              <a:buFont typeface="Arial" panose="020B0604020202020204" pitchFamily="34" charset="0"/>
              <a:buChar char="•"/>
            </a:pPr>
            <a:endParaRPr lang="en-US" sz="2800" dirty="0">
              <a:solidFill>
                <a:schemeClr val="tx1"/>
              </a:solidFill>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Light Intensity (High, Low, and Ambient)</a:t>
            </a:r>
          </a:p>
          <a:p>
            <a:pPr marL="914400" lvl="1" indent="-457200">
              <a:buFont typeface="Arial" panose="020B0604020202020204" pitchFamily="34" charset="0"/>
              <a:buChar char="•"/>
            </a:pPr>
            <a:endParaRPr lang="en-US" sz="2800" dirty="0">
              <a:solidFill>
                <a:schemeClr val="tx1"/>
              </a:solidFill>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Stocking Density (High 90g/L, Medium 65g/L, and Low 40g/L)</a:t>
            </a:r>
          </a:p>
          <a:p>
            <a:pPr marL="914400" lvl="1"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Experiment was run for 8 weeks.</a:t>
            </a:r>
          </a:p>
        </p:txBody>
      </p:sp>
      <p:pic>
        <p:nvPicPr>
          <p:cNvPr id="7" name="Picture 6">
            <a:extLst>
              <a:ext uri="{FF2B5EF4-FFF2-40B4-BE49-F238E27FC236}">
                <a16:creationId xmlns:a16="http://schemas.microsoft.com/office/drawing/2014/main" id="{28BCEA3F-FED4-2D09-90CA-2C8623A31290}"/>
              </a:ext>
            </a:extLst>
          </p:cNvPr>
          <p:cNvPicPr>
            <a:picLocks noChangeAspect="1"/>
          </p:cNvPicPr>
          <p:nvPr/>
        </p:nvPicPr>
        <p:blipFill>
          <a:blip r:embed="rId3"/>
          <a:stretch>
            <a:fillRect/>
          </a:stretch>
        </p:blipFill>
        <p:spPr>
          <a:xfrm>
            <a:off x="0" y="5999810"/>
            <a:ext cx="12192000" cy="908304"/>
          </a:xfrm>
          <a:prstGeom prst="rect">
            <a:avLst/>
          </a:prstGeom>
        </p:spPr>
      </p:pic>
      <p:pic>
        <p:nvPicPr>
          <p:cNvPr id="8" name="Content Placeholder 7">
            <a:extLst>
              <a:ext uri="{FF2B5EF4-FFF2-40B4-BE49-F238E27FC236}">
                <a16:creationId xmlns:a16="http://schemas.microsoft.com/office/drawing/2014/main" id="{7152698A-FB7E-1968-482A-6818BDE69D3C}"/>
              </a:ext>
            </a:extLst>
          </p:cNvPr>
          <p:cNvPicPr>
            <a:picLocks noGrp="1" noChangeAspect="1"/>
          </p:cNvPicPr>
          <p:nvPr>
            <p:ph idx="1"/>
          </p:nvPr>
        </p:nvPicPr>
        <p:blipFill>
          <a:blip r:embed="rId4"/>
          <a:stretch>
            <a:fillRect/>
          </a:stretch>
        </p:blipFill>
        <p:spPr>
          <a:xfrm>
            <a:off x="663504" y="1105965"/>
            <a:ext cx="4547986" cy="4646070"/>
          </a:xfrm>
          <a:prstGeom prst="rect">
            <a:avLst/>
          </a:prstGeom>
        </p:spPr>
      </p:pic>
    </p:spTree>
    <p:extLst>
      <p:ext uri="{BB962C8B-B14F-4D97-AF65-F5344CB8AC3E}">
        <p14:creationId xmlns:p14="http://schemas.microsoft.com/office/powerpoint/2010/main" val="3622937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DAA638DB-C91C-5D72-F4CF-227B9E700FAC}"/>
              </a:ext>
            </a:extLst>
          </p:cNvPr>
          <p:cNvPicPr>
            <a:picLocks noGrp="1" noChangeAspect="1"/>
          </p:cNvPicPr>
          <p:nvPr>
            <p:ph idx="1"/>
          </p:nvPr>
        </p:nvPicPr>
        <p:blipFill>
          <a:blip r:embed="rId3"/>
          <a:stretch>
            <a:fillRect/>
          </a:stretch>
        </p:blipFill>
        <p:spPr>
          <a:xfrm>
            <a:off x="456817" y="163829"/>
            <a:ext cx="11277600" cy="5920741"/>
          </a:xfrm>
          <a:prstGeom prst="rect">
            <a:avLst/>
          </a:prstGeom>
        </p:spPr>
      </p:pic>
      <p:pic>
        <p:nvPicPr>
          <p:cNvPr id="4" name="Picture 3">
            <a:extLst>
              <a:ext uri="{FF2B5EF4-FFF2-40B4-BE49-F238E27FC236}">
                <a16:creationId xmlns:a16="http://schemas.microsoft.com/office/drawing/2014/main" id="{B664E471-4D9A-EB0C-EDDD-C7E59E9D3C11}"/>
              </a:ext>
            </a:extLst>
          </p:cNvPr>
          <p:cNvPicPr>
            <a:picLocks noChangeAspect="1"/>
          </p:cNvPicPr>
          <p:nvPr/>
        </p:nvPicPr>
        <p:blipFill>
          <a:blip r:embed="rId4"/>
          <a:stretch>
            <a:fillRect/>
          </a:stretch>
        </p:blipFill>
        <p:spPr>
          <a:xfrm>
            <a:off x="0" y="5949696"/>
            <a:ext cx="12192000" cy="908304"/>
          </a:xfrm>
          <a:prstGeom prst="rect">
            <a:avLst/>
          </a:prstGeom>
        </p:spPr>
      </p:pic>
      <p:pic>
        <p:nvPicPr>
          <p:cNvPr id="6" name="Picture 5">
            <a:extLst>
              <a:ext uri="{FF2B5EF4-FFF2-40B4-BE49-F238E27FC236}">
                <a16:creationId xmlns:a16="http://schemas.microsoft.com/office/drawing/2014/main" id="{AE032080-A6FC-0D19-6A80-8A0936358AD4}"/>
              </a:ext>
            </a:extLst>
          </p:cNvPr>
          <p:cNvPicPr>
            <a:picLocks noChangeAspect="1"/>
          </p:cNvPicPr>
          <p:nvPr/>
        </p:nvPicPr>
        <p:blipFill>
          <a:blip r:embed="rId5"/>
          <a:stretch>
            <a:fillRect/>
          </a:stretch>
        </p:blipFill>
        <p:spPr>
          <a:xfrm>
            <a:off x="1025993" y="5584027"/>
            <a:ext cx="2798307" cy="591363"/>
          </a:xfrm>
          <a:prstGeom prst="rect">
            <a:avLst/>
          </a:prstGeom>
        </p:spPr>
      </p:pic>
    </p:spTree>
    <p:extLst>
      <p:ext uri="{BB962C8B-B14F-4D97-AF65-F5344CB8AC3E}">
        <p14:creationId xmlns:p14="http://schemas.microsoft.com/office/powerpoint/2010/main" val="2793897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42EBCA-E5B1-52AA-1AE9-F17E5765CA68}"/>
              </a:ext>
            </a:extLst>
          </p:cNvPr>
          <p:cNvSpPr>
            <a:spLocks noGrp="1"/>
          </p:cNvSpPr>
          <p:nvPr>
            <p:ph type="title"/>
          </p:nvPr>
        </p:nvSpPr>
        <p:spPr>
          <a:xfrm>
            <a:off x="522514" y="272772"/>
            <a:ext cx="6172201" cy="1325563"/>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Daily Feeding</a:t>
            </a:r>
          </a:p>
        </p:txBody>
      </p:sp>
      <p:sp>
        <p:nvSpPr>
          <p:cNvPr id="3" name="Content Placeholder 2">
            <a:extLst>
              <a:ext uri="{FF2B5EF4-FFF2-40B4-BE49-F238E27FC236}">
                <a16:creationId xmlns:a16="http://schemas.microsoft.com/office/drawing/2014/main" id="{38138404-0F00-30D1-DD10-DE7F50ACDA53}"/>
              </a:ext>
            </a:extLst>
          </p:cNvPr>
          <p:cNvSpPr>
            <a:spLocks noGrp="1"/>
          </p:cNvSpPr>
          <p:nvPr>
            <p:ph idx="1"/>
          </p:nvPr>
        </p:nvSpPr>
        <p:spPr>
          <a:xfrm>
            <a:off x="522514" y="1825221"/>
            <a:ext cx="6357257" cy="3897589"/>
          </a:xfrm>
        </p:spPr>
        <p:txBody>
          <a:bodyPr/>
          <a:lstStyle/>
          <a:p>
            <a:r>
              <a:rPr lang="en-US" dirty="0">
                <a:latin typeface="Times New Roman" panose="02020603050405020304" pitchFamily="18" charset="0"/>
                <a:cs typeface="Times New Roman" panose="02020603050405020304" pitchFamily="18" charset="0"/>
              </a:rPr>
              <a:t>Fish were fed 5 times a day at 3% body weight per fish/day. </a:t>
            </a:r>
          </a:p>
          <a:p>
            <a:pPr lvl="1"/>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Fish were fed Gemma Wean (Skretting).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Feed Times: 8:00am, 10:00am, 12:00pm, 2:00pm, 5:00pm</a:t>
            </a:r>
          </a:p>
        </p:txBody>
      </p:sp>
      <p:pic>
        <p:nvPicPr>
          <p:cNvPr id="5" name="Picture 4">
            <a:extLst>
              <a:ext uri="{FF2B5EF4-FFF2-40B4-BE49-F238E27FC236}">
                <a16:creationId xmlns:a16="http://schemas.microsoft.com/office/drawing/2014/main" id="{1A01E808-C209-F6F5-EE9C-0B70337A139D}"/>
              </a:ext>
            </a:extLst>
          </p:cNvPr>
          <p:cNvPicPr>
            <a:picLocks noChangeAspect="1"/>
          </p:cNvPicPr>
          <p:nvPr/>
        </p:nvPicPr>
        <p:blipFill>
          <a:blip r:embed="rId3"/>
          <a:stretch>
            <a:fillRect/>
          </a:stretch>
        </p:blipFill>
        <p:spPr>
          <a:xfrm>
            <a:off x="0" y="5949696"/>
            <a:ext cx="12192000" cy="908304"/>
          </a:xfrm>
          <a:prstGeom prst="rect">
            <a:avLst/>
          </a:prstGeom>
        </p:spPr>
      </p:pic>
      <p:pic>
        <p:nvPicPr>
          <p:cNvPr id="2" name="Picture 1">
            <a:extLst>
              <a:ext uri="{FF2B5EF4-FFF2-40B4-BE49-F238E27FC236}">
                <a16:creationId xmlns:a16="http://schemas.microsoft.com/office/drawing/2014/main" id="{6EEE9351-9E35-9737-2619-B9FF144E5942}"/>
              </a:ext>
            </a:extLst>
          </p:cNvPr>
          <p:cNvPicPr>
            <a:picLocks noChangeAspect="1"/>
          </p:cNvPicPr>
          <p:nvPr/>
        </p:nvPicPr>
        <p:blipFill rotWithShape="1">
          <a:blip r:embed="rId4"/>
          <a:srcRect l="5849" r="16136"/>
          <a:stretch/>
        </p:blipFill>
        <p:spPr>
          <a:xfrm>
            <a:off x="7151915" y="1077183"/>
            <a:ext cx="4708070" cy="4028086"/>
          </a:xfrm>
          <a:prstGeom prst="rect">
            <a:avLst/>
          </a:prstGeom>
        </p:spPr>
      </p:pic>
      <p:pic>
        <p:nvPicPr>
          <p:cNvPr id="4" name="Picture 3">
            <a:extLst>
              <a:ext uri="{FF2B5EF4-FFF2-40B4-BE49-F238E27FC236}">
                <a16:creationId xmlns:a16="http://schemas.microsoft.com/office/drawing/2014/main" id="{9471E455-DC6C-09C2-A546-1890DF8EF3AE}"/>
              </a:ext>
            </a:extLst>
          </p:cNvPr>
          <p:cNvPicPr>
            <a:picLocks noChangeAspect="1"/>
          </p:cNvPicPr>
          <p:nvPr/>
        </p:nvPicPr>
        <p:blipFill>
          <a:blip r:embed="rId5"/>
          <a:stretch>
            <a:fillRect/>
          </a:stretch>
        </p:blipFill>
        <p:spPr>
          <a:xfrm>
            <a:off x="7151915" y="4740792"/>
            <a:ext cx="2798307" cy="591363"/>
          </a:xfrm>
          <a:prstGeom prst="rect">
            <a:avLst/>
          </a:prstGeom>
        </p:spPr>
      </p:pic>
    </p:spTree>
    <p:extLst>
      <p:ext uri="{BB962C8B-B14F-4D97-AF65-F5344CB8AC3E}">
        <p14:creationId xmlns:p14="http://schemas.microsoft.com/office/powerpoint/2010/main" val="2284178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FFA1-3AB6-6342-E3AB-9504BF155757}"/>
              </a:ext>
            </a:extLst>
          </p:cNvPr>
          <p:cNvSpPr>
            <a:spLocks noGrp="1"/>
          </p:cNvSpPr>
          <p:nvPr>
            <p:ph type="title"/>
          </p:nvPr>
        </p:nvSpPr>
        <p:spPr>
          <a:xfrm>
            <a:off x="6235701" y="326771"/>
            <a:ext cx="4533900" cy="1079500"/>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Sampling</a:t>
            </a:r>
          </a:p>
        </p:txBody>
      </p:sp>
      <p:sp>
        <p:nvSpPr>
          <p:cNvPr id="3" name="Content Placeholder 2">
            <a:extLst>
              <a:ext uri="{FF2B5EF4-FFF2-40B4-BE49-F238E27FC236}">
                <a16:creationId xmlns:a16="http://schemas.microsoft.com/office/drawing/2014/main" id="{4B9D245F-8261-DBFC-6C3E-FB0820C2B9A9}"/>
              </a:ext>
            </a:extLst>
          </p:cNvPr>
          <p:cNvSpPr>
            <a:spLocks noGrp="1"/>
          </p:cNvSpPr>
          <p:nvPr>
            <p:ph idx="1"/>
          </p:nvPr>
        </p:nvSpPr>
        <p:spPr>
          <a:xfrm>
            <a:off x="5913439" y="1733423"/>
            <a:ext cx="5178425" cy="4860925"/>
          </a:xfrm>
        </p:spPr>
        <p:txBody>
          <a:bodyPr/>
          <a:lstStyle/>
          <a:p>
            <a:pPr marL="0" indent="0">
              <a:buNone/>
            </a:pPr>
            <a:r>
              <a:rPr lang="en-US" dirty="0">
                <a:latin typeface="Times New Roman" panose="02020603050405020304" pitchFamily="18" charset="0"/>
                <a:cs typeface="Times New Roman" panose="02020603050405020304" pitchFamily="18" charset="0"/>
              </a:rPr>
              <a:t>Fish were sampled bi-weekly</a:t>
            </a:r>
          </a:p>
          <a:p>
            <a:pPr lvl="1"/>
            <a:endParaRPr lang="en-US" sz="16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5g fish - 20 fish subsampled  </a:t>
            </a:r>
          </a:p>
          <a:p>
            <a:pPr lvl="1"/>
            <a:endParaRPr lang="en-US" sz="2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11g fish - entire tank sampled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Weight and a fin nipping score assigned to each fish sampled. </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8DC49F7-5D5C-290A-1CE4-04389966A404}"/>
              </a:ext>
            </a:extLst>
          </p:cNvPr>
          <p:cNvPicPr>
            <a:picLocks noChangeAspect="1"/>
          </p:cNvPicPr>
          <p:nvPr/>
        </p:nvPicPr>
        <p:blipFill>
          <a:blip r:embed="rId3"/>
          <a:stretch>
            <a:fillRect/>
          </a:stretch>
        </p:blipFill>
        <p:spPr>
          <a:xfrm>
            <a:off x="0" y="5949696"/>
            <a:ext cx="12192000" cy="908304"/>
          </a:xfrm>
          <a:prstGeom prst="rect">
            <a:avLst/>
          </a:prstGeom>
        </p:spPr>
      </p:pic>
      <p:pic>
        <p:nvPicPr>
          <p:cNvPr id="6" name="Picture 5" descr="A picture containing indoor, appliance, counter, cluttered&#10;&#10;Description automatically generated">
            <a:extLst>
              <a:ext uri="{FF2B5EF4-FFF2-40B4-BE49-F238E27FC236}">
                <a16:creationId xmlns:a16="http://schemas.microsoft.com/office/drawing/2014/main" id="{5CD8282A-4CDE-7EB2-4015-9AF5CEDDD2E3}"/>
              </a:ext>
            </a:extLst>
          </p:cNvPr>
          <p:cNvPicPr>
            <a:picLocks noChangeAspect="1"/>
          </p:cNvPicPr>
          <p:nvPr/>
        </p:nvPicPr>
        <p:blipFill rotWithShape="1">
          <a:blip r:embed="rId4">
            <a:extLst>
              <a:ext uri="{28A0092B-C50C-407E-A947-70E740481C1C}">
                <a14:useLocalDpi xmlns:a14="http://schemas.microsoft.com/office/drawing/2010/main" val="0"/>
              </a:ext>
            </a:extLst>
          </a:blip>
          <a:srcRect l="7718" t="18148" r="11243" b="6723"/>
          <a:stretch/>
        </p:blipFill>
        <p:spPr>
          <a:xfrm>
            <a:off x="0" y="0"/>
            <a:ext cx="4813301" cy="5949696"/>
          </a:xfrm>
          <a:prstGeom prst="rect">
            <a:avLst/>
          </a:prstGeom>
        </p:spPr>
      </p:pic>
      <p:pic>
        <p:nvPicPr>
          <p:cNvPr id="7" name="Picture 6">
            <a:extLst>
              <a:ext uri="{FF2B5EF4-FFF2-40B4-BE49-F238E27FC236}">
                <a16:creationId xmlns:a16="http://schemas.microsoft.com/office/drawing/2014/main" id="{EEF20F8E-E3E7-B11D-1757-0CE129C625AA}"/>
              </a:ext>
            </a:extLst>
          </p:cNvPr>
          <p:cNvPicPr>
            <a:picLocks noChangeAspect="1"/>
          </p:cNvPicPr>
          <p:nvPr/>
        </p:nvPicPr>
        <p:blipFill>
          <a:blip r:embed="rId5"/>
          <a:stretch>
            <a:fillRect/>
          </a:stretch>
        </p:blipFill>
        <p:spPr>
          <a:xfrm>
            <a:off x="0" y="5516842"/>
            <a:ext cx="2511770" cy="432854"/>
          </a:xfrm>
          <a:prstGeom prst="rect">
            <a:avLst/>
          </a:prstGeom>
        </p:spPr>
      </p:pic>
    </p:spTree>
    <p:extLst>
      <p:ext uri="{BB962C8B-B14F-4D97-AF65-F5344CB8AC3E}">
        <p14:creationId xmlns:p14="http://schemas.microsoft.com/office/powerpoint/2010/main" val="2676500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AACA4A-BFD5-3A41-059D-0F46AC033E6C}"/>
              </a:ext>
            </a:extLst>
          </p:cNvPr>
          <p:cNvPicPr>
            <a:picLocks noGrp="1" noChangeAspect="1"/>
          </p:cNvPicPr>
          <p:nvPr>
            <p:ph idx="1"/>
          </p:nvPr>
        </p:nvPicPr>
        <p:blipFill>
          <a:blip r:embed="rId2"/>
          <a:stretch>
            <a:fillRect/>
          </a:stretch>
        </p:blipFill>
        <p:spPr>
          <a:xfrm>
            <a:off x="1" y="2133600"/>
            <a:ext cx="12192000" cy="1020096"/>
          </a:xfrm>
          <a:prstGeom prst="rect">
            <a:avLst/>
          </a:prstGeom>
        </p:spPr>
      </p:pic>
      <p:sp>
        <p:nvSpPr>
          <p:cNvPr id="4" name="Title 3">
            <a:extLst>
              <a:ext uri="{FF2B5EF4-FFF2-40B4-BE49-F238E27FC236}">
                <a16:creationId xmlns:a16="http://schemas.microsoft.com/office/drawing/2014/main" id="{E14B63F8-E5FB-3E5D-8BF1-16589113357F}"/>
              </a:ext>
            </a:extLst>
          </p:cNvPr>
          <p:cNvSpPr txBox="1">
            <a:spLocks noGrp="1"/>
          </p:cNvSpPr>
          <p:nvPr>
            <p:ph type="title"/>
          </p:nvPr>
        </p:nvSpPr>
        <p:spPr>
          <a:xfrm>
            <a:off x="838200" y="677041"/>
            <a:ext cx="10515600" cy="701731"/>
          </a:xfrm>
          <a:prstGeom prst="rect">
            <a:avLst/>
          </a:prstGeom>
          <a:noFill/>
        </p:spPr>
        <p:txBody>
          <a:bodyPr wrap="square" rtlCol="0">
            <a:spAutoFit/>
          </a:bodyPr>
          <a:lstStyle/>
          <a:p>
            <a:pPr algn="ctr"/>
            <a:r>
              <a:rPr lang="en-US" dirty="0">
                <a:solidFill>
                  <a:srgbClr val="213681"/>
                </a:solidFill>
                <a:latin typeface="Times New Roman" panose="02020603050405020304" pitchFamily="18" charset="0"/>
                <a:cs typeface="Times New Roman" panose="02020603050405020304" pitchFamily="18" charset="0"/>
              </a:rPr>
              <a:t>Fin Nipping Scale</a:t>
            </a:r>
          </a:p>
        </p:txBody>
      </p:sp>
      <p:sp>
        <p:nvSpPr>
          <p:cNvPr id="8" name="Arrow: Right 7">
            <a:extLst>
              <a:ext uri="{FF2B5EF4-FFF2-40B4-BE49-F238E27FC236}">
                <a16:creationId xmlns:a16="http://schemas.microsoft.com/office/drawing/2014/main" id="{F9A34166-4597-A71E-38E2-5EFFE41A3F76}"/>
              </a:ext>
            </a:extLst>
          </p:cNvPr>
          <p:cNvSpPr/>
          <p:nvPr/>
        </p:nvSpPr>
        <p:spPr>
          <a:xfrm>
            <a:off x="838200" y="3596608"/>
            <a:ext cx="10515600" cy="1081409"/>
          </a:xfrm>
          <a:prstGeom prst="rightArrow">
            <a:avLst/>
          </a:prstGeom>
          <a:solidFill>
            <a:srgbClr val="2136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Increasing Fin Nipping Severity (0-5)</a:t>
            </a:r>
          </a:p>
        </p:txBody>
      </p:sp>
      <p:pic>
        <p:nvPicPr>
          <p:cNvPr id="9" name="Picture 8">
            <a:extLst>
              <a:ext uri="{FF2B5EF4-FFF2-40B4-BE49-F238E27FC236}">
                <a16:creationId xmlns:a16="http://schemas.microsoft.com/office/drawing/2014/main" id="{C57CA873-6F96-C417-D50B-DF8A90741A6B}"/>
              </a:ext>
            </a:extLst>
          </p:cNvPr>
          <p:cNvPicPr>
            <a:picLocks noChangeAspect="1"/>
          </p:cNvPicPr>
          <p:nvPr/>
        </p:nvPicPr>
        <p:blipFill>
          <a:blip r:embed="rId3"/>
          <a:stretch>
            <a:fillRect/>
          </a:stretch>
        </p:blipFill>
        <p:spPr>
          <a:xfrm>
            <a:off x="0" y="5949696"/>
            <a:ext cx="12192000" cy="908304"/>
          </a:xfrm>
          <a:prstGeom prst="rect">
            <a:avLst/>
          </a:prstGeom>
        </p:spPr>
      </p:pic>
      <p:sp>
        <p:nvSpPr>
          <p:cNvPr id="2" name="TextBox 1">
            <a:extLst>
              <a:ext uri="{FF2B5EF4-FFF2-40B4-BE49-F238E27FC236}">
                <a16:creationId xmlns:a16="http://schemas.microsoft.com/office/drawing/2014/main" id="{48D9136A-D32B-0455-EFF7-5C795C3C4648}"/>
              </a:ext>
            </a:extLst>
          </p:cNvPr>
          <p:cNvSpPr txBox="1"/>
          <p:nvPr/>
        </p:nvSpPr>
        <p:spPr>
          <a:xfrm>
            <a:off x="9359900" y="5611142"/>
            <a:ext cx="271780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Reproduced from Spada, 2021</a:t>
            </a:r>
          </a:p>
        </p:txBody>
      </p:sp>
    </p:spTree>
    <p:extLst>
      <p:ext uri="{BB962C8B-B14F-4D97-AF65-F5344CB8AC3E}">
        <p14:creationId xmlns:p14="http://schemas.microsoft.com/office/powerpoint/2010/main" val="917848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DAE3E6A-D63C-0834-4CD6-5437BD042268}"/>
              </a:ext>
            </a:extLst>
          </p:cNvPr>
          <p:cNvPicPr>
            <a:picLocks noChangeAspect="1"/>
          </p:cNvPicPr>
          <p:nvPr/>
        </p:nvPicPr>
        <p:blipFill>
          <a:blip r:embed="rId3"/>
          <a:stretch>
            <a:fillRect/>
          </a:stretch>
        </p:blipFill>
        <p:spPr>
          <a:xfrm>
            <a:off x="491214" y="376999"/>
            <a:ext cx="9462658" cy="6103573"/>
          </a:xfrm>
          <a:prstGeom prst="rect">
            <a:avLst/>
          </a:prstGeom>
        </p:spPr>
      </p:pic>
      <p:sp>
        <p:nvSpPr>
          <p:cNvPr id="2" name="TextBox 1">
            <a:extLst>
              <a:ext uri="{FF2B5EF4-FFF2-40B4-BE49-F238E27FC236}">
                <a16:creationId xmlns:a16="http://schemas.microsoft.com/office/drawing/2014/main" id="{25E57D34-8054-D8ED-F8E3-62FD4CFBEBA8}"/>
              </a:ext>
            </a:extLst>
          </p:cNvPr>
          <p:cNvSpPr txBox="1"/>
          <p:nvPr/>
        </p:nvSpPr>
        <p:spPr>
          <a:xfrm>
            <a:off x="1740089" y="1444793"/>
            <a:ext cx="3138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7" name="TextBox 6">
            <a:extLst>
              <a:ext uri="{FF2B5EF4-FFF2-40B4-BE49-F238E27FC236}">
                <a16:creationId xmlns:a16="http://schemas.microsoft.com/office/drawing/2014/main" id="{644ADC38-1EAF-B21F-DBDF-6F293595669D}"/>
              </a:ext>
            </a:extLst>
          </p:cNvPr>
          <p:cNvSpPr txBox="1"/>
          <p:nvPr/>
        </p:nvSpPr>
        <p:spPr>
          <a:xfrm>
            <a:off x="2615821" y="985552"/>
            <a:ext cx="3138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9" name="TextBox 8">
            <a:extLst>
              <a:ext uri="{FF2B5EF4-FFF2-40B4-BE49-F238E27FC236}">
                <a16:creationId xmlns:a16="http://schemas.microsoft.com/office/drawing/2014/main" id="{53D6D82C-6F9A-5A6C-9A1D-116A3AD9D9F7}"/>
              </a:ext>
            </a:extLst>
          </p:cNvPr>
          <p:cNvSpPr txBox="1"/>
          <p:nvPr/>
        </p:nvSpPr>
        <p:spPr>
          <a:xfrm>
            <a:off x="3297989" y="1519449"/>
            <a:ext cx="3138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10" name="TextBox 9">
            <a:extLst>
              <a:ext uri="{FF2B5EF4-FFF2-40B4-BE49-F238E27FC236}">
                <a16:creationId xmlns:a16="http://schemas.microsoft.com/office/drawing/2014/main" id="{C23DF7AA-4187-A03D-4C21-DE3C4A9A84A1}"/>
              </a:ext>
            </a:extLst>
          </p:cNvPr>
          <p:cNvSpPr txBox="1"/>
          <p:nvPr/>
        </p:nvSpPr>
        <p:spPr>
          <a:xfrm>
            <a:off x="4130067" y="1778556"/>
            <a:ext cx="3138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11" name="TextBox 10">
            <a:extLst>
              <a:ext uri="{FF2B5EF4-FFF2-40B4-BE49-F238E27FC236}">
                <a16:creationId xmlns:a16="http://schemas.microsoft.com/office/drawing/2014/main" id="{823CD664-10D7-30DC-F8CA-829F8ACBC32C}"/>
              </a:ext>
            </a:extLst>
          </p:cNvPr>
          <p:cNvSpPr txBox="1"/>
          <p:nvPr/>
        </p:nvSpPr>
        <p:spPr>
          <a:xfrm>
            <a:off x="4812019" y="1888781"/>
            <a:ext cx="3138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13" name="TextBox 12">
            <a:extLst>
              <a:ext uri="{FF2B5EF4-FFF2-40B4-BE49-F238E27FC236}">
                <a16:creationId xmlns:a16="http://schemas.microsoft.com/office/drawing/2014/main" id="{0D384183-9BC3-32DA-C4A1-CCD645CA8A51}"/>
              </a:ext>
            </a:extLst>
          </p:cNvPr>
          <p:cNvSpPr txBox="1"/>
          <p:nvPr/>
        </p:nvSpPr>
        <p:spPr>
          <a:xfrm>
            <a:off x="5600841" y="2720480"/>
            <a:ext cx="3138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14" name="TextBox 13">
            <a:extLst>
              <a:ext uri="{FF2B5EF4-FFF2-40B4-BE49-F238E27FC236}">
                <a16:creationId xmlns:a16="http://schemas.microsoft.com/office/drawing/2014/main" id="{4C962973-1E12-415B-2324-BBCDE269475B}"/>
              </a:ext>
            </a:extLst>
          </p:cNvPr>
          <p:cNvSpPr txBox="1"/>
          <p:nvPr/>
        </p:nvSpPr>
        <p:spPr>
          <a:xfrm>
            <a:off x="6490589" y="2147888"/>
            <a:ext cx="3138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15" name="TextBox 14">
            <a:extLst>
              <a:ext uri="{FF2B5EF4-FFF2-40B4-BE49-F238E27FC236}">
                <a16:creationId xmlns:a16="http://schemas.microsoft.com/office/drawing/2014/main" id="{A4413702-6D73-514E-E85B-ECAE6E2B0A42}"/>
              </a:ext>
            </a:extLst>
          </p:cNvPr>
          <p:cNvSpPr txBox="1"/>
          <p:nvPr/>
        </p:nvSpPr>
        <p:spPr>
          <a:xfrm>
            <a:off x="7220596" y="2332554"/>
            <a:ext cx="3138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16" name="TextBox 15">
            <a:extLst>
              <a:ext uri="{FF2B5EF4-FFF2-40B4-BE49-F238E27FC236}">
                <a16:creationId xmlns:a16="http://schemas.microsoft.com/office/drawing/2014/main" id="{A3BA059B-50D8-6B3C-74EA-CA351963646B}"/>
              </a:ext>
            </a:extLst>
          </p:cNvPr>
          <p:cNvSpPr txBox="1"/>
          <p:nvPr/>
        </p:nvSpPr>
        <p:spPr>
          <a:xfrm>
            <a:off x="8038128" y="2905146"/>
            <a:ext cx="3138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17" name="TextBox 16">
            <a:extLst>
              <a:ext uri="{FF2B5EF4-FFF2-40B4-BE49-F238E27FC236}">
                <a16:creationId xmlns:a16="http://schemas.microsoft.com/office/drawing/2014/main" id="{20A50B1D-D1A0-BE06-F4DE-B71660209AB1}"/>
              </a:ext>
            </a:extLst>
          </p:cNvPr>
          <p:cNvSpPr txBox="1"/>
          <p:nvPr/>
        </p:nvSpPr>
        <p:spPr>
          <a:xfrm>
            <a:off x="10234829" y="420236"/>
            <a:ext cx="1537543"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Two-Way ANOVA</a:t>
            </a:r>
          </a:p>
        </p:txBody>
      </p:sp>
      <p:sp>
        <p:nvSpPr>
          <p:cNvPr id="19" name="Rectangle 18">
            <a:extLst>
              <a:ext uri="{FF2B5EF4-FFF2-40B4-BE49-F238E27FC236}">
                <a16:creationId xmlns:a16="http://schemas.microsoft.com/office/drawing/2014/main" id="{ABF6E6F4-A998-5891-E1F2-7BE3C085E836}"/>
              </a:ext>
            </a:extLst>
          </p:cNvPr>
          <p:cNvSpPr/>
          <p:nvPr/>
        </p:nvSpPr>
        <p:spPr>
          <a:xfrm>
            <a:off x="5757790" y="484731"/>
            <a:ext cx="889748" cy="289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580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B43D8A7-29EA-9626-60D2-69FE53EF450B}"/>
              </a:ext>
            </a:extLst>
          </p:cNvPr>
          <p:cNvPicPr>
            <a:picLocks noChangeAspect="1"/>
          </p:cNvPicPr>
          <p:nvPr/>
        </p:nvPicPr>
        <p:blipFill>
          <a:blip r:embed="rId3"/>
          <a:stretch>
            <a:fillRect/>
          </a:stretch>
        </p:blipFill>
        <p:spPr>
          <a:xfrm>
            <a:off x="512938" y="408617"/>
            <a:ext cx="9364619" cy="6040337"/>
          </a:xfrm>
          <a:prstGeom prst="rect">
            <a:avLst/>
          </a:prstGeom>
        </p:spPr>
      </p:pic>
      <p:sp>
        <p:nvSpPr>
          <p:cNvPr id="3" name="TextBox 2">
            <a:extLst>
              <a:ext uri="{FF2B5EF4-FFF2-40B4-BE49-F238E27FC236}">
                <a16:creationId xmlns:a16="http://schemas.microsoft.com/office/drawing/2014/main" id="{84AFF2B7-53D5-F150-DD15-5DF6A35DF1FF}"/>
              </a:ext>
            </a:extLst>
          </p:cNvPr>
          <p:cNvSpPr txBox="1"/>
          <p:nvPr/>
        </p:nvSpPr>
        <p:spPr>
          <a:xfrm>
            <a:off x="10234829" y="420236"/>
            <a:ext cx="1537543"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Two-Way ANOVA</a:t>
            </a:r>
          </a:p>
        </p:txBody>
      </p:sp>
    </p:spTree>
    <p:extLst>
      <p:ext uri="{BB962C8B-B14F-4D97-AF65-F5344CB8AC3E}">
        <p14:creationId xmlns:p14="http://schemas.microsoft.com/office/powerpoint/2010/main" val="1858438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4284D09-8F89-9AC4-A045-06B6DEED01D5}"/>
              </a:ext>
            </a:extLst>
          </p:cNvPr>
          <p:cNvPicPr>
            <a:picLocks noChangeAspect="1"/>
          </p:cNvPicPr>
          <p:nvPr/>
        </p:nvPicPr>
        <p:blipFill>
          <a:blip r:embed="rId3"/>
          <a:stretch>
            <a:fillRect/>
          </a:stretch>
        </p:blipFill>
        <p:spPr>
          <a:xfrm>
            <a:off x="466426" y="352208"/>
            <a:ext cx="9539529" cy="6153156"/>
          </a:xfrm>
          <a:prstGeom prst="rect">
            <a:avLst/>
          </a:prstGeom>
        </p:spPr>
      </p:pic>
      <p:sp>
        <p:nvSpPr>
          <p:cNvPr id="3" name="TextBox 2">
            <a:extLst>
              <a:ext uri="{FF2B5EF4-FFF2-40B4-BE49-F238E27FC236}">
                <a16:creationId xmlns:a16="http://schemas.microsoft.com/office/drawing/2014/main" id="{11DB8C35-A87E-F556-463E-ABD22619593A}"/>
              </a:ext>
            </a:extLst>
          </p:cNvPr>
          <p:cNvSpPr txBox="1"/>
          <p:nvPr/>
        </p:nvSpPr>
        <p:spPr>
          <a:xfrm>
            <a:off x="10124235" y="313087"/>
            <a:ext cx="1948718" cy="1337476"/>
          </a:xfrm>
          <a:prstGeom prst="rect">
            <a:avLst/>
          </a:prstGeom>
          <a:noFill/>
        </p:spPr>
        <p:txBody>
          <a:bodyPr wrap="square" rtlCol="0">
            <a:spAutoFit/>
          </a:bodyPr>
          <a:lstStyle/>
          <a:p>
            <a:pPr marL="342900" indent="-342900" algn="l">
              <a:buFont typeface="Arial" panose="020B0604020202020204" pitchFamily="34" charset="0"/>
              <a:buChar char="•"/>
            </a:pPr>
            <a:r>
              <a:rPr lang="en-US" sz="2000" b="0" i="0" dirty="0">
                <a:solidFill>
                  <a:schemeClr val="bg1"/>
                </a:solidFill>
                <a:effectLst/>
                <a:latin typeface="Times New Roman" panose="02020603050405020304" pitchFamily="18" charset="0"/>
                <a:cs typeface="Times New Roman" panose="02020603050405020304" pitchFamily="18" charset="0"/>
              </a:rPr>
              <a:t>Binomial Generalized Linear Mixed Model</a:t>
            </a:r>
          </a:p>
        </p:txBody>
      </p:sp>
      <p:sp>
        <p:nvSpPr>
          <p:cNvPr id="4" name="TextBox 3">
            <a:extLst>
              <a:ext uri="{FF2B5EF4-FFF2-40B4-BE49-F238E27FC236}">
                <a16:creationId xmlns:a16="http://schemas.microsoft.com/office/drawing/2014/main" id="{FBF58908-28E6-4F12-74F4-D2B88B8FB536}"/>
              </a:ext>
            </a:extLst>
          </p:cNvPr>
          <p:cNvSpPr txBox="1"/>
          <p:nvPr/>
        </p:nvSpPr>
        <p:spPr>
          <a:xfrm>
            <a:off x="4057935" y="2743200"/>
            <a:ext cx="32754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5" name="TextBox 4">
            <a:extLst>
              <a:ext uri="{FF2B5EF4-FFF2-40B4-BE49-F238E27FC236}">
                <a16:creationId xmlns:a16="http://schemas.microsoft.com/office/drawing/2014/main" id="{F27D39A6-720C-2F93-4540-4C8F6787546F}"/>
              </a:ext>
            </a:extLst>
          </p:cNvPr>
          <p:cNvSpPr txBox="1"/>
          <p:nvPr/>
        </p:nvSpPr>
        <p:spPr>
          <a:xfrm>
            <a:off x="4908644" y="2018227"/>
            <a:ext cx="32754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6" name="TextBox 5">
            <a:extLst>
              <a:ext uri="{FF2B5EF4-FFF2-40B4-BE49-F238E27FC236}">
                <a16:creationId xmlns:a16="http://schemas.microsoft.com/office/drawing/2014/main" id="{B0326E8F-07C5-B14A-7636-CB4C6F2D1AA4}"/>
              </a:ext>
            </a:extLst>
          </p:cNvPr>
          <p:cNvSpPr txBox="1"/>
          <p:nvPr/>
        </p:nvSpPr>
        <p:spPr>
          <a:xfrm>
            <a:off x="5585230" y="2387559"/>
            <a:ext cx="4957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ab</a:t>
            </a:r>
          </a:p>
        </p:txBody>
      </p:sp>
      <p:sp>
        <p:nvSpPr>
          <p:cNvPr id="10" name="TextBox 9">
            <a:extLst>
              <a:ext uri="{FF2B5EF4-FFF2-40B4-BE49-F238E27FC236}">
                <a16:creationId xmlns:a16="http://schemas.microsoft.com/office/drawing/2014/main" id="{568BD094-CB07-92F8-7400-3C107542E2F1}"/>
              </a:ext>
            </a:extLst>
          </p:cNvPr>
          <p:cNvSpPr txBox="1"/>
          <p:nvPr/>
        </p:nvSpPr>
        <p:spPr>
          <a:xfrm>
            <a:off x="6514233" y="2018227"/>
            <a:ext cx="32754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12" name="TextBox 11">
            <a:extLst>
              <a:ext uri="{FF2B5EF4-FFF2-40B4-BE49-F238E27FC236}">
                <a16:creationId xmlns:a16="http://schemas.microsoft.com/office/drawing/2014/main" id="{8B303ABB-F66B-E6E4-BC3F-224B5493B6EC}"/>
              </a:ext>
            </a:extLst>
          </p:cNvPr>
          <p:cNvSpPr txBox="1"/>
          <p:nvPr/>
        </p:nvSpPr>
        <p:spPr>
          <a:xfrm>
            <a:off x="1757298" y="2202893"/>
            <a:ext cx="4957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ab</a:t>
            </a:r>
          </a:p>
        </p:txBody>
      </p:sp>
      <p:sp>
        <p:nvSpPr>
          <p:cNvPr id="14" name="TextBox 13">
            <a:extLst>
              <a:ext uri="{FF2B5EF4-FFF2-40B4-BE49-F238E27FC236}">
                <a16:creationId xmlns:a16="http://schemas.microsoft.com/office/drawing/2014/main" id="{35BFAF9D-3EC0-D75B-B08F-0DCC68A58C8A}"/>
              </a:ext>
            </a:extLst>
          </p:cNvPr>
          <p:cNvSpPr txBox="1"/>
          <p:nvPr/>
        </p:nvSpPr>
        <p:spPr>
          <a:xfrm>
            <a:off x="2349791" y="2558534"/>
            <a:ext cx="4957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ab</a:t>
            </a:r>
          </a:p>
        </p:txBody>
      </p:sp>
      <p:sp>
        <p:nvSpPr>
          <p:cNvPr id="15" name="TextBox 14">
            <a:extLst>
              <a:ext uri="{FF2B5EF4-FFF2-40B4-BE49-F238E27FC236}">
                <a16:creationId xmlns:a16="http://schemas.microsoft.com/office/drawing/2014/main" id="{5A08E0AE-8D8A-F2E7-6D33-4791D6B5D7F6}"/>
              </a:ext>
            </a:extLst>
          </p:cNvPr>
          <p:cNvSpPr txBox="1"/>
          <p:nvPr/>
        </p:nvSpPr>
        <p:spPr>
          <a:xfrm>
            <a:off x="3081123" y="2602718"/>
            <a:ext cx="4957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ab</a:t>
            </a:r>
          </a:p>
        </p:txBody>
      </p:sp>
      <p:sp>
        <p:nvSpPr>
          <p:cNvPr id="16" name="TextBox 15">
            <a:extLst>
              <a:ext uri="{FF2B5EF4-FFF2-40B4-BE49-F238E27FC236}">
                <a16:creationId xmlns:a16="http://schemas.microsoft.com/office/drawing/2014/main" id="{9FDAD49C-ED88-1EEB-BA2F-A53A69BEA4F4}"/>
              </a:ext>
            </a:extLst>
          </p:cNvPr>
          <p:cNvSpPr txBox="1"/>
          <p:nvPr/>
        </p:nvSpPr>
        <p:spPr>
          <a:xfrm>
            <a:off x="7244564" y="2018227"/>
            <a:ext cx="4957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ab</a:t>
            </a:r>
          </a:p>
        </p:txBody>
      </p:sp>
      <p:sp>
        <p:nvSpPr>
          <p:cNvPr id="17" name="TextBox 16">
            <a:extLst>
              <a:ext uri="{FF2B5EF4-FFF2-40B4-BE49-F238E27FC236}">
                <a16:creationId xmlns:a16="http://schemas.microsoft.com/office/drawing/2014/main" id="{0C5065A4-83F7-155E-E19B-DEC6C66EF037}"/>
              </a:ext>
            </a:extLst>
          </p:cNvPr>
          <p:cNvSpPr txBox="1"/>
          <p:nvPr/>
        </p:nvSpPr>
        <p:spPr>
          <a:xfrm>
            <a:off x="8020280" y="1778770"/>
            <a:ext cx="4957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ab</a:t>
            </a:r>
          </a:p>
        </p:txBody>
      </p:sp>
    </p:spTree>
    <p:extLst>
      <p:ext uri="{BB962C8B-B14F-4D97-AF65-F5344CB8AC3E}">
        <p14:creationId xmlns:p14="http://schemas.microsoft.com/office/powerpoint/2010/main" val="2914796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F303-AA13-63AD-5BA2-3D24E30F4ED6}"/>
              </a:ext>
            </a:extLst>
          </p:cNvPr>
          <p:cNvSpPr>
            <a:spLocks noGrp="1"/>
          </p:cNvSpPr>
          <p:nvPr>
            <p:ph type="title"/>
          </p:nvPr>
        </p:nvSpPr>
        <p:spPr>
          <a:xfrm>
            <a:off x="5994210" y="224550"/>
            <a:ext cx="5390866" cy="1117482"/>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Cleanerfish</a:t>
            </a:r>
          </a:p>
        </p:txBody>
      </p:sp>
      <p:sp>
        <p:nvSpPr>
          <p:cNvPr id="3" name="Content Placeholder 2">
            <a:extLst>
              <a:ext uri="{FF2B5EF4-FFF2-40B4-BE49-F238E27FC236}">
                <a16:creationId xmlns:a16="http://schemas.microsoft.com/office/drawing/2014/main" id="{BF39C6C2-74F3-CB26-B728-A11142C47531}"/>
              </a:ext>
            </a:extLst>
          </p:cNvPr>
          <p:cNvSpPr>
            <a:spLocks noGrp="1"/>
          </p:cNvSpPr>
          <p:nvPr>
            <p:ph idx="1"/>
          </p:nvPr>
        </p:nvSpPr>
        <p:spPr>
          <a:xfrm>
            <a:off x="5492087" y="1342032"/>
            <a:ext cx="6395113" cy="4435521"/>
          </a:xfrm>
        </p:spPr>
        <p:txBody>
          <a:bodyPr>
            <a:normAutofit fontScale="92500" lnSpcReduction="20000"/>
          </a:bodyPr>
          <a:lstStyle/>
          <a:p>
            <a:r>
              <a:rPr lang="en-US" dirty="0">
                <a:effectLst/>
                <a:latin typeface="Times New Roman" panose="02020603050405020304" pitchFamily="18" charset="0"/>
                <a:ea typeface="Calibri" panose="020F0502020204030204" pitchFamily="34" charset="0"/>
              </a:rPr>
              <a:t>Cleanerfish are fish that perform services for other fish such as:</a:t>
            </a:r>
          </a:p>
          <a:p>
            <a:pPr lvl="1"/>
            <a:endParaRPr lang="en-US" dirty="0">
              <a:latin typeface="Times New Roman" panose="02020603050405020304" pitchFamily="18" charset="0"/>
              <a:ea typeface="Calibri" panose="020F0502020204030204" pitchFamily="34" charset="0"/>
            </a:endParaRPr>
          </a:p>
          <a:p>
            <a:pPr lvl="1"/>
            <a:r>
              <a:rPr lang="en-US" sz="2800" dirty="0">
                <a:latin typeface="Times New Roman" panose="02020603050405020304" pitchFamily="18" charset="0"/>
                <a:ea typeface="Calibri" panose="020F0502020204030204" pitchFamily="34" charset="0"/>
              </a:rPr>
              <a:t>Removing </a:t>
            </a:r>
            <a:r>
              <a:rPr lang="en-US" sz="2800" dirty="0">
                <a:effectLst/>
                <a:latin typeface="Times New Roman" panose="02020603050405020304" pitchFamily="18" charset="0"/>
                <a:ea typeface="Calibri" panose="020F0502020204030204" pitchFamily="34" charset="0"/>
              </a:rPr>
              <a:t>ectoparasites and dead tissue </a:t>
            </a:r>
            <a:r>
              <a:rPr lang="en-US" sz="2000" dirty="0">
                <a:effectLst/>
                <a:latin typeface="Times New Roman" panose="02020603050405020304" pitchFamily="18" charset="0"/>
                <a:ea typeface="Calibri" panose="020F0502020204030204" pitchFamily="34" charset="0"/>
              </a:rPr>
              <a:t>(Feder, 1966; Losey et al., 1999)</a:t>
            </a:r>
            <a:r>
              <a:rPr lang="en-US" dirty="0">
                <a:effectLst/>
                <a:latin typeface="Times New Roman" panose="02020603050405020304" pitchFamily="18" charset="0"/>
                <a:ea typeface="Calibri" panose="020F0502020204030204" pitchFamily="34" charset="0"/>
              </a:rPr>
              <a:t>.</a:t>
            </a:r>
          </a:p>
          <a:p>
            <a:pPr lvl="1"/>
            <a:endParaRPr lang="en-US" sz="2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the salmonid industry, cleanerfish are used to mitigate the ectoparasitic copepod sea lice.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Today, lumpfish are the most commonly used cleanerfish in the salmonid industry </a:t>
            </a:r>
            <a:r>
              <a:rPr lang="en-US" sz="2000" dirty="0">
                <a:latin typeface="Times New Roman" panose="02020603050405020304" pitchFamily="18" charset="0"/>
                <a:cs typeface="Times New Roman" panose="02020603050405020304" pitchFamily="18" charset="0"/>
              </a:rPr>
              <a:t>(Powell et al., 2017)</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6E0004E-1772-744A-C3F4-0A0F2F5968B3}"/>
              </a:ext>
            </a:extLst>
          </p:cNvPr>
          <p:cNvPicPr>
            <a:picLocks noChangeAspect="1"/>
          </p:cNvPicPr>
          <p:nvPr/>
        </p:nvPicPr>
        <p:blipFill>
          <a:blip r:embed="rId3"/>
          <a:stretch>
            <a:fillRect/>
          </a:stretch>
        </p:blipFill>
        <p:spPr>
          <a:xfrm>
            <a:off x="0" y="6049095"/>
            <a:ext cx="12192000" cy="907397"/>
          </a:xfrm>
          <a:prstGeom prst="rect">
            <a:avLst/>
          </a:prstGeom>
        </p:spPr>
      </p:pic>
      <p:pic>
        <p:nvPicPr>
          <p:cNvPr id="7" name="Picture 6">
            <a:extLst>
              <a:ext uri="{FF2B5EF4-FFF2-40B4-BE49-F238E27FC236}">
                <a16:creationId xmlns:a16="http://schemas.microsoft.com/office/drawing/2014/main" id="{C5A60277-F043-AF1D-0697-770BFFAFC5E8}"/>
              </a:ext>
            </a:extLst>
          </p:cNvPr>
          <p:cNvPicPr>
            <a:picLocks noChangeAspect="1"/>
          </p:cNvPicPr>
          <p:nvPr/>
        </p:nvPicPr>
        <p:blipFill rotWithShape="1">
          <a:blip r:embed="rId4"/>
          <a:srcRect l="4334" r="11130"/>
          <a:stretch/>
        </p:blipFill>
        <p:spPr>
          <a:xfrm>
            <a:off x="304800" y="1342032"/>
            <a:ext cx="5127961" cy="3029975"/>
          </a:xfrm>
          <a:prstGeom prst="rect">
            <a:avLst/>
          </a:prstGeom>
        </p:spPr>
      </p:pic>
    </p:spTree>
    <p:extLst>
      <p:ext uri="{BB962C8B-B14F-4D97-AF65-F5344CB8AC3E}">
        <p14:creationId xmlns:p14="http://schemas.microsoft.com/office/powerpoint/2010/main" val="790331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EDA47F-21F6-947C-681B-6AF2B8704180}"/>
              </a:ext>
            </a:extLst>
          </p:cNvPr>
          <p:cNvPicPr>
            <a:picLocks noChangeAspect="1"/>
          </p:cNvPicPr>
          <p:nvPr/>
        </p:nvPicPr>
        <p:blipFill>
          <a:blip r:embed="rId3"/>
          <a:stretch>
            <a:fillRect/>
          </a:stretch>
        </p:blipFill>
        <p:spPr>
          <a:xfrm>
            <a:off x="364068" y="400624"/>
            <a:ext cx="9389403" cy="6056323"/>
          </a:xfrm>
          <a:prstGeom prst="rect">
            <a:avLst/>
          </a:prstGeom>
        </p:spPr>
      </p:pic>
      <p:sp>
        <p:nvSpPr>
          <p:cNvPr id="2" name="TextBox 1">
            <a:extLst>
              <a:ext uri="{FF2B5EF4-FFF2-40B4-BE49-F238E27FC236}">
                <a16:creationId xmlns:a16="http://schemas.microsoft.com/office/drawing/2014/main" id="{2AA736F7-76A7-5949-4DCC-60C7CF90E803}"/>
              </a:ext>
            </a:extLst>
          </p:cNvPr>
          <p:cNvSpPr txBox="1"/>
          <p:nvPr/>
        </p:nvSpPr>
        <p:spPr>
          <a:xfrm>
            <a:off x="9997993" y="400624"/>
            <a:ext cx="1948718" cy="1337476"/>
          </a:xfrm>
          <a:prstGeom prst="rect">
            <a:avLst/>
          </a:prstGeom>
          <a:noFill/>
        </p:spPr>
        <p:txBody>
          <a:bodyPr wrap="square" rtlCol="0">
            <a:spAutoFit/>
          </a:bodyPr>
          <a:lstStyle/>
          <a:p>
            <a:pPr marL="342900" indent="-342900" algn="l">
              <a:buFont typeface="Arial" panose="020B0604020202020204" pitchFamily="34" charset="0"/>
              <a:buChar char="•"/>
            </a:pPr>
            <a:r>
              <a:rPr lang="en-US" sz="2000" b="0" i="0" dirty="0">
                <a:solidFill>
                  <a:schemeClr val="bg1"/>
                </a:solidFill>
                <a:effectLst/>
                <a:latin typeface="Times New Roman" panose="02020603050405020304" pitchFamily="18" charset="0"/>
                <a:cs typeface="Times New Roman" panose="02020603050405020304" pitchFamily="18" charset="0"/>
              </a:rPr>
              <a:t>Binomial Generalized Linear Mixed Model</a:t>
            </a:r>
          </a:p>
        </p:txBody>
      </p:sp>
    </p:spTree>
    <p:extLst>
      <p:ext uri="{BB962C8B-B14F-4D97-AF65-F5344CB8AC3E}">
        <p14:creationId xmlns:p14="http://schemas.microsoft.com/office/powerpoint/2010/main" val="174612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7CA873-6F96-C417-D50B-DF8A90741A6B}"/>
              </a:ext>
            </a:extLst>
          </p:cNvPr>
          <p:cNvPicPr>
            <a:picLocks noChangeAspect="1"/>
          </p:cNvPicPr>
          <p:nvPr/>
        </p:nvPicPr>
        <p:blipFill>
          <a:blip r:embed="rId2"/>
          <a:stretch>
            <a:fillRect/>
          </a:stretch>
        </p:blipFill>
        <p:spPr>
          <a:xfrm>
            <a:off x="0" y="5949696"/>
            <a:ext cx="12192000" cy="908304"/>
          </a:xfrm>
          <a:prstGeom prst="rect">
            <a:avLst/>
          </a:prstGeom>
        </p:spPr>
      </p:pic>
      <p:sp>
        <p:nvSpPr>
          <p:cNvPr id="6" name="Content Placeholder 5">
            <a:extLst>
              <a:ext uri="{FF2B5EF4-FFF2-40B4-BE49-F238E27FC236}">
                <a16:creationId xmlns:a16="http://schemas.microsoft.com/office/drawing/2014/main" id="{CD64AC2A-B84A-5E67-2D87-B5C48E515A0E}"/>
              </a:ext>
            </a:extLst>
          </p:cNvPr>
          <p:cNvSpPr>
            <a:spLocks noGrp="1"/>
          </p:cNvSpPr>
          <p:nvPr>
            <p:ph idx="1"/>
          </p:nvPr>
        </p:nvSpPr>
        <p:spPr>
          <a:xfrm>
            <a:off x="838200" y="1485343"/>
            <a:ext cx="10515600" cy="4351338"/>
          </a:xfrm>
        </p:spPr>
        <p:txBody>
          <a:bodyPr/>
          <a:lstStyle/>
          <a:p>
            <a:r>
              <a:rPr lang="en-US" dirty="0">
                <a:latin typeface="Times New Roman" panose="02020603050405020304" pitchFamily="18" charset="0"/>
                <a:cs typeface="Times New Roman" panose="02020603050405020304" pitchFamily="18" charset="0"/>
              </a:rPr>
              <a:t>Manipulating lighting and stocking density (up to 90 g/L) can be used to suppress or increase growth rates in small lumpfish without resulting in increased aggression.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These factors appear to be less effective for larger juveniles.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Future studies should focus on how these variables affect lumpfish     &lt; 5g as there are indications that aggression is most severe at this size class. </a:t>
            </a:r>
          </a:p>
        </p:txBody>
      </p:sp>
      <p:sp>
        <p:nvSpPr>
          <p:cNvPr id="4" name="TextBox 3">
            <a:extLst>
              <a:ext uri="{FF2B5EF4-FFF2-40B4-BE49-F238E27FC236}">
                <a16:creationId xmlns:a16="http://schemas.microsoft.com/office/drawing/2014/main" id="{F8629911-7B7B-EBB6-E19D-2D1E677EE6DF}"/>
              </a:ext>
            </a:extLst>
          </p:cNvPr>
          <p:cNvSpPr txBox="1"/>
          <p:nvPr/>
        </p:nvSpPr>
        <p:spPr>
          <a:xfrm>
            <a:off x="4622042" y="436729"/>
            <a:ext cx="2947916" cy="769441"/>
          </a:xfrm>
          <a:prstGeom prst="rect">
            <a:avLst/>
          </a:prstGeom>
          <a:noFill/>
        </p:spPr>
        <p:txBody>
          <a:bodyPr wrap="square" rtlCol="0">
            <a:spAutoFit/>
          </a:bodyPr>
          <a:lstStyle/>
          <a:p>
            <a:r>
              <a:rPr lang="en-US" sz="4400" dirty="0">
                <a:solidFill>
                  <a:srgbClr val="213681"/>
                </a:solidFill>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2464958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B660-416C-30BB-58C3-4CDD92B4E24C}"/>
              </a:ext>
            </a:extLst>
          </p:cNvPr>
          <p:cNvSpPr>
            <a:spLocks noGrp="1"/>
          </p:cNvSpPr>
          <p:nvPr>
            <p:ph type="title"/>
          </p:nvPr>
        </p:nvSpPr>
        <p:spPr>
          <a:xfrm>
            <a:off x="984859" y="225680"/>
            <a:ext cx="10222282" cy="1325563"/>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Acknowledgements</a:t>
            </a:r>
          </a:p>
        </p:txBody>
      </p:sp>
      <p:sp>
        <p:nvSpPr>
          <p:cNvPr id="3" name="Content Placeholder 2">
            <a:extLst>
              <a:ext uri="{FF2B5EF4-FFF2-40B4-BE49-F238E27FC236}">
                <a16:creationId xmlns:a16="http://schemas.microsoft.com/office/drawing/2014/main" id="{BA576543-DF3B-5453-B024-8B1180D7D686}"/>
              </a:ext>
            </a:extLst>
          </p:cNvPr>
          <p:cNvSpPr>
            <a:spLocks noGrp="1"/>
          </p:cNvSpPr>
          <p:nvPr>
            <p:ph idx="1"/>
          </p:nvPr>
        </p:nvSpPr>
        <p:spPr>
          <a:xfrm>
            <a:off x="838200" y="1690688"/>
            <a:ext cx="10515600" cy="4119563"/>
          </a:xfrm>
        </p:spPr>
        <p:txBody>
          <a:bodyPr>
            <a:normAutofit lnSpcReduction="10000"/>
          </a:bodyPr>
          <a:lstStyle/>
          <a:p>
            <a:r>
              <a:rPr lang="en-US" dirty="0">
                <a:latin typeface="Times New Roman" panose="02020603050405020304" pitchFamily="18" charset="0"/>
                <a:cs typeface="Times New Roman" panose="02020603050405020304" pitchFamily="18" charset="0"/>
              </a:rPr>
              <a:t>Thank you to everyone at the Coastal Marine Laboratory, especially Nathan Rennels, Lily Wong, Danielle Danis, Samantha Brady, Abby Concannon, and Mike Doherty. </a:t>
            </a:r>
          </a:p>
          <a:p>
            <a:r>
              <a:rPr lang="en-US" dirty="0">
                <a:latin typeface="Times New Roman" panose="02020603050405020304" pitchFamily="18" charset="0"/>
                <a:cs typeface="Times New Roman" panose="02020603050405020304" pitchFamily="18" charset="0"/>
              </a:rPr>
              <a:t>Thank you to my Master’s Thesis Committee, Dr. Brittany Jellison and Dr. Nathan Furey. </a:t>
            </a:r>
          </a:p>
          <a:p>
            <a:r>
              <a:rPr lang="en-US" dirty="0">
                <a:latin typeface="Times New Roman" panose="02020603050405020304" pitchFamily="18" charset="0"/>
                <a:cs typeface="Times New Roman" panose="02020603050405020304" pitchFamily="18" charset="0"/>
              </a:rPr>
              <a:t>Thank you to the University of New Hampshire Graduate School, Department of Biological Sciences, and the School of Marine Science and Ocean Engineering for travel funds. </a:t>
            </a:r>
          </a:p>
          <a:p>
            <a:r>
              <a:rPr lang="en-US" dirty="0">
                <a:latin typeface="Times New Roman" panose="02020603050405020304" pitchFamily="18" charset="0"/>
                <a:cs typeface="Times New Roman" panose="02020603050405020304" pitchFamily="18" charset="0"/>
              </a:rPr>
              <a:t>This research is funded by the New Hampshire Agricultural Experimental Station.</a:t>
            </a:r>
          </a:p>
          <a:p>
            <a:pPr marL="0" indent="0">
              <a:buNone/>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46591B1-0847-D22A-3811-5820EC768BC0}"/>
              </a:ext>
            </a:extLst>
          </p:cNvPr>
          <p:cNvPicPr>
            <a:picLocks noChangeAspect="1"/>
          </p:cNvPicPr>
          <p:nvPr/>
        </p:nvPicPr>
        <p:blipFill>
          <a:blip r:embed="rId3"/>
          <a:stretch>
            <a:fillRect/>
          </a:stretch>
        </p:blipFill>
        <p:spPr>
          <a:xfrm>
            <a:off x="0" y="5949696"/>
            <a:ext cx="12192000" cy="908304"/>
          </a:xfrm>
          <a:prstGeom prst="rect">
            <a:avLst/>
          </a:prstGeom>
        </p:spPr>
      </p:pic>
      <p:pic>
        <p:nvPicPr>
          <p:cNvPr id="5" name="Picture 4">
            <a:extLst>
              <a:ext uri="{FF2B5EF4-FFF2-40B4-BE49-F238E27FC236}">
                <a16:creationId xmlns:a16="http://schemas.microsoft.com/office/drawing/2014/main" id="{6CE202B7-0DB9-FEF4-FC9D-161ABF2B2EF0}"/>
              </a:ext>
            </a:extLst>
          </p:cNvPr>
          <p:cNvPicPr>
            <a:picLocks noChangeAspect="1"/>
          </p:cNvPicPr>
          <p:nvPr/>
        </p:nvPicPr>
        <p:blipFill>
          <a:blip r:embed="rId4"/>
          <a:stretch>
            <a:fillRect/>
          </a:stretch>
        </p:blipFill>
        <p:spPr>
          <a:xfrm>
            <a:off x="9193452" y="147796"/>
            <a:ext cx="2593540" cy="1386484"/>
          </a:xfrm>
          <a:prstGeom prst="rect">
            <a:avLst/>
          </a:prstGeom>
        </p:spPr>
      </p:pic>
      <p:pic>
        <p:nvPicPr>
          <p:cNvPr id="6" name="Picture 5">
            <a:extLst>
              <a:ext uri="{FF2B5EF4-FFF2-40B4-BE49-F238E27FC236}">
                <a16:creationId xmlns:a16="http://schemas.microsoft.com/office/drawing/2014/main" id="{B8DFC60A-D499-667A-8502-D5D1D8B2CA7B}"/>
              </a:ext>
            </a:extLst>
          </p:cNvPr>
          <p:cNvPicPr>
            <a:picLocks noChangeAspect="1"/>
          </p:cNvPicPr>
          <p:nvPr/>
        </p:nvPicPr>
        <p:blipFill>
          <a:blip r:embed="rId5"/>
          <a:stretch>
            <a:fillRect/>
          </a:stretch>
        </p:blipFill>
        <p:spPr>
          <a:xfrm>
            <a:off x="405008" y="414338"/>
            <a:ext cx="2396925" cy="1276350"/>
          </a:xfrm>
          <a:prstGeom prst="rect">
            <a:avLst/>
          </a:prstGeom>
        </p:spPr>
      </p:pic>
    </p:spTree>
    <p:extLst>
      <p:ext uri="{BB962C8B-B14F-4D97-AF65-F5344CB8AC3E}">
        <p14:creationId xmlns:p14="http://schemas.microsoft.com/office/powerpoint/2010/main" val="1825823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close up of a bird&#10;&#10;Description automatically generated with medium confidence">
            <a:extLst>
              <a:ext uri="{FF2B5EF4-FFF2-40B4-BE49-F238E27FC236}">
                <a16:creationId xmlns:a16="http://schemas.microsoft.com/office/drawing/2014/main" id="{1F4EF6EB-B14D-9EED-E27B-19D65F2C8B28}"/>
              </a:ext>
            </a:extLst>
          </p:cNvPr>
          <p:cNvPicPr>
            <a:picLocks noChangeAspect="1"/>
          </p:cNvPicPr>
          <p:nvPr/>
        </p:nvPicPr>
        <p:blipFill rotWithShape="1">
          <a:blip r:embed="rId2">
            <a:extLst>
              <a:ext uri="{28A0092B-C50C-407E-A947-70E740481C1C}">
                <a14:useLocalDpi xmlns:a14="http://schemas.microsoft.com/office/drawing/2010/main" val="0"/>
              </a:ext>
            </a:extLst>
          </a:blip>
          <a:srcRect l="7012" t="-1" r="3182" b="-1"/>
          <a:stretch/>
        </p:blipFill>
        <p:spPr>
          <a:xfrm>
            <a:off x="0" y="10"/>
            <a:ext cx="9226736" cy="6857990"/>
          </a:xfrm>
          <a:prstGeom prst="rect">
            <a:avLst/>
          </a:prstGeom>
        </p:spPr>
      </p:pic>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6" name="Freeform: Shape 1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18"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AFB5BF1-C3AA-ADF5-FA92-6C6046A330C1}"/>
              </a:ext>
            </a:extLst>
          </p:cNvPr>
          <p:cNvSpPr>
            <a:spLocks noGrp="1"/>
          </p:cNvSpPr>
          <p:nvPr>
            <p:ph type="title"/>
          </p:nvPr>
        </p:nvSpPr>
        <p:spPr>
          <a:xfrm>
            <a:off x="8046720" y="1045597"/>
            <a:ext cx="3633746" cy="1588422"/>
          </a:xfrm>
        </p:spPr>
        <p:txBody>
          <a:bodyPr vert="horz" lIns="91440" tIns="45720" rIns="91440" bIns="45720" rtlCol="0" anchor="b">
            <a:normAutofit/>
          </a:bodyPr>
          <a:lstStyle/>
          <a:p>
            <a:r>
              <a:rPr lang="en-US" dirty="0">
                <a:latin typeface="Times New Roman" panose="02020603050405020304" pitchFamily="18" charset="0"/>
                <a:cs typeface="Times New Roman" panose="02020603050405020304" pitchFamily="18" charset="0"/>
              </a:rPr>
              <a:t>Questions?</a:t>
            </a:r>
          </a:p>
        </p:txBody>
      </p:sp>
      <p:sp>
        <p:nvSpPr>
          <p:cNvPr id="4" name="TextBox 3">
            <a:extLst>
              <a:ext uri="{FF2B5EF4-FFF2-40B4-BE49-F238E27FC236}">
                <a16:creationId xmlns:a16="http://schemas.microsoft.com/office/drawing/2014/main" id="{E38DAA52-B90B-AB42-2068-654DD528F13F}"/>
              </a:ext>
            </a:extLst>
          </p:cNvPr>
          <p:cNvSpPr txBox="1"/>
          <p:nvPr/>
        </p:nvSpPr>
        <p:spPr>
          <a:xfrm>
            <a:off x="8224181" y="2734782"/>
            <a:ext cx="2583181" cy="363371"/>
          </a:xfrm>
          <a:prstGeom prst="rect">
            <a:avLst/>
          </a:prstGeom>
        </p:spPr>
        <p:txBody>
          <a:bodyPr vert="horz" lIns="91440" tIns="45720" rIns="91440" bIns="45720" rtlCol="0">
            <a:normAutofit/>
          </a:bodyPr>
          <a:lstStyle/>
          <a:p>
            <a:pPr defTabSz="914400">
              <a:lnSpc>
                <a:spcPct val="90000"/>
              </a:lnSpc>
              <a:spcAft>
                <a:spcPts val="600"/>
              </a:spcAft>
            </a:pPr>
            <a:r>
              <a:rPr lang="en-US" dirty="0">
                <a:latin typeface="Times New Roman" panose="02020603050405020304" pitchFamily="18" charset="0"/>
                <a:cs typeface="Times New Roman" panose="02020603050405020304" pitchFamily="18" charset="0"/>
              </a:rPr>
              <a:t>Shelby.perry@unh.edu</a:t>
            </a:r>
          </a:p>
        </p:txBody>
      </p:sp>
      <p:pic>
        <p:nvPicPr>
          <p:cNvPr id="3" name="Picture 2">
            <a:extLst>
              <a:ext uri="{FF2B5EF4-FFF2-40B4-BE49-F238E27FC236}">
                <a16:creationId xmlns:a16="http://schemas.microsoft.com/office/drawing/2014/main" id="{63D585EF-08DE-FF3E-FE7B-08D46D2E768C}"/>
              </a:ext>
            </a:extLst>
          </p:cNvPr>
          <p:cNvPicPr>
            <a:picLocks noChangeAspect="1"/>
          </p:cNvPicPr>
          <p:nvPr/>
        </p:nvPicPr>
        <p:blipFill>
          <a:blip r:embed="rId3"/>
          <a:stretch>
            <a:fillRect/>
          </a:stretch>
        </p:blipFill>
        <p:spPr>
          <a:xfrm>
            <a:off x="0" y="5949696"/>
            <a:ext cx="12192000" cy="908304"/>
          </a:xfrm>
          <a:prstGeom prst="rect">
            <a:avLst/>
          </a:prstGeom>
        </p:spPr>
      </p:pic>
      <p:pic>
        <p:nvPicPr>
          <p:cNvPr id="5" name="Picture 4">
            <a:extLst>
              <a:ext uri="{FF2B5EF4-FFF2-40B4-BE49-F238E27FC236}">
                <a16:creationId xmlns:a16="http://schemas.microsoft.com/office/drawing/2014/main" id="{62DF8104-D2DE-8172-D1CB-16D4BA01DDC4}"/>
              </a:ext>
            </a:extLst>
          </p:cNvPr>
          <p:cNvPicPr>
            <a:picLocks noChangeAspect="1"/>
          </p:cNvPicPr>
          <p:nvPr/>
        </p:nvPicPr>
        <p:blipFill>
          <a:blip r:embed="rId4"/>
          <a:stretch>
            <a:fillRect/>
          </a:stretch>
        </p:blipFill>
        <p:spPr>
          <a:xfrm>
            <a:off x="0" y="5519331"/>
            <a:ext cx="2798307" cy="591363"/>
          </a:xfrm>
          <a:prstGeom prst="rect">
            <a:avLst/>
          </a:prstGeom>
        </p:spPr>
      </p:pic>
    </p:spTree>
    <p:extLst>
      <p:ext uri="{BB962C8B-B14F-4D97-AF65-F5344CB8AC3E}">
        <p14:creationId xmlns:p14="http://schemas.microsoft.com/office/powerpoint/2010/main" val="69340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C9479F-5780-853B-9867-61299884C245}"/>
              </a:ext>
            </a:extLst>
          </p:cNvPr>
          <p:cNvSpPr>
            <a:spLocks noGrp="1"/>
          </p:cNvSpPr>
          <p:nvPr>
            <p:ph idx="1"/>
          </p:nvPr>
        </p:nvSpPr>
        <p:spPr>
          <a:xfrm>
            <a:off x="5509456" y="1005840"/>
            <a:ext cx="6679783" cy="4460222"/>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Global lumpfish production for cleanerfish use ~50 million/per year.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Lumpfish are reared in the hatchery until roughly 25g.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Juvenile lumpfish can be extremely aggressive to conspecifics </a:t>
            </a:r>
            <a:r>
              <a:rPr lang="en-US" sz="2000" dirty="0">
                <a:latin typeface="Times New Roman" panose="02020603050405020304" pitchFamily="18" charset="0"/>
                <a:cs typeface="Times New Roman" panose="02020603050405020304" pitchFamily="18" charset="0"/>
              </a:rPr>
              <a:t>(Haaland, 1996; Jonassen et al., 2018)</a:t>
            </a:r>
            <a:r>
              <a:rPr lang="en-US"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Cannibalism poses one of the largest causes of mortality in the hatchery. </a:t>
            </a:r>
            <a:endParaRPr lang="en-US" sz="2800"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E8A781A4-1DB6-6EB4-0072-63E7CC60CA48}"/>
              </a:ext>
            </a:extLst>
          </p:cNvPr>
          <p:cNvPicPr>
            <a:picLocks noChangeAspect="1"/>
          </p:cNvPicPr>
          <p:nvPr/>
        </p:nvPicPr>
        <p:blipFill>
          <a:blip r:embed="rId3"/>
          <a:stretch>
            <a:fillRect/>
          </a:stretch>
        </p:blipFill>
        <p:spPr>
          <a:xfrm>
            <a:off x="-2761" y="5950603"/>
            <a:ext cx="12192000" cy="907397"/>
          </a:xfrm>
          <a:prstGeom prst="rect">
            <a:avLst/>
          </a:prstGeom>
        </p:spPr>
      </p:pic>
      <p:pic>
        <p:nvPicPr>
          <p:cNvPr id="4" name="Picture 3">
            <a:extLst>
              <a:ext uri="{FF2B5EF4-FFF2-40B4-BE49-F238E27FC236}">
                <a16:creationId xmlns:a16="http://schemas.microsoft.com/office/drawing/2014/main" id="{3A7F98FF-4491-8E4E-FC74-AB29B0EB96BD}"/>
              </a:ext>
            </a:extLst>
          </p:cNvPr>
          <p:cNvPicPr>
            <a:picLocks noChangeAspect="1"/>
          </p:cNvPicPr>
          <p:nvPr/>
        </p:nvPicPr>
        <p:blipFill>
          <a:blip r:embed="rId4"/>
          <a:stretch>
            <a:fillRect/>
          </a:stretch>
        </p:blipFill>
        <p:spPr>
          <a:xfrm>
            <a:off x="544347" y="1533428"/>
            <a:ext cx="4730019" cy="3160084"/>
          </a:xfrm>
          <a:prstGeom prst="rect">
            <a:avLst/>
          </a:prstGeom>
        </p:spPr>
      </p:pic>
      <p:pic>
        <p:nvPicPr>
          <p:cNvPr id="6" name="Picture 5">
            <a:extLst>
              <a:ext uri="{FF2B5EF4-FFF2-40B4-BE49-F238E27FC236}">
                <a16:creationId xmlns:a16="http://schemas.microsoft.com/office/drawing/2014/main" id="{CC16D432-5C76-0DF8-6599-6220118378CB}"/>
              </a:ext>
            </a:extLst>
          </p:cNvPr>
          <p:cNvPicPr>
            <a:picLocks noChangeAspect="1"/>
          </p:cNvPicPr>
          <p:nvPr/>
        </p:nvPicPr>
        <p:blipFill>
          <a:blip r:embed="rId5"/>
          <a:stretch>
            <a:fillRect/>
          </a:stretch>
        </p:blipFill>
        <p:spPr>
          <a:xfrm>
            <a:off x="544347" y="4397830"/>
            <a:ext cx="2798307" cy="591363"/>
          </a:xfrm>
          <a:prstGeom prst="rect">
            <a:avLst/>
          </a:prstGeom>
        </p:spPr>
      </p:pic>
    </p:spTree>
    <p:extLst>
      <p:ext uri="{BB962C8B-B14F-4D97-AF65-F5344CB8AC3E}">
        <p14:creationId xmlns:p14="http://schemas.microsoft.com/office/powerpoint/2010/main" val="3173396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A39BEB-F983-AF24-4D18-8A7DDDD81BC9}"/>
              </a:ext>
            </a:extLst>
          </p:cNvPr>
          <p:cNvSpPr>
            <a:spLocks noGrp="1"/>
          </p:cNvSpPr>
          <p:nvPr>
            <p:ph idx="1"/>
          </p:nvPr>
        </p:nvSpPr>
        <p:spPr>
          <a:xfrm>
            <a:off x="419100" y="1219200"/>
            <a:ext cx="4508501" cy="5389563"/>
          </a:xfrm>
        </p:spPr>
        <p:txBody>
          <a:bodyPr/>
          <a:lstStyle/>
          <a:p>
            <a:r>
              <a:rPr lang="en-US" dirty="0">
                <a:latin typeface="Times New Roman" panose="02020603050405020304" pitchFamily="18" charset="0"/>
                <a:cs typeface="Times New Roman" panose="02020603050405020304" pitchFamily="18" charset="0"/>
              </a:rPr>
              <a:t>Lumpfish are most often Type I cannibals, nipping at each others’ fins.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However, this cannibalism appears to be a finite phase, occurring most often at 5g.</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D755B28-9440-8E20-03A1-40C5DF4E9CA0}"/>
              </a:ext>
            </a:extLst>
          </p:cNvPr>
          <p:cNvPicPr>
            <a:picLocks noChangeAspect="1"/>
          </p:cNvPicPr>
          <p:nvPr/>
        </p:nvPicPr>
        <p:blipFill>
          <a:blip r:embed="rId3"/>
          <a:stretch>
            <a:fillRect/>
          </a:stretch>
        </p:blipFill>
        <p:spPr>
          <a:xfrm>
            <a:off x="0" y="5994666"/>
            <a:ext cx="12192000" cy="908304"/>
          </a:xfrm>
          <a:prstGeom prst="rect">
            <a:avLst/>
          </a:prstGeom>
        </p:spPr>
      </p:pic>
      <p:pic>
        <p:nvPicPr>
          <p:cNvPr id="2" name="Picture 1">
            <a:extLst>
              <a:ext uri="{FF2B5EF4-FFF2-40B4-BE49-F238E27FC236}">
                <a16:creationId xmlns:a16="http://schemas.microsoft.com/office/drawing/2014/main" id="{37705E12-7325-6155-21C5-AB7F6800C4F2}"/>
              </a:ext>
            </a:extLst>
          </p:cNvPr>
          <p:cNvPicPr>
            <a:picLocks noChangeAspect="1"/>
          </p:cNvPicPr>
          <p:nvPr/>
        </p:nvPicPr>
        <p:blipFill rotWithShape="1">
          <a:blip r:embed="rId4"/>
          <a:srcRect r="12521"/>
          <a:stretch/>
        </p:blipFill>
        <p:spPr>
          <a:xfrm>
            <a:off x="5080031" y="458049"/>
            <a:ext cx="6692869" cy="5104551"/>
          </a:xfrm>
          <a:prstGeom prst="rect">
            <a:avLst/>
          </a:prstGeom>
        </p:spPr>
      </p:pic>
      <p:pic>
        <p:nvPicPr>
          <p:cNvPr id="5" name="Picture 4">
            <a:extLst>
              <a:ext uri="{FF2B5EF4-FFF2-40B4-BE49-F238E27FC236}">
                <a16:creationId xmlns:a16="http://schemas.microsoft.com/office/drawing/2014/main" id="{9F80D0F6-6149-39D6-BE61-124540CCAB20}"/>
              </a:ext>
            </a:extLst>
          </p:cNvPr>
          <p:cNvPicPr>
            <a:picLocks noChangeAspect="1"/>
          </p:cNvPicPr>
          <p:nvPr/>
        </p:nvPicPr>
        <p:blipFill>
          <a:blip r:embed="rId5"/>
          <a:stretch>
            <a:fillRect/>
          </a:stretch>
        </p:blipFill>
        <p:spPr>
          <a:xfrm>
            <a:off x="9649846" y="4965140"/>
            <a:ext cx="2798307" cy="597460"/>
          </a:xfrm>
          <a:prstGeom prst="rect">
            <a:avLst/>
          </a:prstGeom>
        </p:spPr>
      </p:pic>
    </p:spTree>
    <p:extLst>
      <p:ext uri="{BB962C8B-B14F-4D97-AF65-F5344CB8AC3E}">
        <p14:creationId xmlns:p14="http://schemas.microsoft.com/office/powerpoint/2010/main" val="372480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4A8AF-5847-3943-BAEF-DB9C8788A028}"/>
              </a:ext>
            </a:extLst>
          </p:cNvPr>
          <p:cNvSpPr>
            <a:spLocks noGrp="1"/>
          </p:cNvSpPr>
          <p:nvPr>
            <p:ph type="title"/>
          </p:nvPr>
        </p:nvSpPr>
        <p:spPr>
          <a:xfrm>
            <a:off x="1041400" y="249504"/>
            <a:ext cx="6565900" cy="1003300"/>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Cannibalism in Fishes</a:t>
            </a:r>
          </a:p>
        </p:txBody>
      </p:sp>
      <p:sp>
        <p:nvSpPr>
          <p:cNvPr id="5" name="Content Placeholder 4">
            <a:extLst>
              <a:ext uri="{FF2B5EF4-FFF2-40B4-BE49-F238E27FC236}">
                <a16:creationId xmlns:a16="http://schemas.microsoft.com/office/drawing/2014/main" id="{4600FB4C-0A0D-14E0-BF16-57FB4D71EE12}"/>
              </a:ext>
            </a:extLst>
          </p:cNvPr>
          <p:cNvSpPr>
            <a:spLocks noGrp="1"/>
          </p:cNvSpPr>
          <p:nvPr>
            <p:ph idx="1"/>
          </p:nvPr>
        </p:nvSpPr>
        <p:spPr>
          <a:xfrm>
            <a:off x="279400" y="1417904"/>
            <a:ext cx="8089900" cy="4741863"/>
          </a:xfrm>
        </p:spPr>
        <p:txBody>
          <a:bodyPr>
            <a:normAutofit/>
          </a:bodyPr>
          <a:lstStyle/>
          <a:p>
            <a:r>
              <a:rPr lang="en-US" dirty="0">
                <a:latin typeface="Times New Roman" panose="02020603050405020304" pitchFamily="18" charset="0"/>
                <a:ea typeface="Calibri" panose="020F0502020204030204" pitchFamily="34" charset="0"/>
              </a:rPr>
              <a:t>T</a:t>
            </a:r>
            <a:r>
              <a:rPr lang="en-US" dirty="0">
                <a:effectLst/>
                <a:latin typeface="Times New Roman" panose="02020603050405020304" pitchFamily="18" charset="0"/>
                <a:ea typeface="Calibri" panose="020F0502020204030204" pitchFamily="34" charset="0"/>
              </a:rPr>
              <a:t>ends to be more common in larval and juvenile stages</a:t>
            </a:r>
            <a:r>
              <a:rPr lang="en-US" sz="2800" dirty="0">
                <a:effectLst/>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(Hecht &amp; Pienaar, 1993; Baras et al., 2002)</a:t>
            </a:r>
            <a:r>
              <a:rPr lang="en-US" dirty="0">
                <a:effectLst/>
                <a:latin typeface="Times New Roman" panose="02020603050405020304" pitchFamily="18" charset="0"/>
                <a:ea typeface="Calibri" panose="020F0502020204030204" pitchFamily="34"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Reported more often in cold water fishes of high latitudes </a:t>
            </a:r>
            <a:r>
              <a:rPr lang="en-US" sz="2000" dirty="0">
                <a:latin typeface="Times New Roman" panose="02020603050405020304" pitchFamily="18" charset="0"/>
                <a:cs typeface="Times New Roman" panose="02020603050405020304" pitchFamily="18" charset="0"/>
              </a:rPr>
              <a:t>(Strictar et al., 2017)</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Affected by a number of differing variables such as food, light, and shelter availability </a:t>
            </a:r>
            <a:r>
              <a:rPr lang="en-US" sz="2000" dirty="0">
                <a:latin typeface="Times New Roman" panose="02020603050405020304" pitchFamily="18" charset="0"/>
                <a:cs typeface="Times New Roman" panose="02020603050405020304" pitchFamily="18" charset="0"/>
              </a:rPr>
              <a:t>(Naumowicz et al., 2017; Lopes et al., 2018; Hans et al., 2020)</a:t>
            </a:r>
            <a:r>
              <a:rPr lang="en-US" dirty="0">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AC659D3D-CD91-DE96-EE37-63B947AF951D}"/>
              </a:ext>
            </a:extLst>
          </p:cNvPr>
          <p:cNvPicPr>
            <a:picLocks noChangeAspect="1"/>
          </p:cNvPicPr>
          <p:nvPr/>
        </p:nvPicPr>
        <p:blipFill>
          <a:blip r:embed="rId3"/>
          <a:stretch>
            <a:fillRect/>
          </a:stretch>
        </p:blipFill>
        <p:spPr>
          <a:xfrm>
            <a:off x="0" y="5994667"/>
            <a:ext cx="12192000" cy="908304"/>
          </a:xfrm>
          <a:prstGeom prst="rect">
            <a:avLst/>
          </a:prstGeom>
        </p:spPr>
      </p:pic>
      <p:pic>
        <p:nvPicPr>
          <p:cNvPr id="3" name="Picture 2">
            <a:extLst>
              <a:ext uri="{FF2B5EF4-FFF2-40B4-BE49-F238E27FC236}">
                <a16:creationId xmlns:a16="http://schemas.microsoft.com/office/drawing/2014/main" id="{31EC751D-C48B-8CD6-A275-14F82FA91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1100" y="0"/>
            <a:ext cx="3400900" cy="5992061"/>
          </a:xfrm>
          <a:prstGeom prst="rect">
            <a:avLst/>
          </a:prstGeom>
        </p:spPr>
      </p:pic>
    </p:spTree>
    <p:extLst>
      <p:ext uri="{BB962C8B-B14F-4D97-AF65-F5344CB8AC3E}">
        <p14:creationId xmlns:p14="http://schemas.microsoft.com/office/powerpoint/2010/main" val="3784397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57EA3-A36B-4476-52D7-8140E4D9962A}"/>
              </a:ext>
            </a:extLst>
          </p:cNvPr>
          <p:cNvSpPr>
            <a:spLocks noGrp="1"/>
          </p:cNvSpPr>
          <p:nvPr>
            <p:ph idx="1"/>
          </p:nvPr>
        </p:nvSpPr>
        <p:spPr>
          <a:xfrm>
            <a:off x="6096000" y="1322133"/>
            <a:ext cx="5867400" cy="4627563"/>
          </a:xfrm>
        </p:spPr>
        <p:txBody>
          <a:bodyPr/>
          <a:lstStyle/>
          <a:p>
            <a:r>
              <a:rPr lang="en-US" dirty="0">
                <a:latin typeface="Times New Roman" panose="02020603050405020304" pitchFamily="18" charset="0"/>
                <a:cs typeface="Times New Roman" panose="02020603050405020304" pitchFamily="18" charset="0"/>
              </a:rPr>
              <a:t>Light plays a key role in various fishes’ biological processes </a:t>
            </a:r>
            <a:r>
              <a:rPr lang="en-US" sz="2000" dirty="0">
                <a:latin typeface="Times New Roman" panose="02020603050405020304" pitchFamily="18" charset="0"/>
                <a:cs typeface="Times New Roman" panose="02020603050405020304" pitchFamily="18" charset="0"/>
              </a:rPr>
              <a:t>(Lopes et al., 2018)</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Light has been linked to the secretion of the hormone melatonin </a:t>
            </a:r>
            <a:r>
              <a:rPr lang="da-DK" sz="2000" dirty="0">
                <a:latin typeface="Times New Roman" panose="02020603050405020304" pitchFamily="18" charset="0"/>
                <a:cs typeface="Times New Roman" panose="02020603050405020304" pitchFamily="18" charset="0"/>
              </a:rPr>
              <a:t>(Ekström &amp; Meissl, 1997; Falcon et al., 2010)</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Melatonin reductions can lead to increased aggression </a:t>
            </a:r>
            <a:r>
              <a:rPr lang="en-US" sz="2000" dirty="0">
                <a:latin typeface="Times New Roman" panose="02020603050405020304" pitchFamily="18" charset="0"/>
                <a:cs typeface="Times New Roman" panose="02020603050405020304" pitchFamily="18" charset="0"/>
              </a:rPr>
              <a:t>(Munro, 1986)</a:t>
            </a:r>
            <a:r>
              <a:rPr lang="en-US" dirty="0">
                <a:latin typeface="Times New Roman" panose="02020603050405020304" pitchFamily="18" charset="0"/>
                <a:cs typeface="Times New Roman" panose="02020603050405020304" pitchFamily="18" charset="0"/>
              </a:rPr>
              <a:t>. </a:t>
            </a:r>
          </a:p>
        </p:txBody>
      </p:sp>
      <p:sp>
        <p:nvSpPr>
          <p:cNvPr id="4" name="Title 3">
            <a:extLst>
              <a:ext uri="{FF2B5EF4-FFF2-40B4-BE49-F238E27FC236}">
                <a16:creationId xmlns:a16="http://schemas.microsoft.com/office/drawing/2014/main" id="{6EA08423-16CD-7E6D-8979-83EB7BD3E773}"/>
              </a:ext>
            </a:extLst>
          </p:cNvPr>
          <p:cNvSpPr>
            <a:spLocks noGrp="1"/>
          </p:cNvSpPr>
          <p:nvPr>
            <p:ph type="title"/>
          </p:nvPr>
        </p:nvSpPr>
        <p:spPr>
          <a:xfrm>
            <a:off x="867418" y="118809"/>
            <a:ext cx="10515600" cy="1087692"/>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Cannibalism Stressors</a:t>
            </a:r>
          </a:p>
        </p:txBody>
      </p:sp>
      <p:pic>
        <p:nvPicPr>
          <p:cNvPr id="5" name="Picture 4">
            <a:extLst>
              <a:ext uri="{FF2B5EF4-FFF2-40B4-BE49-F238E27FC236}">
                <a16:creationId xmlns:a16="http://schemas.microsoft.com/office/drawing/2014/main" id="{D0077FFC-CCEC-E3DC-BF88-CE8BA3E1E7AB}"/>
              </a:ext>
            </a:extLst>
          </p:cNvPr>
          <p:cNvPicPr>
            <a:picLocks noChangeAspect="1"/>
          </p:cNvPicPr>
          <p:nvPr/>
        </p:nvPicPr>
        <p:blipFill>
          <a:blip r:embed="rId3"/>
          <a:stretch>
            <a:fillRect/>
          </a:stretch>
        </p:blipFill>
        <p:spPr>
          <a:xfrm>
            <a:off x="0" y="5949696"/>
            <a:ext cx="12192000" cy="908304"/>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990297D6-EA58-D2C0-133A-3BF48FD46172}"/>
              </a:ext>
            </a:extLst>
          </p:cNvPr>
          <p:cNvPicPr>
            <a:picLocks noChangeAspect="1"/>
          </p:cNvPicPr>
          <p:nvPr/>
        </p:nvPicPr>
        <p:blipFill rotWithShape="1">
          <a:blip r:embed="rId4">
            <a:extLst>
              <a:ext uri="{28A0092B-C50C-407E-A947-70E740481C1C}">
                <a14:useLocalDpi xmlns:a14="http://schemas.microsoft.com/office/drawing/2010/main" val="0"/>
              </a:ext>
            </a:extLst>
          </a:blip>
          <a:srcRect l="31042" t="33889" r="32396" b="28519"/>
          <a:stretch/>
        </p:blipFill>
        <p:spPr>
          <a:xfrm>
            <a:off x="0" y="1689894"/>
            <a:ext cx="6125218" cy="3542505"/>
          </a:xfrm>
          <a:prstGeom prst="rect">
            <a:avLst/>
          </a:prstGeom>
        </p:spPr>
      </p:pic>
      <p:sp>
        <p:nvSpPr>
          <p:cNvPr id="8" name="TextBox 7">
            <a:extLst>
              <a:ext uri="{FF2B5EF4-FFF2-40B4-BE49-F238E27FC236}">
                <a16:creationId xmlns:a16="http://schemas.microsoft.com/office/drawing/2014/main" id="{44E15D28-9C3F-4DD7-6982-EE4BCC17CA42}"/>
              </a:ext>
            </a:extLst>
          </p:cNvPr>
          <p:cNvSpPr txBox="1"/>
          <p:nvPr/>
        </p:nvSpPr>
        <p:spPr>
          <a:xfrm>
            <a:off x="38100" y="5531126"/>
            <a:ext cx="20066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(Lopes et al., 2018)</a:t>
            </a:r>
          </a:p>
        </p:txBody>
      </p:sp>
    </p:spTree>
    <p:extLst>
      <p:ext uri="{BB962C8B-B14F-4D97-AF65-F5344CB8AC3E}">
        <p14:creationId xmlns:p14="http://schemas.microsoft.com/office/powerpoint/2010/main" val="4287178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491EA6-7169-1030-2DB8-2B6E8D57D233}"/>
              </a:ext>
            </a:extLst>
          </p:cNvPr>
          <p:cNvPicPr>
            <a:picLocks noChangeAspect="1"/>
          </p:cNvPicPr>
          <p:nvPr/>
        </p:nvPicPr>
        <p:blipFill rotWithShape="1">
          <a:blip r:embed="rId3"/>
          <a:srcRect t="6332" b="11802"/>
          <a:stretch/>
        </p:blipFill>
        <p:spPr>
          <a:xfrm>
            <a:off x="1" y="0"/>
            <a:ext cx="12191999" cy="6662057"/>
          </a:xfrm>
          <a:prstGeom prst="rect">
            <a:avLst/>
          </a:prstGeom>
        </p:spPr>
      </p:pic>
      <p:sp>
        <p:nvSpPr>
          <p:cNvPr id="10" name="Rectangle 9">
            <a:extLst>
              <a:ext uri="{FF2B5EF4-FFF2-40B4-BE49-F238E27FC236}">
                <a16:creationId xmlns:a16="http://schemas.microsoft.com/office/drawing/2014/main" id="{D99A7E8D-EF3E-F98B-567A-BC1BAF27A196}"/>
              </a:ext>
            </a:extLst>
          </p:cNvPr>
          <p:cNvSpPr/>
          <p:nvPr/>
        </p:nvSpPr>
        <p:spPr>
          <a:xfrm>
            <a:off x="395514" y="354763"/>
            <a:ext cx="6259286" cy="5295615"/>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C5E725-65CA-D091-6280-C37E6ECCAEC2}"/>
              </a:ext>
            </a:extLst>
          </p:cNvPr>
          <p:cNvSpPr>
            <a:spLocks noGrp="1"/>
          </p:cNvSpPr>
          <p:nvPr>
            <p:ph idx="1"/>
          </p:nvPr>
        </p:nvSpPr>
        <p:spPr>
          <a:xfrm>
            <a:off x="722086" y="1523695"/>
            <a:ext cx="5606141" cy="4074473"/>
          </a:xfrm>
        </p:spPr>
        <p:txBody>
          <a:bodyPr/>
          <a:lstStyle/>
          <a:p>
            <a:r>
              <a:rPr lang="en-US" dirty="0">
                <a:latin typeface="Times New Roman" panose="02020603050405020304" pitchFamily="18" charset="0"/>
                <a:cs typeface="Times New Roman" panose="02020603050405020304" pitchFamily="18" charset="0"/>
              </a:rPr>
              <a:t>Additionally, stocking density could exacerbate cannibalism during intensive rearing </a:t>
            </a:r>
            <a:r>
              <a:rPr lang="da-DK" sz="1800" dirty="0">
                <a:latin typeface="Times New Roman" panose="02020603050405020304" pitchFamily="18" charset="0"/>
                <a:cs typeface="Times New Roman" panose="02020603050405020304" pitchFamily="18" charset="0"/>
              </a:rPr>
              <a:t>(e.g., Naumowicz et al., 2017; Hans et al., 2020)</a:t>
            </a:r>
            <a:r>
              <a:rPr lang="en-US"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Facilitating higher chances of individual interactions may promote cannibalism </a:t>
            </a:r>
            <a:r>
              <a:rPr lang="en-US" sz="2000" dirty="0">
                <a:latin typeface="Times New Roman" panose="02020603050405020304" pitchFamily="18" charset="0"/>
                <a:cs typeface="Times New Roman" panose="02020603050405020304" pitchFamily="18" charset="0"/>
              </a:rPr>
              <a:t>(Baras et al., 2002)</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sp>
        <p:nvSpPr>
          <p:cNvPr id="5" name="Title 3">
            <a:extLst>
              <a:ext uri="{FF2B5EF4-FFF2-40B4-BE49-F238E27FC236}">
                <a16:creationId xmlns:a16="http://schemas.microsoft.com/office/drawing/2014/main" id="{AA1B1A1E-81CA-A329-BCCB-A122D8CDD2BB}"/>
              </a:ext>
            </a:extLst>
          </p:cNvPr>
          <p:cNvSpPr>
            <a:spLocks noGrp="1"/>
          </p:cNvSpPr>
          <p:nvPr>
            <p:ph type="title"/>
          </p:nvPr>
        </p:nvSpPr>
        <p:spPr>
          <a:xfrm>
            <a:off x="-1732643" y="354763"/>
            <a:ext cx="10515600" cy="1325563"/>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Cannibalism Stressors</a:t>
            </a:r>
          </a:p>
        </p:txBody>
      </p:sp>
      <p:pic>
        <p:nvPicPr>
          <p:cNvPr id="6" name="Picture 5">
            <a:extLst>
              <a:ext uri="{FF2B5EF4-FFF2-40B4-BE49-F238E27FC236}">
                <a16:creationId xmlns:a16="http://schemas.microsoft.com/office/drawing/2014/main" id="{9FE04B47-68ED-ED14-727F-6F0747492C89}"/>
              </a:ext>
            </a:extLst>
          </p:cNvPr>
          <p:cNvPicPr>
            <a:picLocks noChangeAspect="1"/>
          </p:cNvPicPr>
          <p:nvPr/>
        </p:nvPicPr>
        <p:blipFill>
          <a:blip r:embed="rId4"/>
          <a:stretch>
            <a:fillRect/>
          </a:stretch>
        </p:blipFill>
        <p:spPr>
          <a:xfrm>
            <a:off x="0" y="5949696"/>
            <a:ext cx="12192000" cy="908304"/>
          </a:xfrm>
          <a:prstGeom prst="rect">
            <a:avLst/>
          </a:prstGeom>
        </p:spPr>
      </p:pic>
      <p:pic>
        <p:nvPicPr>
          <p:cNvPr id="2" name="Picture 1">
            <a:extLst>
              <a:ext uri="{FF2B5EF4-FFF2-40B4-BE49-F238E27FC236}">
                <a16:creationId xmlns:a16="http://schemas.microsoft.com/office/drawing/2014/main" id="{7491B7CA-067E-9004-2BB9-B1E8AA757BED}"/>
              </a:ext>
            </a:extLst>
          </p:cNvPr>
          <p:cNvPicPr>
            <a:picLocks noChangeAspect="1"/>
          </p:cNvPicPr>
          <p:nvPr/>
        </p:nvPicPr>
        <p:blipFill>
          <a:blip r:embed="rId5"/>
          <a:stretch>
            <a:fillRect/>
          </a:stretch>
        </p:blipFill>
        <p:spPr>
          <a:xfrm>
            <a:off x="9789206" y="5650378"/>
            <a:ext cx="2798307" cy="591363"/>
          </a:xfrm>
          <a:prstGeom prst="rect">
            <a:avLst/>
          </a:prstGeom>
        </p:spPr>
      </p:pic>
    </p:spTree>
    <p:extLst>
      <p:ext uri="{BB962C8B-B14F-4D97-AF65-F5344CB8AC3E}">
        <p14:creationId xmlns:p14="http://schemas.microsoft.com/office/powerpoint/2010/main" val="2211860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CE4F71-5612-2CDB-4B6C-47080D3970D2}"/>
              </a:ext>
            </a:extLst>
          </p:cNvPr>
          <p:cNvSpPr>
            <a:spLocks noGrp="1"/>
          </p:cNvSpPr>
          <p:nvPr>
            <p:ph type="title"/>
          </p:nvPr>
        </p:nvSpPr>
        <p:spPr>
          <a:xfrm>
            <a:off x="2006600" y="10224"/>
            <a:ext cx="4622800" cy="1173352"/>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Previous Study</a:t>
            </a:r>
          </a:p>
        </p:txBody>
      </p:sp>
      <p:sp>
        <p:nvSpPr>
          <p:cNvPr id="3" name="Content Placeholder 2">
            <a:extLst>
              <a:ext uri="{FF2B5EF4-FFF2-40B4-BE49-F238E27FC236}">
                <a16:creationId xmlns:a16="http://schemas.microsoft.com/office/drawing/2014/main" id="{439D86A9-E63F-8C74-F401-458FAB4FF9A9}"/>
              </a:ext>
            </a:extLst>
          </p:cNvPr>
          <p:cNvSpPr>
            <a:spLocks noGrp="1"/>
          </p:cNvSpPr>
          <p:nvPr>
            <p:ph idx="1"/>
          </p:nvPr>
        </p:nvSpPr>
        <p:spPr>
          <a:xfrm>
            <a:off x="800100" y="1198752"/>
            <a:ext cx="7035800" cy="4897978"/>
          </a:xfrm>
        </p:spPr>
        <p:txBody>
          <a:bodyPr>
            <a:normAutofit lnSpcReduction="10000"/>
          </a:bodyPr>
          <a:lstStyle/>
          <a:p>
            <a:r>
              <a:rPr lang="en-US" dirty="0">
                <a:latin typeface="Times New Roman" panose="02020603050405020304" pitchFamily="18" charset="0"/>
                <a:cs typeface="Times New Roman" panose="02020603050405020304" pitchFamily="18" charset="0"/>
              </a:rPr>
              <a:t>Prior work, conducted by Nathaniel Spada at UNH, looked at:</a:t>
            </a:r>
          </a:p>
          <a:p>
            <a:endParaRPr lang="en-US"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The effects of stocking density on the growth, survival, and aggression of juvenile lumpfish. </a:t>
            </a:r>
          </a:p>
          <a:p>
            <a:pPr lvl="1"/>
            <a:endParaRPr lang="en-US" sz="2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Four stocking densities: 40, 60, 70, and 90 g/L</a:t>
            </a:r>
          </a:p>
          <a:p>
            <a:pPr lvl="1"/>
            <a:endParaRPr lang="en-US" sz="2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Two juvenile sizes: 2g “small” and 13g “large”</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2CB3972-D20A-08BA-D65E-228AAEC69353}"/>
              </a:ext>
            </a:extLst>
          </p:cNvPr>
          <p:cNvPicPr>
            <a:picLocks noChangeAspect="1"/>
          </p:cNvPicPr>
          <p:nvPr/>
        </p:nvPicPr>
        <p:blipFill>
          <a:blip r:embed="rId3"/>
          <a:stretch>
            <a:fillRect/>
          </a:stretch>
        </p:blipFill>
        <p:spPr>
          <a:xfrm>
            <a:off x="0" y="5949696"/>
            <a:ext cx="12192000" cy="908304"/>
          </a:xfrm>
          <a:prstGeom prst="rect">
            <a:avLst/>
          </a:prstGeom>
        </p:spPr>
      </p:pic>
      <p:sp>
        <p:nvSpPr>
          <p:cNvPr id="6" name="TextBox 5">
            <a:extLst>
              <a:ext uri="{FF2B5EF4-FFF2-40B4-BE49-F238E27FC236}">
                <a16:creationId xmlns:a16="http://schemas.microsoft.com/office/drawing/2014/main" id="{616B2AFF-26CD-D042-39AD-25A769A73AA1}"/>
              </a:ext>
            </a:extLst>
          </p:cNvPr>
          <p:cNvSpPr txBox="1"/>
          <p:nvPr/>
        </p:nvSpPr>
        <p:spPr>
          <a:xfrm>
            <a:off x="10477500" y="5504164"/>
            <a:ext cx="15113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(Spada, 2021)</a:t>
            </a:r>
          </a:p>
        </p:txBody>
      </p:sp>
      <p:pic>
        <p:nvPicPr>
          <p:cNvPr id="9" name="Picture 8">
            <a:extLst>
              <a:ext uri="{FF2B5EF4-FFF2-40B4-BE49-F238E27FC236}">
                <a16:creationId xmlns:a16="http://schemas.microsoft.com/office/drawing/2014/main" id="{DEA6DCF4-792F-48DA-B34D-E33ACA783761}"/>
              </a:ext>
            </a:extLst>
          </p:cNvPr>
          <p:cNvPicPr>
            <a:picLocks noChangeAspect="1"/>
          </p:cNvPicPr>
          <p:nvPr/>
        </p:nvPicPr>
        <p:blipFill>
          <a:blip r:embed="rId4"/>
          <a:stretch>
            <a:fillRect/>
          </a:stretch>
        </p:blipFill>
        <p:spPr>
          <a:xfrm>
            <a:off x="8136834" y="367570"/>
            <a:ext cx="3572566" cy="4761389"/>
          </a:xfrm>
          <a:prstGeom prst="rect">
            <a:avLst/>
          </a:prstGeom>
        </p:spPr>
      </p:pic>
      <p:sp>
        <p:nvSpPr>
          <p:cNvPr id="10" name="TextBox 9">
            <a:extLst>
              <a:ext uri="{FF2B5EF4-FFF2-40B4-BE49-F238E27FC236}">
                <a16:creationId xmlns:a16="http://schemas.microsoft.com/office/drawing/2014/main" id="{88B95198-9213-A18D-47E4-5C4CD762496E}"/>
              </a:ext>
            </a:extLst>
          </p:cNvPr>
          <p:cNvSpPr txBox="1"/>
          <p:nvPr/>
        </p:nvSpPr>
        <p:spPr>
          <a:xfrm>
            <a:off x="9715500" y="4790405"/>
            <a:ext cx="247650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Elizabeth A. Fairchild</a:t>
            </a:r>
          </a:p>
        </p:txBody>
      </p:sp>
    </p:spTree>
    <p:extLst>
      <p:ext uri="{BB962C8B-B14F-4D97-AF65-F5344CB8AC3E}">
        <p14:creationId xmlns:p14="http://schemas.microsoft.com/office/powerpoint/2010/main" val="2250946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7F7AEB8-7E49-9322-B9FC-894DDD3A3D70}"/>
              </a:ext>
            </a:extLst>
          </p:cNvPr>
          <p:cNvSpPr>
            <a:spLocks noGrp="1"/>
          </p:cNvSpPr>
          <p:nvPr>
            <p:ph type="title"/>
          </p:nvPr>
        </p:nvSpPr>
        <p:spPr>
          <a:xfrm>
            <a:off x="1130300" y="0"/>
            <a:ext cx="10515600" cy="908305"/>
          </a:xfrm>
        </p:spPr>
        <p:txBody>
          <a:bodyPr/>
          <a:lstStyle/>
          <a:p>
            <a:pPr algn="ctr"/>
            <a:r>
              <a:rPr lang="en-US" dirty="0">
                <a:solidFill>
                  <a:srgbClr val="213681"/>
                </a:solidFill>
                <a:latin typeface="Times New Roman" panose="02020603050405020304" pitchFamily="18" charset="0"/>
                <a:cs typeface="Times New Roman" panose="02020603050405020304" pitchFamily="18" charset="0"/>
              </a:rPr>
              <a:t>Previous Study: Results</a:t>
            </a:r>
          </a:p>
        </p:txBody>
      </p:sp>
      <p:pic>
        <p:nvPicPr>
          <p:cNvPr id="7" name="Picture 6">
            <a:extLst>
              <a:ext uri="{FF2B5EF4-FFF2-40B4-BE49-F238E27FC236}">
                <a16:creationId xmlns:a16="http://schemas.microsoft.com/office/drawing/2014/main" id="{48B95FEE-13E2-54D7-2F1D-D5D2190771FC}"/>
              </a:ext>
            </a:extLst>
          </p:cNvPr>
          <p:cNvPicPr>
            <a:picLocks noChangeAspect="1"/>
          </p:cNvPicPr>
          <p:nvPr/>
        </p:nvPicPr>
        <p:blipFill>
          <a:blip r:embed="rId3"/>
          <a:stretch>
            <a:fillRect/>
          </a:stretch>
        </p:blipFill>
        <p:spPr>
          <a:xfrm>
            <a:off x="0" y="5949696"/>
            <a:ext cx="12192000" cy="908304"/>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1D250428-CAE4-73E8-5DC4-48A39E0A4D9B}"/>
              </a:ext>
            </a:extLst>
          </p:cNvPr>
          <p:cNvPicPr>
            <a:picLocks noChangeAspect="1"/>
          </p:cNvPicPr>
          <p:nvPr/>
        </p:nvPicPr>
        <p:blipFill rotWithShape="1">
          <a:blip r:embed="rId4">
            <a:extLst>
              <a:ext uri="{28A0092B-C50C-407E-A947-70E740481C1C}">
                <a14:useLocalDpi xmlns:a14="http://schemas.microsoft.com/office/drawing/2010/main" val="0"/>
              </a:ext>
            </a:extLst>
          </a:blip>
          <a:srcRect l="12708" t="28334" r="28542" b="21588"/>
          <a:stretch/>
        </p:blipFill>
        <p:spPr>
          <a:xfrm>
            <a:off x="6052989" y="2013153"/>
            <a:ext cx="5905887" cy="2831695"/>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00C661CB-91E0-FC95-3281-F8C06F9C01FB}"/>
              </a:ext>
            </a:extLst>
          </p:cNvPr>
          <p:cNvPicPr>
            <a:picLocks noChangeAspect="1"/>
          </p:cNvPicPr>
          <p:nvPr/>
        </p:nvPicPr>
        <p:blipFill rotWithShape="1">
          <a:blip r:embed="rId5">
            <a:extLst>
              <a:ext uri="{28A0092B-C50C-407E-A947-70E740481C1C}">
                <a14:useLocalDpi xmlns:a14="http://schemas.microsoft.com/office/drawing/2010/main" val="0"/>
              </a:ext>
            </a:extLst>
          </a:blip>
          <a:srcRect l="12291" t="31181" r="28542" b="18137"/>
          <a:stretch/>
        </p:blipFill>
        <p:spPr>
          <a:xfrm>
            <a:off x="197866" y="2013152"/>
            <a:ext cx="5855123" cy="2831695"/>
          </a:xfrm>
          <a:prstGeom prst="rect">
            <a:avLst/>
          </a:prstGeom>
        </p:spPr>
      </p:pic>
      <p:sp>
        <p:nvSpPr>
          <p:cNvPr id="10" name="TextBox 9">
            <a:extLst>
              <a:ext uri="{FF2B5EF4-FFF2-40B4-BE49-F238E27FC236}">
                <a16:creationId xmlns:a16="http://schemas.microsoft.com/office/drawing/2014/main" id="{11A3CD5D-CE80-AB9F-EE9F-ECD888F34ADC}"/>
              </a:ext>
            </a:extLst>
          </p:cNvPr>
          <p:cNvSpPr txBox="1"/>
          <p:nvPr/>
        </p:nvSpPr>
        <p:spPr>
          <a:xfrm>
            <a:off x="10345975" y="5485884"/>
            <a:ext cx="15240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(Spada, 2021)</a:t>
            </a:r>
          </a:p>
        </p:txBody>
      </p:sp>
      <p:sp>
        <p:nvSpPr>
          <p:cNvPr id="2" name="TextBox 1">
            <a:extLst>
              <a:ext uri="{FF2B5EF4-FFF2-40B4-BE49-F238E27FC236}">
                <a16:creationId xmlns:a16="http://schemas.microsoft.com/office/drawing/2014/main" id="{C4EECBC8-D09B-E27C-24E4-C558D339DEBC}"/>
              </a:ext>
            </a:extLst>
          </p:cNvPr>
          <p:cNvSpPr txBox="1"/>
          <p:nvPr/>
        </p:nvSpPr>
        <p:spPr>
          <a:xfrm>
            <a:off x="2374800" y="1565802"/>
            <a:ext cx="150125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2g Lumpfish</a:t>
            </a:r>
          </a:p>
        </p:txBody>
      </p:sp>
      <p:sp>
        <p:nvSpPr>
          <p:cNvPr id="3" name="TextBox 2">
            <a:extLst>
              <a:ext uri="{FF2B5EF4-FFF2-40B4-BE49-F238E27FC236}">
                <a16:creationId xmlns:a16="http://schemas.microsoft.com/office/drawing/2014/main" id="{B4951469-046C-FD90-0960-6B92A31BDF27}"/>
              </a:ext>
            </a:extLst>
          </p:cNvPr>
          <p:cNvSpPr txBox="1"/>
          <p:nvPr/>
        </p:nvSpPr>
        <p:spPr>
          <a:xfrm>
            <a:off x="8152151" y="1565802"/>
            <a:ext cx="1707561"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13g Lumpfish</a:t>
            </a:r>
          </a:p>
        </p:txBody>
      </p:sp>
    </p:spTree>
    <p:extLst>
      <p:ext uri="{BB962C8B-B14F-4D97-AF65-F5344CB8AC3E}">
        <p14:creationId xmlns:p14="http://schemas.microsoft.com/office/powerpoint/2010/main" val="15447789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1254</TotalTime>
  <Words>2090</Words>
  <Application>Microsoft Office PowerPoint</Application>
  <PresentationFormat>Widescreen</PresentationFormat>
  <Paragraphs>231</Paragraphs>
  <Slides>23</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Meiryo</vt:lpstr>
      <vt:lpstr>Arial</vt:lpstr>
      <vt:lpstr>Calibri</vt:lpstr>
      <vt:lpstr>Calibri Light</vt:lpstr>
      <vt:lpstr>Symbol</vt:lpstr>
      <vt:lpstr>Times New Roman</vt:lpstr>
      <vt:lpstr>Office Theme</vt:lpstr>
      <vt:lpstr>THE EFFECTS OF FISH SIZE, STOCKING DENSITY, AND PHOTOPERIOD ON JUVENILE LUMPFISH AGGRESSION</vt:lpstr>
      <vt:lpstr>Cleanerfish</vt:lpstr>
      <vt:lpstr>PowerPoint Presentation</vt:lpstr>
      <vt:lpstr>PowerPoint Presentation</vt:lpstr>
      <vt:lpstr>Cannibalism in Fishes</vt:lpstr>
      <vt:lpstr>Cannibalism Stressors</vt:lpstr>
      <vt:lpstr>Cannibalism Stressors</vt:lpstr>
      <vt:lpstr>Previous Study</vt:lpstr>
      <vt:lpstr>Previous Study: Results</vt:lpstr>
      <vt:lpstr>Objectives</vt:lpstr>
      <vt:lpstr>Lumpfish Source</vt:lpstr>
      <vt:lpstr>Experimental Design</vt:lpstr>
      <vt:lpstr>PowerPoint Presentation</vt:lpstr>
      <vt:lpstr>Daily Feeding</vt:lpstr>
      <vt:lpstr>Sampling</vt:lpstr>
      <vt:lpstr>Fin Nipping Scale</vt:lpstr>
      <vt:lpstr>PowerPoint Presentation</vt:lpstr>
      <vt:lpstr>PowerPoint Presentation</vt:lpstr>
      <vt:lpstr>PowerPoint Presentation</vt:lpstr>
      <vt:lpstr>PowerPoint Presentation</vt:lpstr>
      <vt:lpstr>PowerPoint Presentation</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EFFECTS OF FISH SIZE, STOCKING DENSITY, AND PHOTOPERIOD ON JUVENILE LUMPFISH AGGRESSION</dc:title>
  <dc:creator>Shelby Perry</dc:creator>
  <cp:lastModifiedBy>Shelby Perry</cp:lastModifiedBy>
  <cp:revision>15</cp:revision>
  <dcterms:created xsi:type="dcterms:W3CDTF">2022-08-04T22:04:12Z</dcterms:created>
  <dcterms:modified xsi:type="dcterms:W3CDTF">2023-03-12T20:13:44Z</dcterms:modified>
</cp:coreProperties>
</file>