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3"/>
  </p:sldMasterIdLst>
  <p:notesMasterIdLst>
    <p:notesMasterId r:id="rId5"/>
  </p:notesMasterIdLst>
  <p:sldIdLst>
    <p:sldId id="256" r:id="rId4"/>
  </p:sldIdLst>
  <p:sldSz cx="43891200" cy="32918400"/>
  <p:notesSz cx="9144000" cy="6858000"/>
  <p:defaultTextStyle>
    <a:defPPr>
      <a:defRPr lang="en-US"/>
    </a:defPPr>
    <a:lvl1pPr marL="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5054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0109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5163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02184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75273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0327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05382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0436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D2ED"/>
    <a:srgbClr val="49ADDF"/>
    <a:srgbClr val="1A6B92"/>
    <a:srgbClr val="D6D6D6"/>
    <a:srgbClr val="299FD9"/>
    <a:srgbClr val="2E0957"/>
    <a:srgbClr val="FFC9C9"/>
    <a:srgbClr val="DEC8EE"/>
    <a:srgbClr val="9ED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279" autoAdjust="0"/>
    <p:restoredTop sz="94434" autoAdjust="0"/>
  </p:normalViewPr>
  <p:slideViewPr>
    <p:cSldViewPr snapToGrid="0">
      <p:cViewPr>
        <p:scale>
          <a:sx n="75" d="100"/>
          <a:sy n="75" d="100"/>
        </p:scale>
        <p:origin x="-13224" y="-3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D7D44-8531-3D43-B6DA-1C2DAA327CA5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733CC-E2AC-524C-B36D-A09EC222D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24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733CC-E2AC-524C-B36D-A09EC222DC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4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3"/>
            <a:ext cx="37307520" cy="11460480"/>
          </a:xfrm>
        </p:spPr>
        <p:txBody>
          <a:bodyPr anchor="b"/>
          <a:lstStyle>
            <a:lvl1pPr algn="ctr">
              <a:defRPr sz="29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3"/>
            <a:ext cx="32918400" cy="7947657"/>
          </a:xfrm>
        </p:spPr>
        <p:txBody>
          <a:bodyPr/>
          <a:lstStyle>
            <a:lvl1pPr marL="0" indent="0" algn="ctr">
              <a:buNone/>
              <a:defRPr sz="11800"/>
            </a:lvl1pPr>
            <a:lvl2pPr marL="2240152" indent="0" algn="ctr">
              <a:buNone/>
              <a:defRPr sz="9800"/>
            </a:lvl2pPr>
            <a:lvl3pPr marL="4480304" indent="0" algn="ctr">
              <a:buNone/>
              <a:defRPr sz="8800"/>
            </a:lvl3pPr>
            <a:lvl4pPr marL="6720456" indent="0" algn="ctr">
              <a:buNone/>
              <a:defRPr sz="7800"/>
            </a:lvl4pPr>
            <a:lvl5pPr marL="8960608" indent="0" algn="ctr">
              <a:buNone/>
              <a:defRPr sz="7800"/>
            </a:lvl5pPr>
            <a:lvl6pPr marL="11200760" indent="0" algn="ctr">
              <a:buNone/>
              <a:defRPr sz="7800"/>
            </a:lvl6pPr>
            <a:lvl7pPr marL="13440912" indent="0" algn="ctr">
              <a:buNone/>
              <a:defRPr sz="7800"/>
            </a:lvl7pPr>
            <a:lvl8pPr marL="15681064" indent="0" algn="ctr">
              <a:buNone/>
              <a:defRPr sz="7800"/>
            </a:lvl8pPr>
            <a:lvl9pPr marL="17921216" indent="0" algn="ctr">
              <a:buNone/>
              <a:defRPr sz="7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23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49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4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51"/>
            <a:ext cx="37856160" cy="13693137"/>
          </a:xfrm>
        </p:spPr>
        <p:txBody>
          <a:bodyPr anchor="b"/>
          <a:lstStyle>
            <a:lvl1pPr>
              <a:defRPr sz="29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31"/>
            <a:ext cx="37856160" cy="7200897"/>
          </a:xfrm>
        </p:spPr>
        <p:txBody>
          <a:bodyPr/>
          <a:lstStyle>
            <a:lvl1pPr marL="0" indent="0">
              <a:buNone/>
              <a:defRPr sz="11800">
                <a:solidFill>
                  <a:schemeClr val="tx1"/>
                </a:solidFill>
              </a:defRPr>
            </a:lvl1pPr>
            <a:lvl2pPr marL="2240152" indent="0">
              <a:buNone/>
              <a:defRPr sz="9800">
                <a:solidFill>
                  <a:schemeClr val="tx1">
                    <a:tint val="75000"/>
                  </a:schemeClr>
                </a:solidFill>
              </a:defRPr>
            </a:lvl2pPr>
            <a:lvl3pPr marL="4480304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3pPr>
            <a:lvl4pPr marL="672045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4pPr>
            <a:lvl5pPr marL="8960608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5pPr>
            <a:lvl6pPr marL="1120076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6pPr>
            <a:lvl7pPr marL="13440912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7pPr>
            <a:lvl8pPr marL="15681064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8pPr>
            <a:lvl9pPr marL="1792121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2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8/23/2019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90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4"/>
            <a:ext cx="18568032" cy="395477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4"/>
            <a:ext cx="18659477" cy="395477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8/23/2019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50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8/23/2019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4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8/23/2019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5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8"/>
            <a:ext cx="22219920" cy="23393400"/>
          </a:xfrm>
        </p:spPr>
        <p:txBody>
          <a:bodyPr/>
          <a:lstStyle>
            <a:lvl1pPr>
              <a:defRPr sz="15700"/>
            </a:lvl1pPr>
            <a:lvl2pPr>
              <a:defRPr sz="13700"/>
            </a:lvl2pPr>
            <a:lvl3pPr>
              <a:defRPr sz="118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3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8/23/2019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61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8"/>
            <a:ext cx="22219920" cy="23393400"/>
          </a:xfrm>
        </p:spPr>
        <p:txBody>
          <a:bodyPr anchor="t"/>
          <a:lstStyle>
            <a:lvl1pPr marL="0" indent="0">
              <a:buNone/>
              <a:defRPr sz="15700"/>
            </a:lvl1pPr>
            <a:lvl2pPr marL="2240152" indent="0">
              <a:buNone/>
              <a:defRPr sz="13700"/>
            </a:lvl2pPr>
            <a:lvl3pPr marL="4480304" indent="0">
              <a:buNone/>
              <a:defRPr sz="11800"/>
            </a:lvl3pPr>
            <a:lvl4pPr marL="6720456" indent="0">
              <a:buNone/>
              <a:defRPr sz="9800"/>
            </a:lvl4pPr>
            <a:lvl5pPr marL="8960608" indent="0">
              <a:buNone/>
              <a:defRPr sz="9800"/>
            </a:lvl5pPr>
            <a:lvl6pPr marL="11200760" indent="0">
              <a:buNone/>
              <a:defRPr sz="9800"/>
            </a:lvl6pPr>
            <a:lvl7pPr marL="13440912" indent="0">
              <a:buNone/>
              <a:defRPr sz="9800"/>
            </a:lvl7pPr>
            <a:lvl8pPr marL="15681064" indent="0">
              <a:buNone/>
              <a:defRPr sz="9800"/>
            </a:lvl8pPr>
            <a:lvl9pPr marL="17921216" indent="0">
              <a:buNone/>
              <a:defRPr sz="98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3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8/23/2019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68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3"/>
          </a:xfrm>
          <a:prstGeom prst="rect">
            <a:avLst/>
          </a:prstGeom>
        </p:spPr>
        <p:txBody>
          <a:bodyPr vert="horz" lIns="106674" tIns="53337" rIns="106674" bIns="5333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3"/>
          </a:xfrm>
          <a:prstGeom prst="rect">
            <a:avLst/>
          </a:prstGeom>
        </p:spPr>
        <p:txBody>
          <a:bodyPr vert="horz" lIns="106674" tIns="53337" rIns="106674" bIns="5333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1BC7-D5A5-445F-BF4D-797F02B50EB4}" type="datetimeFigureOut">
              <a:rPr lang="en-US" smtClean="0"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8"/>
            <a:ext cx="1481328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17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480304" rtl="0" eaLnBrk="1" latinLnBrk="0" hangingPunct="1">
        <a:lnSpc>
          <a:spcPct val="90000"/>
        </a:lnSpc>
        <a:spcBef>
          <a:spcPct val="0"/>
        </a:spcBef>
        <a:buNone/>
        <a:defRPr sz="2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20076" indent="-1120076" algn="l" defTabSz="4480304" rtl="0" eaLnBrk="1" latinLnBrk="0" hangingPunct="1">
        <a:lnSpc>
          <a:spcPct val="90000"/>
        </a:lnSpc>
        <a:spcBef>
          <a:spcPts val="4900"/>
        </a:spcBef>
        <a:buFont typeface="Arial" panose="020B0604020202020204" pitchFamily="34" charset="0"/>
        <a:buChar char="•"/>
        <a:defRPr sz="13700" kern="1200">
          <a:solidFill>
            <a:schemeClr val="tx1"/>
          </a:solidFill>
          <a:latin typeface="+mn-lt"/>
          <a:ea typeface="+mn-ea"/>
          <a:cs typeface="+mn-cs"/>
        </a:defRPr>
      </a:lvl1pPr>
      <a:lvl2pPr marL="336022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1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0038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784053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84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2320836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456098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680114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904129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24015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30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45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0608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120076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344091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568106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121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.png"/><Relationship Id="rId21" Type="http://schemas.openxmlformats.org/officeDocument/2006/relationships/oleObject" Target="../embeddings/oleObject4.bin"/><Relationship Id="rId42" Type="http://schemas.openxmlformats.org/officeDocument/2006/relationships/image" Target="../media/image32.png"/><Relationship Id="rId47" Type="http://schemas.openxmlformats.org/officeDocument/2006/relationships/image" Target="../media/image33.jpg"/><Relationship Id="rId63" Type="http://schemas.openxmlformats.org/officeDocument/2006/relationships/image" Target="../media/image47.png"/><Relationship Id="rId68" Type="http://schemas.openxmlformats.org/officeDocument/2006/relationships/image" Target="../media/image5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.emf"/><Relationship Id="rId29" Type="http://schemas.openxmlformats.org/officeDocument/2006/relationships/oleObject" Target="../embeddings/oleObject6.bin"/><Relationship Id="rId11" Type="http://schemas.openxmlformats.org/officeDocument/2006/relationships/image" Target="../media/image21.png"/><Relationship Id="rId24" Type="http://schemas.openxmlformats.org/officeDocument/2006/relationships/image" Target="../media/image5.emf"/><Relationship Id="rId32" Type="http://schemas.openxmlformats.org/officeDocument/2006/relationships/image" Target="../media/image7.emf"/><Relationship Id="rId37" Type="http://schemas.openxmlformats.org/officeDocument/2006/relationships/oleObject" Target="../embeddings/oleObject10.bin"/><Relationship Id="rId40" Type="http://schemas.openxmlformats.org/officeDocument/2006/relationships/image" Target="../media/image31.png"/><Relationship Id="rId45" Type="http://schemas.openxmlformats.org/officeDocument/2006/relationships/oleObject" Target="../embeddings/oleObject12.bin"/><Relationship Id="rId53" Type="http://schemas.openxmlformats.org/officeDocument/2006/relationships/image" Target="../media/image39.png"/><Relationship Id="rId58" Type="http://schemas.openxmlformats.org/officeDocument/2006/relationships/image" Target="../media/image12.emf"/><Relationship Id="rId66" Type="http://schemas.openxmlformats.org/officeDocument/2006/relationships/image" Target="../media/image50.gif"/><Relationship Id="rId74" Type="http://schemas.openxmlformats.org/officeDocument/2006/relationships/image" Target="../media/image56.jpeg"/><Relationship Id="rId5" Type="http://schemas.openxmlformats.org/officeDocument/2006/relationships/image" Target="../media/image15.png"/><Relationship Id="rId61" Type="http://schemas.openxmlformats.org/officeDocument/2006/relationships/image" Target="../media/image45.png"/><Relationship Id="rId19" Type="http://schemas.openxmlformats.org/officeDocument/2006/relationships/oleObject" Target="../embeddings/oleObject3.bin"/><Relationship Id="rId14" Type="http://schemas.openxmlformats.org/officeDocument/2006/relationships/image" Target="../media/image24.png"/><Relationship Id="rId22" Type="http://schemas.openxmlformats.org/officeDocument/2006/relationships/image" Target="../media/image4.emf"/><Relationship Id="rId27" Type="http://schemas.openxmlformats.org/officeDocument/2006/relationships/image" Target="../media/image27.png"/><Relationship Id="rId30" Type="http://schemas.openxmlformats.org/officeDocument/2006/relationships/image" Target="../media/image6.emf"/><Relationship Id="rId35" Type="http://schemas.openxmlformats.org/officeDocument/2006/relationships/oleObject" Target="../embeddings/oleObject9.bin"/><Relationship Id="rId43" Type="http://schemas.openxmlformats.org/officeDocument/2006/relationships/oleObject" Target="../embeddings/oleObject11.bin"/><Relationship Id="rId48" Type="http://schemas.openxmlformats.org/officeDocument/2006/relationships/image" Target="../media/image34.png"/><Relationship Id="rId56" Type="http://schemas.openxmlformats.org/officeDocument/2006/relationships/image" Target="../media/image42.png"/><Relationship Id="rId64" Type="http://schemas.openxmlformats.org/officeDocument/2006/relationships/image" Target="../media/image48.png"/><Relationship Id="rId69" Type="http://schemas.openxmlformats.org/officeDocument/2006/relationships/oleObject" Target="../embeddings/oleObject14.bin"/><Relationship Id="rId8" Type="http://schemas.openxmlformats.org/officeDocument/2006/relationships/image" Target="../media/image18.jpeg"/><Relationship Id="rId51" Type="http://schemas.openxmlformats.org/officeDocument/2006/relationships/image" Target="../media/image37.png"/><Relationship Id="rId72" Type="http://schemas.openxmlformats.org/officeDocument/2006/relationships/image" Target="../media/image54.png"/><Relationship Id="rId3" Type="http://schemas.openxmlformats.org/officeDocument/2006/relationships/notesSlide" Target="../notesSlides/notesSlide1.xml"/><Relationship Id="rId12" Type="http://schemas.openxmlformats.org/officeDocument/2006/relationships/image" Target="../media/image22.jpeg"/><Relationship Id="rId17" Type="http://schemas.openxmlformats.org/officeDocument/2006/relationships/oleObject" Target="../embeddings/oleObject2.bin"/><Relationship Id="rId25" Type="http://schemas.openxmlformats.org/officeDocument/2006/relationships/image" Target="../media/image25.emf"/><Relationship Id="rId33" Type="http://schemas.openxmlformats.org/officeDocument/2006/relationships/oleObject" Target="../embeddings/oleObject8.bin"/><Relationship Id="rId38" Type="http://schemas.openxmlformats.org/officeDocument/2006/relationships/image" Target="../media/image29.png"/><Relationship Id="rId46" Type="http://schemas.openxmlformats.org/officeDocument/2006/relationships/image" Target="../media/image11.emf"/><Relationship Id="rId59" Type="http://schemas.openxmlformats.org/officeDocument/2006/relationships/image" Target="../media/image43.png"/><Relationship Id="rId67" Type="http://schemas.openxmlformats.org/officeDocument/2006/relationships/image" Target="../media/image51.png"/><Relationship Id="rId20" Type="http://schemas.openxmlformats.org/officeDocument/2006/relationships/image" Target="../media/image3.emf"/><Relationship Id="rId41" Type="http://schemas.microsoft.com/office/2007/relationships/hdphoto" Target="../media/hdphoto1.wdp"/><Relationship Id="rId54" Type="http://schemas.openxmlformats.org/officeDocument/2006/relationships/image" Target="../media/image40.png"/><Relationship Id="rId62" Type="http://schemas.openxmlformats.org/officeDocument/2006/relationships/image" Target="../media/image46.png"/><Relationship Id="rId70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svg"/><Relationship Id="rId15" Type="http://schemas.openxmlformats.org/officeDocument/2006/relationships/oleObject" Target="../embeddings/oleObject1.bin"/><Relationship Id="rId23" Type="http://schemas.openxmlformats.org/officeDocument/2006/relationships/oleObject" Target="../embeddings/oleObject5.bin"/><Relationship Id="rId28" Type="http://schemas.openxmlformats.org/officeDocument/2006/relationships/image" Target="../media/image28.png"/><Relationship Id="rId36" Type="http://schemas.openxmlformats.org/officeDocument/2006/relationships/image" Target="../media/image9.emf"/><Relationship Id="rId49" Type="http://schemas.openxmlformats.org/officeDocument/2006/relationships/image" Target="../media/image35.png"/><Relationship Id="rId57" Type="http://schemas.openxmlformats.org/officeDocument/2006/relationships/oleObject" Target="../embeddings/oleObject13.bin"/><Relationship Id="rId10" Type="http://schemas.openxmlformats.org/officeDocument/2006/relationships/image" Target="../media/image20.jpeg"/><Relationship Id="rId31" Type="http://schemas.openxmlformats.org/officeDocument/2006/relationships/oleObject" Target="../embeddings/oleObject7.bin"/><Relationship Id="rId44" Type="http://schemas.openxmlformats.org/officeDocument/2006/relationships/image" Target="../media/image10.emf"/><Relationship Id="rId52" Type="http://schemas.openxmlformats.org/officeDocument/2006/relationships/image" Target="../media/image38.png"/><Relationship Id="rId60" Type="http://schemas.openxmlformats.org/officeDocument/2006/relationships/image" Target="../media/image44.emf"/><Relationship Id="rId65" Type="http://schemas.openxmlformats.org/officeDocument/2006/relationships/image" Target="../media/image49.png"/><Relationship Id="rId73" Type="http://schemas.openxmlformats.org/officeDocument/2006/relationships/image" Target="../media/image55.emf"/><Relationship Id="rId4" Type="http://schemas.openxmlformats.org/officeDocument/2006/relationships/image" Target="../media/image14.png"/><Relationship Id="rId9" Type="http://schemas.openxmlformats.org/officeDocument/2006/relationships/image" Target="../media/image19.jpeg"/><Relationship Id="rId13" Type="http://schemas.openxmlformats.org/officeDocument/2006/relationships/image" Target="../media/image23.jpeg"/><Relationship Id="rId18" Type="http://schemas.openxmlformats.org/officeDocument/2006/relationships/image" Target="../media/image2.emf"/><Relationship Id="rId39" Type="http://schemas.openxmlformats.org/officeDocument/2006/relationships/image" Target="../media/image30.png"/><Relationship Id="rId34" Type="http://schemas.openxmlformats.org/officeDocument/2006/relationships/image" Target="../media/image8.emf"/><Relationship Id="rId50" Type="http://schemas.openxmlformats.org/officeDocument/2006/relationships/image" Target="../media/image36.png"/><Relationship Id="rId55" Type="http://schemas.openxmlformats.org/officeDocument/2006/relationships/image" Target="../media/image41.png"/><Relationship Id="rId7" Type="http://schemas.openxmlformats.org/officeDocument/2006/relationships/image" Target="../media/image17.jpeg"/><Relationship Id="rId71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ubtitle 2">
            <a:extLst>
              <a:ext uri="{FF2B5EF4-FFF2-40B4-BE49-F238E27FC236}">
                <a16:creationId xmlns:a16="http://schemas.microsoft.com/office/drawing/2014/main" id="{BE366D1B-B0C2-FE4D-A0E5-1BC5C1AD1C7F}"/>
              </a:ext>
            </a:extLst>
          </p:cNvPr>
          <p:cNvSpPr txBox="1">
            <a:spLocks/>
          </p:cNvSpPr>
          <p:nvPr/>
        </p:nvSpPr>
        <p:spPr>
          <a:xfrm>
            <a:off x="597128" y="21866430"/>
            <a:ext cx="14001507" cy="10739148"/>
          </a:xfrm>
          <a:prstGeom prst="rect">
            <a:avLst/>
          </a:prstGeom>
          <a:noFill/>
          <a:ln>
            <a:solidFill>
              <a:srgbClr val="D6D6D6"/>
            </a:solidFill>
            <a:prstDash val="solid"/>
          </a:ln>
        </p:spPr>
        <p:txBody>
          <a:bodyPr vert="horz" lIns="365760" tIns="274320" rIns="365760" bIns="274320" rtlCol="0" anchor="t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lnSpc>
                <a:spcPct val="103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97129" y="6149093"/>
            <a:ext cx="14006950" cy="14118008"/>
          </a:xfrm>
          <a:prstGeom prst="rect">
            <a:avLst/>
          </a:prstGeom>
          <a:noFill/>
          <a:ln>
            <a:solidFill>
              <a:srgbClr val="D6D6D6"/>
            </a:solidFill>
            <a:prstDash val="solid"/>
          </a:ln>
        </p:spPr>
        <p:txBody>
          <a:bodyPr vert="horz" lIns="365760" tIns="274320" rIns="365760" bIns="274320" rtlCol="0" anchor="t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3000"/>
              </a:lnSpc>
              <a:spcBef>
                <a:spcPts val="0"/>
              </a:spcBef>
            </a:pPr>
            <a:r>
              <a:rPr lang="en-US" sz="3600" dirty="0"/>
              <a:t>Ice formation is a global issue that poses serious challenges for many applications. </a:t>
            </a:r>
          </a:p>
          <a:p>
            <a:pPr algn="just">
              <a:lnSpc>
                <a:spcPct val="103000"/>
              </a:lnSpc>
              <a:spcBef>
                <a:spcPts val="0"/>
              </a:spcBef>
            </a:pPr>
            <a:endParaRPr lang="en-US" sz="3600" dirty="0"/>
          </a:p>
          <a:p>
            <a:pPr algn="just">
              <a:lnSpc>
                <a:spcPct val="103000"/>
              </a:lnSpc>
              <a:spcBef>
                <a:spcPts val="0"/>
              </a:spcBef>
            </a:pPr>
            <a:endParaRPr lang="en-US" sz="3600" dirty="0"/>
          </a:p>
          <a:p>
            <a:pPr algn="just">
              <a:lnSpc>
                <a:spcPct val="103000"/>
              </a:lnSpc>
              <a:spcBef>
                <a:spcPts val="0"/>
              </a:spcBef>
            </a:pPr>
            <a:endParaRPr lang="en-US" sz="3600" dirty="0"/>
          </a:p>
          <a:p>
            <a:pPr algn="just">
              <a:lnSpc>
                <a:spcPct val="103000"/>
              </a:lnSpc>
              <a:spcBef>
                <a:spcPts val="0"/>
              </a:spcBef>
            </a:pPr>
            <a:endParaRPr lang="en-US" sz="3600" dirty="0"/>
          </a:p>
          <a:p>
            <a:pPr algn="just">
              <a:lnSpc>
                <a:spcPct val="103000"/>
              </a:lnSpc>
              <a:spcBef>
                <a:spcPts val="0"/>
              </a:spcBef>
            </a:pPr>
            <a:endParaRPr lang="en-US" sz="3600" dirty="0"/>
          </a:p>
          <a:p>
            <a:pPr algn="just">
              <a:lnSpc>
                <a:spcPct val="103000"/>
              </a:lnSpc>
              <a:spcBef>
                <a:spcPts val="0"/>
              </a:spcBef>
            </a:pPr>
            <a:r>
              <a:rPr lang="en-US" sz="3600" dirty="0"/>
              <a:t>AF(G)P’s have a complicated structure:</a:t>
            </a:r>
          </a:p>
          <a:p>
            <a:pPr algn="just">
              <a:lnSpc>
                <a:spcPct val="103000"/>
              </a:lnSpc>
              <a:spcBef>
                <a:spcPts val="0"/>
              </a:spcBef>
            </a:pPr>
            <a:endParaRPr lang="en-US" sz="3600" dirty="0"/>
          </a:p>
          <a:p>
            <a:pPr algn="just">
              <a:lnSpc>
                <a:spcPct val="103000"/>
              </a:lnSpc>
              <a:spcBef>
                <a:spcPts val="0"/>
              </a:spcBef>
            </a:pPr>
            <a:endParaRPr lang="en-US" sz="3600" dirty="0"/>
          </a:p>
          <a:p>
            <a:pPr algn="just">
              <a:lnSpc>
                <a:spcPct val="103000"/>
              </a:lnSpc>
              <a:spcBef>
                <a:spcPts val="0"/>
              </a:spcBef>
            </a:pPr>
            <a:endParaRPr lang="en-US" sz="3600" dirty="0"/>
          </a:p>
          <a:p>
            <a:pPr algn="just">
              <a:lnSpc>
                <a:spcPct val="103000"/>
              </a:lnSpc>
              <a:spcBef>
                <a:spcPts val="0"/>
              </a:spcBef>
            </a:pPr>
            <a:endParaRPr lang="en-US" sz="3600" dirty="0"/>
          </a:p>
          <a:p>
            <a:pPr algn="just">
              <a:lnSpc>
                <a:spcPct val="103000"/>
              </a:lnSpc>
              <a:spcBef>
                <a:spcPts val="0"/>
              </a:spcBef>
            </a:pPr>
            <a:endParaRPr lang="en-US" sz="3600" dirty="0"/>
          </a:p>
          <a:p>
            <a:pPr algn="just">
              <a:lnSpc>
                <a:spcPct val="103000"/>
              </a:lnSpc>
              <a:spcBef>
                <a:spcPts val="0"/>
              </a:spcBef>
            </a:pPr>
            <a:endParaRPr lang="en-US" sz="3600" dirty="0"/>
          </a:p>
          <a:p>
            <a:pPr algn="just">
              <a:lnSpc>
                <a:spcPct val="103000"/>
              </a:lnSpc>
              <a:spcBef>
                <a:spcPts val="0"/>
              </a:spcBef>
            </a:pPr>
            <a:endParaRPr lang="en-US" sz="3600" dirty="0"/>
          </a:p>
          <a:p>
            <a:pPr algn="just">
              <a:lnSpc>
                <a:spcPct val="103000"/>
              </a:lnSpc>
              <a:spcBef>
                <a:spcPts val="0"/>
              </a:spcBef>
            </a:pPr>
            <a:endParaRPr lang="en-US" sz="3600" dirty="0"/>
          </a:p>
          <a:p>
            <a:pPr algn="just">
              <a:lnSpc>
                <a:spcPct val="103000"/>
              </a:lnSpc>
              <a:spcBef>
                <a:spcPts val="0"/>
              </a:spcBef>
            </a:pPr>
            <a:endParaRPr lang="en-US" sz="3600" dirty="0"/>
          </a:p>
          <a:p>
            <a:pPr algn="just">
              <a:lnSpc>
                <a:spcPct val="103000"/>
              </a:lnSpc>
              <a:spcBef>
                <a:spcPts val="0"/>
              </a:spcBef>
            </a:pPr>
            <a:endParaRPr lang="en-US" sz="3600" dirty="0"/>
          </a:p>
          <a:p>
            <a:pPr algn="just">
              <a:lnSpc>
                <a:spcPct val="103000"/>
              </a:lnSpc>
              <a:spcBef>
                <a:spcPts val="0"/>
              </a:spcBef>
            </a:pPr>
            <a:endParaRPr lang="en-US" sz="3600" dirty="0"/>
          </a:p>
          <a:p>
            <a:pPr algn="just">
              <a:lnSpc>
                <a:spcPct val="103000"/>
              </a:lnSpc>
              <a:spcBef>
                <a:spcPts val="0"/>
              </a:spcBef>
            </a:pPr>
            <a:r>
              <a:rPr lang="en-US" sz="3600" dirty="0"/>
              <a:t>Modifications of this PVA and</a:t>
            </a:r>
          </a:p>
          <a:p>
            <a:pPr algn="just">
              <a:lnSpc>
                <a:spcPct val="103000"/>
              </a:lnSpc>
              <a:spcBef>
                <a:spcPts val="0"/>
              </a:spcBef>
            </a:pPr>
            <a:r>
              <a:rPr lang="en-US" sz="3600" dirty="0"/>
              <a:t> similar polymers have been</a:t>
            </a:r>
          </a:p>
          <a:p>
            <a:pPr algn="just">
              <a:lnSpc>
                <a:spcPct val="103000"/>
              </a:lnSpc>
              <a:spcBef>
                <a:spcPts val="0"/>
              </a:spcBef>
            </a:pPr>
            <a:r>
              <a:rPr lang="en-US" sz="3600" dirty="0"/>
              <a:t> reported, yet many fundamental </a:t>
            </a:r>
          </a:p>
          <a:p>
            <a:pPr algn="just">
              <a:lnSpc>
                <a:spcPct val="103000"/>
              </a:lnSpc>
              <a:spcBef>
                <a:spcPts val="0"/>
              </a:spcBef>
            </a:pPr>
            <a:r>
              <a:rPr lang="en-US" sz="3600" dirty="0"/>
              <a:t>relationships between structure</a:t>
            </a:r>
          </a:p>
          <a:p>
            <a:pPr algn="just">
              <a:lnSpc>
                <a:spcPct val="103000"/>
              </a:lnSpc>
              <a:spcBef>
                <a:spcPts val="0"/>
              </a:spcBef>
            </a:pPr>
            <a:r>
              <a:rPr lang="en-US" sz="3600" dirty="0"/>
              <a:t> and performance remain.  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9266972" y="21983887"/>
            <a:ext cx="13718896" cy="2665361"/>
          </a:xfrm>
          <a:prstGeom prst="rect">
            <a:avLst/>
          </a:prstGeom>
          <a:noFill/>
          <a:ln>
            <a:solidFill>
              <a:srgbClr val="D6D6D6"/>
            </a:solidFill>
          </a:ln>
        </p:spPr>
        <p:txBody>
          <a:bodyPr vert="horz" lIns="365760" tIns="274320" rIns="365760" bIns="274320" rtlCol="0" anchor="t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Synthesis and characterization of </a:t>
            </a:r>
            <a:r>
              <a:rPr lang="en-US" sz="2800" dirty="0" err="1">
                <a:ea typeface="Verdana" panose="020B0604030504040204" pitchFamily="34" charset="0"/>
                <a:cs typeface="Verdana" panose="020B0604030504040204" pitchFamily="34" charset="0"/>
              </a:rPr>
              <a:t>Trehalose</a:t>
            </a:r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 g </a:t>
            </a:r>
            <a:r>
              <a:rPr lang="en-US" sz="2800" dirty="0" err="1">
                <a:ea typeface="Verdana" panose="020B0604030504040204" pitchFamily="34" charset="0"/>
                <a:cs typeface="Verdana" panose="020B0604030504040204" pitchFamily="34" charset="0"/>
              </a:rPr>
              <a:t>lycopolymers</a:t>
            </a:r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 and studying the OH orientation role in INI, IRI, and THA.</a:t>
            </a:r>
          </a:p>
          <a:p>
            <a:pPr marL="571500" indent="-5715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Sorbitol conjugation to the polymer to improve INI at lower concentration and its impact on IRI and THA.</a:t>
            </a:r>
          </a:p>
          <a:p>
            <a:pPr marL="571500" indent="-5715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Studying ice nucleation rate impact on IRI activity of AFPs and antifreeze polymers.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597129" y="5079560"/>
            <a:ext cx="14006950" cy="825129"/>
          </a:xfrm>
          <a:prstGeom prst="rect">
            <a:avLst/>
          </a:prstGeom>
          <a:solidFill>
            <a:srgbClr val="1A6B92"/>
          </a:solidFill>
          <a:ln>
            <a:noFill/>
          </a:ln>
        </p:spPr>
        <p:txBody>
          <a:bodyPr vert="horz" lIns="106674" tIns="53337" rIns="106674" bIns="53337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solidFill>
                  <a:schemeClr val="bg1"/>
                </a:solidFill>
                <a:latin typeface="Century Gothic" panose="020B0502020202020204" pitchFamily="34" charset="0"/>
              </a:rPr>
              <a:t>Introduction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29287121" y="20536618"/>
            <a:ext cx="13716000" cy="1004474"/>
          </a:xfrm>
          <a:prstGeom prst="rect">
            <a:avLst/>
          </a:prstGeom>
          <a:solidFill>
            <a:srgbClr val="1A6B92"/>
          </a:solidFill>
          <a:ln>
            <a:noFill/>
          </a:ln>
        </p:spPr>
        <p:txBody>
          <a:bodyPr vert="horz" lIns="106674" tIns="53337" rIns="106674" bIns="53337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solidFill>
                  <a:schemeClr val="bg1"/>
                </a:solidFill>
                <a:latin typeface="Century Gothic" panose="020B0502020202020204" pitchFamily="34" charset="0"/>
              </a:rPr>
              <a:t>Next Steps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29269868" y="25067130"/>
            <a:ext cx="13716000" cy="1005840"/>
          </a:xfrm>
          <a:prstGeom prst="rect">
            <a:avLst/>
          </a:prstGeom>
          <a:solidFill>
            <a:srgbClr val="9BD2ED"/>
          </a:solidFill>
          <a:ln>
            <a:noFill/>
          </a:ln>
        </p:spPr>
        <p:txBody>
          <a:bodyPr vert="horz" lIns="106674" tIns="53337" rIns="106674" bIns="53337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solidFill>
                  <a:schemeClr val="bg1"/>
                </a:solidFill>
                <a:latin typeface="Century Gothic" panose="020B0502020202020204" pitchFamily="34" charset="0"/>
              </a:rPr>
              <a:t>References</a:t>
            </a: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15096668" y="21866430"/>
            <a:ext cx="13716000" cy="10739148"/>
          </a:xfrm>
          <a:prstGeom prst="rect">
            <a:avLst/>
          </a:prstGeom>
          <a:ln>
            <a:solidFill>
              <a:srgbClr val="D6D6D6"/>
            </a:solidFill>
          </a:ln>
        </p:spPr>
        <p:txBody>
          <a:bodyPr vert="horz" lIns="365760" tIns="274320" rIns="365760" bIns="274320" rtlCol="0" anchor="t" anchorCtr="0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en-US" sz="36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ts val="0"/>
              </a:spcBef>
            </a:pPr>
            <a:endParaRPr lang="en-US" sz="36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ts val="0"/>
              </a:spcBef>
            </a:pPr>
            <a:endParaRPr lang="en-US" sz="36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ts val="0"/>
              </a:spcBef>
            </a:pPr>
            <a:endParaRPr lang="en-US" sz="36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ts val="0"/>
              </a:spcBef>
            </a:pPr>
            <a:endParaRPr lang="en-US" sz="36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ts val="0"/>
              </a:spcBef>
            </a:pPr>
            <a:endParaRPr lang="en-US" sz="36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ts val="0"/>
              </a:spcBef>
            </a:pPr>
            <a:endParaRPr lang="en-US" sz="36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15008177" y="6149093"/>
            <a:ext cx="13675026" cy="14118008"/>
          </a:xfrm>
          <a:prstGeom prst="rect">
            <a:avLst/>
          </a:prstGeom>
          <a:ln>
            <a:solidFill>
              <a:srgbClr val="D6D6D6"/>
            </a:solidFill>
          </a:ln>
        </p:spPr>
        <p:txBody>
          <a:bodyPr vert="horz" lIns="365760" tIns="274320" rIns="365760" bIns="274320" rtlCol="0" anchor="t" anchorCtr="0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en-US" sz="36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en-US" sz="36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en-US" sz="36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en-US" sz="36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en-US" sz="36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en-US" sz="36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en-US" sz="36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en-US" sz="36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en-US" sz="36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en-US" sz="3600" u="sng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en-US" sz="3600" u="sng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5" name="Subtitle 2"/>
          <p:cNvSpPr txBox="1">
            <a:spLocks/>
          </p:cNvSpPr>
          <p:nvPr/>
        </p:nvSpPr>
        <p:spPr>
          <a:xfrm>
            <a:off x="29325029" y="30174603"/>
            <a:ext cx="13718895" cy="2431255"/>
          </a:xfrm>
          <a:prstGeom prst="rect">
            <a:avLst/>
          </a:prstGeom>
          <a:noFill/>
          <a:ln>
            <a:solidFill>
              <a:srgbClr val="D6D6D6"/>
            </a:solidFill>
          </a:ln>
        </p:spPr>
        <p:txBody>
          <a:bodyPr vert="horz" lIns="365760" tIns="274320" rIns="365760" bIns="274320" rtlCol="0" anchor="t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This research is supported by NASA research group . </a:t>
            </a: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University of New Hampshire, Chemistry department.</a:t>
            </a: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NASA group for funding and collaboration.</a:t>
            </a: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3" name="Subtitle 2"/>
          <p:cNvSpPr txBox="1">
            <a:spLocks/>
          </p:cNvSpPr>
          <p:nvPr/>
        </p:nvSpPr>
        <p:spPr>
          <a:xfrm>
            <a:off x="29266972" y="29198217"/>
            <a:ext cx="13716000" cy="914400"/>
          </a:xfrm>
          <a:prstGeom prst="rect">
            <a:avLst/>
          </a:prstGeom>
          <a:solidFill>
            <a:srgbClr val="9BD2ED"/>
          </a:solidFill>
          <a:ln>
            <a:noFill/>
          </a:ln>
        </p:spPr>
        <p:txBody>
          <a:bodyPr vert="horz" lIns="106674" tIns="53337" rIns="106674" bIns="53337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solidFill>
                  <a:schemeClr val="bg1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80" y="1406584"/>
            <a:ext cx="2521232" cy="2452560"/>
          </a:xfrm>
          <a:prstGeom prst="rect">
            <a:avLst/>
          </a:prstGeom>
        </p:spPr>
      </p:pic>
      <p:sp>
        <p:nvSpPr>
          <p:cNvPr id="64" name="Subtitle 2"/>
          <p:cNvSpPr txBox="1">
            <a:spLocks/>
          </p:cNvSpPr>
          <p:nvPr/>
        </p:nvSpPr>
        <p:spPr>
          <a:xfrm>
            <a:off x="29261179" y="6042945"/>
            <a:ext cx="13716000" cy="14224155"/>
          </a:xfrm>
          <a:prstGeom prst="rect">
            <a:avLst/>
          </a:prstGeom>
          <a:ln>
            <a:solidFill>
              <a:srgbClr val="D6D6D6"/>
            </a:solidFill>
          </a:ln>
        </p:spPr>
        <p:txBody>
          <a:bodyPr vert="horz" lIns="365760" tIns="274320" rIns="365760" bIns="274320" rtlCol="0" anchor="t" anchorCtr="0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en-US" sz="3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en-US" sz="36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xt Box 51">
            <a:extLst>
              <a:ext uri="{FF2B5EF4-FFF2-40B4-BE49-F238E27FC236}">
                <a16:creationId xmlns:a16="http://schemas.microsoft.com/office/drawing/2014/main" id="{D2115CB4-DF8E-A24B-9DFB-9A48541EB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46453425"/>
            <a:ext cx="48009175" cy="720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12</a:t>
            </a:r>
            <a:r>
              <a:rPr kumimoji="0" lang="en-US" altLang="en-US" sz="9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General schematic representation of a 3D porous network manufactured from the directed assembly of pre-structured microparticles.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Subtitle 2">
            <a:extLst>
              <a:ext uri="{FF2B5EF4-FFF2-40B4-BE49-F238E27FC236}">
                <a16:creationId xmlns:a16="http://schemas.microsoft.com/office/drawing/2014/main" id="{7858B682-787E-A445-892F-C5890572EDB5}"/>
              </a:ext>
            </a:extLst>
          </p:cNvPr>
          <p:cNvSpPr txBox="1">
            <a:spLocks/>
          </p:cNvSpPr>
          <p:nvPr/>
        </p:nvSpPr>
        <p:spPr>
          <a:xfrm>
            <a:off x="15096668" y="20594137"/>
            <a:ext cx="13716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lIns="106674" tIns="53337" rIns="106674" bIns="53337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Thermal hysteresis Activity (THA)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286E38B-17C3-5849-9B41-59F54D607858}"/>
              </a:ext>
            </a:extLst>
          </p:cNvPr>
          <p:cNvSpPr/>
          <p:nvPr/>
        </p:nvSpPr>
        <p:spPr>
          <a:xfrm>
            <a:off x="15352385" y="10951042"/>
            <a:ext cx="922040" cy="777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7F649C4-9860-4A2E-B5DF-788D912B4D14}"/>
              </a:ext>
            </a:extLst>
          </p:cNvPr>
          <p:cNvSpPr/>
          <p:nvPr/>
        </p:nvSpPr>
        <p:spPr>
          <a:xfrm>
            <a:off x="597128" y="431246"/>
            <a:ext cx="42380051" cy="4407156"/>
          </a:xfrm>
          <a:prstGeom prst="roundRect">
            <a:avLst/>
          </a:prstGeom>
          <a:noFill/>
          <a:ln w="793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0922687-C22A-4AC7-AE56-A641A16823F0}"/>
              </a:ext>
            </a:extLst>
          </p:cNvPr>
          <p:cNvSpPr txBox="1"/>
          <p:nvPr/>
        </p:nvSpPr>
        <p:spPr>
          <a:xfrm>
            <a:off x="8395240" y="1003198"/>
            <a:ext cx="26208771" cy="176970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Modification and Characterization of Polyol Based Polymers for Ice Recrystallization Inhibition and Thermal Hysteresis Activity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7FF1702-6800-43A2-92B5-31129F78B707}"/>
              </a:ext>
            </a:extLst>
          </p:cNvPr>
          <p:cNvSpPr txBox="1"/>
          <p:nvPr/>
        </p:nvSpPr>
        <p:spPr>
          <a:xfrm>
            <a:off x="10854491" y="3348792"/>
            <a:ext cx="230224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Mohammad </a:t>
            </a:r>
            <a:r>
              <a:rPr lang="en-US" sz="4400" dirty="0" err="1"/>
              <a:t>Mousazadehkasin</a:t>
            </a:r>
            <a:r>
              <a:rPr lang="en-US" sz="4400" baseline="30000" dirty="0" err="1"/>
              <a:t>a</a:t>
            </a:r>
            <a:r>
              <a:rPr lang="en-US" sz="4400" dirty="0"/>
              <a:t>, John </a:t>
            </a:r>
            <a:r>
              <a:rPr lang="en-US" sz="4400" dirty="0" err="1"/>
              <a:t>Tsavalas</a:t>
            </a:r>
            <a:r>
              <a:rPr lang="en-US" sz="4400" baseline="30000" dirty="0" err="1"/>
              <a:t>a</a:t>
            </a:r>
            <a:r>
              <a:rPr lang="en-US" sz="4400" dirty="0"/>
              <a:t>, Paul </a:t>
            </a:r>
            <a:r>
              <a:rPr lang="en-US" sz="4400" dirty="0" err="1"/>
              <a:t>Baures</a:t>
            </a:r>
            <a:r>
              <a:rPr lang="en-US" sz="4400" baseline="30000" dirty="0" err="1"/>
              <a:t>b</a:t>
            </a:r>
            <a:r>
              <a:rPr lang="en-US" sz="4400" dirty="0"/>
              <a:t>, Krisztina </a:t>
            </a:r>
            <a:r>
              <a:rPr lang="en-US" sz="4400" dirty="0" err="1"/>
              <a:t>Varga</a:t>
            </a:r>
            <a:r>
              <a:rPr lang="en-US" sz="4400" baseline="30000" dirty="0" err="1"/>
              <a:t>c</a:t>
            </a:r>
            <a:r>
              <a:rPr lang="en-US" sz="4400" dirty="0"/>
              <a:t>, Emily </a:t>
            </a:r>
            <a:r>
              <a:rPr lang="en-US" sz="4400" dirty="0" err="1"/>
              <a:t>Asenath-Smith</a:t>
            </a:r>
            <a:r>
              <a:rPr lang="en-US" sz="4400" baseline="30000" dirty="0" err="1"/>
              <a:t>d</a:t>
            </a:r>
            <a:endParaRPr lang="en-US" sz="4400" dirty="0"/>
          </a:p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5CFDC1C-EC90-4B5C-B499-E9B56B957A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975800" y="1124600"/>
            <a:ext cx="7691437" cy="299995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87FEC271-AA18-4338-ABDD-F44620FEB581}"/>
              </a:ext>
            </a:extLst>
          </p:cNvPr>
          <p:cNvSpPr txBox="1"/>
          <p:nvPr/>
        </p:nvSpPr>
        <p:spPr>
          <a:xfrm>
            <a:off x="29261179" y="4942827"/>
            <a:ext cx="13741943" cy="93871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106674" tIns="53337" rIns="106674" bIns="53337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Ice recrystallization inhibition (IRI)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FAF8F6F-090A-4193-882E-1FDE371BC667}"/>
              </a:ext>
            </a:extLst>
          </p:cNvPr>
          <p:cNvSpPr txBox="1"/>
          <p:nvPr/>
        </p:nvSpPr>
        <p:spPr>
          <a:xfrm>
            <a:off x="15008178" y="4974297"/>
            <a:ext cx="13727658" cy="93871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Ice Nucleation Inhibition (INI)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98EDE329-85A4-49A9-9998-AA949258B5A7}"/>
              </a:ext>
            </a:extLst>
          </p:cNvPr>
          <p:cNvSpPr txBox="1">
            <a:spLocks/>
          </p:cNvSpPr>
          <p:nvPr/>
        </p:nvSpPr>
        <p:spPr>
          <a:xfrm>
            <a:off x="597130" y="20627644"/>
            <a:ext cx="14109470" cy="1013155"/>
          </a:xfrm>
          <a:prstGeom prst="rect">
            <a:avLst/>
          </a:prstGeom>
          <a:solidFill>
            <a:srgbClr val="1A6B92"/>
          </a:solidFill>
          <a:ln>
            <a:noFill/>
          </a:ln>
        </p:spPr>
        <p:txBody>
          <a:bodyPr vert="horz" lIns="106674" tIns="53337" rIns="106674" bIns="53337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Polymer Synthesis and Characterization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F3A00BF-D373-4066-85A9-471C4EEEB3A0}"/>
              </a:ext>
            </a:extLst>
          </p:cNvPr>
          <p:cNvGrpSpPr/>
          <p:nvPr/>
        </p:nvGrpSpPr>
        <p:grpSpPr>
          <a:xfrm>
            <a:off x="38150059" y="11565022"/>
            <a:ext cx="5090478" cy="5540155"/>
            <a:chOff x="506944" y="695964"/>
            <a:chExt cx="5931955" cy="5972429"/>
          </a:xfrm>
        </p:grpSpPr>
        <p:pic>
          <p:nvPicPr>
            <p:cNvPr id="60" name="Picture 59" descr="A picture containing outdoor&#10;&#10;Description generated with high confidence">
              <a:extLst>
                <a:ext uri="{FF2B5EF4-FFF2-40B4-BE49-F238E27FC236}">
                  <a16:creationId xmlns:a16="http://schemas.microsoft.com/office/drawing/2014/main" id="{2CD21EFB-435D-4C00-8CEB-0F3F26C99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945" y="2702414"/>
              <a:ext cx="2694511" cy="1952760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2382AF2-AE72-4513-884A-F93A67476BEE}"/>
                </a:ext>
              </a:extLst>
            </p:cNvPr>
            <p:cNvSpPr txBox="1"/>
            <p:nvPr/>
          </p:nvSpPr>
          <p:spPr>
            <a:xfrm>
              <a:off x="2686050" y="4381500"/>
              <a:ext cx="599998" cy="2986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>
                  <a:solidFill>
                    <a:srgbClr val="FFFF00"/>
                  </a:solidFill>
                </a:rPr>
                <a:t>mPIP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pic>
          <p:nvPicPr>
            <p:cNvPr id="62" name="Picture 61" descr="A close up of a flower&#10;&#10;Description generated with very high confidence">
              <a:extLst>
                <a:ext uri="{FF2B5EF4-FFF2-40B4-BE49-F238E27FC236}">
                  <a16:creationId xmlns:a16="http://schemas.microsoft.com/office/drawing/2014/main" id="{0F595946-39C3-473F-86FE-92FEC8D93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9193" y="4695825"/>
              <a:ext cx="2694510" cy="1952760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9BEADDA-5404-452F-B495-6A299F501D8D}"/>
                </a:ext>
              </a:extLst>
            </p:cNvPr>
            <p:cNvSpPr txBox="1"/>
            <p:nvPr/>
          </p:nvSpPr>
          <p:spPr>
            <a:xfrm>
              <a:off x="5267324" y="6353175"/>
              <a:ext cx="11715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>
                  <a:solidFill>
                    <a:srgbClr val="FFFF00"/>
                  </a:solidFill>
                </a:rPr>
                <a:t>mPMAA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AB5F3B71-EFA3-4C69-BEB3-AAAD64C41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944" y="4695825"/>
              <a:ext cx="2694511" cy="1952760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806A2C1-3E3C-4973-9B22-456102B8DFEF}"/>
                </a:ext>
              </a:extLst>
            </p:cNvPr>
            <p:cNvSpPr txBox="1"/>
            <p:nvPr/>
          </p:nvSpPr>
          <p:spPr>
            <a:xfrm>
              <a:off x="2647950" y="6381750"/>
              <a:ext cx="8477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>
                  <a:solidFill>
                    <a:srgbClr val="FFFF00"/>
                  </a:solidFill>
                </a:rPr>
                <a:t>mPAA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pic>
          <p:nvPicPr>
            <p:cNvPr id="72" name="Picture 71" descr="A picture containing tree, person, outdoor&#10;&#10;Description automatically generated">
              <a:extLst>
                <a:ext uri="{FF2B5EF4-FFF2-40B4-BE49-F238E27FC236}">
                  <a16:creationId xmlns:a16="http://schemas.microsoft.com/office/drawing/2014/main" id="{E3E2346A-40D3-4211-80B5-AEB32528D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6438" y="695964"/>
              <a:ext cx="2697267" cy="195276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1DCBB424-2439-4F86-8000-3AF9B48BA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95971" y="2327874"/>
              <a:ext cx="445047" cy="323116"/>
            </a:xfrm>
            <a:prstGeom prst="rect">
              <a:avLst/>
            </a:prstGeom>
          </p:spPr>
        </p:pic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B957F8C-290F-41A8-BE67-59EA9D718170}"/>
                </a:ext>
              </a:extLst>
            </p:cNvPr>
            <p:cNvSpPr/>
            <p:nvPr/>
          </p:nvSpPr>
          <p:spPr>
            <a:xfrm>
              <a:off x="4565245" y="2346711"/>
              <a:ext cx="97654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807.4 (µm</a:t>
              </a:r>
              <a:r>
                <a:rPr lang="en-US" sz="1200" b="1" i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pic>
          <p:nvPicPr>
            <p:cNvPr id="75" name="Picture 74" descr="A close up of a green field&#10;&#10;Description automatically generated">
              <a:extLst>
                <a:ext uri="{FF2B5EF4-FFF2-40B4-BE49-F238E27FC236}">
                  <a16:creationId xmlns:a16="http://schemas.microsoft.com/office/drawing/2014/main" id="{533FC6AE-0D22-4925-B762-D2E54E6E8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6438" y="2699136"/>
              <a:ext cx="2694510" cy="1956037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72AFE38-DE8B-453B-A607-681829726934}"/>
                </a:ext>
              </a:extLst>
            </p:cNvPr>
            <p:cNvSpPr txBox="1"/>
            <p:nvPr/>
          </p:nvSpPr>
          <p:spPr>
            <a:xfrm>
              <a:off x="5335835" y="4343400"/>
              <a:ext cx="8477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>
                  <a:solidFill>
                    <a:srgbClr val="FFFF00"/>
                  </a:solidFill>
                </a:rPr>
                <a:t>mPVA</a:t>
              </a:r>
              <a:endParaRPr lang="en-US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1AE619F-52AA-449F-A40F-BAE0CCD37032}"/>
                </a:ext>
              </a:extLst>
            </p:cNvPr>
            <p:cNvSpPr/>
            <p:nvPr/>
          </p:nvSpPr>
          <p:spPr>
            <a:xfrm>
              <a:off x="4628298" y="4382162"/>
              <a:ext cx="78579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95 (µm</a:t>
              </a:r>
              <a:r>
                <a:rPr lang="en-US" sz="1200" b="1" i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68810FD-B7C6-421D-ADB1-6C5675FD34BE}"/>
                </a:ext>
              </a:extLst>
            </p:cNvPr>
            <p:cNvSpPr/>
            <p:nvPr/>
          </p:nvSpPr>
          <p:spPr>
            <a:xfrm>
              <a:off x="1719864" y="6391394"/>
              <a:ext cx="105189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7302.4 (µm</a:t>
              </a:r>
              <a:r>
                <a:rPr lang="en-US" sz="1200" b="1" i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2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)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00C2CDE-9EEE-4103-9D18-60CD82FE6899}"/>
                </a:ext>
              </a:extLst>
            </p:cNvPr>
            <p:cNvSpPr/>
            <p:nvPr/>
          </p:nvSpPr>
          <p:spPr>
            <a:xfrm>
              <a:off x="4394439" y="6376154"/>
              <a:ext cx="93166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5980 (µm</a:t>
              </a:r>
              <a:r>
                <a:rPr lang="en-US" sz="1200" b="1" i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C382FDF-41C9-4C50-9043-9E3A3BCED65A}"/>
                </a:ext>
              </a:extLst>
            </p:cNvPr>
            <p:cNvSpPr/>
            <p:nvPr/>
          </p:nvSpPr>
          <p:spPr>
            <a:xfrm>
              <a:off x="1754823" y="4403090"/>
              <a:ext cx="108234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6856.5 (µm</a:t>
              </a:r>
              <a:r>
                <a:rPr lang="en-US" sz="1200" b="1" i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2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)</a:t>
              </a:r>
              <a:r>
                <a:rPr lang="en-US" sz="1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78B21976-9A4B-4E54-B084-7EF5B4F51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944" y="720800"/>
              <a:ext cx="2690785" cy="1940963"/>
            </a:xfrm>
            <a:prstGeom prst="rect">
              <a:avLst/>
            </a:prstGeom>
          </p:spPr>
        </p:pic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0D14628-01D7-4797-A99A-316C8FE7C10E}"/>
                </a:ext>
              </a:extLst>
            </p:cNvPr>
            <p:cNvSpPr/>
            <p:nvPr/>
          </p:nvSpPr>
          <p:spPr>
            <a:xfrm>
              <a:off x="2068541" y="2361182"/>
              <a:ext cx="93968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7309 (µm</a:t>
              </a:r>
              <a:r>
                <a:rPr lang="en-US" sz="1200" b="1" i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45A6CB3-D85F-4A03-82D5-57BEB891E8F4}"/>
                </a:ext>
              </a:extLst>
            </p:cNvPr>
            <p:cNvSpPr txBox="1"/>
            <p:nvPr/>
          </p:nvSpPr>
          <p:spPr>
            <a:xfrm>
              <a:off x="2828925" y="2371725"/>
              <a:ext cx="4251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FF00"/>
                  </a:solidFill>
                </a:rPr>
                <a:t>PBS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AF9E37E-69F8-449B-8774-D9B13341F3B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652587" y="12197139"/>
            <a:ext cx="6656320" cy="5258785"/>
          </a:xfrm>
          <a:prstGeom prst="rect">
            <a:avLst/>
          </a:prstGeom>
        </p:spPr>
      </p:pic>
      <p:graphicFrame>
        <p:nvGraphicFramePr>
          <p:cNvPr id="106" name="Object 105">
            <a:extLst>
              <a:ext uri="{FF2B5EF4-FFF2-40B4-BE49-F238E27FC236}">
                <a16:creationId xmlns:a16="http://schemas.microsoft.com/office/drawing/2014/main" id="{4AB0121A-4A74-4411-AF4E-F7A8740F3E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644737"/>
              </p:ext>
            </p:extLst>
          </p:nvPr>
        </p:nvGraphicFramePr>
        <p:xfrm>
          <a:off x="34942144" y="13026244"/>
          <a:ext cx="604020" cy="1024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" name="CS ChemDraw Drawing" r:id="rId15" imgW="1230817" imgH="2085861" progId="ChemDraw.Document.6.0">
                  <p:embed/>
                </p:oleObj>
              </mc:Choice>
              <mc:Fallback>
                <p:oleObj name="CS ChemDraw Drawing" r:id="rId15" imgW="1230817" imgH="2085861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3B9FDBB-BB2F-400C-B0FB-A0A9AC89C9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4942144" y="13026244"/>
                        <a:ext cx="604020" cy="1024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Object 106">
            <a:extLst>
              <a:ext uri="{FF2B5EF4-FFF2-40B4-BE49-F238E27FC236}">
                <a16:creationId xmlns:a16="http://schemas.microsoft.com/office/drawing/2014/main" id="{EF6D273C-5E90-42DD-9ED2-88EA7968E8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028940"/>
              </p:ext>
            </p:extLst>
          </p:nvPr>
        </p:nvGraphicFramePr>
        <p:xfrm>
          <a:off x="34018084" y="13055970"/>
          <a:ext cx="796752" cy="612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" name="CS ChemDraw Drawing" r:id="rId17" imgW="1038965" imgH="797928" progId="ChemDraw.Document.6.0">
                  <p:embed/>
                </p:oleObj>
              </mc:Choice>
              <mc:Fallback>
                <p:oleObj name="CS ChemDraw Drawing" r:id="rId17" imgW="1038965" imgH="797928" progId="ChemDraw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1FD0885-1E8B-40E4-96DE-5071A99AEF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4018084" y="13055970"/>
                        <a:ext cx="796752" cy="6127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" name="Object 109">
            <a:extLst>
              <a:ext uri="{FF2B5EF4-FFF2-40B4-BE49-F238E27FC236}">
                <a16:creationId xmlns:a16="http://schemas.microsoft.com/office/drawing/2014/main" id="{CE238354-833C-4213-A529-29B01CCC76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418787"/>
              </p:ext>
            </p:extLst>
          </p:nvPr>
        </p:nvGraphicFramePr>
        <p:xfrm>
          <a:off x="36493193" y="12959024"/>
          <a:ext cx="561239" cy="1231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" name="CS ChemDraw Drawing" r:id="rId19" imgW="1060359" imgH="2326576" progId="ChemDraw.Document.6.0">
                  <p:embed/>
                </p:oleObj>
              </mc:Choice>
              <mc:Fallback>
                <p:oleObj name="CS ChemDraw Drawing" r:id="rId19" imgW="1060359" imgH="2326576" progId="ChemDraw.Document.6.0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51BB6265-5309-4EBD-B2D4-DD0085C691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6493193" y="12959024"/>
                        <a:ext cx="561239" cy="1231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Object 110">
            <a:extLst>
              <a:ext uri="{FF2B5EF4-FFF2-40B4-BE49-F238E27FC236}">
                <a16:creationId xmlns:a16="http://schemas.microsoft.com/office/drawing/2014/main" id="{CEC5214A-DA09-4FFD-9ADA-2D31B8BD4E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011590"/>
              </p:ext>
            </p:extLst>
          </p:nvPr>
        </p:nvGraphicFramePr>
        <p:xfrm>
          <a:off x="37182425" y="12900025"/>
          <a:ext cx="654050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0" name="CS ChemDraw Drawing" r:id="rId21" imgW="1060359" imgH="2425675" progId="ChemDraw.Document.6.0">
                  <p:embed/>
                </p:oleObj>
              </mc:Choice>
              <mc:Fallback>
                <p:oleObj name="CS ChemDraw Drawing" r:id="rId21" imgW="1060359" imgH="2425675" progId="ChemDraw.Document.6.0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B28589B-893F-44B7-B75D-8DB12FAC51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7182425" y="12900025"/>
                        <a:ext cx="654050" cy="130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Object 111">
            <a:extLst>
              <a:ext uri="{FF2B5EF4-FFF2-40B4-BE49-F238E27FC236}">
                <a16:creationId xmlns:a16="http://schemas.microsoft.com/office/drawing/2014/main" id="{7122391D-B9C0-4477-97E2-41AB9D7E07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367271"/>
              </p:ext>
            </p:extLst>
          </p:nvPr>
        </p:nvGraphicFramePr>
        <p:xfrm>
          <a:off x="35730622" y="12911675"/>
          <a:ext cx="689873" cy="1216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" name="CS ChemDraw Drawing" r:id="rId23" imgW="1230817" imgH="2169871" progId="ChemDraw.Document.6.0">
                  <p:embed/>
                </p:oleObj>
              </mc:Choice>
              <mc:Fallback>
                <p:oleObj name="CS ChemDraw Drawing" r:id="rId23" imgW="1230817" imgH="2169871" progId="ChemDraw.Document.6.0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B485136-2832-4F0C-90C8-0D8DA5EFDF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5730622" y="12911675"/>
                        <a:ext cx="689873" cy="1216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3" name="Picture 112">
            <a:extLst>
              <a:ext uri="{FF2B5EF4-FFF2-40B4-BE49-F238E27FC236}">
                <a16:creationId xmlns:a16="http://schemas.microsoft.com/office/drawing/2014/main" id="{CAE4CBF6-C64F-42B0-8C3B-23B1E828E970}"/>
              </a:ext>
            </a:extLst>
          </p:cNvPr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2579" y="25375392"/>
            <a:ext cx="5464214" cy="3540794"/>
          </a:xfrm>
          <a:prstGeom prst="rect">
            <a:avLst/>
          </a:prstGeom>
        </p:spPr>
      </p:pic>
      <p:graphicFrame>
        <p:nvGraphicFramePr>
          <p:cNvPr id="114" name="Content Placeholder 5">
            <a:extLst>
              <a:ext uri="{FF2B5EF4-FFF2-40B4-BE49-F238E27FC236}">
                <a16:creationId xmlns:a16="http://schemas.microsoft.com/office/drawing/2014/main" id="{FB6B05BB-2F1F-4CCB-8A23-4DE896C5B0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1149717"/>
              </p:ext>
            </p:extLst>
          </p:nvPr>
        </p:nvGraphicFramePr>
        <p:xfrm>
          <a:off x="23153134" y="29363524"/>
          <a:ext cx="4959822" cy="2431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9911">
                  <a:extLst>
                    <a:ext uri="{9D8B030D-6E8A-4147-A177-3AD203B41FA5}">
                      <a16:colId xmlns:a16="http://schemas.microsoft.com/office/drawing/2014/main" val="4221554673"/>
                    </a:ext>
                  </a:extLst>
                </a:gridCol>
                <a:gridCol w="2479911">
                  <a:extLst>
                    <a:ext uri="{9D8B030D-6E8A-4147-A177-3AD203B41FA5}">
                      <a16:colId xmlns:a16="http://schemas.microsoft.com/office/drawing/2014/main" val="2913230212"/>
                    </a:ext>
                  </a:extLst>
                </a:gridCol>
              </a:tblGrid>
              <a:tr h="319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Polymer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258035"/>
                  </a:ext>
                </a:extLst>
              </a:tr>
              <a:tr h="3505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mPAA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±0.03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202985"/>
                  </a:ext>
                </a:extLst>
              </a:tr>
              <a:tr h="3482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mPMAA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762605"/>
                  </a:ext>
                </a:extLst>
              </a:tr>
              <a:tr h="3505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mPVA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±0.09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806455"/>
                  </a:ext>
                </a:extLst>
              </a:tr>
              <a:tr h="3505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PVA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0.24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±0.07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555672"/>
                  </a:ext>
                </a:extLst>
              </a:tr>
              <a:tr h="3482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mPIP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996171"/>
                  </a:ext>
                </a:extLst>
              </a:tr>
              <a:tr h="3505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AFP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±0.03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906586"/>
                  </a:ext>
                </a:extLst>
              </a:tr>
            </a:tbl>
          </a:graphicData>
        </a:graphic>
      </p:graphicFrame>
      <p:pic>
        <p:nvPicPr>
          <p:cNvPr id="115" name="Picture 114">
            <a:extLst>
              <a:ext uri="{FF2B5EF4-FFF2-40B4-BE49-F238E27FC236}">
                <a16:creationId xmlns:a16="http://schemas.microsoft.com/office/drawing/2014/main" id="{AE8C3E7E-280C-4A3B-9371-78DA7D59CB7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1495657" y="11308526"/>
            <a:ext cx="6976976" cy="4633844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C3DE26CC-9668-4DAB-B14B-179F52FB434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3236386" y="11877145"/>
            <a:ext cx="1148377" cy="1175864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89E0F1D9-84C9-4405-B8E9-C286A93E818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5554343" y="11944272"/>
            <a:ext cx="1232696" cy="1245392"/>
          </a:xfrm>
          <a:prstGeom prst="rect">
            <a:avLst/>
          </a:prstGeom>
        </p:spPr>
      </p:pic>
      <p:graphicFrame>
        <p:nvGraphicFramePr>
          <p:cNvPr id="118" name="Object 117">
            <a:extLst>
              <a:ext uri="{FF2B5EF4-FFF2-40B4-BE49-F238E27FC236}">
                <a16:creationId xmlns:a16="http://schemas.microsoft.com/office/drawing/2014/main" id="{D2011BEC-7A05-4EC6-9A14-4A9DC4DED3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209476"/>
              </p:ext>
            </p:extLst>
          </p:nvPr>
        </p:nvGraphicFramePr>
        <p:xfrm>
          <a:off x="25805260" y="13787516"/>
          <a:ext cx="475310" cy="850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" name="CS ChemDraw Drawing" r:id="rId29" imgW="1232519" imgH="2085804" progId="ChemDraw.Document.6.0">
                  <p:embed/>
                </p:oleObj>
              </mc:Choice>
              <mc:Fallback>
                <p:oleObj name="CS ChemDraw Drawing" r:id="rId29" imgW="1232519" imgH="2085804" progId="ChemDraw.Document.6.0">
                  <p:embed/>
                  <p:pic>
                    <p:nvPicPr>
                      <p:cNvPr id="1491" name="Object 1490">
                        <a:extLst>
                          <a:ext uri="{FF2B5EF4-FFF2-40B4-BE49-F238E27FC236}">
                            <a16:creationId xmlns:a16="http://schemas.microsoft.com/office/drawing/2014/main" id="{36C6438C-0D02-4DA9-B270-2AEA81893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5805260" y="13787516"/>
                        <a:ext cx="475310" cy="850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118">
            <a:extLst>
              <a:ext uri="{FF2B5EF4-FFF2-40B4-BE49-F238E27FC236}">
                <a16:creationId xmlns:a16="http://schemas.microsoft.com/office/drawing/2014/main" id="{28522B72-51F0-452A-AE42-AF5FCFDC9A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578913"/>
              </p:ext>
            </p:extLst>
          </p:nvPr>
        </p:nvGraphicFramePr>
        <p:xfrm>
          <a:off x="23138867" y="14598044"/>
          <a:ext cx="417523" cy="850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" name="CS ChemDraw Drawing" r:id="rId31" imgW="1060359" imgH="2425675" progId="ChemDraw.Document.6.0">
                  <p:embed/>
                </p:oleObj>
              </mc:Choice>
              <mc:Fallback>
                <p:oleObj name="CS ChemDraw Drawing" r:id="rId31" imgW="1060359" imgH="2425675" progId="ChemDraw.Document.6.0">
                  <p:embed/>
                  <p:pic>
                    <p:nvPicPr>
                      <p:cNvPr id="1492" name="Object 1491">
                        <a:extLst>
                          <a:ext uri="{FF2B5EF4-FFF2-40B4-BE49-F238E27FC236}">
                            <a16:creationId xmlns:a16="http://schemas.microsoft.com/office/drawing/2014/main" id="{938FD64E-4FD0-4A5A-885D-7717C4315B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3138867" y="14598044"/>
                        <a:ext cx="417523" cy="850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Object 119">
            <a:extLst>
              <a:ext uri="{FF2B5EF4-FFF2-40B4-BE49-F238E27FC236}">
                <a16:creationId xmlns:a16="http://schemas.microsoft.com/office/drawing/2014/main" id="{200A13C9-8B67-4D1E-8F2B-F395C471FC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883410"/>
              </p:ext>
            </p:extLst>
          </p:nvPr>
        </p:nvGraphicFramePr>
        <p:xfrm>
          <a:off x="22608847" y="14594339"/>
          <a:ext cx="482064" cy="81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" name="CS ChemDraw Drawing" r:id="rId33" imgW="1230817" imgH="2169871" progId="ChemDraw.Document.6.0">
                  <p:embed/>
                </p:oleObj>
              </mc:Choice>
              <mc:Fallback>
                <p:oleObj name="CS ChemDraw Drawing" r:id="rId33" imgW="1230817" imgH="2169871" progId="ChemDraw.Document.6.0">
                  <p:embed/>
                  <p:pic>
                    <p:nvPicPr>
                      <p:cNvPr id="1493" name="Object 1492">
                        <a:extLst>
                          <a:ext uri="{FF2B5EF4-FFF2-40B4-BE49-F238E27FC236}">
                            <a16:creationId xmlns:a16="http://schemas.microsoft.com/office/drawing/2014/main" id="{9DC5493E-E030-4E5F-AC66-96420F6122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22608847" y="14594339"/>
                        <a:ext cx="482064" cy="818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Object 120">
            <a:extLst>
              <a:ext uri="{FF2B5EF4-FFF2-40B4-BE49-F238E27FC236}">
                <a16:creationId xmlns:a16="http://schemas.microsoft.com/office/drawing/2014/main" id="{41EE953E-B5DC-4BAB-BAF0-5B38CFD483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416412"/>
              </p:ext>
            </p:extLst>
          </p:nvPr>
        </p:nvGraphicFramePr>
        <p:xfrm>
          <a:off x="24959893" y="13004047"/>
          <a:ext cx="581425" cy="447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" name="CS ChemDraw Drawing" r:id="rId35" imgW="1038965" imgH="797928" progId="ChemDraw.Document.6.0">
                  <p:embed/>
                </p:oleObj>
              </mc:Choice>
              <mc:Fallback>
                <p:oleObj name="CS ChemDraw Drawing" r:id="rId35" imgW="1038965" imgH="797928" progId="ChemDraw.Document.6.0">
                  <p:embed/>
                  <p:pic>
                    <p:nvPicPr>
                      <p:cNvPr id="1499" name="Object 1498">
                        <a:extLst>
                          <a:ext uri="{FF2B5EF4-FFF2-40B4-BE49-F238E27FC236}">
                            <a16:creationId xmlns:a16="http://schemas.microsoft.com/office/drawing/2014/main" id="{2DD7A0B7-F9F7-4964-8A3A-105F1E6813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24959893" y="13004047"/>
                        <a:ext cx="581425" cy="447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Object 121">
            <a:extLst>
              <a:ext uri="{FF2B5EF4-FFF2-40B4-BE49-F238E27FC236}">
                <a16:creationId xmlns:a16="http://schemas.microsoft.com/office/drawing/2014/main" id="{280BF172-D439-4B16-84D7-64F4545F4C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659054"/>
              </p:ext>
            </p:extLst>
          </p:nvPr>
        </p:nvGraphicFramePr>
        <p:xfrm>
          <a:off x="25231013" y="13841072"/>
          <a:ext cx="387448" cy="850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" name="CS ChemDraw Drawing" r:id="rId37" imgW="1060359" imgH="2326576" progId="ChemDraw.Document.6.0">
                  <p:embed/>
                </p:oleObj>
              </mc:Choice>
              <mc:Fallback>
                <p:oleObj name="CS ChemDraw Drawing" r:id="rId37" imgW="1060359" imgH="2326576" progId="ChemDraw.Document.6.0">
                  <p:embed/>
                  <p:pic>
                    <p:nvPicPr>
                      <p:cNvPr id="1501" name="Object 1500">
                        <a:extLst>
                          <a:ext uri="{FF2B5EF4-FFF2-40B4-BE49-F238E27FC236}">
                            <a16:creationId xmlns:a16="http://schemas.microsoft.com/office/drawing/2014/main" id="{B2AB316D-DEE7-471D-8091-857C6528DE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5231013" y="13841072"/>
                        <a:ext cx="387448" cy="850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" name="TextBox 122">
            <a:extLst>
              <a:ext uri="{FF2B5EF4-FFF2-40B4-BE49-F238E27FC236}">
                <a16:creationId xmlns:a16="http://schemas.microsoft.com/office/drawing/2014/main" id="{8BDA6DB8-E10F-4F71-8570-876AD85C0EC5}"/>
              </a:ext>
            </a:extLst>
          </p:cNvPr>
          <p:cNvSpPr txBox="1"/>
          <p:nvPr/>
        </p:nvSpPr>
        <p:spPr>
          <a:xfrm>
            <a:off x="22144785" y="16274815"/>
            <a:ext cx="59681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= TNs </a:t>
            </a:r>
            <a:r>
              <a:rPr lang="en-US" sz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dirty="0">
                <a:solidFill>
                  <a:srgbClr val="00B0F0"/>
                </a:solidFill>
              </a:rPr>
              <a:t>Polymer solution ice nucleation point)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(-17.7) </a:t>
            </a:r>
            <a:r>
              <a:rPr lang="en-US" sz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dirty="0">
                <a:solidFill>
                  <a:srgbClr val="00B0F0"/>
                </a:solidFill>
              </a:rPr>
              <a:t>PBS ice nucleation point</a:t>
            </a:r>
            <a:r>
              <a:rPr lang="en-US" sz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1200" dirty="0">
              <a:solidFill>
                <a:srgbClr val="00B0F0"/>
              </a:solidFill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4" name="Picture 123" descr="A close up of a map&#10;&#10;Description automatically generated">
            <a:extLst>
              <a:ext uri="{FF2B5EF4-FFF2-40B4-BE49-F238E27FC236}">
                <a16:creationId xmlns:a16="http://schemas.microsoft.com/office/drawing/2014/main" id="{6DECDA03-5FEA-407A-9953-9F13324D1482}"/>
              </a:ext>
            </a:extLst>
          </p:cNvPr>
          <p:cNvPicPr/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1175" y="12285488"/>
            <a:ext cx="4888913" cy="344446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5A74EBF-ED09-457C-B5F0-BDCC88EEEEA6}"/>
              </a:ext>
            </a:extLst>
          </p:cNvPr>
          <p:cNvSpPr/>
          <p:nvPr/>
        </p:nvSpPr>
        <p:spPr>
          <a:xfrm>
            <a:off x="15279332" y="6377772"/>
            <a:ext cx="12182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/>
              <a:t>Polymer impact on heterogenous Ice nucleation inhibition (INI): </a:t>
            </a:r>
          </a:p>
        </p:txBody>
      </p:sp>
      <p:sp>
        <p:nvSpPr>
          <p:cNvPr id="125" name="Arrow: Down 124">
            <a:extLst>
              <a:ext uri="{FF2B5EF4-FFF2-40B4-BE49-F238E27FC236}">
                <a16:creationId xmlns:a16="http://schemas.microsoft.com/office/drawing/2014/main" id="{33916691-10CF-4D79-A579-C87256505A04}"/>
              </a:ext>
            </a:extLst>
          </p:cNvPr>
          <p:cNvSpPr/>
          <p:nvPr/>
        </p:nvSpPr>
        <p:spPr>
          <a:xfrm>
            <a:off x="15070472" y="7434343"/>
            <a:ext cx="1274163" cy="8228444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/>
              </a:gs>
              <a:gs pos="4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362129D-C7C3-4E6A-8A85-9FC4EA459ADC}"/>
              </a:ext>
            </a:extLst>
          </p:cNvPr>
          <p:cNvSpPr/>
          <p:nvPr/>
        </p:nvSpPr>
        <p:spPr>
          <a:xfrm>
            <a:off x="15375667" y="7393644"/>
            <a:ext cx="641239" cy="2950130"/>
          </a:xfrm>
          <a:prstGeom prst="roundRect">
            <a:avLst/>
          </a:prstGeom>
          <a:pattFill prst="sphere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F5FD974-2AC2-4677-9DAE-93A0E5C4E5D7}"/>
              </a:ext>
            </a:extLst>
          </p:cNvPr>
          <p:cNvSpPr txBox="1"/>
          <p:nvPr/>
        </p:nvSpPr>
        <p:spPr>
          <a:xfrm>
            <a:off x="15308244" y="10011721"/>
            <a:ext cx="801823" cy="1677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-20 </a:t>
            </a:r>
            <a:r>
              <a:rPr lang="en-US" sz="1800" b="1" dirty="0">
                <a:solidFill>
                  <a:srgbClr val="000000"/>
                </a:solidFill>
                <a:latin typeface="Roboto"/>
              </a:rPr>
              <a:t>°C</a:t>
            </a:r>
          </a:p>
          <a:p>
            <a:r>
              <a:rPr lang="en-US" dirty="0"/>
              <a:t>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335CA16D-13DD-4AD4-B7E9-A66BADAACAA4}"/>
              </a:ext>
            </a:extLst>
          </p:cNvPr>
          <p:cNvSpPr txBox="1"/>
          <p:nvPr/>
        </p:nvSpPr>
        <p:spPr>
          <a:xfrm>
            <a:off x="15383174" y="7439264"/>
            <a:ext cx="660758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0 </a:t>
            </a:r>
            <a:r>
              <a:rPr lang="en-US" sz="2000" b="1" dirty="0">
                <a:solidFill>
                  <a:srgbClr val="000000"/>
                </a:solidFill>
                <a:latin typeface="Roboto"/>
              </a:rPr>
              <a:t>°C</a:t>
            </a:r>
          </a:p>
          <a:p>
            <a:r>
              <a:rPr lang="en-US" dirty="0"/>
              <a:t> 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D3E294EA-5D22-471B-A0A8-59D0D05A88FB}"/>
              </a:ext>
            </a:extLst>
          </p:cNvPr>
          <p:cNvSpPr/>
          <p:nvPr/>
        </p:nvSpPr>
        <p:spPr>
          <a:xfrm>
            <a:off x="15388096" y="11281396"/>
            <a:ext cx="641239" cy="3755404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73398C6-B61D-4CA7-A037-97790116D7DC}"/>
              </a:ext>
            </a:extLst>
          </p:cNvPr>
          <p:cNvSpPr txBox="1"/>
          <p:nvPr/>
        </p:nvSpPr>
        <p:spPr>
          <a:xfrm>
            <a:off x="15313173" y="11308526"/>
            <a:ext cx="801823" cy="1649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1800" b="1" dirty="0"/>
              <a:t>-38 </a:t>
            </a:r>
            <a:r>
              <a:rPr lang="en-US" sz="1800" b="1" dirty="0">
                <a:solidFill>
                  <a:srgbClr val="000000"/>
                </a:solidFill>
                <a:latin typeface="Roboto"/>
              </a:rPr>
              <a:t>°C</a:t>
            </a:r>
            <a:endParaRPr lang="en-US" sz="1800" b="1" dirty="0">
              <a:solidFill>
                <a:prstClr val="black"/>
              </a:solidFill>
            </a:endParaRPr>
          </a:p>
          <a:p>
            <a:r>
              <a:rPr lang="en-US" dirty="0"/>
              <a:t> 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DF694CCA-7CB5-4F80-AF93-24810679BC81}"/>
              </a:ext>
            </a:extLst>
          </p:cNvPr>
          <p:cNvSpPr txBox="1"/>
          <p:nvPr/>
        </p:nvSpPr>
        <p:spPr>
          <a:xfrm rot="5400000">
            <a:off x="14441225" y="12962440"/>
            <a:ext cx="2515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Homogeneous ice nucleation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6F613A0B-1686-4063-B140-EDAB228D3D3B}"/>
              </a:ext>
            </a:extLst>
          </p:cNvPr>
          <p:cNvSpPr txBox="1"/>
          <p:nvPr/>
        </p:nvSpPr>
        <p:spPr>
          <a:xfrm rot="5400000">
            <a:off x="14369303" y="8929749"/>
            <a:ext cx="2612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Heterogenous ice nucleation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11742CC-0E78-4FC8-9C26-AAE4787CABD6}"/>
              </a:ext>
            </a:extLst>
          </p:cNvPr>
          <p:cNvSpPr/>
          <p:nvPr/>
        </p:nvSpPr>
        <p:spPr>
          <a:xfrm>
            <a:off x="16305587" y="7223064"/>
            <a:ext cx="114933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ea typeface="Verdana" panose="020B0604030504040204" pitchFamily="34" charset="0"/>
              </a:rPr>
              <a:t>Differential scanning calorimetry (DSC) has been used to study heterogenous ice nucleation for polymer solution.</a:t>
            </a:r>
          </a:p>
          <a:p>
            <a:endParaRPr lang="en-US" sz="3600" dirty="0">
              <a:ea typeface="Verdana" panose="020B060403050404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C1C9DC-548C-42DB-8ADC-C7A7D66DB74C}"/>
              </a:ext>
            </a:extLst>
          </p:cNvPr>
          <p:cNvSpPr txBox="1"/>
          <p:nvPr/>
        </p:nvSpPr>
        <p:spPr>
          <a:xfrm>
            <a:off x="29815350" y="17414133"/>
            <a:ext cx="127957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a typeface="Verdana" panose="020B0604030504040204" pitchFamily="34" charset="0"/>
              </a:rPr>
              <a:t>Hydroxyl groups concentration on </a:t>
            </a:r>
            <a:r>
              <a:rPr lang="en-US" sz="3600" dirty="0" err="1">
                <a:ea typeface="Verdana" panose="020B0604030504040204" pitchFamily="34" charset="0"/>
              </a:rPr>
              <a:t>mPVA</a:t>
            </a:r>
            <a:r>
              <a:rPr lang="en-US" sz="3600" dirty="0">
                <a:ea typeface="Verdana" panose="020B0604030504040204" pitchFamily="34" charset="0"/>
              </a:rPr>
              <a:t> is higher than PVA which same distance (2.7 </a:t>
            </a:r>
            <a:r>
              <a:rPr lang="en-US" sz="3600" dirty="0" err="1">
                <a:ea typeface="Verdana" panose="020B0604030504040204" pitchFamily="34" charset="0"/>
              </a:rPr>
              <a:t>A</a:t>
            </a:r>
            <a:r>
              <a:rPr lang="en-US" sz="3600" baseline="30000" dirty="0" err="1">
                <a:ea typeface="Verdana" panose="020B0604030504040204" pitchFamily="34" charset="0"/>
              </a:rPr>
              <a:t>o</a:t>
            </a:r>
            <a:r>
              <a:rPr lang="en-US" sz="3600" dirty="0">
                <a:ea typeface="Verdana" panose="020B0604030504040204" pitchFamily="34" charset="0"/>
              </a:rPr>
              <a:t>)and it leads to more effective interaction with growing crystals. Another factor is the flexibility of the mainchain in </a:t>
            </a:r>
            <a:r>
              <a:rPr lang="en-US" sz="3600" dirty="0" err="1">
                <a:ea typeface="Verdana" panose="020B0604030504040204" pitchFamily="34" charset="0"/>
              </a:rPr>
              <a:t>mPVA</a:t>
            </a:r>
            <a:r>
              <a:rPr lang="en-US" sz="3600" dirty="0">
                <a:ea typeface="Verdana" panose="020B0604030504040204" pitchFamily="34" charset="0"/>
              </a:rPr>
              <a:t> and PVA. We speculate intramolecular interaction in </a:t>
            </a:r>
            <a:r>
              <a:rPr lang="en-US" sz="3600" dirty="0" err="1">
                <a:ea typeface="Verdana" panose="020B0604030504040204" pitchFamily="34" charset="0"/>
              </a:rPr>
              <a:t>mPAA</a:t>
            </a:r>
            <a:r>
              <a:rPr lang="en-US" sz="3600" dirty="0">
                <a:ea typeface="Verdana" panose="020B0604030504040204" pitchFamily="34" charset="0"/>
              </a:rPr>
              <a:t>  and </a:t>
            </a:r>
            <a:r>
              <a:rPr lang="en-US" sz="3600" dirty="0" err="1">
                <a:ea typeface="Verdana" panose="020B0604030504040204" pitchFamily="34" charset="0"/>
              </a:rPr>
              <a:t>mPMAA</a:t>
            </a:r>
            <a:r>
              <a:rPr lang="en-US" sz="3600" dirty="0">
                <a:ea typeface="Verdana" panose="020B0604030504040204" pitchFamily="34" charset="0"/>
              </a:rPr>
              <a:t> diminish IRI activity.</a:t>
            </a: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23B9F83F-3CDD-469E-B1D4-24F902E71E54}"/>
              </a:ext>
            </a:extLst>
          </p:cNvPr>
          <p:cNvSpPr/>
          <p:nvPr/>
        </p:nvSpPr>
        <p:spPr>
          <a:xfrm>
            <a:off x="33472937" y="9722377"/>
            <a:ext cx="1947611" cy="1836224"/>
          </a:xfrm>
          <a:prstGeom prst="ellipse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id="{9CB1157C-1491-486A-9920-6F4EC3EB48D8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3847080" y="8211722"/>
            <a:ext cx="4974438" cy="3483068"/>
          </a:xfrm>
          <a:prstGeom prst="rect">
            <a:avLst/>
          </a:prstGeom>
        </p:spPr>
      </p:pic>
      <p:grpSp>
        <p:nvGrpSpPr>
          <p:cNvPr id="216" name="Group 215">
            <a:extLst>
              <a:ext uri="{FF2B5EF4-FFF2-40B4-BE49-F238E27FC236}">
                <a16:creationId xmlns:a16="http://schemas.microsoft.com/office/drawing/2014/main" id="{0FDFB2E7-B159-4039-BC8B-9D67ED14F9E7}"/>
              </a:ext>
            </a:extLst>
          </p:cNvPr>
          <p:cNvGrpSpPr/>
          <p:nvPr/>
        </p:nvGrpSpPr>
        <p:grpSpPr>
          <a:xfrm>
            <a:off x="19528949" y="12782001"/>
            <a:ext cx="1093190" cy="1059071"/>
            <a:chOff x="265390" y="2637322"/>
            <a:chExt cx="1765541" cy="1818106"/>
          </a:xfrm>
        </p:grpSpPr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404C57AD-656B-49DA-BEC0-A4210105B974}"/>
                </a:ext>
              </a:extLst>
            </p:cNvPr>
            <p:cNvSpPr/>
            <p:nvPr/>
          </p:nvSpPr>
          <p:spPr>
            <a:xfrm>
              <a:off x="265390" y="2637322"/>
              <a:ext cx="1765541" cy="181810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8" name="Picture 217">
              <a:extLst>
                <a:ext uri="{FF2B5EF4-FFF2-40B4-BE49-F238E27FC236}">
                  <a16:creationId xmlns:a16="http://schemas.microsoft.com/office/drawing/2014/main" id="{A0FDB418-E61D-48E5-A358-7649F820A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BEBA8EAE-BF5A-486C-A8C5-ECC9F3942E4B}">
                  <a14:imgProps xmlns:a14="http://schemas.microsoft.com/office/drawing/2010/main">
                    <a14:imgLayer r:embed="rId41">
                      <a14:imgEffect>
                        <a14:artisticMarker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22798" y="3563950"/>
              <a:ext cx="151662" cy="236832"/>
            </a:xfrm>
            <a:prstGeom prst="rect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219" name="Picture 218">
            <a:extLst>
              <a:ext uri="{FF2B5EF4-FFF2-40B4-BE49-F238E27FC236}">
                <a16:creationId xmlns:a16="http://schemas.microsoft.com/office/drawing/2014/main" id="{B72CB6C3-B82A-4FB9-9379-0FFD7484A88C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 rot="2454598">
            <a:off x="19705285" y="13437242"/>
            <a:ext cx="135969" cy="114618"/>
          </a:xfrm>
          <a:prstGeom prst="rect">
            <a:avLst/>
          </a:prstGeom>
        </p:spPr>
      </p:pic>
      <p:pic>
        <p:nvPicPr>
          <p:cNvPr id="220" name="Picture 219">
            <a:extLst>
              <a:ext uri="{FF2B5EF4-FFF2-40B4-BE49-F238E27FC236}">
                <a16:creationId xmlns:a16="http://schemas.microsoft.com/office/drawing/2014/main" id="{D527A977-C81E-4239-9344-14339CE3D4F2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9904523" y="13254110"/>
            <a:ext cx="219291" cy="18565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028B5BA-7DB0-4C77-9255-E315B19E09FF}"/>
              </a:ext>
            </a:extLst>
          </p:cNvPr>
          <p:cNvSpPr txBox="1"/>
          <p:nvPr/>
        </p:nvSpPr>
        <p:spPr>
          <a:xfrm>
            <a:off x="19718714" y="13901209"/>
            <a:ext cx="6832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highlight>
                  <a:srgbClr val="9BD2ED"/>
                </a:highlight>
              </a:rPr>
              <a:t>100-500 nm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25A0C1C8-950E-40BF-A398-44502B8C678B}"/>
              </a:ext>
            </a:extLst>
          </p:cNvPr>
          <p:cNvSpPr txBox="1"/>
          <p:nvPr/>
        </p:nvSpPr>
        <p:spPr>
          <a:xfrm>
            <a:off x="34172212" y="11653522"/>
            <a:ext cx="655319" cy="21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ighlight>
                  <a:srgbClr val="9BD2ED"/>
                </a:highlight>
              </a:rPr>
              <a:t>10-30 µm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9A0D93F-0F7A-4CDC-BF69-83F302482393}"/>
              </a:ext>
            </a:extLst>
          </p:cNvPr>
          <p:cNvSpPr/>
          <p:nvPr/>
        </p:nvSpPr>
        <p:spPr>
          <a:xfrm>
            <a:off x="29508450" y="6102340"/>
            <a:ext cx="131587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ea typeface="Verdana" panose="020B0604030504040204" pitchFamily="34" charset="0"/>
              </a:rPr>
              <a:t>IRI activity was evaluated by monitoring the growth of polynucleated ice crystals using splat assay at subzero temperatures, to allow</a:t>
            </a:r>
          </a:p>
          <a:p>
            <a:r>
              <a:rPr lang="en-US" sz="3600" dirty="0">
                <a:ea typeface="Verdana" panose="020B0604030504040204" pitchFamily="34" charset="0"/>
              </a:rPr>
              <a:t>recrystallization eﬀects to be separated from nucleation.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E06C5E8D-106F-4B38-9073-9E1AB7893407}"/>
              </a:ext>
            </a:extLst>
          </p:cNvPr>
          <p:cNvSpPr txBox="1"/>
          <p:nvPr/>
        </p:nvSpPr>
        <p:spPr>
          <a:xfrm>
            <a:off x="15720796" y="17094581"/>
            <a:ext cx="125322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a typeface="Verdana" panose="020B0604030504040204" pitchFamily="34" charset="0"/>
              </a:rPr>
              <a:t>   From the data, </a:t>
            </a:r>
            <a:r>
              <a:rPr lang="en-US" sz="3600" dirty="0" err="1">
                <a:ea typeface="Verdana" panose="020B0604030504040204" pitchFamily="34" charset="0"/>
              </a:rPr>
              <a:t>mPVA</a:t>
            </a:r>
            <a:r>
              <a:rPr lang="en-US" sz="3600" dirty="0">
                <a:ea typeface="Verdana" panose="020B0604030504040204" pitchFamily="34" charset="0"/>
              </a:rPr>
              <a:t> and PVA have effective interaction with water molecules in metastable phase which disturb water molecules and leads delay in nucleation</a:t>
            </a:r>
            <a:r>
              <a:rPr lang="en-US" sz="3600" baseline="30000" dirty="0">
                <a:ea typeface="Verdana" panose="020B0604030504040204" pitchFamily="34" charset="0"/>
              </a:rPr>
              <a:t>2</a:t>
            </a:r>
            <a:r>
              <a:rPr lang="en-US" sz="3600" dirty="0">
                <a:ea typeface="Verdana" panose="020B0604030504040204" pitchFamily="34" charset="0"/>
              </a:rPr>
              <a:t>. </a:t>
            </a:r>
            <a:r>
              <a:rPr lang="en-US" sz="3600" dirty="0" err="1">
                <a:ea typeface="Verdana" panose="020B0604030504040204" pitchFamily="34" charset="0"/>
              </a:rPr>
              <a:t>mPMAA</a:t>
            </a:r>
            <a:r>
              <a:rPr lang="en-US" sz="3600" dirty="0">
                <a:ea typeface="Verdana" panose="020B0604030504040204" pitchFamily="34" charset="0"/>
              </a:rPr>
              <a:t> and </a:t>
            </a:r>
            <a:r>
              <a:rPr lang="en-US" sz="3600" dirty="0" err="1">
                <a:ea typeface="Verdana" panose="020B0604030504040204" pitchFamily="34" charset="0"/>
              </a:rPr>
              <a:t>mPIPA</a:t>
            </a:r>
            <a:r>
              <a:rPr lang="en-US" sz="3600" dirty="0">
                <a:ea typeface="Verdana" panose="020B0604030504040204" pitchFamily="34" charset="0"/>
              </a:rPr>
              <a:t> promote heterogeneous ice nucleation by  increasing total surface area for nucleation.</a:t>
            </a:r>
          </a:p>
        </p:txBody>
      </p:sp>
      <p:sp>
        <p:nvSpPr>
          <p:cNvPr id="44" name="Rectangle 238">
            <a:extLst>
              <a:ext uri="{FF2B5EF4-FFF2-40B4-BE49-F238E27FC236}">
                <a16:creationId xmlns:a16="http://schemas.microsoft.com/office/drawing/2014/main" id="{5BDB13DC-9086-4BC2-AD99-2BDB685D9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4" y="23694882"/>
            <a:ext cx="43891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E5845CCB-FBE8-4947-B599-86982AB99D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29347"/>
              </p:ext>
            </p:extLst>
          </p:nvPr>
        </p:nvGraphicFramePr>
        <p:xfrm>
          <a:off x="7161161" y="24415415"/>
          <a:ext cx="6707611" cy="5720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" name="CS ChemDraw Drawing" r:id="rId43" imgW="6854549" imgH="7397039" progId="ChemDraw.Document.6.0">
                  <p:embed/>
                </p:oleObj>
              </mc:Choice>
              <mc:Fallback>
                <p:oleObj name="CS ChemDraw Drawing" r:id="rId43" imgW="6854549" imgH="7397039" progId="ChemDraw.Document.6.0">
                  <p:embed/>
                  <p:pic>
                    <p:nvPicPr>
                      <p:cNvPr id="0" name="Object 2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1161" y="24415415"/>
                        <a:ext cx="6707611" cy="57203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240">
            <a:extLst>
              <a:ext uri="{FF2B5EF4-FFF2-40B4-BE49-F238E27FC236}">
                <a16:creationId xmlns:a16="http://schemas.microsoft.com/office/drawing/2014/main" id="{7662397F-7943-41DE-A88F-EA58F05D3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16839" y="0"/>
            <a:ext cx="43891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E5482BE0-50AD-4D52-8CE3-048815D6D7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922824"/>
              </p:ext>
            </p:extLst>
          </p:nvPr>
        </p:nvGraphicFramePr>
        <p:xfrm>
          <a:off x="1487907" y="25109201"/>
          <a:ext cx="5275664" cy="3816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" name="CS ChemDraw Drawing" r:id="rId45" imgW="6097150" imgH="5620131" progId="ChemDraw.Document.6.0">
                  <p:embed/>
                </p:oleObj>
              </mc:Choice>
              <mc:Fallback>
                <p:oleObj name="CS ChemDraw Drawing" r:id="rId45" imgW="6097150" imgH="5620131" progId="ChemDraw.Document.6.0">
                  <p:embed/>
                  <p:pic>
                    <p:nvPicPr>
                      <p:cNvPr id="0" name="Object 2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907" y="25109201"/>
                        <a:ext cx="5275664" cy="38166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0" name="Picture 229">
            <a:extLst>
              <a:ext uri="{FF2B5EF4-FFF2-40B4-BE49-F238E27FC236}">
                <a16:creationId xmlns:a16="http://schemas.microsoft.com/office/drawing/2014/main" id="{C03E8BFC-8AAD-4CEB-8478-1E0B5B4BF250}"/>
              </a:ext>
            </a:extLst>
          </p:cNvPr>
          <p:cNvPicPr/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96" y="29466527"/>
            <a:ext cx="4099302" cy="2797775"/>
          </a:xfrm>
          <a:prstGeom prst="rect">
            <a:avLst/>
          </a:prstGeom>
        </p:spPr>
      </p:pic>
      <p:pic>
        <p:nvPicPr>
          <p:cNvPr id="231" name="Picture 230" descr="A drawing of a person&#10;&#10;Description automatically generated">
            <a:extLst>
              <a:ext uri="{FF2B5EF4-FFF2-40B4-BE49-F238E27FC236}">
                <a16:creationId xmlns:a16="http://schemas.microsoft.com/office/drawing/2014/main" id="{FB88F15F-3D81-4403-A759-D120B4D89FBA}"/>
              </a:ext>
            </a:extLst>
          </p:cNvPr>
          <p:cNvPicPr/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785" y="29588007"/>
            <a:ext cx="3236992" cy="2767893"/>
          </a:xfrm>
          <a:prstGeom prst="rect">
            <a:avLst/>
          </a:prstGeom>
        </p:spPr>
      </p:pic>
      <p:pic>
        <p:nvPicPr>
          <p:cNvPr id="232" name="Picture 231" descr="A close up of a map&#10;&#10;Description automatically generated">
            <a:extLst>
              <a:ext uri="{FF2B5EF4-FFF2-40B4-BE49-F238E27FC236}">
                <a16:creationId xmlns:a16="http://schemas.microsoft.com/office/drawing/2014/main" id="{DFDB910A-CFC1-43AA-AFEB-153244EFED73}"/>
              </a:ext>
            </a:extLst>
          </p:cNvPr>
          <p:cNvPicPr/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814" y="29397961"/>
            <a:ext cx="2787387" cy="2866341"/>
          </a:xfrm>
          <a:prstGeom prst="rect">
            <a:avLst/>
          </a:prstGeom>
        </p:spPr>
      </p:pic>
      <p:sp>
        <p:nvSpPr>
          <p:cNvPr id="233" name="Rectangle 232">
            <a:extLst>
              <a:ext uri="{FF2B5EF4-FFF2-40B4-BE49-F238E27FC236}">
                <a16:creationId xmlns:a16="http://schemas.microsoft.com/office/drawing/2014/main" id="{7FB8CF81-223C-4B4F-AD4C-FFBAB678AD45}"/>
              </a:ext>
            </a:extLst>
          </p:cNvPr>
          <p:cNvSpPr/>
          <p:nvPr/>
        </p:nvSpPr>
        <p:spPr>
          <a:xfrm>
            <a:off x="1047750" y="22150775"/>
            <a:ext cx="127970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ea typeface="Verdana" panose="020B0604030504040204" pitchFamily="34" charset="0"/>
              </a:rPr>
              <a:t>PVA, Poly(isopropanol) (PIPA), poly(acrylic acid) (PAA), and poly(methacrylic acid) (PMAA) used as starting polymers to graft a series of pendent functional structures. FTIR and </a:t>
            </a:r>
            <a:r>
              <a:rPr lang="en-US" sz="3600" baseline="30000" dirty="0">
                <a:ea typeface="Verdana" panose="020B0604030504040204" pitchFamily="34" charset="0"/>
              </a:rPr>
              <a:t>1</a:t>
            </a:r>
            <a:r>
              <a:rPr lang="en-US" sz="3600" dirty="0">
                <a:ea typeface="Verdana" panose="020B0604030504040204" pitchFamily="34" charset="0"/>
              </a:rPr>
              <a:t>H NMR used for characterization and confirmation .</a:t>
            </a:r>
          </a:p>
        </p:txBody>
      </p:sp>
      <p:sp>
        <p:nvSpPr>
          <p:cNvPr id="243" name="Rectangle: Rounded Corners 242">
            <a:extLst>
              <a:ext uri="{FF2B5EF4-FFF2-40B4-BE49-F238E27FC236}">
                <a16:creationId xmlns:a16="http://schemas.microsoft.com/office/drawing/2014/main" id="{7A48773A-BA22-4049-AB8B-DAE690AE3B89}"/>
              </a:ext>
            </a:extLst>
          </p:cNvPr>
          <p:cNvSpPr/>
          <p:nvPr/>
        </p:nvSpPr>
        <p:spPr>
          <a:xfrm>
            <a:off x="19041951" y="30216903"/>
            <a:ext cx="666597" cy="286202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315">
            <a:extLst>
              <a:ext uri="{FF2B5EF4-FFF2-40B4-BE49-F238E27FC236}">
                <a16:creationId xmlns:a16="http://schemas.microsoft.com/office/drawing/2014/main" id="{76B70656-F024-4BC6-B4D6-E4CCFCC4C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7834" y="22407372"/>
            <a:ext cx="1217096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600" dirty="0">
                <a:ea typeface="Verdana" panose="020B0604030504040204" pitchFamily="34" charset="0"/>
              </a:rPr>
              <a:t>  The difference between melting and nonequilibrium freezing temperatures of ice in an aqueous solution defined as thermal hysteresis and is used as a characteristic measure for antifreeze activity </a:t>
            </a:r>
            <a:r>
              <a:rPr lang="en-US" altLang="en-US" sz="3600" baseline="30000" dirty="0">
                <a:ea typeface="Verdana" panose="020B0604030504040204" pitchFamily="34" charset="0"/>
              </a:rPr>
              <a:t>5, 6, 7</a:t>
            </a:r>
            <a:r>
              <a:rPr lang="en-US" altLang="en-US" sz="3600" dirty="0">
                <a:ea typeface="Verdana" panose="020B0604030504040204" pitchFamily="34" charset="0"/>
              </a:rPr>
              <a:t>. DSC used for measuring THA of modified polymers. 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54AAFCAC-2EC1-45FF-AC3B-BEFD8F2B76F0}"/>
              </a:ext>
            </a:extLst>
          </p:cNvPr>
          <p:cNvSpPr txBox="1"/>
          <p:nvPr/>
        </p:nvSpPr>
        <p:spPr>
          <a:xfrm>
            <a:off x="29473527" y="26106221"/>
            <a:ext cx="13216962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b="1" dirty="0"/>
          </a:p>
          <a:p>
            <a:r>
              <a:rPr lang="en-US" sz="1100" b="1" dirty="0"/>
              <a:t>1. Hakim, Aaron, et al. "Crystal structure of an insect antifreeze protein and its implications for ice binding." Journal of biological chemistry 288.17 (2013): 12295-12304.</a:t>
            </a:r>
          </a:p>
          <a:p>
            <a:endParaRPr lang="en-US" sz="1100" b="1" dirty="0"/>
          </a:p>
          <a:p>
            <a:r>
              <a:rPr lang="en-US" sz="1100" b="1" dirty="0"/>
              <a:t>2-Baruch, E.; </a:t>
            </a:r>
            <a:r>
              <a:rPr lang="en-US" sz="1100" b="1" dirty="0" err="1"/>
              <a:t>Mastai</a:t>
            </a:r>
            <a:r>
              <a:rPr lang="en-US" sz="1100" b="1" dirty="0"/>
              <a:t>, Y., Antifreeze Properties of </a:t>
            </a:r>
            <a:r>
              <a:rPr lang="en-US" sz="1100" b="1" dirty="0" err="1"/>
              <a:t>Polyglycidol</a:t>
            </a:r>
            <a:r>
              <a:rPr lang="en-US" sz="1100" b="1" dirty="0"/>
              <a:t> Block Copolymers. 2007, 28 (23), 2256-2261. </a:t>
            </a:r>
          </a:p>
          <a:p>
            <a:br>
              <a:rPr lang="fr-FR" sz="1100" b="1" dirty="0"/>
            </a:br>
            <a:r>
              <a:rPr lang="fr-FR" sz="1100" b="1" dirty="0"/>
              <a:t>3-</a:t>
            </a:r>
            <a:r>
              <a:rPr lang="en-US" sz="1100" b="1" dirty="0"/>
              <a:t>Mochizuki, K.;  Qiu, Y.; </a:t>
            </a:r>
            <a:r>
              <a:rPr lang="en-US" sz="1100" b="1" dirty="0" err="1"/>
              <a:t>Molinero</a:t>
            </a:r>
            <a:r>
              <a:rPr lang="en-US" sz="1100" b="1" dirty="0"/>
              <a:t>, V., Promotion of homogeneous ice nucleation by soluble molecules. Journal of the American Chemical Society 2017, 139 (47), 17003-17006.</a:t>
            </a:r>
          </a:p>
          <a:p>
            <a:endParaRPr lang="en-US" sz="1100" b="1" dirty="0"/>
          </a:p>
          <a:p>
            <a:endParaRPr lang="en-US" sz="1100" b="1" dirty="0"/>
          </a:p>
          <a:p>
            <a:r>
              <a:rPr lang="en-US" sz="1100" b="1" dirty="0"/>
              <a:t>4.Li, L.-f.; Liang, X.-x., Influence of Adsorption Orientation on the Statistical Mechanics Model of Type I Antifreeze Protein: The Thermal Hysteresis Temperature. The Journal of Physical Chemistry B 2017, 121 (41), 9513-9517.</a:t>
            </a:r>
          </a:p>
          <a:p>
            <a:endParaRPr lang="en-US" sz="1100" b="1" dirty="0"/>
          </a:p>
          <a:p>
            <a:r>
              <a:rPr lang="en-US" sz="1100" b="1" dirty="0"/>
              <a:t>5.Li, L.-f.; Liang, X.-x., Influence of Adsorption Orientation on the Statistical Mechanics Model of Type I Antifreeze Protein: The Thermal Hysteresis Temperature. The Journal of Physical Chemistry B 2017, 121 (41), 9513-9517.</a:t>
            </a:r>
          </a:p>
          <a:p>
            <a:endParaRPr lang="en-US" sz="1100" b="1" dirty="0"/>
          </a:p>
          <a:p>
            <a:r>
              <a:rPr lang="en-US" sz="1100" b="1" dirty="0"/>
              <a:t>6.Ding, X.;  Zhang, H.;  Wang, L.;  Qian, H.;  Qi, X.; Xiao, J., Effect of barley antifreeze protein on thermal properties and water state of dough during freezing and freeze-thaw cycles. Food Hydrocolloids 2015, 47, 32-40.</a:t>
            </a:r>
          </a:p>
          <a:p>
            <a:endParaRPr lang="en-US" sz="1100" b="1" dirty="0"/>
          </a:p>
          <a:p>
            <a:endParaRPr lang="en-US" sz="1100" b="1" dirty="0"/>
          </a:p>
          <a:p>
            <a:r>
              <a:rPr lang="en-US" sz="1100" b="1" dirty="0"/>
              <a:t>7. Stubbs, Christopher, et al. "Multivalent Presentation of Ice Recrystallization Inhibiting Polymers on Nanoparticles Retains Activity." Langmuir (2018).</a:t>
            </a:r>
          </a:p>
          <a:p>
            <a:endParaRPr lang="en-US" sz="1100" b="1" dirty="0"/>
          </a:p>
        </p:txBody>
      </p:sp>
      <p:pic>
        <p:nvPicPr>
          <p:cNvPr id="250" name="Picture 249">
            <a:extLst>
              <a:ext uri="{FF2B5EF4-FFF2-40B4-BE49-F238E27FC236}">
                <a16:creationId xmlns:a16="http://schemas.microsoft.com/office/drawing/2014/main" id="{72E01C2D-CF87-4377-AF86-22F1418F214B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04037" y="12453335"/>
            <a:ext cx="4518133" cy="2624972"/>
          </a:xfrm>
          <a:prstGeom prst="rect">
            <a:avLst/>
          </a:prstGeom>
        </p:spPr>
      </p:pic>
      <p:pic>
        <p:nvPicPr>
          <p:cNvPr id="251" name="Picture 250">
            <a:extLst>
              <a:ext uri="{FF2B5EF4-FFF2-40B4-BE49-F238E27FC236}">
                <a16:creationId xmlns:a16="http://schemas.microsoft.com/office/drawing/2014/main" id="{12F8BE19-4604-4216-BE7C-19E708197FEF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5230727" y="12629340"/>
            <a:ext cx="3282347" cy="2749992"/>
          </a:xfrm>
          <a:prstGeom prst="rect">
            <a:avLst/>
          </a:prstGeom>
        </p:spPr>
      </p:pic>
      <p:grpSp>
        <p:nvGrpSpPr>
          <p:cNvPr id="252" name="Group 251">
            <a:extLst>
              <a:ext uri="{FF2B5EF4-FFF2-40B4-BE49-F238E27FC236}">
                <a16:creationId xmlns:a16="http://schemas.microsoft.com/office/drawing/2014/main" id="{6BC88C46-FAF8-4807-8379-F227D27137A2}"/>
              </a:ext>
            </a:extLst>
          </p:cNvPr>
          <p:cNvGrpSpPr/>
          <p:nvPr/>
        </p:nvGrpSpPr>
        <p:grpSpPr>
          <a:xfrm>
            <a:off x="9461872" y="14748859"/>
            <a:ext cx="4593182" cy="3919752"/>
            <a:chOff x="8795669" y="2144022"/>
            <a:chExt cx="2493396" cy="1757206"/>
          </a:xfrm>
        </p:grpSpPr>
        <p:pic>
          <p:nvPicPr>
            <p:cNvPr id="253" name="Picture 252">
              <a:extLst>
                <a:ext uri="{FF2B5EF4-FFF2-40B4-BE49-F238E27FC236}">
                  <a16:creationId xmlns:a16="http://schemas.microsoft.com/office/drawing/2014/main" id="{5FEA0AFF-B4B6-4395-B87B-002ED87EB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/>
            <a:stretch>
              <a:fillRect/>
            </a:stretch>
          </p:blipFill>
          <p:spPr>
            <a:xfrm rot="1359591">
              <a:off x="8795669" y="2979317"/>
              <a:ext cx="1908293" cy="921911"/>
            </a:xfrm>
            <a:prstGeom prst="rect">
              <a:avLst/>
            </a:prstGeom>
          </p:spPr>
        </p:pic>
        <p:pic>
          <p:nvPicPr>
            <p:cNvPr id="254" name="Picture 253">
              <a:extLst>
                <a:ext uri="{FF2B5EF4-FFF2-40B4-BE49-F238E27FC236}">
                  <a16:creationId xmlns:a16="http://schemas.microsoft.com/office/drawing/2014/main" id="{2042F1C0-D6B6-4E9B-B679-5412A44EA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/>
            <a:stretch>
              <a:fillRect/>
            </a:stretch>
          </p:blipFill>
          <p:spPr>
            <a:xfrm rot="1359591">
              <a:off x="9095178" y="2735291"/>
              <a:ext cx="1908293" cy="921911"/>
            </a:xfrm>
            <a:prstGeom prst="rect">
              <a:avLst/>
            </a:prstGeom>
          </p:spPr>
        </p:pic>
        <p:pic>
          <p:nvPicPr>
            <p:cNvPr id="255" name="Picture 254">
              <a:extLst>
                <a:ext uri="{FF2B5EF4-FFF2-40B4-BE49-F238E27FC236}">
                  <a16:creationId xmlns:a16="http://schemas.microsoft.com/office/drawing/2014/main" id="{E11DBB4A-9A94-40DE-9E2C-C2D9773D5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/>
            <a:stretch>
              <a:fillRect/>
            </a:stretch>
          </p:blipFill>
          <p:spPr>
            <a:xfrm rot="1359591">
              <a:off x="9278878" y="2582826"/>
              <a:ext cx="1908293" cy="921911"/>
            </a:xfrm>
            <a:prstGeom prst="rect">
              <a:avLst/>
            </a:prstGeom>
          </p:spPr>
        </p:pic>
        <p:pic>
          <p:nvPicPr>
            <p:cNvPr id="256" name="Picture 255">
              <a:extLst>
                <a:ext uri="{FF2B5EF4-FFF2-40B4-BE49-F238E27FC236}">
                  <a16:creationId xmlns:a16="http://schemas.microsoft.com/office/drawing/2014/main" id="{788833A0-73BE-40BF-8B96-114C76ACD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/>
            <a:stretch>
              <a:fillRect/>
            </a:stretch>
          </p:blipFill>
          <p:spPr>
            <a:xfrm rot="1359591">
              <a:off x="8867732" y="2889043"/>
              <a:ext cx="1908293" cy="921911"/>
            </a:xfrm>
            <a:prstGeom prst="rect">
              <a:avLst/>
            </a:prstGeom>
          </p:spPr>
        </p:pic>
        <p:pic>
          <p:nvPicPr>
            <p:cNvPr id="257" name="Picture 256">
              <a:extLst>
                <a:ext uri="{FF2B5EF4-FFF2-40B4-BE49-F238E27FC236}">
                  <a16:creationId xmlns:a16="http://schemas.microsoft.com/office/drawing/2014/main" id="{2F2855B1-9EDE-47C4-B299-0218202DE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/>
            <a:stretch>
              <a:fillRect/>
            </a:stretch>
          </p:blipFill>
          <p:spPr>
            <a:xfrm rot="1359591">
              <a:off x="9049527" y="2766864"/>
              <a:ext cx="1908293" cy="921911"/>
            </a:xfrm>
            <a:prstGeom prst="rect">
              <a:avLst/>
            </a:prstGeom>
          </p:spPr>
        </p:pic>
        <p:pic>
          <p:nvPicPr>
            <p:cNvPr id="258" name="Picture 257">
              <a:extLst>
                <a:ext uri="{FF2B5EF4-FFF2-40B4-BE49-F238E27FC236}">
                  <a16:creationId xmlns:a16="http://schemas.microsoft.com/office/drawing/2014/main" id="{C80989E9-19DC-4098-A6A5-BF6DEB769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/>
            <a:stretch>
              <a:fillRect/>
            </a:stretch>
          </p:blipFill>
          <p:spPr>
            <a:xfrm rot="1359591">
              <a:off x="9380772" y="2505126"/>
              <a:ext cx="1908293" cy="921911"/>
            </a:xfrm>
            <a:prstGeom prst="rect">
              <a:avLst/>
            </a:prstGeom>
          </p:spPr>
        </p:pic>
        <p:pic>
          <p:nvPicPr>
            <p:cNvPr id="259" name="Picture 258">
              <a:extLst>
                <a:ext uri="{FF2B5EF4-FFF2-40B4-BE49-F238E27FC236}">
                  <a16:creationId xmlns:a16="http://schemas.microsoft.com/office/drawing/2014/main" id="{41D116D6-4129-4FEF-95E0-11C858DA9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/>
            <a:stretch>
              <a:fillRect/>
            </a:stretch>
          </p:blipFill>
          <p:spPr>
            <a:xfrm rot="264958">
              <a:off x="9280029" y="2282885"/>
              <a:ext cx="1383571" cy="951500"/>
            </a:xfrm>
            <a:prstGeom prst="rect">
              <a:avLst/>
            </a:prstGeom>
          </p:spPr>
        </p:pic>
        <p:cxnSp>
          <p:nvCxnSpPr>
            <p:cNvPr id="260" name="Straight Arrow Connector 259">
              <a:extLst>
                <a:ext uri="{FF2B5EF4-FFF2-40B4-BE49-F238E27FC236}">
                  <a16:creationId xmlns:a16="http://schemas.microsoft.com/office/drawing/2014/main" id="{1CA0DD71-2C70-4AFA-B579-F3800AE5FF83}"/>
                </a:ext>
              </a:extLst>
            </p:cNvPr>
            <p:cNvCxnSpPr>
              <a:cxnSpLocks/>
            </p:cNvCxnSpPr>
            <p:nvPr/>
          </p:nvCxnSpPr>
          <p:spPr>
            <a:xfrm>
              <a:off x="9625768" y="2591903"/>
              <a:ext cx="189621" cy="17347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24343FCB-33CF-43C6-85B6-5981D84EF72C}"/>
                </a:ext>
              </a:extLst>
            </p:cNvPr>
            <p:cNvSpPr txBox="1"/>
            <p:nvPr/>
          </p:nvSpPr>
          <p:spPr>
            <a:xfrm>
              <a:off x="9944589" y="2144022"/>
              <a:ext cx="6383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2.92 </a:t>
              </a:r>
              <a:r>
                <a:rPr lang="en-US" sz="1200" baseline="30000" dirty="0"/>
                <a:t>o</a:t>
              </a:r>
              <a:r>
                <a:rPr lang="en-US" sz="1200" dirty="0"/>
                <a:t>A</a:t>
              </a:r>
            </a:p>
          </p:txBody>
        </p:sp>
      </p:grpSp>
      <p:sp>
        <p:nvSpPr>
          <p:cNvPr id="262" name="TextBox 261">
            <a:extLst>
              <a:ext uri="{FF2B5EF4-FFF2-40B4-BE49-F238E27FC236}">
                <a16:creationId xmlns:a16="http://schemas.microsoft.com/office/drawing/2014/main" id="{23B8E964-61F4-4A74-8792-E8BBEACABEC8}"/>
              </a:ext>
            </a:extLst>
          </p:cNvPr>
          <p:cNvSpPr txBox="1"/>
          <p:nvPr/>
        </p:nvSpPr>
        <p:spPr>
          <a:xfrm>
            <a:off x="4192478" y="15565166"/>
            <a:ext cx="1582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(RiAFP. Beta-Strands</a:t>
            </a:r>
            <a:r>
              <a:rPr lang="en-US" sz="1200" baseline="30000" dirty="0"/>
              <a:t>1 </a:t>
            </a:r>
            <a:r>
              <a:rPr lang="en-US" sz="1200" dirty="0"/>
              <a:t>)</a:t>
            </a:r>
            <a:endParaRPr lang="en-US" sz="1200" baseline="30000" dirty="0"/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4E5658D2-6FE0-4823-A7F3-C84296CA3362}"/>
              </a:ext>
            </a:extLst>
          </p:cNvPr>
          <p:cNvSpPr txBox="1"/>
          <p:nvPr/>
        </p:nvSpPr>
        <p:spPr>
          <a:xfrm>
            <a:off x="10560620" y="19470416"/>
            <a:ext cx="2698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(PVA interaction with prism plane of ice)</a:t>
            </a:r>
          </a:p>
        </p:txBody>
      </p:sp>
      <p:sp>
        <p:nvSpPr>
          <p:cNvPr id="264" name="Rectangle: Rounded Corners 263">
            <a:extLst>
              <a:ext uri="{FF2B5EF4-FFF2-40B4-BE49-F238E27FC236}">
                <a16:creationId xmlns:a16="http://schemas.microsoft.com/office/drawing/2014/main" id="{DC73D2D0-B6C6-4697-BBA3-4FB124D130E1}"/>
              </a:ext>
            </a:extLst>
          </p:cNvPr>
          <p:cNvSpPr/>
          <p:nvPr/>
        </p:nvSpPr>
        <p:spPr>
          <a:xfrm>
            <a:off x="1085798" y="24496476"/>
            <a:ext cx="5704288" cy="47304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: Rounded Corners 264">
            <a:extLst>
              <a:ext uri="{FF2B5EF4-FFF2-40B4-BE49-F238E27FC236}">
                <a16:creationId xmlns:a16="http://schemas.microsoft.com/office/drawing/2014/main" id="{C5F66A9A-F190-4412-923A-89F39687A27D}"/>
              </a:ext>
            </a:extLst>
          </p:cNvPr>
          <p:cNvSpPr/>
          <p:nvPr/>
        </p:nvSpPr>
        <p:spPr>
          <a:xfrm>
            <a:off x="7531047" y="24491616"/>
            <a:ext cx="6404185" cy="47066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Arrow: Right 265">
            <a:extLst>
              <a:ext uri="{FF2B5EF4-FFF2-40B4-BE49-F238E27FC236}">
                <a16:creationId xmlns:a16="http://schemas.microsoft.com/office/drawing/2014/main" id="{B7077366-563A-4761-B3CB-9E3FC4C9211B}"/>
              </a:ext>
            </a:extLst>
          </p:cNvPr>
          <p:cNvSpPr/>
          <p:nvPr/>
        </p:nvSpPr>
        <p:spPr>
          <a:xfrm>
            <a:off x="24697253" y="12158393"/>
            <a:ext cx="388455" cy="36170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9" name="Subtitle 2">
            <a:extLst>
              <a:ext uri="{FF2B5EF4-FFF2-40B4-BE49-F238E27FC236}">
                <a16:creationId xmlns:a16="http://schemas.microsoft.com/office/drawing/2014/main" id="{1D8AB925-0095-44FA-99AC-F92BA94CCE53}"/>
              </a:ext>
            </a:extLst>
          </p:cNvPr>
          <p:cNvSpPr txBox="1">
            <a:spLocks/>
          </p:cNvSpPr>
          <p:nvPr/>
        </p:nvSpPr>
        <p:spPr>
          <a:xfrm>
            <a:off x="29259337" y="26180283"/>
            <a:ext cx="13718896" cy="2828053"/>
          </a:xfrm>
          <a:prstGeom prst="rect">
            <a:avLst/>
          </a:prstGeom>
          <a:noFill/>
          <a:ln>
            <a:solidFill>
              <a:srgbClr val="D6D6D6"/>
            </a:solidFill>
          </a:ln>
        </p:spPr>
        <p:txBody>
          <a:bodyPr vert="horz" lIns="365760" tIns="274320" rIns="365760" bIns="274320" rtlCol="0" anchor="t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AABCC4-DCE0-4BC5-B537-9D1B8455522A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4291803" y="1229572"/>
            <a:ext cx="3360062" cy="2774725"/>
          </a:xfrm>
          <a:prstGeom prst="rect">
            <a:avLst/>
          </a:prstGeom>
        </p:spPr>
      </p:pic>
      <p:pic>
        <p:nvPicPr>
          <p:cNvPr id="1601" name="Picture 577" descr="Image result for crrel logo">
            <a:extLst>
              <a:ext uri="{FF2B5EF4-FFF2-40B4-BE49-F238E27FC236}">
                <a16:creationId xmlns:a16="http://schemas.microsoft.com/office/drawing/2014/main" id="{85475EBD-43A5-41F9-B655-44F5E7856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4663" y="30363231"/>
            <a:ext cx="2104912" cy="211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2BA260-C454-4F86-AD10-8A205057542C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38171904" y="30529659"/>
            <a:ext cx="1959791" cy="1778240"/>
          </a:xfrm>
          <a:prstGeom prst="rect">
            <a:avLst/>
          </a:prstGeom>
        </p:spPr>
      </p:pic>
      <p:graphicFrame>
        <p:nvGraphicFramePr>
          <p:cNvPr id="156" name="Object 155">
            <a:extLst>
              <a:ext uri="{FF2B5EF4-FFF2-40B4-BE49-F238E27FC236}">
                <a16:creationId xmlns:a16="http://schemas.microsoft.com/office/drawing/2014/main" id="{C51B5375-2304-43C3-B454-DC00849815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924473"/>
              </p:ext>
            </p:extLst>
          </p:nvPr>
        </p:nvGraphicFramePr>
        <p:xfrm>
          <a:off x="27049880" y="11412590"/>
          <a:ext cx="1197215" cy="1863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" name="CS ChemDraw Drawing" r:id="rId57" imgW="1384712" imgH="2156155" progId="ChemDraw.Document.6.0">
                  <p:embed/>
                </p:oleObj>
              </mc:Choice>
              <mc:Fallback>
                <p:oleObj name="CS ChemDraw Drawing" r:id="rId57" imgW="1384712" imgH="2156155" progId="ChemDraw.Document.6.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077EFCE-2DD7-4E80-8BEF-276D316613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27049880" y="11412590"/>
                        <a:ext cx="1197215" cy="18636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91DE9435-3E55-4CE9-9EBB-EFE17C3E2297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29787603" y="8865329"/>
            <a:ext cx="3288849" cy="27367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7B9C24-DE41-4F52-9331-788E2C95A688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0906879" y="7350011"/>
            <a:ext cx="1370787" cy="16226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B56BC8-50F2-4CE6-A1D6-67B7F2821AE2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2257206" y="7350011"/>
            <a:ext cx="1370787" cy="16146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04127F-A630-41CA-8330-9E84BD30FF42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1957113" y="7506232"/>
            <a:ext cx="642773" cy="4401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04B371-6751-45E8-8F72-1AD365C862B0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4229769" y="7320021"/>
            <a:ext cx="1876966" cy="16226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1ECD69-180B-4B49-9E40-4A5B83374FB2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6148395" y="7326954"/>
            <a:ext cx="2050725" cy="16146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7E05A47-011B-486B-B112-1134CCA2818A}"/>
              </a:ext>
            </a:extLst>
          </p:cNvPr>
          <p:cNvSpPr txBox="1"/>
          <p:nvPr/>
        </p:nvSpPr>
        <p:spPr>
          <a:xfrm>
            <a:off x="4724400" y="8985261"/>
            <a:ext cx="787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Industry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69E54A9-8E8E-4A7D-870A-CF04CA6EF686}"/>
              </a:ext>
            </a:extLst>
          </p:cNvPr>
          <p:cNvSpPr txBox="1"/>
          <p:nvPr/>
        </p:nvSpPr>
        <p:spPr>
          <a:xfrm>
            <a:off x="9540240" y="906146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4741765-F995-49F0-9275-45FC87F45FAB}"/>
              </a:ext>
            </a:extLst>
          </p:cNvPr>
          <p:cNvSpPr txBox="1"/>
          <p:nvPr/>
        </p:nvSpPr>
        <p:spPr>
          <a:xfrm>
            <a:off x="6489700" y="9010661"/>
            <a:ext cx="1124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Food science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04FEFF1D-8DBB-43B5-A1D9-90DB545A00F4}"/>
              </a:ext>
            </a:extLst>
          </p:cNvPr>
          <p:cNvSpPr txBox="1"/>
          <p:nvPr/>
        </p:nvSpPr>
        <p:spPr>
          <a:xfrm>
            <a:off x="11176000" y="9074161"/>
            <a:ext cx="1926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Cell/Organ preservation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13F6C54-E1AB-4D95-921D-FE8B0F04D61B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0002214" y="10919096"/>
            <a:ext cx="3420340" cy="3091963"/>
          </a:xfrm>
          <a:prstGeom prst="rect">
            <a:avLst/>
          </a:prstGeom>
        </p:spPr>
      </p:pic>
      <p:pic>
        <p:nvPicPr>
          <p:cNvPr id="145" name="Picture 4" descr="https://pubs.acs.org/na101/home/literatum/publisher/achs/journals/content/bomaf6/2015/bomaf6.2015.16.issue-9/acs.biomac.5b00774/20150918/images/medium/bm-2015-00774y_0008.gif">
            <a:extLst>
              <a:ext uri="{FF2B5EF4-FFF2-40B4-BE49-F238E27FC236}">
                <a16:creationId xmlns:a16="http://schemas.microsoft.com/office/drawing/2014/main" id="{259E9BC2-DA47-4505-90C5-0AEDCEE5E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4050" y="8615351"/>
            <a:ext cx="6342780" cy="239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84DC09D-34ED-492B-AF14-BF5F18F37910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5658879" y="25152822"/>
            <a:ext cx="6493166" cy="3332036"/>
          </a:xfrm>
          <a:prstGeom prst="rect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BFF753-7C23-48C8-95F9-565D3EC09F76}"/>
              </a:ext>
            </a:extLst>
      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15670949" y="28841414"/>
            <a:ext cx="6469026" cy="3402576"/>
          </a:xfrm>
          <a:prstGeom prst="rect">
            <a:avLst/>
          </a:prstGeom>
          <a:solidFill>
            <a:schemeClr val="accent1">
              <a:lumMod val="60000"/>
              <a:lumOff val="40000"/>
              <a:alpha val="95000"/>
            </a:schemeClr>
          </a:solidFill>
          <a:ln>
            <a:solidFill>
              <a:schemeClr val="accent1">
                <a:lumMod val="60000"/>
                <a:lumOff val="40000"/>
                <a:alpha val="89000"/>
              </a:schemeClr>
            </a:solidFill>
          </a:ln>
        </p:spPr>
      </p:pic>
      <p:graphicFrame>
        <p:nvGraphicFramePr>
          <p:cNvPr id="146" name="Object 145">
            <a:extLst>
              <a:ext uri="{FF2B5EF4-FFF2-40B4-BE49-F238E27FC236}">
                <a16:creationId xmlns:a16="http://schemas.microsoft.com/office/drawing/2014/main" id="{5390FBD2-8BB2-4B93-8A07-BCD5B9D627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500703"/>
              </p:ext>
            </p:extLst>
          </p:nvPr>
        </p:nvGraphicFramePr>
        <p:xfrm>
          <a:off x="16611632" y="29546863"/>
          <a:ext cx="292790" cy="50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" name="CS ChemDraw Drawing" r:id="rId69" imgW="1230817" imgH="2137639" progId="ChemDraw.Document.6.0">
                  <p:embed/>
                </p:oleObj>
              </mc:Choice>
              <mc:Fallback>
                <p:oleObj name="CS ChemDraw Drawing" r:id="rId69" imgW="1230817" imgH="2137639" progId="ChemDraw.Document.6.0">
                  <p:embed/>
                  <p:pic>
                    <p:nvPicPr>
                      <p:cNvPr id="241" name="Object 240">
                        <a:extLst>
                          <a:ext uri="{FF2B5EF4-FFF2-40B4-BE49-F238E27FC236}">
                            <a16:creationId xmlns:a16="http://schemas.microsoft.com/office/drawing/2014/main" id="{D2B248F0-AC03-45C1-990F-5BCC630436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0"/>
                      <a:stretch>
                        <a:fillRect/>
                      </a:stretch>
                    </p:blipFill>
                    <p:spPr>
                      <a:xfrm>
                        <a:off x="16611632" y="29546863"/>
                        <a:ext cx="292790" cy="508888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7" name="Picture 146">
            <a:extLst>
              <a:ext uri="{FF2B5EF4-FFF2-40B4-BE49-F238E27FC236}">
                <a16:creationId xmlns:a16="http://schemas.microsoft.com/office/drawing/2014/main" id="{31DDF84C-D952-4820-AD0B-4D7E46173615}"/>
              </a:ext>
            </a:extLst>
      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19503424" y="29381231"/>
            <a:ext cx="957518" cy="709124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79D5D7AF-B6D0-4F15-BE77-E743DDE16281}"/>
              </a:ext>
            </a:extLst>
      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20690149" y="29392558"/>
            <a:ext cx="820618" cy="817499"/>
          </a:xfrm>
          <a:prstGeom prst="rect">
            <a:avLst/>
          </a:prstGeom>
        </p:spPr>
      </p:pic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59BF0D17-1863-4B6E-AEB5-FA1A466E518B}"/>
              </a:ext>
            </a:extLst>
          </p:cNvPr>
          <p:cNvSpPr/>
          <p:nvPr/>
        </p:nvSpPr>
        <p:spPr>
          <a:xfrm>
            <a:off x="19396744" y="29363525"/>
            <a:ext cx="1164940" cy="767177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DE3CCB39-006F-4278-B357-EE1E60DFB5BE}"/>
              </a:ext>
            </a:extLst>
          </p:cNvPr>
          <p:cNvSpPr/>
          <p:nvPr/>
        </p:nvSpPr>
        <p:spPr>
          <a:xfrm>
            <a:off x="19708502" y="28977257"/>
            <a:ext cx="22256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ighlight>
                  <a:srgbClr val="9BD2ED"/>
                </a:highlight>
              </a:rPr>
              <a:t>THA = Th – To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6C7C32D-C4B5-49B4-881A-50784E59FED6}"/>
              </a:ext>
            </a:extLst>
      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16818219" y="25484197"/>
            <a:ext cx="473109" cy="983591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EC15828C-81FC-48CD-AEF3-D2D800197449}"/>
              </a:ext>
            </a:extLst>
          </p:cNvPr>
          <p:cNvSpPr/>
          <p:nvPr/>
        </p:nvSpPr>
        <p:spPr>
          <a:xfrm>
            <a:off x="16738600" y="25431201"/>
            <a:ext cx="628650" cy="11094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1" name="Picture 150">
            <a:extLst>
              <a:ext uri="{FF2B5EF4-FFF2-40B4-BE49-F238E27FC236}">
                <a16:creationId xmlns:a16="http://schemas.microsoft.com/office/drawing/2014/main" id="{22E2BDAF-A444-41E8-A730-0A0CB98671A7}"/>
              </a:ext>
            </a:extLst>
          </p:cNvPr>
          <p:cNvPicPr/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692" y="7824132"/>
            <a:ext cx="3076420" cy="357048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17EA337-3F19-4AC9-8CBB-1F6E05442BE3}"/>
              </a:ext>
            </a:extLst>
          </p:cNvPr>
          <p:cNvSpPr txBox="1"/>
          <p:nvPr/>
        </p:nvSpPr>
        <p:spPr>
          <a:xfrm>
            <a:off x="40001257" y="7742984"/>
            <a:ext cx="2188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highlight>
                  <a:srgbClr val="9BD2ED"/>
                </a:highlight>
              </a:rPr>
              <a:t>Experimental XRD patterns </a:t>
            </a:r>
          </a:p>
        </p:txBody>
      </p:sp>
    </p:spTree>
    <p:extLst>
      <p:ext uri="{BB962C8B-B14F-4D97-AF65-F5344CB8AC3E}">
        <p14:creationId xmlns:p14="http://schemas.microsoft.com/office/powerpoint/2010/main" val="37603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966D790-D06C-4361-94B8-8BED25FA40AD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E8B49EBC-8012-49EB-A634-9AC004CF8E85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8816</TotalTime>
  <Words>623</Words>
  <Application>Microsoft Office PowerPoint</Application>
  <PresentationFormat>Custom</PresentationFormat>
  <Paragraphs>122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Roboto</vt:lpstr>
      <vt:lpstr>Times New Roman</vt:lpstr>
      <vt:lpstr>Wingdings</vt:lpstr>
      <vt:lpstr>Office Theme</vt:lpstr>
      <vt:lpstr>CS ChemDraw Drawing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Jacobs</dc:creator>
  <cp:lastModifiedBy>Mousazadehkasin, Mohammad</cp:lastModifiedBy>
  <cp:revision>373</cp:revision>
  <dcterms:created xsi:type="dcterms:W3CDTF">2016-03-05T16:55:12Z</dcterms:created>
  <dcterms:modified xsi:type="dcterms:W3CDTF">2019-08-24T01:06:44Z</dcterms:modified>
</cp:coreProperties>
</file>