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3"/>
  </p:sldMasterIdLst>
  <p:sldIdLst>
    <p:sldId id="256" r:id="rId4"/>
  </p:sldIdLst>
  <p:sldSz cx="402336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82" autoAdjust="0"/>
    <p:restoredTop sz="94434" autoAdjust="0"/>
  </p:normalViewPr>
  <p:slideViewPr>
    <p:cSldViewPr snapToGrid="0">
      <p:cViewPr varScale="1">
        <p:scale>
          <a:sx n="26" d="100"/>
          <a:sy n="26" d="100"/>
        </p:scale>
        <p:origin x="2688" y="344"/>
      </p:cViewPr>
      <p:guideLst>
        <p:guide orient="horz" pos="10368"/>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49290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2754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35692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04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8167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06095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01139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54602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2312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739647"/>
            <a:ext cx="20368260" cy="2339340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541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1911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08E81BC7-D5A5-445F-BF4D-797F02B50EB4}" type="datetimeFigureOut">
              <a:rPr lang="en-US" smtClean="0"/>
              <a:t>4/4/23</a:t>
            </a:fld>
            <a:endParaRPr lang="en-US"/>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26958805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530" y="580958"/>
            <a:ext cx="39541878" cy="361889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7200" b="1" dirty="0">
                <a:solidFill>
                  <a:schemeClr val="bg1"/>
                </a:solidFill>
                <a:latin typeface="Times" pitchFamily="2" charset="0"/>
              </a:rPr>
              <a:t>Investigating the roles of PRMT5-mediated epigenetic regulations of RNA binding proteins and histones in Merkel Cell Carcinoma</a:t>
            </a:r>
            <a:br>
              <a:rPr lang="en-US" sz="7700" dirty="0">
                <a:solidFill>
                  <a:schemeClr val="bg1"/>
                </a:solidFill>
                <a:latin typeface="Cambria" panose="02040503050406030204" pitchFamily="18" charset="0"/>
                <a:cs typeface="Arial" panose="020B0604020202020204" pitchFamily="34" charset="0"/>
              </a:rPr>
            </a:br>
            <a:r>
              <a:rPr lang="en-US" sz="5400" dirty="0">
                <a:solidFill>
                  <a:schemeClr val="bg1"/>
                </a:solidFill>
                <a:latin typeface="Times" pitchFamily="2" charset="0"/>
              </a:rPr>
              <a:t>Devya Gurung and Jingwei Cheng</a:t>
            </a:r>
            <a:br>
              <a:rPr lang="en-US" sz="5134" dirty="0">
                <a:solidFill>
                  <a:schemeClr val="bg1"/>
                </a:solidFill>
                <a:latin typeface="Cambria" panose="02040503050406030204" pitchFamily="18" charset="0"/>
                <a:cs typeface="Arial" panose="020B0604020202020204" pitchFamily="34" charset="0"/>
              </a:rPr>
            </a:br>
            <a:r>
              <a:rPr lang="en-US" sz="5000" dirty="0">
                <a:solidFill>
                  <a:schemeClr val="bg1"/>
                </a:solidFill>
                <a:latin typeface="Times New Roman" panose="02020603050405020304" pitchFamily="18" charset="0"/>
                <a:cs typeface="Times New Roman" panose="02020603050405020304" pitchFamily="18" charset="0"/>
              </a:rPr>
              <a:t>Department of Molecular, Cellular and Biomedical Sciences at University of New Hampshire, Durham, NH 03824</a:t>
            </a:r>
          </a:p>
        </p:txBody>
      </p:sp>
      <p:sp>
        <p:nvSpPr>
          <p:cNvPr id="6" name="Subtitle 2"/>
          <p:cNvSpPr txBox="1">
            <a:spLocks/>
          </p:cNvSpPr>
          <p:nvPr/>
        </p:nvSpPr>
        <p:spPr>
          <a:xfrm>
            <a:off x="434710" y="5774867"/>
            <a:ext cx="9988816" cy="7992580"/>
          </a:xfrm>
          <a:prstGeom prst="rect">
            <a:avLst/>
          </a:prstGeom>
          <a:noFill/>
          <a:ln>
            <a:solidFill>
              <a:srgbClr val="002060"/>
            </a:solidFill>
          </a:ln>
        </p:spPr>
        <p:txBody>
          <a:bodyPr vert="horz" lIns="97785" tIns="48892" rIns="97785" bIns="48892"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0" indent="0" algn="l">
              <a:spcBef>
                <a:spcPts val="1000"/>
              </a:spcBef>
              <a:buNone/>
            </a:pPr>
            <a:endParaRPr lang="en-US" altLang="zh-CN" sz="2000" b="1" dirty="0">
              <a:latin typeface="Times" pitchFamily="2" charset="0"/>
              <a:ea typeface="Helvetica" charset="0"/>
              <a:cs typeface="Arial"/>
            </a:endParaRPr>
          </a:p>
          <a:p>
            <a:pPr marL="0" indent="0" algn="l">
              <a:spcBef>
                <a:spcPts val="1000"/>
              </a:spcBef>
              <a:buNone/>
            </a:pPr>
            <a:r>
              <a:rPr lang="en-US" altLang="zh-CN" sz="3300" b="1" dirty="0">
                <a:latin typeface="Times" pitchFamily="2" charset="0"/>
                <a:ea typeface="Helvetica" charset="0"/>
                <a:cs typeface="Arial"/>
              </a:rPr>
              <a:t>Merkel cell carcinoma (MCC)</a:t>
            </a:r>
          </a:p>
          <a:p>
            <a:pPr marL="457200" indent="-457200" algn="l">
              <a:spcBef>
                <a:spcPts val="1000"/>
              </a:spcBef>
              <a:buSzPct val="70000"/>
              <a:buFont typeface="Wingdings" pitchFamily="2" charset="2"/>
              <a:buChar char="Ø"/>
            </a:pPr>
            <a:r>
              <a:rPr lang="en-US" altLang="zh-CN" sz="3300" dirty="0">
                <a:latin typeface="Times" pitchFamily="2" charset="0"/>
                <a:ea typeface="Helvetica" charset="0"/>
                <a:cs typeface="Arial"/>
              </a:rPr>
              <a:t>Highly aggressive neuroendocrine skin cancer</a:t>
            </a:r>
          </a:p>
          <a:p>
            <a:pPr marL="457200" indent="-457200" algn="l">
              <a:spcBef>
                <a:spcPts val="1000"/>
              </a:spcBef>
              <a:buSzPct val="70000"/>
              <a:buFont typeface="Wingdings" pitchFamily="2" charset="2"/>
              <a:buChar char="Ø"/>
            </a:pPr>
            <a:r>
              <a:rPr lang="en-US" altLang="zh-CN" sz="3300" dirty="0">
                <a:latin typeface="Times" pitchFamily="2" charset="0"/>
                <a:ea typeface="Helvetica" charset="0"/>
                <a:cs typeface="Arial"/>
              </a:rPr>
              <a:t>2,500 new cases/year in USA: 30% mortality</a:t>
            </a:r>
          </a:p>
          <a:p>
            <a:pPr marL="457200" indent="-457200" algn="l">
              <a:spcBef>
                <a:spcPts val="1000"/>
              </a:spcBef>
              <a:buSzPct val="70000"/>
              <a:buFont typeface="Wingdings" pitchFamily="2" charset="2"/>
              <a:buChar char="Ø"/>
            </a:pPr>
            <a:r>
              <a:rPr lang="en-US" altLang="zh-CN" sz="3300" dirty="0">
                <a:latin typeface="Times" pitchFamily="2" charset="0"/>
                <a:ea typeface="Helvetica" charset="0"/>
                <a:cs typeface="Arial"/>
              </a:rPr>
              <a:t>Melanoma (invasive) 77,000/ year: 13% mortality</a:t>
            </a:r>
          </a:p>
          <a:p>
            <a:pPr marL="457200" indent="-457200" algn="l">
              <a:spcBef>
                <a:spcPts val="1000"/>
              </a:spcBef>
              <a:buSzPct val="70000"/>
              <a:buFont typeface="Wingdings" pitchFamily="2" charset="2"/>
              <a:buChar char="Ø"/>
            </a:pPr>
            <a:r>
              <a:rPr lang="en-US" sz="3300" dirty="0">
                <a:latin typeface="Times" pitchFamily="2" charset="0"/>
              </a:rPr>
              <a:t>80% of MCC cases are caused by Merkel Cell Polyomavirus (</a:t>
            </a:r>
            <a:r>
              <a:rPr lang="en-US" sz="3300" dirty="0" err="1">
                <a:latin typeface="Times" pitchFamily="2" charset="0"/>
              </a:rPr>
              <a:t>MCPyV</a:t>
            </a:r>
            <a:r>
              <a:rPr lang="en-US" sz="3300" dirty="0">
                <a:latin typeface="Times" pitchFamily="2" charset="0"/>
              </a:rPr>
              <a:t>). </a:t>
            </a:r>
          </a:p>
          <a:p>
            <a:pPr marL="457200" indent="-457200" algn="l">
              <a:spcBef>
                <a:spcPts val="1000"/>
              </a:spcBef>
              <a:buSzPct val="70000"/>
              <a:buFont typeface="Wingdings" pitchFamily="2" charset="2"/>
              <a:buChar char="Ø"/>
            </a:pPr>
            <a:endParaRPr lang="en-US" sz="1500" dirty="0">
              <a:latin typeface="Times" pitchFamily="2" charset="0"/>
            </a:endParaRPr>
          </a:p>
          <a:p>
            <a:pPr marL="0" indent="0" algn="l">
              <a:spcBef>
                <a:spcPts val="1000"/>
              </a:spcBef>
              <a:buNone/>
            </a:pPr>
            <a:r>
              <a:rPr lang="en-US" altLang="zh-CN" sz="3300" b="1" dirty="0">
                <a:latin typeface="Times" pitchFamily="2" charset="0"/>
                <a:ea typeface="Helvetica" charset="0"/>
                <a:cs typeface="Arial"/>
              </a:rPr>
              <a:t>Risk factors</a:t>
            </a:r>
          </a:p>
          <a:p>
            <a:pPr marL="800100" lvl="1" indent="-457200" algn="l">
              <a:spcBef>
                <a:spcPts val="1000"/>
              </a:spcBef>
              <a:buSzPct val="70000"/>
              <a:buFont typeface="Wingdings" pitchFamily="2" charset="2"/>
              <a:buChar char="Ø"/>
            </a:pPr>
            <a:r>
              <a:rPr lang="en-US" altLang="zh-CN" sz="3300" dirty="0">
                <a:latin typeface="Times" pitchFamily="2" charset="0"/>
                <a:ea typeface="Helvetica" charset="0"/>
                <a:cs typeface="Arial"/>
              </a:rPr>
              <a:t>A: Asymptomatic/lack of tenderness</a:t>
            </a:r>
          </a:p>
          <a:p>
            <a:pPr marL="800100" lvl="1" indent="-457200" algn="l">
              <a:spcBef>
                <a:spcPts val="1000"/>
              </a:spcBef>
              <a:buSzPct val="70000"/>
              <a:buFont typeface="Wingdings" pitchFamily="2" charset="2"/>
              <a:buChar char="Ø"/>
            </a:pPr>
            <a:r>
              <a:rPr lang="en-US" altLang="zh-CN" sz="3300" dirty="0">
                <a:latin typeface="Times" pitchFamily="2" charset="0"/>
                <a:ea typeface="Helvetica" charset="0"/>
                <a:cs typeface="Arial"/>
              </a:rPr>
              <a:t>E: Expanding rapidly</a:t>
            </a:r>
          </a:p>
          <a:p>
            <a:pPr marL="800100" lvl="1" indent="-457200" algn="l">
              <a:spcBef>
                <a:spcPts val="1000"/>
              </a:spcBef>
              <a:buSzPct val="70000"/>
              <a:buFont typeface="Wingdings" pitchFamily="2" charset="2"/>
              <a:buChar char="Ø"/>
            </a:pPr>
            <a:r>
              <a:rPr lang="en-US" altLang="zh-CN" sz="3300" dirty="0">
                <a:latin typeface="Times" pitchFamily="2" charset="0"/>
                <a:ea typeface="Helvetica" charset="0"/>
                <a:cs typeface="Arial"/>
              </a:rPr>
              <a:t>I: Immune suppression: HIV patients</a:t>
            </a:r>
          </a:p>
          <a:p>
            <a:pPr marL="800100" lvl="1" indent="-457200" algn="l">
              <a:spcBef>
                <a:spcPts val="1000"/>
              </a:spcBef>
              <a:buSzPct val="70000"/>
              <a:buFont typeface="Wingdings" pitchFamily="2" charset="2"/>
              <a:buChar char="Ø"/>
            </a:pPr>
            <a:r>
              <a:rPr lang="en-US" altLang="zh-CN" sz="3300" dirty="0">
                <a:latin typeface="Times" pitchFamily="2" charset="0"/>
                <a:ea typeface="Helvetica" charset="0"/>
                <a:cs typeface="Arial"/>
              </a:rPr>
              <a:t>O: Older than 50 years of age</a:t>
            </a:r>
          </a:p>
          <a:p>
            <a:pPr marL="800100" lvl="1" indent="-457200" algn="l">
              <a:spcBef>
                <a:spcPts val="1000"/>
              </a:spcBef>
              <a:buSzPct val="70000"/>
              <a:buFont typeface="Wingdings" pitchFamily="2" charset="2"/>
              <a:buChar char="Ø"/>
            </a:pPr>
            <a:r>
              <a:rPr lang="en-US" altLang="zh-CN" sz="3300" dirty="0">
                <a:latin typeface="Times" pitchFamily="2" charset="0"/>
                <a:ea typeface="Helvetica" charset="0"/>
                <a:cs typeface="Arial"/>
              </a:rPr>
              <a:t>U: Ultraviolet-exposure induced DNA damage </a:t>
            </a:r>
            <a:endParaRPr lang="en-US" altLang="zh-CN" sz="3300" b="1" dirty="0">
              <a:latin typeface="Times" pitchFamily="2" charset="0"/>
              <a:ea typeface="Helvetica" charset="0"/>
              <a:cs typeface="Arial"/>
            </a:endParaRPr>
          </a:p>
          <a:p>
            <a:pPr marL="228600" algn="l">
              <a:spcBef>
                <a:spcPts val="1000"/>
              </a:spcBef>
              <a:buFont typeface="Arial" panose="020B0604020202020204" pitchFamily="34" charset="0"/>
              <a:buChar char="•"/>
            </a:pPr>
            <a:endParaRPr lang="en-US" altLang="zh-CN" sz="3300" b="1" dirty="0">
              <a:latin typeface="Times" pitchFamily="2" charset="0"/>
              <a:ea typeface="Helvetica" charset="0"/>
              <a:cs typeface="Arial"/>
            </a:endParaRPr>
          </a:p>
        </p:txBody>
      </p:sp>
      <p:sp>
        <p:nvSpPr>
          <p:cNvPr id="7" name="Subtitle 2"/>
          <p:cNvSpPr txBox="1">
            <a:spLocks/>
          </p:cNvSpPr>
          <p:nvPr/>
        </p:nvSpPr>
        <p:spPr>
          <a:xfrm>
            <a:off x="338799" y="14154437"/>
            <a:ext cx="10005181" cy="837062"/>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00" dirty="0">
                <a:solidFill>
                  <a:schemeClr val="bg1"/>
                </a:solidFill>
                <a:latin typeface="Cambria" panose="02040503050406030204" pitchFamily="18" charset="0"/>
              </a:rPr>
              <a:t> </a:t>
            </a:r>
            <a:r>
              <a:rPr lang="en-US" sz="5300" b="1" dirty="0">
                <a:solidFill>
                  <a:schemeClr val="bg1"/>
                </a:solidFill>
                <a:latin typeface="Times" pitchFamily="2" charset="0"/>
                <a:ea typeface="Tahoma" panose="020B0604030504040204" pitchFamily="34" charset="0"/>
                <a:cs typeface="Tahoma" panose="020B0604030504040204" pitchFamily="34" charset="0"/>
              </a:rPr>
              <a:t>Hypotheses</a:t>
            </a:r>
            <a:endParaRPr lang="en-US" sz="5300" dirty="0">
              <a:solidFill>
                <a:schemeClr val="bg1"/>
              </a:solidFill>
              <a:latin typeface="Cambria" panose="02040503050406030204" pitchFamily="18" charset="0"/>
            </a:endParaRPr>
          </a:p>
        </p:txBody>
      </p:sp>
      <p:sp>
        <p:nvSpPr>
          <p:cNvPr id="8" name="Subtitle 2"/>
          <p:cNvSpPr txBox="1">
            <a:spLocks/>
          </p:cNvSpPr>
          <p:nvPr/>
        </p:nvSpPr>
        <p:spPr>
          <a:xfrm>
            <a:off x="338799" y="23085639"/>
            <a:ext cx="10005181" cy="7730100"/>
          </a:xfrm>
          <a:prstGeom prst="rect">
            <a:avLst/>
          </a:prstGeom>
          <a:ln>
            <a:solidFill>
              <a:srgbClr val="002060"/>
            </a:solidFill>
          </a:ln>
        </p:spPr>
        <p:txBody>
          <a:bodyPr vert="horz" lIns="97785" tIns="48892" rIns="97785" bIns="48892"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rtl="0" latinLnBrk="0">
              <a:spcBef>
                <a:spcPts val="0"/>
              </a:spcBef>
              <a:spcAft>
                <a:spcPts val="0"/>
              </a:spcAft>
              <a:buSzPct val="70000"/>
              <a:buFont typeface="Wingdings" pitchFamily="2" charset="2"/>
              <a:buChar char="Ø"/>
            </a:pPr>
            <a:endParaRPr lang="en-US" sz="3300" b="1" i="0" dirty="0">
              <a:solidFill>
                <a:srgbClr val="000000"/>
              </a:solidFill>
              <a:effectLst/>
              <a:latin typeface="Times New Roman" panose="02020603050405020304" pitchFamily="18" charset="0"/>
              <a:cs typeface="Times New Roman" panose="02020603050405020304" pitchFamily="18" charset="0"/>
            </a:endParaRPr>
          </a:p>
          <a:p>
            <a:pPr marL="457200" indent="-457200" algn="l" rtl="0" latinLnBrk="0">
              <a:spcBef>
                <a:spcPts val="0"/>
              </a:spcBef>
              <a:spcAft>
                <a:spcPts val="0"/>
              </a:spcAft>
              <a:buSzPct val="70000"/>
              <a:buFont typeface="Wingdings" pitchFamily="2" charset="2"/>
              <a:buChar char="Ø"/>
            </a:pPr>
            <a:r>
              <a:rPr lang="en-US" sz="3300" b="1" i="0" dirty="0">
                <a:solidFill>
                  <a:srgbClr val="000000"/>
                </a:solidFill>
                <a:effectLst/>
                <a:latin typeface="Times New Roman" panose="02020603050405020304" pitchFamily="18" charset="0"/>
                <a:cs typeface="Times New Roman" panose="02020603050405020304" pitchFamily="18" charset="0"/>
              </a:rPr>
              <a:t>Cell Culture Conditions: </a:t>
            </a:r>
            <a:r>
              <a:rPr lang="en-US" sz="3300" b="0" i="0" dirty="0">
                <a:solidFill>
                  <a:srgbClr val="000000"/>
                </a:solidFill>
                <a:effectLst/>
                <a:latin typeface="Times New Roman" panose="02020603050405020304" pitchFamily="18" charset="0"/>
                <a:cs typeface="Times New Roman" panose="02020603050405020304" pitchFamily="18" charset="0"/>
              </a:rPr>
              <a:t>Merkel Cells MKL-1 were grown and maintained in 10% FBS medium at 37</a:t>
            </a:r>
            <a:r>
              <a:rPr lang="en-US" sz="3300" b="0" i="0" baseline="30000" dirty="0">
                <a:solidFill>
                  <a:srgbClr val="000000"/>
                </a:solidFill>
                <a:effectLst/>
                <a:latin typeface="Times New Roman" panose="02020603050405020304" pitchFamily="18" charset="0"/>
                <a:cs typeface="Times New Roman" panose="02020603050405020304" pitchFamily="18" charset="0"/>
              </a:rPr>
              <a:t>o</a:t>
            </a:r>
            <a:r>
              <a:rPr lang="en-US" sz="3300" b="0" i="0" dirty="0">
                <a:solidFill>
                  <a:srgbClr val="000000"/>
                </a:solidFill>
                <a:effectLst/>
                <a:latin typeface="Times New Roman" panose="02020603050405020304" pitchFamily="18" charset="0"/>
                <a:cs typeface="Times New Roman" panose="02020603050405020304" pitchFamily="18" charset="0"/>
              </a:rPr>
              <a:t>C.</a:t>
            </a:r>
          </a:p>
          <a:p>
            <a:pPr marL="171450" indent="-171450" algn="l" rtl="0" latinLnBrk="0">
              <a:spcBef>
                <a:spcPts val="0"/>
              </a:spcBef>
              <a:spcAft>
                <a:spcPts val="0"/>
              </a:spcAft>
              <a:buSzPct val="70000"/>
              <a:buFont typeface="Wingdings" pitchFamily="2" charset="2"/>
              <a:buChar char="Ø"/>
            </a:pPr>
            <a:endParaRPr lang="en-US" sz="1100" b="0" i="0" dirty="0">
              <a:solidFill>
                <a:srgbClr val="000000"/>
              </a:solidFill>
              <a:effectLst/>
              <a:latin typeface="Times New Roman" panose="02020603050405020304" pitchFamily="18" charset="0"/>
              <a:cs typeface="Times New Roman" panose="02020603050405020304" pitchFamily="18" charset="0"/>
            </a:endParaRPr>
          </a:p>
          <a:p>
            <a:pPr marL="457200" indent="-457200" algn="l" rtl="0" latinLnBrk="0">
              <a:spcBef>
                <a:spcPts val="0"/>
              </a:spcBef>
              <a:spcAft>
                <a:spcPts val="0"/>
              </a:spcAft>
              <a:buSzPct val="70000"/>
              <a:buFont typeface="Wingdings" pitchFamily="2" charset="2"/>
              <a:buChar char="Ø"/>
            </a:pPr>
            <a:r>
              <a:rPr lang="en-US" sz="3300" b="1" i="0" dirty="0">
                <a:solidFill>
                  <a:srgbClr val="000000"/>
                </a:solidFill>
                <a:effectLst/>
                <a:latin typeface="Times New Roman" panose="02020603050405020304" pitchFamily="18" charset="0"/>
                <a:cs typeface="Times New Roman" panose="02020603050405020304" pitchFamily="18" charset="0"/>
              </a:rPr>
              <a:t>Cell viability: </a:t>
            </a:r>
            <a:r>
              <a:rPr lang="en-US" sz="3300" b="0" i="0" dirty="0">
                <a:solidFill>
                  <a:srgbClr val="000000"/>
                </a:solidFill>
                <a:effectLst/>
                <a:latin typeface="Times New Roman" panose="02020603050405020304" pitchFamily="18" charset="0"/>
                <a:cs typeface="Times New Roman" panose="02020603050405020304" pitchFamily="18" charset="0"/>
              </a:rPr>
              <a:t>Test cell sensitivity with inhibitors.</a:t>
            </a:r>
          </a:p>
          <a:p>
            <a:pPr marL="171450" indent="-171450" algn="l" rtl="0" latinLnBrk="0">
              <a:spcBef>
                <a:spcPts val="0"/>
              </a:spcBef>
              <a:spcAft>
                <a:spcPts val="0"/>
              </a:spcAft>
              <a:buSzPct val="70000"/>
              <a:buFont typeface="Wingdings" pitchFamily="2" charset="2"/>
              <a:buChar char="Ø"/>
            </a:pPr>
            <a:endParaRPr lang="en-US" sz="1100" b="0" i="0" dirty="0">
              <a:solidFill>
                <a:srgbClr val="222222"/>
              </a:solidFill>
              <a:effectLst/>
              <a:latin typeface="Times New Roman" panose="02020603050405020304" pitchFamily="18" charset="0"/>
              <a:cs typeface="Times New Roman" panose="02020603050405020304" pitchFamily="18" charset="0"/>
            </a:endParaRPr>
          </a:p>
          <a:p>
            <a:pPr marL="457200" indent="-457200" algn="l" rtl="0" latinLnBrk="0">
              <a:spcBef>
                <a:spcPts val="0"/>
              </a:spcBef>
              <a:spcAft>
                <a:spcPts val="0"/>
              </a:spcAft>
              <a:buSzPct val="70000"/>
              <a:buFont typeface="Wingdings" pitchFamily="2" charset="2"/>
              <a:buChar char="Ø"/>
            </a:pPr>
            <a:r>
              <a:rPr lang="en-US" sz="3300" b="1" i="0" dirty="0">
                <a:solidFill>
                  <a:srgbClr val="000000"/>
                </a:solidFill>
                <a:effectLst/>
                <a:latin typeface="Times New Roman" panose="02020603050405020304" pitchFamily="18" charset="0"/>
                <a:cs typeface="Times New Roman" panose="02020603050405020304" pitchFamily="18" charset="0"/>
              </a:rPr>
              <a:t>Immunoprecipitations (IP)-Western Blots</a:t>
            </a:r>
            <a:r>
              <a:rPr lang="en-US" sz="3300" b="0" i="0" dirty="0">
                <a:solidFill>
                  <a:srgbClr val="000000"/>
                </a:solidFill>
                <a:effectLst/>
                <a:latin typeface="Times New Roman" panose="02020603050405020304" pitchFamily="18" charset="0"/>
                <a:cs typeface="Times New Roman" panose="02020603050405020304" pitchFamily="18" charset="0"/>
              </a:rPr>
              <a:t>: Cells were treated with PRMT5 and PRMT1 on MKL-1 cells that overexpress SRSF1, SRSF3, SRSF7, and SRSF10 to detect protein-protein interactions. </a:t>
            </a:r>
          </a:p>
          <a:p>
            <a:pPr marL="171450" indent="-171450" algn="l" rtl="0" latinLnBrk="0">
              <a:spcBef>
                <a:spcPts val="0"/>
              </a:spcBef>
              <a:spcAft>
                <a:spcPts val="0"/>
              </a:spcAft>
              <a:buSzPct val="70000"/>
              <a:buFont typeface="Wingdings" pitchFamily="2" charset="2"/>
              <a:buChar char="Ø"/>
            </a:pPr>
            <a:endParaRPr lang="en-US" sz="1100" dirty="0">
              <a:solidFill>
                <a:srgbClr val="000000"/>
              </a:solidFill>
              <a:latin typeface="Times New Roman" panose="02020603050405020304" pitchFamily="18" charset="0"/>
              <a:cs typeface="Times New Roman" panose="02020603050405020304" pitchFamily="18" charset="0"/>
            </a:endParaRPr>
          </a:p>
          <a:p>
            <a:pPr marL="457200" indent="-457200" algn="l">
              <a:spcBef>
                <a:spcPts val="0"/>
              </a:spcBef>
              <a:buSzPct val="70000"/>
              <a:buFont typeface="Wingdings" pitchFamily="2" charset="2"/>
              <a:buChar char="Ø"/>
            </a:pPr>
            <a:r>
              <a:rPr lang="en-US" sz="3300" b="1" i="0" dirty="0">
                <a:solidFill>
                  <a:srgbClr val="000000"/>
                </a:solidFill>
                <a:effectLst/>
                <a:latin typeface="Times New Roman" panose="02020603050405020304" pitchFamily="18" charset="0"/>
                <a:cs typeface="Times New Roman" panose="02020603050405020304" pitchFamily="18" charset="0"/>
              </a:rPr>
              <a:t>Chip-qPCR</a:t>
            </a:r>
            <a:r>
              <a:rPr lang="en-US" sz="3300" b="0" i="0" dirty="0">
                <a:solidFill>
                  <a:srgbClr val="000000"/>
                </a:solidFill>
                <a:effectLst/>
                <a:latin typeface="Times New Roman" panose="02020603050405020304" pitchFamily="18" charset="0"/>
                <a:cs typeface="Times New Roman" panose="02020603050405020304" pitchFamily="18" charset="0"/>
              </a:rPr>
              <a:t>: Chromatin DNA was extracted. </a:t>
            </a:r>
            <a:r>
              <a:rPr lang="en-US" sz="3300" dirty="0">
                <a:solidFill>
                  <a:schemeClr val="bg2">
                    <a:lumMod val="10000"/>
                  </a:schemeClr>
                </a:solidFill>
                <a:latin typeface="Times New Roman" panose="02020603050405020304" pitchFamily="18" charset="0"/>
                <a:ea typeface="Tahoma" panose="020B0604030504040204" pitchFamily="34" charset="0"/>
                <a:cs typeface="Times New Roman" panose="02020603050405020304" pitchFamily="18" charset="0"/>
              </a:rPr>
              <a:t>Performed ChIP-qPCR to analyze histone modifications at the promoter regions of genes associated with neuroendocrine cell differentiation. </a:t>
            </a:r>
          </a:p>
          <a:p>
            <a:pPr marL="171450" indent="-171450" algn="l" rtl="0" latinLnBrk="0">
              <a:spcBef>
                <a:spcPts val="0"/>
              </a:spcBef>
              <a:spcAft>
                <a:spcPts val="0"/>
              </a:spcAft>
              <a:buSzPct val="70000"/>
              <a:buFont typeface="Wingdings" pitchFamily="2" charset="2"/>
              <a:buChar char="Ø"/>
            </a:pPr>
            <a:endParaRPr lang="en-US" sz="1100" b="1" i="0" dirty="0">
              <a:solidFill>
                <a:srgbClr val="222222"/>
              </a:solidFill>
              <a:effectLst/>
              <a:latin typeface="Times New Roman" panose="02020603050405020304" pitchFamily="18" charset="0"/>
              <a:cs typeface="Times New Roman" panose="02020603050405020304" pitchFamily="18" charset="0"/>
            </a:endParaRPr>
          </a:p>
          <a:p>
            <a:pPr marL="457200" indent="-457200" algn="l" rtl="0" latinLnBrk="0">
              <a:spcBef>
                <a:spcPts val="0"/>
              </a:spcBef>
              <a:spcAft>
                <a:spcPts val="0"/>
              </a:spcAft>
              <a:buSzPct val="70000"/>
              <a:buFont typeface="Wingdings" pitchFamily="2" charset="2"/>
              <a:buChar char="Ø"/>
            </a:pPr>
            <a:r>
              <a:rPr lang="en-US" sz="3300" b="1" i="0" dirty="0">
                <a:solidFill>
                  <a:srgbClr val="000000"/>
                </a:solidFill>
                <a:effectLst/>
                <a:latin typeface="Times New Roman" panose="02020603050405020304" pitchFamily="18" charset="0"/>
                <a:cs typeface="Times New Roman" panose="02020603050405020304" pitchFamily="18" charset="0"/>
              </a:rPr>
              <a:t>RT-qPCR: </a:t>
            </a:r>
            <a:r>
              <a:rPr lang="en-US" sz="3300" b="0" i="0" dirty="0">
                <a:solidFill>
                  <a:srgbClr val="000000"/>
                </a:solidFill>
                <a:effectLst/>
                <a:latin typeface="Times New Roman" panose="02020603050405020304" pitchFamily="18" charset="0"/>
                <a:cs typeface="Times New Roman" panose="02020603050405020304" pitchFamily="18" charset="0"/>
              </a:rPr>
              <a:t>extracted genomic DNA and reverse transcribed. It was used to understand transcription sites and study gene expression. </a:t>
            </a:r>
            <a:endParaRPr lang="en-US" sz="3300" dirty="0">
              <a:latin typeface="Cambria" panose="02040503050406030204" pitchFamily="18" charset="0"/>
            </a:endParaRPr>
          </a:p>
          <a:p>
            <a:pPr algn="just">
              <a:spcBef>
                <a:spcPts val="0"/>
              </a:spcBef>
            </a:pPr>
            <a:endParaRPr lang="en-US" sz="3300" dirty="0">
              <a:latin typeface="Cambria" panose="02040503050406030204" pitchFamily="18" charset="0"/>
            </a:endParaRPr>
          </a:p>
          <a:p>
            <a:pPr algn="just">
              <a:spcBef>
                <a:spcPts val="0"/>
              </a:spcBef>
            </a:pPr>
            <a:endParaRPr lang="en-US" sz="3300" dirty="0">
              <a:latin typeface="Cambria" panose="02040503050406030204" pitchFamily="18" charset="0"/>
            </a:endParaRPr>
          </a:p>
          <a:p>
            <a:pPr algn="just">
              <a:spcBef>
                <a:spcPts val="0"/>
              </a:spcBef>
            </a:pPr>
            <a:endParaRPr lang="en-US" sz="3300" dirty="0">
              <a:latin typeface="Cambria" panose="02040503050406030204" pitchFamily="18" charset="0"/>
            </a:endParaRPr>
          </a:p>
          <a:p>
            <a:pPr marL="366715" indent="-366715" algn="just">
              <a:spcBef>
                <a:spcPts val="0"/>
              </a:spcBef>
              <a:buFont typeface="Arial" panose="020B0604020202020204" pitchFamily="34" charset="0"/>
              <a:buChar char="•"/>
            </a:pPr>
            <a:endParaRPr lang="en-US" sz="3300" dirty="0">
              <a:latin typeface="Cambria" panose="02040503050406030204" pitchFamily="18" charset="0"/>
            </a:endParaRPr>
          </a:p>
          <a:p>
            <a:pPr algn="just">
              <a:spcBef>
                <a:spcPts val="0"/>
              </a:spcBef>
            </a:pPr>
            <a:endParaRPr lang="en-US" sz="3300" dirty="0">
              <a:latin typeface="Cambria" panose="02040503050406030204" pitchFamily="18" charset="0"/>
            </a:endParaRPr>
          </a:p>
          <a:p>
            <a:pPr marL="366715" indent="-366715" algn="just">
              <a:spcBef>
                <a:spcPts val="0"/>
              </a:spcBef>
              <a:buFont typeface="Arial" panose="020B0604020202020204" pitchFamily="34" charset="0"/>
              <a:buChar char="•"/>
            </a:pPr>
            <a:endParaRPr lang="en-US" sz="3300" dirty="0">
              <a:latin typeface="Cambria" panose="02040503050406030204" pitchFamily="18" charset="0"/>
            </a:endParaRPr>
          </a:p>
          <a:p>
            <a:pPr marL="366715" indent="-366715" algn="just">
              <a:spcBef>
                <a:spcPts val="0"/>
              </a:spcBef>
              <a:buFont typeface="Arial" panose="020B0604020202020204" pitchFamily="34" charset="0"/>
              <a:buChar char="•"/>
            </a:pPr>
            <a:endParaRPr lang="en-US" sz="3300" dirty="0">
              <a:latin typeface="Cambria" panose="02040503050406030204" pitchFamily="18" charset="0"/>
            </a:endParaRPr>
          </a:p>
          <a:p>
            <a:pPr marL="366715" indent="-366715" algn="just">
              <a:spcBef>
                <a:spcPts val="0"/>
              </a:spcBef>
              <a:buFont typeface="Arial" panose="020B0604020202020204" pitchFamily="34" charset="0"/>
              <a:buChar char="•"/>
            </a:pPr>
            <a:endParaRPr lang="en-US" sz="3300" dirty="0">
              <a:latin typeface="Cambria" panose="02040503050406030204" pitchFamily="18" charset="0"/>
            </a:endParaRPr>
          </a:p>
          <a:p>
            <a:pPr algn="l">
              <a:spcBef>
                <a:spcPts val="0"/>
              </a:spcBef>
            </a:pPr>
            <a:endParaRPr lang="en-US" sz="3300" dirty="0">
              <a:latin typeface="Cambria" panose="02040503050406030204" pitchFamily="18" charset="0"/>
            </a:endParaRPr>
          </a:p>
          <a:p>
            <a:pPr algn="just">
              <a:spcBef>
                <a:spcPts val="0"/>
              </a:spcBef>
            </a:pPr>
            <a:endParaRPr lang="en-US" sz="3300" dirty="0">
              <a:latin typeface="Cambria" panose="02040503050406030204" pitchFamily="18" charset="0"/>
            </a:endParaRPr>
          </a:p>
          <a:p>
            <a:pPr algn="l">
              <a:spcBef>
                <a:spcPts val="0"/>
              </a:spcBef>
            </a:pPr>
            <a:endParaRPr lang="en-US" sz="3300" dirty="0">
              <a:latin typeface="Cambria" panose="02040503050406030204" pitchFamily="18" charset="0"/>
            </a:endParaRPr>
          </a:p>
          <a:p>
            <a:pPr algn="l">
              <a:spcBef>
                <a:spcPts val="0"/>
              </a:spcBef>
            </a:pPr>
            <a:endParaRPr lang="en-US" sz="3300" dirty="0">
              <a:latin typeface="Cambria" panose="02040503050406030204" pitchFamily="18" charset="0"/>
            </a:endParaRPr>
          </a:p>
          <a:p>
            <a:pPr algn="l">
              <a:spcBef>
                <a:spcPts val="0"/>
              </a:spcBef>
            </a:pPr>
            <a:endParaRPr lang="en-US" sz="3300" dirty="0">
              <a:latin typeface="Cambria" panose="02040503050406030204" pitchFamily="18" charset="0"/>
            </a:endParaRPr>
          </a:p>
        </p:txBody>
      </p:sp>
      <p:sp>
        <p:nvSpPr>
          <p:cNvPr id="9" name="Subtitle 2"/>
          <p:cNvSpPr txBox="1">
            <a:spLocks/>
          </p:cNvSpPr>
          <p:nvPr/>
        </p:nvSpPr>
        <p:spPr>
          <a:xfrm>
            <a:off x="11101670" y="4692357"/>
            <a:ext cx="18035733" cy="890384"/>
          </a:xfrm>
          <a:prstGeom prst="rect">
            <a:avLst/>
          </a:prstGeom>
          <a:solidFill>
            <a:srgbClr val="002060"/>
          </a:solidFill>
          <a:ln>
            <a:solidFill>
              <a:srgbClr val="002060"/>
            </a:solidFill>
          </a:ln>
        </p:spPr>
        <p:txBody>
          <a:bodyPr vert="horz" lIns="97785" tIns="48892" rIns="97785" bIns="48892"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ctr"/>
            <a:r>
              <a:rPr lang="en-US" sz="5300" b="1" dirty="0">
                <a:solidFill>
                  <a:schemeClr val="bg1"/>
                </a:solidFill>
                <a:latin typeface="Times" pitchFamily="2" charset="0"/>
                <a:cs typeface="Arial"/>
              </a:rPr>
              <a:t>Virus Positive MCC vs. Virus Negative MCC</a:t>
            </a:r>
            <a:endParaRPr lang="en-US" sz="5300" dirty="0">
              <a:solidFill>
                <a:schemeClr val="bg1"/>
              </a:solidFill>
              <a:latin typeface="Times" pitchFamily="2" charset="0"/>
              <a:cs typeface="Arial"/>
            </a:endParaRPr>
          </a:p>
        </p:txBody>
      </p:sp>
      <p:sp>
        <p:nvSpPr>
          <p:cNvPr id="12" name="Subtitle 2"/>
          <p:cNvSpPr txBox="1">
            <a:spLocks/>
          </p:cNvSpPr>
          <p:nvPr/>
        </p:nvSpPr>
        <p:spPr>
          <a:xfrm>
            <a:off x="29773864" y="14415668"/>
            <a:ext cx="10146781" cy="8484165"/>
          </a:xfrm>
          <a:prstGeom prst="rect">
            <a:avLst/>
          </a:prstGeom>
          <a:noFill/>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392" dirty="0">
              <a:latin typeface="Cambria" panose="02040503050406030204" pitchFamily="18" charset="0"/>
            </a:endParaRPr>
          </a:p>
          <a:p>
            <a:endParaRPr lang="en-US" sz="3600" dirty="0">
              <a:latin typeface="Times" pitchFamily="2" charset="0"/>
            </a:endParaRPr>
          </a:p>
          <a:p>
            <a:endParaRPr lang="en-US" sz="3600" dirty="0">
              <a:latin typeface="Times" pitchFamily="2" charset="0"/>
            </a:endParaRPr>
          </a:p>
        </p:txBody>
      </p:sp>
      <p:sp>
        <p:nvSpPr>
          <p:cNvPr id="13" name="Subtitle 2"/>
          <p:cNvSpPr txBox="1">
            <a:spLocks/>
          </p:cNvSpPr>
          <p:nvPr/>
        </p:nvSpPr>
        <p:spPr>
          <a:xfrm>
            <a:off x="346530" y="4698698"/>
            <a:ext cx="10005181" cy="837062"/>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00" dirty="0">
                <a:solidFill>
                  <a:schemeClr val="bg1"/>
                </a:solidFill>
                <a:latin typeface="Cambria" panose="02040503050406030204" pitchFamily="18" charset="0"/>
              </a:rPr>
              <a:t>Introduction</a:t>
            </a:r>
          </a:p>
        </p:txBody>
      </p:sp>
      <p:sp>
        <p:nvSpPr>
          <p:cNvPr id="15" name="Subtitle 2"/>
          <p:cNvSpPr txBox="1">
            <a:spLocks/>
          </p:cNvSpPr>
          <p:nvPr/>
        </p:nvSpPr>
        <p:spPr>
          <a:xfrm>
            <a:off x="29698430" y="4655819"/>
            <a:ext cx="10268503" cy="837062"/>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00" dirty="0">
                <a:solidFill>
                  <a:schemeClr val="bg1"/>
                </a:solidFill>
                <a:latin typeface="Cambria" panose="02040503050406030204" pitchFamily="18" charset="0"/>
              </a:rPr>
              <a:t>Results</a:t>
            </a:r>
          </a:p>
        </p:txBody>
      </p:sp>
      <p:sp>
        <p:nvSpPr>
          <p:cNvPr id="16" name="Subtitle 2"/>
          <p:cNvSpPr txBox="1">
            <a:spLocks/>
          </p:cNvSpPr>
          <p:nvPr/>
        </p:nvSpPr>
        <p:spPr>
          <a:xfrm>
            <a:off x="11118685" y="5742697"/>
            <a:ext cx="17998182" cy="7311821"/>
          </a:xfrm>
          <a:prstGeom prst="rect">
            <a:avLst/>
          </a:prstGeom>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392" dirty="0">
              <a:latin typeface="Cambria" panose="02040503050406030204" pitchFamily="18" charset="0"/>
            </a:endParaRPr>
          </a:p>
        </p:txBody>
      </p:sp>
      <p:sp>
        <p:nvSpPr>
          <p:cNvPr id="17" name="Subtitle 2"/>
          <p:cNvSpPr txBox="1">
            <a:spLocks/>
          </p:cNvSpPr>
          <p:nvPr/>
        </p:nvSpPr>
        <p:spPr>
          <a:xfrm>
            <a:off x="29785192" y="13285445"/>
            <a:ext cx="10181741" cy="837062"/>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00" dirty="0">
                <a:solidFill>
                  <a:schemeClr val="bg1"/>
                </a:solidFill>
                <a:latin typeface="Cambria" panose="02040503050406030204" pitchFamily="18" charset="0"/>
              </a:rPr>
              <a:t>Summary</a:t>
            </a:r>
          </a:p>
        </p:txBody>
      </p:sp>
      <p:sp>
        <p:nvSpPr>
          <p:cNvPr id="18" name="Subtitle 2"/>
          <p:cNvSpPr txBox="1">
            <a:spLocks/>
          </p:cNvSpPr>
          <p:nvPr/>
        </p:nvSpPr>
        <p:spPr>
          <a:xfrm>
            <a:off x="29830090" y="23156926"/>
            <a:ext cx="10005181" cy="719230"/>
          </a:xfrm>
          <a:prstGeom prst="rect">
            <a:avLst/>
          </a:prstGeom>
          <a:solidFill>
            <a:srgbClr val="002060"/>
          </a:solidFill>
          <a:ln>
            <a:solidFill>
              <a:srgbClr val="002060"/>
            </a:solidFill>
          </a:ln>
        </p:spPr>
        <p:txBody>
          <a:bodyPr vert="horz" lIns="97785" tIns="48892" rIns="97785" bIns="48892"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dirty="0">
                <a:solidFill>
                  <a:schemeClr val="bg1"/>
                </a:solidFill>
                <a:latin typeface="Cambria" panose="02040503050406030204" pitchFamily="18" charset="0"/>
              </a:rPr>
              <a:t>Acknowledgements</a:t>
            </a:r>
          </a:p>
        </p:txBody>
      </p:sp>
      <p:sp>
        <p:nvSpPr>
          <p:cNvPr id="19" name="Subtitle 2"/>
          <p:cNvSpPr txBox="1">
            <a:spLocks/>
          </p:cNvSpPr>
          <p:nvPr/>
        </p:nvSpPr>
        <p:spPr>
          <a:xfrm>
            <a:off x="29698430" y="5883909"/>
            <a:ext cx="10356459" cy="6991907"/>
          </a:xfrm>
          <a:prstGeom prst="rect">
            <a:avLst/>
          </a:prstGeom>
          <a:noFill/>
          <a:ln>
            <a:solidFill>
              <a:srgbClr val="002060"/>
            </a:solidFill>
          </a:ln>
        </p:spPr>
        <p:txBody>
          <a:bodyPr vert="horz" lIns="97785" tIns="48892" rIns="97785" bIns="48892"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500" dirty="0">
              <a:solidFill>
                <a:schemeClr val="accent2">
                  <a:lumMod val="50000"/>
                </a:schemeClr>
              </a:solidFill>
              <a:latin typeface="Times" pitchFamily="2" charset="0"/>
            </a:endParaRPr>
          </a:p>
          <a:p>
            <a:pPr algn="l">
              <a:spcBef>
                <a:spcPts val="0"/>
              </a:spcBef>
            </a:pPr>
            <a:endParaRPr lang="en-US" sz="3500" dirty="0">
              <a:solidFill>
                <a:schemeClr val="accent2">
                  <a:lumMod val="50000"/>
                </a:schemeClr>
              </a:solidFill>
              <a:latin typeface="Times" pitchFamily="2" charset="0"/>
            </a:endParaRPr>
          </a:p>
          <a:p>
            <a:pPr algn="l">
              <a:spcBef>
                <a:spcPts val="0"/>
              </a:spcBef>
            </a:pPr>
            <a:endParaRPr lang="en-US" sz="3500" dirty="0">
              <a:solidFill>
                <a:schemeClr val="accent2">
                  <a:lumMod val="50000"/>
                </a:schemeClr>
              </a:solidFill>
              <a:latin typeface="Times" pitchFamily="2" charset="0"/>
            </a:endParaRPr>
          </a:p>
          <a:p>
            <a:pPr algn="l">
              <a:spcBef>
                <a:spcPts val="0"/>
              </a:spcBef>
            </a:pPr>
            <a:endParaRPr lang="en-US" sz="3500" dirty="0">
              <a:solidFill>
                <a:schemeClr val="accent2">
                  <a:lumMod val="50000"/>
                </a:schemeClr>
              </a:solidFill>
              <a:latin typeface="Times" pitchFamily="2" charset="0"/>
            </a:endParaRPr>
          </a:p>
          <a:p>
            <a:pPr algn="l">
              <a:spcBef>
                <a:spcPts val="0"/>
              </a:spcBef>
            </a:pPr>
            <a:endParaRPr lang="en-US" sz="3500" dirty="0">
              <a:solidFill>
                <a:schemeClr val="accent2">
                  <a:lumMod val="50000"/>
                </a:schemeClr>
              </a:solidFill>
              <a:latin typeface="Times" pitchFamily="2" charset="0"/>
            </a:endParaRPr>
          </a:p>
          <a:p>
            <a:pPr algn="l">
              <a:spcBef>
                <a:spcPts val="0"/>
              </a:spcBef>
            </a:pPr>
            <a:endParaRPr lang="en-US" sz="3500" dirty="0">
              <a:solidFill>
                <a:schemeClr val="accent2">
                  <a:lumMod val="50000"/>
                </a:schemeClr>
              </a:solidFill>
              <a:latin typeface="Times" pitchFamily="2" charset="0"/>
            </a:endParaRPr>
          </a:p>
          <a:p>
            <a:pPr algn="l">
              <a:spcBef>
                <a:spcPts val="0"/>
              </a:spcBef>
            </a:pPr>
            <a:endParaRPr lang="en-US" sz="3500" dirty="0">
              <a:solidFill>
                <a:schemeClr val="accent2">
                  <a:lumMod val="50000"/>
                </a:schemeClr>
              </a:solidFill>
              <a:latin typeface="Times" pitchFamily="2" charset="0"/>
            </a:endParaRPr>
          </a:p>
          <a:p>
            <a:pPr algn="l">
              <a:spcBef>
                <a:spcPts val="0"/>
              </a:spcBef>
            </a:pPr>
            <a:endParaRPr lang="en-US" sz="3500" dirty="0">
              <a:solidFill>
                <a:schemeClr val="accent2">
                  <a:lumMod val="50000"/>
                </a:schemeClr>
              </a:solidFill>
              <a:latin typeface="Times" pitchFamily="2" charset="0"/>
            </a:endParaRPr>
          </a:p>
          <a:p>
            <a:pPr algn="l">
              <a:spcBef>
                <a:spcPts val="0"/>
              </a:spcBef>
            </a:pPr>
            <a:endParaRPr lang="en-US" sz="3500" dirty="0">
              <a:solidFill>
                <a:schemeClr val="accent2">
                  <a:lumMod val="50000"/>
                </a:schemeClr>
              </a:solidFill>
              <a:latin typeface="Times" pitchFamily="2" charset="0"/>
            </a:endParaRPr>
          </a:p>
          <a:p>
            <a:pPr algn="l">
              <a:spcBef>
                <a:spcPts val="0"/>
              </a:spcBef>
            </a:pPr>
            <a:endParaRPr lang="en-US" sz="3500" dirty="0">
              <a:solidFill>
                <a:schemeClr val="accent2">
                  <a:lumMod val="50000"/>
                </a:schemeClr>
              </a:solidFill>
              <a:latin typeface="Times" pitchFamily="2" charset="0"/>
            </a:endParaRPr>
          </a:p>
          <a:p>
            <a:pPr algn="l">
              <a:spcBef>
                <a:spcPts val="0"/>
              </a:spcBef>
            </a:pPr>
            <a:endParaRPr lang="en-US" sz="3500" dirty="0">
              <a:solidFill>
                <a:schemeClr val="accent2">
                  <a:lumMod val="50000"/>
                </a:schemeClr>
              </a:solidFill>
              <a:latin typeface="Times" pitchFamily="2" charset="0"/>
            </a:endParaRPr>
          </a:p>
          <a:p>
            <a:pPr>
              <a:spcBef>
                <a:spcPts val="0"/>
              </a:spcBef>
            </a:pPr>
            <a:r>
              <a:rPr lang="en-US" sz="3500" b="1" dirty="0">
                <a:latin typeface="Times" pitchFamily="2" charset="0"/>
              </a:rPr>
              <a:t>  </a:t>
            </a:r>
          </a:p>
          <a:p>
            <a:pPr>
              <a:spcBef>
                <a:spcPts val="0"/>
              </a:spcBef>
            </a:pPr>
            <a:endParaRPr lang="en-US" sz="3500" b="1" dirty="0">
              <a:latin typeface="Times" pitchFamily="2" charset="0"/>
            </a:endParaRPr>
          </a:p>
          <a:p>
            <a:pPr>
              <a:spcBef>
                <a:spcPts val="0"/>
              </a:spcBef>
            </a:pPr>
            <a:endParaRPr lang="en-US" sz="2800" b="1" dirty="0">
              <a:latin typeface="Times" pitchFamily="2" charset="0"/>
            </a:endParaRPr>
          </a:p>
          <a:p>
            <a:pPr>
              <a:spcBef>
                <a:spcPts val="0"/>
              </a:spcBef>
            </a:pPr>
            <a:r>
              <a:rPr lang="en-US" sz="3500" b="1" dirty="0">
                <a:latin typeface="Times" pitchFamily="2" charset="0"/>
              </a:rPr>
              <a:t>PRMT5-mediated arginine methylation of SRSFs increases their affinities with m</a:t>
            </a:r>
            <a:r>
              <a:rPr lang="en-US" sz="3500" b="1" baseline="30000" dirty="0">
                <a:latin typeface="Times" pitchFamily="2" charset="0"/>
              </a:rPr>
              <a:t>6</a:t>
            </a:r>
            <a:r>
              <a:rPr lang="en-US" sz="3500" b="1" dirty="0">
                <a:latin typeface="Times" pitchFamily="2" charset="0"/>
              </a:rPr>
              <a:t>A reader YTHDC1. </a:t>
            </a:r>
            <a:endParaRPr lang="en-US" sz="3500" b="1" dirty="0">
              <a:latin typeface="Cambria" panose="02040503050406030204" pitchFamily="18" charset="0"/>
            </a:endParaRPr>
          </a:p>
        </p:txBody>
      </p:sp>
      <p:sp>
        <p:nvSpPr>
          <p:cNvPr id="30" name="Subtitle 2"/>
          <p:cNvSpPr txBox="1">
            <a:spLocks/>
          </p:cNvSpPr>
          <p:nvPr/>
        </p:nvSpPr>
        <p:spPr>
          <a:xfrm>
            <a:off x="11149692" y="13316017"/>
            <a:ext cx="18035733" cy="862695"/>
          </a:xfrm>
          <a:prstGeom prst="rect">
            <a:avLst/>
          </a:prstGeom>
          <a:solidFill>
            <a:srgbClr val="002060"/>
          </a:solidFill>
          <a:ln>
            <a:solidFill>
              <a:srgbClr val="002060"/>
            </a:solidFill>
          </a:ln>
        </p:spPr>
        <p:txBody>
          <a:bodyPr vert="horz" lIns="97785" tIns="48892" rIns="97785" bIns="48892"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00" dirty="0">
                <a:solidFill>
                  <a:schemeClr val="bg1"/>
                </a:solidFill>
                <a:latin typeface="Cambria" panose="02040503050406030204" pitchFamily="18" charset="0"/>
              </a:rPr>
              <a:t> RT-qPCR Data</a:t>
            </a:r>
          </a:p>
        </p:txBody>
      </p:sp>
      <p:sp>
        <p:nvSpPr>
          <p:cNvPr id="33" name="Subtitle 2"/>
          <p:cNvSpPr txBox="1">
            <a:spLocks/>
          </p:cNvSpPr>
          <p:nvPr/>
        </p:nvSpPr>
        <p:spPr>
          <a:xfrm>
            <a:off x="11118685" y="23085640"/>
            <a:ext cx="18174202" cy="7730099"/>
          </a:xfrm>
          <a:prstGeom prst="rect">
            <a:avLst/>
          </a:prstGeom>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392" dirty="0">
              <a:latin typeface="Cambria" panose="02040503050406030204" pitchFamily="18" charset="0"/>
            </a:endParaRPr>
          </a:p>
        </p:txBody>
      </p:sp>
      <p:sp>
        <p:nvSpPr>
          <p:cNvPr id="149" name="Subtitle 2"/>
          <p:cNvSpPr txBox="1">
            <a:spLocks/>
          </p:cNvSpPr>
          <p:nvPr/>
        </p:nvSpPr>
        <p:spPr>
          <a:xfrm>
            <a:off x="11118684" y="21924583"/>
            <a:ext cx="18174201" cy="975250"/>
          </a:xfrm>
          <a:prstGeom prst="rect">
            <a:avLst/>
          </a:prstGeom>
          <a:solidFill>
            <a:srgbClr val="002060"/>
          </a:solidFill>
          <a:ln>
            <a:solidFill>
              <a:srgbClr val="002060"/>
            </a:solidFill>
          </a:ln>
        </p:spPr>
        <p:txBody>
          <a:bodyPr vert="horz" lIns="97785" tIns="48892" rIns="97785" bIns="48892"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ctr"/>
            <a:r>
              <a:rPr lang="en-US" sz="5300" b="1" dirty="0">
                <a:solidFill>
                  <a:schemeClr val="bg1"/>
                </a:solidFill>
                <a:latin typeface="Times" pitchFamily="2" charset="0"/>
                <a:cs typeface="Arial"/>
              </a:rPr>
              <a:t>Why PRMT5?</a:t>
            </a:r>
          </a:p>
        </p:txBody>
      </p:sp>
      <p:sp>
        <p:nvSpPr>
          <p:cNvPr id="31" name="Subtitle 2"/>
          <p:cNvSpPr txBox="1">
            <a:spLocks/>
          </p:cNvSpPr>
          <p:nvPr/>
        </p:nvSpPr>
        <p:spPr>
          <a:xfrm>
            <a:off x="11118684" y="14480147"/>
            <a:ext cx="18081613" cy="7207991"/>
          </a:xfrm>
          <a:prstGeom prst="rect">
            <a:avLst/>
          </a:prstGeom>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392" dirty="0">
              <a:latin typeface="Cambria" panose="02040503050406030204" pitchFamily="18" charset="0"/>
            </a:endParaRPr>
          </a:p>
        </p:txBody>
      </p:sp>
      <p:sp>
        <p:nvSpPr>
          <p:cNvPr id="85" name="Subtitle 2"/>
          <p:cNvSpPr txBox="1">
            <a:spLocks/>
          </p:cNvSpPr>
          <p:nvPr/>
        </p:nvSpPr>
        <p:spPr>
          <a:xfrm>
            <a:off x="29773863" y="27223128"/>
            <a:ext cx="10193070" cy="3654661"/>
          </a:xfrm>
          <a:prstGeom prst="rect">
            <a:avLst/>
          </a:prstGeom>
          <a:noFill/>
          <a:ln>
            <a:solidFill>
              <a:srgbClr val="002060"/>
            </a:solidFill>
          </a:ln>
        </p:spPr>
        <p:txBody>
          <a:bodyPr vert="horz" lIns="97785" tIns="48892" rIns="97785" bIns="48892"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just">
              <a:spcBef>
                <a:spcPts val="1000"/>
              </a:spcBef>
              <a:buSzPct val="70000"/>
              <a:buFont typeface="Wingdings" pitchFamily="2" charset="2"/>
              <a:buChar char="Ø"/>
            </a:pPr>
            <a:r>
              <a:rPr lang="en-US" sz="2600" b="0" dirty="0">
                <a:effectLst/>
                <a:latin typeface="Times New Roman" panose="02020603050405020304" pitchFamily="18" charset="0"/>
                <a:cs typeface="Times New Roman" panose="02020603050405020304" pitchFamily="18" charset="0"/>
              </a:rPr>
              <a:t>Shailesh H., Zakaria Z. Z., Baiocchi R., Sif S. Protein arginine methyltransferase 5 (PRMT5) dysregulation in cancer. Oncotarget. 2018; 9: 36705-36718. </a:t>
            </a:r>
          </a:p>
          <a:p>
            <a:pPr marL="457200" indent="-457200" algn="just">
              <a:spcBef>
                <a:spcPts val="1000"/>
              </a:spcBef>
              <a:buSzPct val="70000"/>
              <a:buFont typeface="Wingdings" pitchFamily="2" charset="2"/>
              <a:buChar char="Ø"/>
            </a:pPr>
            <a:r>
              <a:rPr lang="en-US" sz="2600" dirty="0">
                <a:latin typeface="Times New Roman" panose="02020603050405020304" pitchFamily="18" charset="0"/>
                <a:cs typeface="Times New Roman" panose="02020603050405020304" pitchFamily="18" charset="0"/>
              </a:rPr>
              <a:t>https://</a:t>
            </a:r>
            <a:r>
              <a:rPr lang="en-US" sz="2600" dirty="0" err="1">
                <a:latin typeface="Times New Roman" panose="02020603050405020304" pitchFamily="18" charset="0"/>
                <a:cs typeface="Times New Roman" panose="02020603050405020304" pitchFamily="18" charset="0"/>
              </a:rPr>
              <a:t>merkelcell.org</a:t>
            </a:r>
            <a:endParaRPr lang="en-US" sz="2600" dirty="0">
              <a:latin typeface="Times New Roman" panose="02020603050405020304" pitchFamily="18" charset="0"/>
              <a:cs typeface="Times New Roman" panose="02020603050405020304" pitchFamily="18" charset="0"/>
            </a:endParaRPr>
          </a:p>
          <a:p>
            <a:pPr marL="457200" indent="-457200" algn="just">
              <a:spcBef>
                <a:spcPts val="1000"/>
              </a:spcBef>
              <a:buSzPct val="70000"/>
              <a:buFont typeface="Wingdings" pitchFamily="2" charset="2"/>
              <a:buChar char="Ø"/>
            </a:pPr>
            <a:r>
              <a:rPr lang="en-US" sz="2600" b="0" i="0" dirty="0">
                <a:effectLst/>
                <a:latin typeface="Times New Roman" panose="02020603050405020304" pitchFamily="18" charset="0"/>
                <a:cs typeface="Times New Roman" panose="02020603050405020304" pitchFamily="18" charset="0"/>
              </a:rPr>
              <a:t>Tanda, E et al., Merkel Cell Carcinoma: An Immunotherapy Fairy-Tale?. </a:t>
            </a:r>
            <a:r>
              <a:rPr lang="en-US" sz="2600" b="0" i="1" dirty="0">
                <a:effectLst/>
                <a:latin typeface="Times New Roman" panose="02020603050405020304" pitchFamily="18" charset="0"/>
                <a:cs typeface="Times New Roman" panose="02020603050405020304" pitchFamily="18" charset="0"/>
              </a:rPr>
              <a:t>Frontiers in oncology</a:t>
            </a:r>
            <a:r>
              <a:rPr lang="en-US" sz="2600" b="0" i="0" dirty="0">
                <a:effectLst/>
                <a:latin typeface="Times New Roman" panose="02020603050405020304" pitchFamily="18" charset="0"/>
                <a:cs typeface="Times New Roman" panose="02020603050405020304" pitchFamily="18" charset="0"/>
              </a:rPr>
              <a:t>, (2021), </a:t>
            </a:r>
            <a:r>
              <a:rPr lang="en-US" sz="2600" b="0" i="1" dirty="0">
                <a:effectLst/>
                <a:latin typeface="Times New Roman" panose="02020603050405020304" pitchFamily="18" charset="0"/>
                <a:cs typeface="Times New Roman" panose="02020603050405020304" pitchFamily="18" charset="0"/>
              </a:rPr>
              <a:t>11</a:t>
            </a:r>
            <a:r>
              <a:rPr lang="en-US" sz="2600" b="0" i="0" dirty="0">
                <a:effectLst/>
                <a:latin typeface="Times New Roman" panose="02020603050405020304" pitchFamily="18" charset="0"/>
                <a:cs typeface="Times New Roman" panose="02020603050405020304" pitchFamily="18" charset="0"/>
              </a:rPr>
              <a:t>, 739006. https://doi.org/10.3389/fonc.2021.739006</a:t>
            </a:r>
          </a:p>
          <a:p>
            <a:pPr marL="457200" indent="-457200" algn="just">
              <a:spcBef>
                <a:spcPts val="1000"/>
              </a:spcBef>
              <a:buSzPct val="70000"/>
              <a:buFont typeface="Wingdings" pitchFamily="2" charset="2"/>
              <a:buChar char="Ø"/>
            </a:pPr>
            <a:r>
              <a:rPr lang="en-US" sz="2600" dirty="0">
                <a:latin typeface="Times New Roman" panose="02020603050405020304" pitchFamily="18" charset="0"/>
                <a:cs typeface="Times New Roman" panose="02020603050405020304" pitchFamily="18" charset="0"/>
              </a:rPr>
              <a:t>Hoffman, B et al., </a:t>
            </a:r>
            <a:r>
              <a:rPr lang="en-US" sz="2600" b="0" i="0" dirty="0">
                <a:effectLst/>
                <a:latin typeface="Times New Roman" panose="02020603050405020304" pitchFamily="18" charset="0"/>
                <a:cs typeface="Times New Roman" panose="02020603050405020304" pitchFamily="18" charset="0"/>
              </a:rPr>
              <a:t>Merkel Cells Activate Sensory Neural Pathways through Adrenergic Synapses. </a:t>
            </a:r>
            <a:r>
              <a:rPr lang="en-US" sz="2600" b="0" i="1" dirty="0">
                <a:effectLst/>
                <a:latin typeface="Times New Roman" panose="02020603050405020304" pitchFamily="18" charset="0"/>
                <a:cs typeface="Times New Roman" panose="02020603050405020304" pitchFamily="18" charset="0"/>
              </a:rPr>
              <a:t>Neuron</a:t>
            </a:r>
            <a:r>
              <a:rPr lang="en-US" sz="2600" b="0" i="0" dirty="0">
                <a:effectLst/>
                <a:latin typeface="Times New Roman" panose="02020603050405020304" pitchFamily="18" charset="0"/>
                <a:cs typeface="Times New Roman" panose="02020603050405020304" pitchFamily="18" charset="0"/>
              </a:rPr>
              <a:t>, </a:t>
            </a:r>
            <a:r>
              <a:rPr lang="en-US" sz="2600" b="0" i="1" dirty="0">
                <a:effectLst/>
                <a:latin typeface="Times New Roman" panose="02020603050405020304" pitchFamily="18" charset="0"/>
                <a:cs typeface="Times New Roman" panose="02020603050405020304" pitchFamily="18" charset="0"/>
              </a:rPr>
              <a:t>100</a:t>
            </a:r>
            <a:r>
              <a:rPr lang="en-US" sz="2600" b="0" i="0" dirty="0">
                <a:effectLst/>
                <a:latin typeface="Times New Roman" panose="02020603050405020304" pitchFamily="18" charset="0"/>
                <a:cs typeface="Times New Roman" panose="02020603050405020304" pitchFamily="18" charset="0"/>
              </a:rPr>
              <a:t>(6), 1401–1413.e6. </a:t>
            </a:r>
            <a:endParaRPr lang="en-US" sz="2600" dirty="0">
              <a:latin typeface="Times New Roman" panose="02020603050405020304" pitchFamily="18" charset="0"/>
              <a:cs typeface="Times New Roman" panose="02020603050405020304" pitchFamily="18" charset="0"/>
            </a:endParaRPr>
          </a:p>
          <a:p>
            <a:pPr marL="457200" indent="-457200" algn="just">
              <a:spcBef>
                <a:spcPts val="1000"/>
              </a:spcBef>
              <a:buSzPct val="70000"/>
              <a:buFont typeface="Wingdings" pitchFamily="2" charset="2"/>
              <a:buChar char="Ø"/>
            </a:pPr>
            <a:endParaRPr lang="en-US" sz="2600" dirty="0">
              <a:latin typeface="Times New Roman" panose="02020603050405020304" pitchFamily="18" charset="0"/>
              <a:cs typeface="Times New Roman" panose="02020603050405020304" pitchFamily="18" charset="0"/>
            </a:endParaRPr>
          </a:p>
        </p:txBody>
      </p:sp>
      <p:sp>
        <p:nvSpPr>
          <p:cNvPr id="93" name="Subtitle 2"/>
          <p:cNvSpPr txBox="1">
            <a:spLocks/>
          </p:cNvSpPr>
          <p:nvPr/>
        </p:nvSpPr>
        <p:spPr>
          <a:xfrm>
            <a:off x="29785192" y="26489894"/>
            <a:ext cx="10171665" cy="544597"/>
          </a:xfrm>
          <a:prstGeom prst="rect">
            <a:avLst/>
          </a:prstGeom>
          <a:solidFill>
            <a:srgbClr val="002060"/>
          </a:solidFill>
          <a:ln>
            <a:solidFill>
              <a:srgbClr val="002060"/>
            </a:solidFill>
          </a:ln>
        </p:spPr>
        <p:txBody>
          <a:bodyPr vert="horz" lIns="97785" tIns="48892" rIns="97785" bIns="48892" rtlCol="0" anchor="ctr">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08" dirty="0">
                <a:solidFill>
                  <a:schemeClr val="bg1"/>
                </a:solidFill>
                <a:latin typeface="Cambria" panose="02040503050406030204" pitchFamily="18" charset="0"/>
              </a:rPr>
              <a:t>References</a:t>
            </a:r>
          </a:p>
        </p:txBody>
      </p:sp>
      <p:sp>
        <p:nvSpPr>
          <p:cNvPr id="4" name="TextBox 3"/>
          <p:cNvSpPr txBox="1"/>
          <p:nvPr/>
        </p:nvSpPr>
        <p:spPr>
          <a:xfrm>
            <a:off x="30236180" y="12570386"/>
            <a:ext cx="5185951" cy="507762"/>
          </a:xfrm>
          <a:prstGeom prst="rect">
            <a:avLst/>
          </a:prstGeom>
          <a:noFill/>
        </p:spPr>
        <p:txBody>
          <a:bodyPr wrap="square" lIns="97785" tIns="48892" rIns="97785" bIns="48892" rtlCol="0">
            <a:spAutoFit/>
          </a:bodyPr>
          <a:lstStyle/>
          <a:p>
            <a:endParaRPr lang="en-US" sz="2658" dirty="0">
              <a:latin typeface="Cambria" panose="02040503050406030204" pitchFamily="18" charset="0"/>
            </a:endParaRPr>
          </a:p>
        </p:txBody>
      </p:sp>
      <p:sp>
        <p:nvSpPr>
          <p:cNvPr id="98" name="Subtitle 2"/>
          <p:cNvSpPr txBox="1">
            <a:spLocks/>
          </p:cNvSpPr>
          <p:nvPr/>
        </p:nvSpPr>
        <p:spPr>
          <a:xfrm>
            <a:off x="338799" y="21957462"/>
            <a:ext cx="10005181" cy="837062"/>
          </a:xfrm>
          <a:prstGeom prst="rect">
            <a:avLst/>
          </a:prstGeom>
          <a:solidFill>
            <a:srgbClr val="002060"/>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775" dirty="0">
                <a:solidFill>
                  <a:schemeClr val="bg1"/>
                </a:solidFill>
                <a:latin typeface="Cambria" panose="02040503050406030204" pitchFamily="18" charset="0"/>
              </a:rPr>
              <a:t> </a:t>
            </a:r>
            <a:r>
              <a:rPr lang="en-US" sz="5317" dirty="0">
                <a:solidFill>
                  <a:schemeClr val="bg1"/>
                </a:solidFill>
                <a:latin typeface="Cambria" panose="02040503050406030204" pitchFamily="18" charset="0"/>
              </a:rPr>
              <a:t>Methodology</a:t>
            </a:r>
          </a:p>
        </p:txBody>
      </p:sp>
      <p:sp>
        <p:nvSpPr>
          <p:cNvPr id="99" name="Subtitle 2"/>
          <p:cNvSpPr txBox="1">
            <a:spLocks/>
          </p:cNvSpPr>
          <p:nvPr/>
        </p:nvSpPr>
        <p:spPr>
          <a:xfrm>
            <a:off x="338800" y="15358738"/>
            <a:ext cx="10084726" cy="6135610"/>
          </a:xfrm>
          <a:prstGeom prst="rect">
            <a:avLst/>
          </a:prstGeom>
          <a:ln>
            <a:solidFill>
              <a:srgbClr val="002060"/>
            </a:solidFill>
          </a:ln>
        </p:spPr>
        <p:txBody>
          <a:bodyPr vert="horz" lIns="97785" tIns="48892" rIns="97785" bIns="48892"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1000"/>
              </a:spcBef>
            </a:pPr>
            <a:endParaRPr lang="en-US" sz="2000" b="1" dirty="0">
              <a:latin typeface="Times" pitchFamily="2" charset="0"/>
              <a:ea typeface="Tahoma" panose="020B0604030504040204" pitchFamily="34" charset="0"/>
              <a:cs typeface="Tahoma" panose="020B0604030504040204" pitchFamily="34" charset="0"/>
            </a:endParaRPr>
          </a:p>
          <a:p>
            <a:pPr algn="just">
              <a:spcBef>
                <a:spcPts val="1000"/>
              </a:spcBef>
            </a:pPr>
            <a:r>
              <a:rPr lang="en-US" sz="3300" b="1" dirty="0">
                <a:latin typeface="Times" pitchFamily="2" charset="0"/>
                <a:ea typeface="Tahoma" panose="020B0604030504040204" pitchFamily="34" charset="0"/>
                <a:cs typeface="Tahoma" panose="020B0604030504040204" pitchFamily="34" charset="0"/>
              </a:rPr>
              <a:t>PRMT5-mediated arginine methylation of histones and RBPs such as SRSFs is required for MCC tumorigenesis:</a:t>
            </a:r>
          </a:p>
          <a:p>
            <a:pPr algn="just">
              <a:spcBef>
                <a:spcPts val="1000"/>
              </a:spcBef>
            </a:pPr>
            <a:endParaRPr lang="en-US" sz="800" b="1" dirty="0">
              <a:latin typeface="Times" pitchFamily="2" charset="0"/>
              <a:ea typeface="Tahoma" panose="020B0604030504040204" pitchFamily="34" charset="0"/>
              <a:cs typeface="Tahoma" panose="020B0604030504040204" pitchFamily="34" charset="0"/>
            </a:endParaRPr>
          </a:p>
          <a:p>
            <a:pPr marL="514350" indent="-514350" algn="just">
              <a:spcBef>
                <a:spcPts val="1000"/>
              </a:spcBef>
              <a:buAutoNum type="arabicPeriod"/>
            </a:pPr>
            <a:r>
              <a:rPr lang="en-US" sz="3300" dirty="0">
                <a:latin typeface="Times" pitchFamily="2" charset="0"/>
                <a:ea typeface="Tahoma" panose="020B0604030504040204" pitchFamily="34" charset="0"/>
                <a:cs typeface="Tahoma" panose="020B0604030504040204" pitchFamily="34" charset="0"/>
              </a:rPr>
              <a:t>Arginine methylation of SRSFs is required for recruiting SRSFs to m</a:t>
            </a:r>
            <a:r>
              <a:rPr lang="en-US" sz="3300" baseline="30000" dirty="0">
                <a:latin typeface="Times" pitchFamily="2" charset="0"/>
                <a:ea typeface="Tahoma" panose="020B0604030504040204" pitchFamily="34" charset="0"/>
                <a:cs typeface="Tahoma" panose="020B0604030504040204" pitchFamily="34" charset="0"/>
              </a:rPr>
              <a:t>6</a:t>
            </a:r>
            <a:r>
              <a:rPr lang="en-US" sz="3300" dirty="0">
                <a:latin typeface="Times" pitchFamily="2" charset="0"/>
                <a:ea typeface="Tahoma" panose="020B0604030504040204" pitchFamily="34" charset="0"/>
                <a:cs typeface="Tahoma" panose="020B0604030504040204" pitchFamily="34" charset="0"/>
              </a:rPr>
              <a:t>A sites for R-loop structure resolution, perturbation of which will induce replication stress and result in DNA damage.</a:t>
            </a:r>
          </a:p>
          <a:p>
            <a:pPr marL="514350" indent="-514350" algn="just">
              <a:spcBef>
                <a:spcPts val="1000"/>
              </a:spcBef>
              <a:buAutoNum type="arabicPeriod"/>
            </a:pPr>
            <a:r>
              <a:rPr lang="en-US" sz="3300" dirty="0">
                <a:latin typeface="Times" pitchFamily="2" charset="0"/>
                <a:ea typeface="Tahoma" panose="020B0604030504040204" pitchFamily="34" charset="0"/>
                <a:cs typeface="Tahoma" panose="020B0604030504040204" pitchFamily="34" charset="0"/>
              </a:rPr>
              <a:t>In histones, arginine methylation affects the acetylation of nearby lysine residues that are involved in the regulation of gene expression and neuroendocrine cell differentiation.</a:t>
            </a:r>
            <a:endParaRPr lang="en-US" sz="3300" dirty="0">
              <a:latin typeface="Cambria" panose="02040503050406030204" pitchFamily="18" charset="0"/>
            </a:endParaRPr>
          </a:p>
          <a:p>
            <a:pPr algn="l">
              <a:spcBef>
                <a:spcPts val="1000"/>
              </a:spcBef>
            </a:pPr>
            <a:endParaRPr lang="en-US" sz="3300" dirty="0">
              <a:latin typeface="Cambria" panose="02040503050406030204" pitchFamily="18" charset="0"/>
            </a:endParaRPr>
          </a:p>
        </p:txBody>
      </p:sp>
      <p:sp>
        <p:nvSpPr>
          <p:cNvPr id="102" name="TextBox 101"/>
          <p:cNvSpPr txBox="1"/>
          <p:nvPr/>
        </p:nvSpPr>
        <p:spPr>
          <a:xfrm>
            <a:off x="11319413" y="19930861"/>
            <a:ext cx="8943544" cy="1422178"/>
          </a:xfrm>
          <a:prstGeom prst="rect">
            <a:avLst/>
          </a:prstGeom>
          <a:noFill/>
        </p:spPr>
        <p:txBody>
          <a:bodyPr wrap="square" lIns="97785" tIns="48892" rIns="97785" bIns="48892" rtlCol="0">
            <a:spAutoFit/>
          </a:bodyPr>
          <a:lstStyle/>
          <a:p>
            <a:r>
              <a:rPr lang="en-US" sz="3200" b="1" dirty="0">
                <a:latin typeface="Times New Roman" panose="02020603050405020304" pitchFamily="18" charset="0"/>
                <a:cs typeface="Times New Roman" panose="02020603050405020304" pitchFamily="18" charset="0"/>
              </a:rPr>
              <a:t>P400 knockdown and PRMT5  inhibition show synergistic down-regulation in a subset of genes. </a:t>
            </a:r>
          </a:p>
          <a:p>
            <a:endParaRPr lang="en-US" sz="2200" dirty="0">
              <a:latin typeface="Cambria" panose="02040503050406030204" pitchFamily="18" charset="0"/>
            </a:endParaRPr>
          </a:p>
        </p:txBody>
      </p:sp>
      <p:sp>
        <p:nvSpPr>
          <p:cNvPr id="108" name="Subtitle 2"/>
          <p:cNvSpPr txBox="1">
            <a:spLocks/>
          </p:cNvSpPr>
          <p:nvPr/>
        </p:nvSpPr>
        <p:spPr>
          <a:xfrm>
            <a:off x="29785192" y="24083914"/>
            <a:ext cx="10186885" cy="2143584"/>
          </a:xfrm>
          <a:prstGeom prst="rect">
            <a:avLst/>
          </a:prstGeom>
          <a:noFill/>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buSzPct val="70000"/>
              <a:buFont typeface="Wingdings" pitchFamily="2" charset="2"/>
              <a:buChar char="Ø"/>
            </a:pPr>
            <a:r>
              <a:rPr lang="en-US" sz="3300" dirty="0">
                <a:latin typeface="Times" pitchFamily="2" charset="0"/>
              </a:rPr>
              <a:t>This research was supported by an Institutional Development Award (IDeA) from the National Institute of General Medical Sciences of the NIH under grant number </a:t>
            </a:r>
            <a:r>
              <a:rPr lang="en-US" sz="3300" dirty="0">
                <a:solidFill>
                  <a:srgbClr val="000000"/>
                </a:solidFill>
                <a:latin typeface="Times" pitchFamily="2" charset="0"/>
              </a:rPr>
              <a:t>P20GM113131.</a:t>
            </a:r>
          </a:p>
          <a:p>
            <a:pPr algn="l"/>
            <a:endParaRPr lang="en-US" sz="3600" dirty="0">
              <a:solidFill>
                <a:srgbClr val="5C6874"/>
              </a:solidFill>
              <a:latin typeface="Times" pitchFamily="2" charset="0"/>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468" y="1851901"/>
            <a:ext cx="1774009" cy="2347953"/>
          </a:xfrm>
          <a:prstGeom prst="rect">
            <a:avLst/>
          </a:prstGeom>
        </p:spPr>
      </p:pic>
      <p:pic>
        <p:nvPicPr>
          <p:cNvPr id="21" name="Picture 20">
            <a:extLst>
              <a:ext uri="{FF2B5EF4-FFF2-40B4-BE49-F238E27FC236}">
                <a16:creationId xmlns:a16="http://schemas.microsoft.com/office/drawing/2014/main" id="{F0F1E973-B1B5-F552-38CA-63A70C351776}"/>
              </a:ext>
            </a:extLst>
          </p:cNvPr>
          <p:cNvPicPr>
            <a:picLocks noChangeAspect="1"/>
          </p:cNvPicPr>
          <p:nvPr/>
        </p:nvPicPr>
        <p:blipFill rotWithShape="1">
          <a:blip r:embed="rId3">
            <a:extLst>
              <a:ext uri="{28A0092B-C50C-407E-A947-70E740481C1C}">
                <a14:useLocalDpi xmlns:a14="http://schemas.microsoft.com/office/drawing/2010/main" val="0"/>
              </a:ext>
            </a:extLst>
          </a:blip>
          <a:srcRect l="10945" t="27773" r="10065" b="27934"/>
          <a:stretch/>
        </p:blipFill>
        <p:spPr>
          <a:xfrm>
            <a:off x="35363123" y="2040611"/>
            <a:ext cx="3970001" cy="1509593"/>
          </a:xfrm>
          <a:prstGeom prst="rect">
            <a:avLst/>
          </a:prstGeom>
        </p:spPr>
      </p:pic>
      <p:pic>
        <p:nvPicPr>
          <p:cNvPr id="23" name="Picture 3">
            <a:extLst>
              <a:ext uri="{FF2B5EF4-FFF2-40B4-BE49-F238E27FC236}">
                <a16:creationId xmlns:a16="http://schemas.microsoft.com/office/drawing/2014/main" id="{2A44EE18-31E2-466D-EC73-DE7A19AC6B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6" t="1519" r="2491" b="6478"/>
          <a:stretch/>
        </p:blipFill>
        <p:spPr bwMode="auto">
          <a:xfrm>
            <a:off x="11157386" y="5789690"/>
            <a:ext cx="7045583" cy="72233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 name="TextBox 24">
            <a:extLst>
              <a:ext uri="{FF2B5EF4-FFF2-40B4-BE49-F238E27FC236}">
                <a16:creationId xmlns:a16="http://schemas.microsoft.com/office/drawing/2014/main" id="{C1B88D05-5FFE-FEBE-3705-D79853BC98A6}"/>
              </a:ext>
            </a:extLst>
          </p:cNvPr>
          <p:cNvSpPr txBox="1"/>
          <p:nvPr/>
        </p:nvSpPr>
        <p:spPr>
          <a:xfrm>
            <a:off x="18357310" y="10361032"/>
            <a:ext cx="10780093" cy="2560951"/>
          </a:xfrm>
          <a:prstGeom prst="rect">
            <a:avLst/>
          </a:prstGeom>
          <a:noFill/>
        </p:spPr>
        <p:txBody>
          <a:bodyPr wrap="square" lIns="97785" tIns="48892" rIns="97785" bIns="48892" rtlCol="0">
            <a:spAutoFit/>
          </a:bodyPr>
          <a:lstStyle/>
          <a:p>
            <a:pPr algn="ctr"/>
            <a:r>
              <a:rPr lang="en-US" sz="3600" b="1" dirty="0">
                <a:latin typeface="Times" pitchFamily="2" charset="0"/>
                <a:cs typeface="Arial"/>
              </a:rPr>
              <a:t>Virus Positive vs. Virus Negative</a:t>
            </a:r>
            <a:endParaRPr lang="en-US" sz="3600" dirty="0">
              <a:latin typeface="Times" pitchFamily="2" charset="0"/>
              <a:cs typeface="Arial"/>
            </a:endParaRPr>
          </a:p>
          <a:p>
            <a:pPr marL="457200" indent="-457200">
              <a:buFont typeface="Wingdings" pitchFamily="2" charset="2"/>
              <a:buChar char="Ø"/>
            </a:pPr>
            <a:r>
              <a:rPr lang="en-US" sz="3100" dirty="0">
                <a:latin typeface="Times" pitchFamily="2" charset="0"/>
                <a:cs typeface="Arial"/>
              </a:rPr>
              <a:t>Virus-induced cellular network perturbations may mimic disease-causing mutations.</a:t>
            </a:r>
          </a:p>
          <a:p>
            <a:pPr marL="457200" indent="-457200">
              <a:buFont typeface="Wingdings" pitchFamily="2" charset="2"/>
              <a:buChar char="Ø"/>
            </a:pPr>
            <a:r>
              <a:rPr lang="en-US" sz="3100" dirty="0">
                <a:latin typeface="Times" pitchFamily="2" charset="0"/>
                <a:cs typeface="Arial"/>
              </a:rPr>
              <a:t>Epigenetic deregulation and DNA mutations converge to the same oncogenic pathways. </a:t>
            </a:r>
            <a:endParaRPr lang="en-US" sz="3100" dirty="0">
              <a:latin typeface="Times" pitchFamily="2" charset="0"/>
            </a:endParaRPr>
          </a:p>
        </p:txBody>
      </p:sp>
      <p:pic>
        <p:nvPicPr>
          <p:cNvPr id="26" name="Picture 2" descr="MerkelCellCarcinomaLegImage2">
            <a:extLst>
              <a:ext uri="{FF2B5EF4-FFF2-40B4-BE49-F238E27FC236}">
                <a16:creationId xmlns:a16="http://schemas.microsoft.com/office/drawing/2014/main" id="{F7869657-223C-905D-206B-C1F0A35A8987}"/>
              </a:ext>
            </a:extLst>
          </p:cNvPr>
          <p:cNvPicPr>
            <a:picLocks noChangeAspect="1" noChangeArrowheads="1"/>
          </p:cNvPicPr>
          <p:nvPr/>
        </p:nvPicPr>
        <p:blipFill>
          <a:blip r:embed="rId5"/>
          <a:srcRect/>
          <a:stretch>
            <a:fillRect/>
          </a:stretch>
        </p:blipFill>
        <p:spPr bwMode="auto">
          <a:xfrm>
            <a:off x="18550549" y="5761442"/>
            <a:ext cx="5138557" cy="4599589"/>
          </a:xfrm>
          <a:prstGeom prst="rect">
            <a:avLst/>
          </a:prstGeom>
          <a:noFill/>
        </p:spPr>
      </p:pic>
      <p:pic>
        <p:nvPicPr>
          <p:cNvPr id="28" name="Picture 2" descr="https://ars.els-cdn.com/content/image/1-s2.0-S0896627318309425-fx1_lrg.jpg">
            <a:extLst>
              <a:ext uri="{FF2B5EF4-FFF2-40B4-BE49-F238E27FC236}">
                <a16:creationId xmlns:a16="http://schemas.microsoft.com/office/drawing/2014/main" id="{3B7D1F50-3191-7D25-050F-A0F86AB034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50848" y="5752833"/>
            <a:ext cx="5055009" cy="46081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0;">
            <a:extLst>
              <a:ext uri="{FF2B5EF4-FFF2-40B4-BE49-F238E27FC236}">
                <a16:creationId xmlns:a16="http://schemas.microsoft.com/office/drawing/2014/main" id="{525EC4C0-1F6A-958F-F4E1-B1A6197F35B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8498822" y="23688510"/>
            <a:ext cx="1574854" cy="61835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2BBD818-5366-31BE-5CAB-66902A0136C0}"/>
              </a:ext>
            </a:extLst>
          </p:cNvPr>
          <p:cNvPicPr>
            <a:picLocks noChangeAspect="1"/>
          </p:cNvPicPr>
          <p:nvPr/>
        </p:nvPicPr>
        <p:blipFill>
          <a:blip r:embed="rId8"/>
          <a:stretch>
            <a:fillRect/>
          </a:stretch>
        </p:blipFill>
        <p:spPr>
          <a:xfrm>
            <a:off x="11314405" y="23637867"/>
            <a:ext cx="7184417" cy="5348389"/>
          </a:xfrm>
          <a:prstGeom prst="rect">
            <a:avLst/>
          </a:prstGeom>
        </p:spPr>
      </p:pic>
      <p:sp>
        <p:nvSpPr>
          <p:cNvPr id="24" name="TextBox 23">
            <a:extLst>
              <a:ext uri="{FF2B5EF4-FFF2-40B4-BE49-F238E27FC236}">
                <a16:creationId xmlns:a16="http://schemas.microsoft.com/office/drawing/2014/main" id="{B122D6D7-6994-F40C-E783-126B37F4B5CC}"/>
              </a:ext>
            </a:extLst>
          </p:cNvPr>
          <p:cNvSpPr txBox="1"/>
          <p:nvPr/>
        </p:nvSpPr>
        <p:spPr>
          <a:xfrm>
            <a:off x="11364137" y="29289057"/>
            <a:ext cx="6889234" cy="1107996"/>
          </a:xfrm>
          <a:prstGeom prst="rect">
            <a:avLst/>
          </a:prstGeom>
          <a:noFill/>
        </p:spPr>
        <p:txBody>
          <a:bodyPr wrap="square" rtlCol="0">
            <a:spAutoFit/>
          </a:bodyPr>
          <a:lstStyle/>
          <a:p>
            <a:pPr algn="just"/>
            <a:r>
              <a:rPr lang="en-US" sz="3300" b="1" dirty="0">
                <a:latin typeface="Times" pitchFamily="2" charset="0"/>
              </a:rPr>
              <a:t>Inducible expression of SRSF7 didn’t sensitize cells to PRMT5 inhibitor. </a:t>
            </a:r>
            <a:endParaRPr lang="en-US" sz="3300" b="1" dirty="0"/>
          </a:p>
        </p:txBody>
      </p:sp>
      <p:pic>
        <p:nvPicPr>
          <p:cNvPr id="27" name="Picture 26">
            <a:extLst>
              <a:ext uri="{FF2B5EF4-FFF2-40B4-BE49-F238E27FC236}">
                <a16:creationId xmlns:a16="http://schemas.microsoft.com/office/drawing/2014/main" id="{2B721CA2-CC2F-6E6E-456F-A2C38334AC06}"/>
              </a:ext>
            </a:extLst>
          </p:cNvPr>
          <p:cNvPicPr>
            <a:picLocks noChangeAspect="1"/>
          </p:cNvPicPr>
          <p:nvPr/>
        </p:nvPicPr>
        <p:blipFill>
          <a:blip r:embed="rId9"/>
          <a:stretch>
            <a:fillRect/>
          </a:stretch>
        </p:blipFill>
        <p:spPr>
          <a:xfrm>
            <a:off x="30082484" y="14572968"/>
            <a:ext cx="9416832" cy="4011096"/>
          </a:xfrm>
          <a:prstGeom prst="rect">
            <a:avLst/>
          </a:prstGeom>
        </p:spPr>
      </p:pic>
      <p:sp>
        <p:nvSpPr>
          <p:cNvPr id="29" name="TextBox 28">
            <a:extLst>
              <a:ext uri="{FF2B5EF4-FFF2-40B4-BE49-F238E27FC236}">
                <a16:creationId xmlns:a16="http://schemas.microsoft.com/office/drawing/2014/main" id="{464AF1CD-ACFD-6A47-557B-1A59B1C0BB9F}"/>
              </a:ext>
            </a:extLst>
          </p:cNvPr>
          <p:cNvSpPr txBox="1"/>
          <p:nvPr/>
        </p:nvSpPr>
        <p:spPr>
          <a:xfrm>
            <a:off x="29832820" y="18310370"/>
            <a:ext cx="10055588" cy="5170646"/>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buFont typeface="Wingdings" pitchFamily="2" charset="2"/>
              <a:buChar char="Ø"/>
              <a:tabLst/>
              <a:defRPr/>
            </a:pPr>
            <a:r>
              <a:rPr lang="en-US" sz="3200" dirty="0">
                <a:latin typeface="Times New Roman" panose="02020603050405020304" pitchFamily="18" charset="0"/>
                <a:ea typeface="Tahoma" panose="020B0604030504040204" pitchFamily="34" charset="0"/>
                <a:cs typeface="Times New Roman" panose="02020603050405020304" pitchFamily="18" charset="0"/>
              </a:rPr>
              <a:t>This study validated H2A.Zac as a good marker. </a:t>
            </a:r>
            <a:r>
              <a:rPr lang="en-US" sz="3200" dirty="0">
                <a:latin typeface="Times New Roman" panose="02020603050405020304" pitchFamily="18" charset="0"/>
                <a:cs typeface="Times New Roman" panose="02020603050405020304" pitchFamily="18" charset="0"/>
              </a:rPr>
              <a:t>H2A. Z  are involved in acetylation and are located at promoter regions.  </a:t>
            </a:r>
          </a:p>
          <a:p>
            <a:pPr marL="457200" marR="0" lvl="0" indent="-457200" defTabSz="914400" rtl="0" eaLnBrk="1" fontAlgn="auto" latinLnBrk="0" hangingPunct="1">
              <a:lnSpc>
                <a:spcPct val="100000"/>
              </a:lnSpc>
              <a:spcBef>
                <a:spcPts val="0"/>
              </a:spcBef>
              <a:spcAft>
                <a:spcPts val="0"/>
              </a:spcAft>
              <a:buClrTx/>
              <a:buSzTx/>
              <a:buFont typeface="Wingdings" pitchFamily="2" charset="2"/>
              <a:buChar char="Ø"/>
              <a:tabLst/>
              <a:defRPr/>
            </a:pPr>
            <a:r>
              <a:rPr lang="en-US" sz="3200" b="0" i="0" dirty="0">
                <a:effectLst/>
                <a:latin typeface="Times New Roman" panose="02020603050405020304" pitchFamily="18" charset="0"/>
                <a:cs typeface="Times New Roman" panose="02020603050405020304" pitchFamily="18" charset="0"/>
              </a:rPr>
              <a:t>RT-qPCR experiment shows that constitutive expression of SRSF10 in MKL-1 cells can further increase detained intron levels in addition to PRMT5i. </a:t>
            </a:r>
          </a:p>
          <a:p>
            <a:pPr marL="457200" marR="0" lvl="0" indent="-457200" defTabSz="914400" rtl="0" eaLnBrk="1" fontAlgn="auto" latinLnBrk="0" hangingPunct="1">
              <a:lnSpc>
                <a:spcPct val="100000"/>
              </a:lnSpc>
              <a:spcBef>
                <a:spcPts val="0"/>
              </a:spcBef>
              <a:spcAft>
                <a:spcPts val="0"/>
              </a:spcAft>
              <a:buClrTx/>
              <a:buSzTx/>
              <a:buFont typeface="Wingdings" pitchFamily="2" charset="2"/>
              <a:buChar char="Ø"/>
              <a:tabLst/>
              <a:defRPr/>
            </a:pPr>
            <a:r>
              <a:rPr lang="en-US" sz="3200" dirty="0">
                <a:latin typeface="Times New Roman" panose="02020603050405020304" pitchFamily="18" charset="0"/>
                <a:cs typeface="Times New Roman" panose="02020603050405020304" pitchFamily="18" charset="0"/>
              </a:rPr>
              <a:t>We successfully generated MKL1-SRSF cell line and performed IP-Western Blot to show protein-protein interactions. </a:t>
            </a:r>
          </a:p>
          <a:p>
            <a:pPr marL="457200" marR="0" lvl="0" indent="-457200" defTabSz="914400" rtl="0" eaLnBrk="1" fontAlgn="auto" latinLnBrk="0" hangingPunct="1">
              <a:lnSpc>
                <a:spcPct val="100000"/>
              </a:lnSpc>
              <a:spcBef>
                <a:spcPts val="0"/>
              </a:spcBef>
              <a:spcAft>
                <a:spcPts val="0"/>
              </a:spcAft>
              <a:buClrTx/>
              <a:buSzTx/>
              <a:buFont typeface="Wingdings" pitchFamily="2" charset="2"/>
              <a:buChar char="Ø"/>
              <a:tabLst/>
              <a:defRPr/>
            </a:pPr>
            <a:endParaRPr lang="en-US" sz="32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A7F17CD6-1BD9-0CFA-6624-50E9045167C7}"/>
              </a:ext>
            </a:extLst>
          </p:cNvPr>
          <p:cNvPicPr>
            <a:picLocks noChangeAspect="1"/>
          </p:cNvPicPr>
          <p:nvPr/>
        </p:nvPicPr>
        <p:blipFill>
          <a:blip r:embed="rId10"/>
          <a:stretch>
            <a:fillRect/>
          </a:stretch>
        </p:blipFill>
        <p:spPr>
          <a:xfrm>
            <a:off x="20990524" y="14543547"/>
            <a:ext cx="8094795" cy="5553012"/>
          </a:xfrm>
          <a:prstGeom prst="rect">
            <a:avLst/>
          </a:prstGeom>
        </p:spPr>
      </p:pic>
      <p:pic>
        <p:nvPicPr>
          <p:cNvPr id="36" name="Picture 35">
            <a:extLst>
              <a:ext uri="{FF2B5EF4-FFF2-40B4-BE49-F238E27FC236}">
                <a16:creationId xmlns:a16="http://schemas.microsoft.com/office/drawing/2014/main" id="{A8E1C2AF-A1FB-67BB-AF04-2E76055C78FD}"/>
              </a:ext>
            </a:extLst>
          </p:cNvPr>
          <p:cNvPicPr>
            <a:picLocks noChangeAspect="1"/>
          </p:cNvPicPr>
          <p:nvPr/>
        </p:nvPicPr>
        <p:blipFill>
          <a:blip r:embed="rId11"/>
          <a:stretch>
            <a:fillRect/>
          </a:stretch>
        </p:blipFill>
        <p:spPr>
          <a:xfrm>
            <a:off x="29930774" y="6238325"/>
            <a:ext cx="2606011" cy="4881684"/>
          </a:xfrm>
          <a:prstGeom prst="rect">
            <a:avLst/>
          </a:prstGeom>
        </p:spPr>
      </p:pic>
      <p:sp>
        <p:nvSpPr>
          <p:cNvPr id="37" name="Subtitle 2">
            <a:extLst>
              <a:ext uri="{FF2B5EF4-FFF2-40B4-BE49-F238E27FC236}">
                <a16:creationId xmlns:a16="http://schemas.microsoft.com/office/drawing/2014/main" id="{861214D9-AF5D-F902-3F51-1F54DED23488}"/>
              </a:ext>
            </a:extLst>
          </p:cNvPr>
          <p:cNvSpPr txBox="1">
            <a:spLocks/>
          </p:cNvSpPr>
          <p:nvPr/>
        </p:nvSpPr>
        <p:spPr>
          <a:xfrm>
            <a:off x="20262956" y="23085639"/>
            <a:ext cx="9029929" cy="7730100"/>
          </a:xfrm>
          <a:prstGeom prst="rect">
            <a:avLst/>
          </a:prstGeom>
          <a:noFill/>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just">
              <a:spcBef>
                <a:spcPts val="0"/>
              </a:spcBef>
              <a:buFont typeface="Wingdings" pitchFamily="2" charset="2"/>
              <a:buChar char="Ø"/>
            </a:pPr>
            <a:endParaRPr lang="en-US" sz="3500" dirty="0">
              <a:latin typeface="Cambria" panose="02040503050406030204" pitchFamily="18" charset="0"/>
            </a:endParaRPr>
          </a:p>
          <a:p>
            <a:pPr marL="571500" indent="-571500" algn="just">
              <a:spcBef>
                <a:spcPts val="1000"/>
              </a:spcBef>
              <a:buSzPct val="70000"/>
              <a:buFont typeface="Wingdings" pitchFamily="2" charset="2"/>
              <a:buChar char="Ø"/>
            </a:pPr>
            <a:r>
              <a:rPr lang="en-US" sz="3500" dirty="0">
                <a:latin typeface="Times" pitchFamily="2" charset="0"/>
                <a:cs typeface="Arial"/>
              </a:rPr>
              <a:t>PRMT5 is a downstream target gene of the ST-MYCL-EP400 complex. </a:t>
            </a:r>
          </a:p>
          <a:p>
            <a:pPr marL="571500" indent="-571500" algn="just">
              <a:spcBef>
                <a:spcPts val="1000"/>
              </a:spcBef>
              <a:buSzPct val="70000"/>
              <a:buFont typeface="Wingdings" pitchFamily="2" charset="2"/>
              <a:buChar char="Ø"/>
            </a:pPr>
            <a:r>
              <a:rPr lang="en-US" sz="3500" dirty="0">
                <a:latin typeface="Times" pitchFamily="2" charset="0"/>
              </a:rPr>
              <a:t>PRMT5 is a Major type II arginine methyltransferase group.</a:t>
            </a:r>
          </a:p>
          <a:p>
            <a:pPr marL="571500" indent="-571500" algn="just">
              <a:spcBef>
                <a:spcPts val="1000"/>
              </a:spcBef>
              <a:buSzPct val="70000"/>
              <a:buFont typeface="Wingdings" pitchFamily="2" charset="2"/>
              <a:buChar char="Ø"/>
            </a:pPr>
            <a:r>
              <a:rPr lang="en-US" sz="3500" dirty="0">
                <a:latin typeface="Times" pitchFamily="2" charset="0"/>
              </a:rPr>
              <a:t>It mediates symmetric dimethylarginine (SDMA) marks on histones and RNA binding proteins (RBPs).</a:t>
            </a:r>
          </a:p>
          <a:p>
            <a:pPr marL="571500" indent="-571500" algn="just">
              <a:spcBef>
                <a:spcPts val="1000"/>
              </a:spcBef>
              <a:buSzPct val="70000"/>
              <a:buFont typeface="Wingdings" pitchFamily="2" charset="2"/>
              <a:buChar char="Ø"/>
            </a:pPr>
            <a:r>
              <a:rPr lang="en-US" sz="3500" dirty="0">
                <a:latin typeface="Times" pitchFamily="2" charset="0"/>
              </a:rPr>
              <a:t>It was the top target gene identified among 390 cell lines that were screened. </a:t>
            </a:r>
          </a:p>
          <a:p>
            <a:pPr marL="571500" indent="-571500" algn="just">
              <a:spcBef>
                <a:spcPts val="1000"/>
              </a:spcBef>
              <a:buSzPct val="70000"/>
              <a:buFont typeface="Wingdings" pitchFamily="2" charset="2"/>
              <a:buChar char="Ø"/>
            </a:pPr>
            <a:r>
              <a:rPr lang="en-US" sz="3500" dirty="0">
                <a:latin typeface="Times" pitchFamily="2" charset="0"/>
              </a:rPr>
              <a:t>PRMT5 also plays a crucial role in gene regulation, cell development, chromatin regulation, splicing, and DNA damage response. </a:t>
            </a:r>
          </a:p>
          <a:p>
            <a:pPr marL="457200" indent="-457200" algn="just">
              <a:spcBef>
                <a:spcPts val="0"/>
              </a:spcBef>
              <a:buFont typeface="Wingdings" pitchFamily="2" charset="2"/>
              <a:buChar char="Ø"/>
            </a:pPr>
            <a:endParaRPr lang="en-US" sz="3500" dirty="0">
              <a:latin typeface="Cambria" panose="02040503050406030204" pitchFamily="18" charset="0"/>
            </a:endParaRPr>
          </a:p>
        </p:txBody>
      </p:sp>
      <p:sp>
        <p:nvSpPr>
          <p:cNvPr id="40" name="TextBox 39">
            <a:extLst>
              <a:ext uri="{FF2B5EF4-FFF2-40B4-BE49-F238E27FC236}">
                <a16:creationId xmlns:a16="http://schemas.microsoft.com/office/drawing/2014/main" id="{AB72F553-D009-9022-3928-2B8A20D9671A}"/>
              </a:ext>
            </a:extLst>
          </p:cNvPr>
          <p:cNvSpPr txBox="1"/>
          <p:nvPr/>
        </p:nvSpPr>
        <p:spPr>
          <a:xfrm>
            <a:off x="20958115" y="19963523"/>
            <a:ext cx="7711228" cy="1477328"/>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lang="en-US" sz="3000" b="1" dirty="0">
                <a:latin typeface="Times New Roman" panose="02020603050405020304" pitchFamily="18" charset="0"/>
                <a:cs typeface="Times New Roman" panose="02020603050405020304" pitchFamily="18" charset="0"/>
              </a:rPr>
              <a:t>C</a:t>
            </a:r>
            <a:r>
              <a:rPr lang="en-US" sz="3000" b="1" dirty="0">
                <a:effectLst/>
                <a:latin typeface="Times New Roman" panose="02020603050405020304" pitchFamily="18" charset="0"/>
                <a:cs typeface="Times New Roman" panose="02020603050405020304" pitchFamily="18" charset="0"/>
              </a:rPr>
              <a:t>onstitutive expression of SRSF10 in MKL-1 cells show increase detained intron levels of EIF4E, which is a translation initiation factor. </a:t>
            </a:r>
            <a:endParaRPr lang="en-US" sz="30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02C1D91-6F94-9B7B-A7C9-AB77E447EC1A}"/>
              </a:ext>
            </a:extLst>
          </p:cNvPr>
          <p:cNvPicPr>
            <a:picLocks noChangeAspect="1"/>
          </p:cNvPicPr>
          <p:nvPr/>
        </p:nvPicPr>
        <p:blipFill>
          <a:blip r:embed="rId12"/>
          <a:stretch>
            <a:fillRect/>
          </a:stretch>
        </p:blipFill>
        <p:spPr>
          <a:xfrm>
            <a:off x="32512297" y="6032492"/>
            <a:ext cx="7454636" cy="5103352"/>
          </a:xfrm>
          <a:prstGeom prst="rect">
            <a:avLst/>
          </a:prstGeom>
        </p:spPr>
      </p:pic>
      <p:sp>
        <p:nvSpPr>
          <p:cNvPr id="10" name="TextBox 9">
            <a:extLst>
              <a:ext uri="{FF2B5EF4-FFF2-40B4-BE49-F238E27FC236}">
                <a16:creationId xmlns:a16="http://schemas.microsoft.com/office/drawing/2014/main" id="{02C026FA-3D21-FA31-9A1E-632952737D19}"/>
              </a:ext>
            </a:extLst>
          </p:cNvPr>
          <p:cNvSpPr txBox="1"/>
          <p:nvPr/>
        </p:nvSpPr>
        <p:spPr>
          <a:xfrm>
            <a:off x="32552953" y="10949987"/>
            <a:ext cx="1005421"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kDa</a:t>
            </a:r>
          </a:p>
        </p:txBody>
      </p:sp>
      <p:sp>
        <p:nvSpPr>
          <p:cNvPr id="38" name="TextBox 37">
            <a:extLst>
              <a:ext uri="{FF2B5EF4-FFF2-40B4-BE49-F238E27FC236}">
                <a16:creationId xmlns:a16="http://schemas.microsoft.com/office/drawing/2014/main" id="{7172C2FF-FC69-F21D-A50D-0AFCCF5478D5}"/>
              </a:ext>
            </a:extLst>
          </p:cNvPr>
          <p:cNvSpPr txBox="1"/>
          <p:nvPr/>
        </p:nvSpPr>
        <p:spPr>
          <a:xfrm>
            <a:off x="33006170" y="6025161"/>
            <a:ext cx="1313181"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IP-WB </a:t>
            </a:r>
          </a:p>
        </p:txBody>
      </p:sp>
      <p:pic>
        <p:nvPicPr>
          <p:cNvPr id="34" name="Picture 33">
            <a:extLst>
              <a:ext uri="{FF2B5EF4-FFF2-40B4-BE49-F238E27FC236}">
                <a16:creationId xmlns:a16="http://schemas.microsoft.com/office/drawing/2014/main" id="{BB6DBAC8-B42C-24EE-D835-393BFC7FD88D}"/>
              </a:ext>
            </a:extLst>
          </p:cNvPr>
          <p:cNvPicPr>
            <a:picLocks noChangeAspect="1"/>
          </p:cNvPicPr>
          <p:nvPr/>
        </p:nvPicPr>
        <p:blipFill>
          <a:blip r:embed="rId13"/>
          <a:stretch>
            <a:fillRect/>
          </a:stretch>
        </p:blipFill>
        <p:spPr>
          <a:xfrm>
            <a:off x="11149692" y="14618258"/>
            <a:ext cx="10109942" cy="5075999"/>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6740</TotalTime>
  <Words>678</Words>
  <Application>Microsoft Macintosh PowerPoint</Application>
  <PresentationFormat>Custom</PresentationFormat>
  <Paragraphs>88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Cambria</vt:lpstr>
      <vt:lpstr>Times</vt:lpstr>
      <vt:lpstr>Times New Roman</vt:lpstr>
      <vt:lpstr>Wingdings</vt:lpstr>
      <vt:lpstr>Office Theme</vt:lpstr>
      <vt:lpstr>Investigating the roles of PRMT5-mediated epigenetic regulations of RNA binding proteins and histones in Merkel Cell Carcinoma Devya Gurung and Jingwei Cheng Department of Molecular, Cellular and Biomedical Sciences at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Devya Gurung</cp:lastModifiedBy>
  <cp:revision>287</cp:revision>
  <dcterms:created xsi:type="dcterms:W3CDTF">2016-03-05T16:55:12Z</dcterms:created>
  <dcterms:modified xsi:type="dcterms:W3CDTF">2023-04-05T00:09:35Z</dcterms:modified>
</cp:coreProperties>
</file>