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00126A"/>
    <a:srgbClr val="990000"/>
    <a:srgbClr val="000050"/>
    <a:srgbClr val="800000"/>
    <a:srgbClr val="000066"/>
    <a:srgbClr val="CCCCCC"/>
    <a:srgbClr val="999999"/>
    <a:srgbClr val="FF99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0AA140-248A-4CD0-B655-FF3B3D784057}" v="47" dt="2023-04-03T15:33:06.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58" autoAdjust="0"/>
    <p:restoredTop sz="94575" autoAdjust="0"/>
  </p:normalViewPr>
  <p:slideViewPr>
    <p:cSldViewPr>
      <p:cViewPr>
        <p:scale>
          <a:sx n="30" d="100"/>
          <a:sy n="30" d="100"/>
        </p:scale>
        <p:origin x="1314" y="-1116"/>
      </p:cViewPr>
      <p:guideLst>
        <p:guide orient="horz" pos="10368"/>
        <p:guide pos="1555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irdre Colburn" userId="dab5e97e-3754-4b5e-9b36-35112f9e5b8e" providerId="ADAL" clId="{B40AA140-248A-4CD0-B655-FF3B3D784057}"/>
    <pc:docChg chg="custSel delSld modSld">
      <pc:chgData name="Deirdre Colburn" userId="dab5e97e-3754-4b5e-9b36-35112f9e5b8e" providerId="ADAL" clId="{B40AA140-248A-4CD0-B655-FF3B3D784057}" dt="2023-04-03T15:33:41.254" v="534" actId="115"/>
      <pc:docMkLst>
        <pc:docMk/>
      </pc:docMkLst>
      <pc:sldChg chg="modSp mod">
        <pc:chgData name="Deirdre Colburn" userId="dab5e97e-3754-4b5e-9b36-35112f9e5b8e" providerId="ADAL" clId="{B40AA140-248A-4CD0-B655-FF3B3D784057}" dt="2023-04-03T15:33:41.254" v="534" actId="115"/>
        <pc:sldMkLst>
          <pc:docMk/>
          <pc:sldMk cId="0" sldId="259"/>
        </pc:sldMkLst>
        <pc:spChg chg="mod">
          <ac:chgData name="Deirdre Colburn" userId="dab5e97e-3754-4b5e-9b36-35112f9e5b8e" providerId="ADAL" clId="{B40AA140-248A-4CD0-B655-FF3B3D784057}" dt="2023-04-03T15:20:44.858" v="30" actId="2"/>
          <ac:spMkLst>
            <pc:docMk/>
            <pc:sldMk cId="0" sldId="259"/>
            <ac:spMk id="2" creationId="{325C6915-51AF-E29E-E468-163BEC5E053C}"/>
          </ac:spMkLst>
        </pc:spChg>
        <pc:spChg chg="mod">
          <ac:chgData name="Deirdre Colburn" userId="dab5e97e-3754-4b5e-9b36-35112f9e5b8e" providerId="ADAL" clId="{B40AA140-248A-4CD0-B655-FF3B3D784057}" dt="2023-04-03T15:20:27.976" v="28" actId="2"/>
          <ac:spMkLst>
            <pc:docMk/>
            <pc:sldMk cId="0" sldId="259"/>
            <ac:spMk id="9" creationId="{00000000-0000-0000-0000-000000000000}"/>
          </ac:spMkLst>
        </pc:spChg>
        <pc:spChg chg="mod">
          <ac:chgData name="Deirdre Colburn" userId="dab5e97e-3754-4b5e-9b36-35112f9e5b8e" providerId="ADAL" clId="{B40AA140-248A-4CD0-B655-FF3B3D784057}" dt="2023-04-03T15:33:41.254" v="534" actId="115"/>
          <ac:spMkLst>
            <pc:docMk/>
            <pc:sldMk cId="0" sldId="259"/>
            <ac:spMk id="30" creationId="{00000000-0000-0000-0000-000000000000}"/>
          </ac:spMkLst>
        </pc:spChg>
        <pc:spChg chg="mod">
          <ac:chgData name="Deirdre Colburn" userId="dab5e97e-3754-4b5e-9b36-35112f9e5b8e" providerId="ADAL" clId="{B40AA140-248A-4CD0-B655-FF3B3D784057}" dt="2023-04-03T15:18:36.282" v="25" actId="113"/>
          <ac:spMkLst>
            <pc:docMk/>
            <pc:sldMk cId="0" sldId="259"/>
            <ac:spMk id="2050" creationId="{00000000-0000-0000-0000-000000000000}"/>
          </ac:spMkLst>
        </pc:spChg>
        <pc:graphicFrameChg chg="mod modGraphic">
          <ac:chgData name="Deirdre Colburn" userId="dab5e97e-3754-4b5e-9b36-35112f9e5b8e" providerId="ADAL" clId="{B40AA140-248A-4CD0-B655-FF3B3D784057}" dt="2023-04-03T15:33:06.129" v="533"/>
          <ac:graphicFrameMkLst>
            <pc:docMk/>
            <pc:sldMk cId="0" sldId="259"/>
            <ac:graphicFrameMk id="5" creationId="{B92E174E-3207-6428-DD1F-1537CEEB5284}"/>
          </ac:graphicFrameMkLst>
        </pc:graphicFrameChg>
        <pc:graphicFrameChg chg="mod">
          <ac:chgData name="Deirdre Colburn" userId="dab5e97e-3754-4b5e-9b36-35112f9e5b8e" providerId="ADAL" clId="{B40AA140-248A-4CD0-B655-FF3B3D784057}" dt="2023-04-03T15:25:32.610" v="44"/>
          <ac:graphicFrameMkLst>
            <pc:docMk/>
            <pc:sldMk cId="0" sldId="259"/>
            <ac:graphicFrameMk id="6" creationId="{65E42D0F-487E-8344-51B5-8FAEEEE7C822}"/>
          </ac:graphicFrameMkLst>
        </pc:graphicFrameChg>
        <pc:picChg chg="mod">
          <ac:chgData name="Deirdre Colburn" userId="dab5e97e-3754-4b5e-9b36-35112f9e5b8e" providerId="ADAL" clId="{B40AA140-248A-4CD0-B655-FF3B3D784057}" dt="2023-04-03T15:18:44.023" v="27" actId="1076"/>
          <ac:picMkLst>
            <pc:docMk/>
            <pc:sldMk cId="0" sldId="259"/>
            <ac:picMk id="3" creationId="{00000000-0000-0000-0000-000000000000}"/>
          </ac:picMkLst>
        </pc:picChg>
      </pc:sldChg>
      <pc:sldChg chg="del">
        <pc:chgData name="Deirdre Colburn" userId="dab5e97e-3754-4b5e-9b36-35112f9e5b8e" providerId="ADAL" clId="{B40AA140-248A-4CD0-B655-FF3B3D784057}" dt="2023-04-03T15:05:59.484" v="0" actId="47"/>
        <pc:sldMkLst>
          <pc:docMk/>
          <pc:sldMk cId="3426446301" sldId="26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2AE6EE-577C-4EE5-90D1-5CAEFBEF3483}" type="doc">
      <dgm:prSet loTypeId="urn:microsoft.com/office/officeart/2009/3/layout/SubStepProcess" loCatId="process" qsTypeId="urn:microsoft.com/office/officeart/2005/8/quickstyle/simple1" qsCatId="simple" csTypeId="urn:microsoft.com/office/officeart/2005/8/colors/accent0_3" csCatId="mainScheme" phldr="1"/>
      <dgm:spPr/>
      <dgm:t>
        <a:bodyPr/>
        <a:lstStyle/>
        <a:p>
          <a:endParaRPr lang="en-US"/>
        </a:p>
      </dgm:t>
    </dgm:pt>
    <dgm:pt modelId="{96F15FCD-9F97-49D6-8F36-02C461F7E715}">
      <dgm:prSet custT="1"/>
      <dgm:spPr/>
      <dgm:t>
        <a:bodyPr/>
        <a:lstStyle/>
        <a:p>
          <a:r>
            <a:rPr lang="en-US" sz="6600" b="0" dirty="0">
              <a:latin typeface="Cambria" panose="02040503050406030204" pitchFamily="18" charset="0"/>
              <a:ea typeface="Cambria" panose="02040503050406030204" pitchFamily="18" charset="0"/>
            </a:rPr>
            <a:t>Studies organized as addressing at least one of eight areas of inquiry: </a:t>
          </a:r>
          <a:endParaRPr lang="en-US" sz="6600" dirty="0">
            <a:latin typeface="Cambria" panose="02040503050406030204" pitchFamily="18" charset="0"/>
            <a:ea typeface="Cambria" panose="02040503050406030204" pitchFamily="18" charset="0"/>
          </a:endParaRPr>
        </a:p>
      </dgm:t>
    </dgm:pt>
    <dgm:pt modelId="{745E12F5-722A-490C-8612-C5E8F4ABE400}" type="parTrans" cxnId="{A2CD0754-5B2D-4E6A-A894-1FD9D5089FD5}">
      <dgm:prSet/>
      <dgm:spPr/>
      <dgm:t>
        <a:bodyPr/>
        <a:lstStyle/>
        <a:p>
          <a:endParaRPr lang="en-US" sz="2400"/>
        </a:p>
      </dgm:t>
    </dgm:pt>
    <dgm:pt modelId="{D0AC2A98-1832-4F64-A3D6-7E8D5427A961}" type="sibTrans" cxnId="{A2CD0754-5B2D-4E6A-A894-1FD9D5089FD5}">
      <dgm:prSet/>
      <dgm:spPr/>
      <dgm:t>
        <a:bodyPr/>
        <a:lstStyle/>
        <a:p>
          <a:endParaRPr lang="en-US" sz="2400"/>
        </a:p>
      </dgm:t>
    </dgm:pt>
    <dgm:pt modelId="{02E65EF0-93C1-4C58-91D7-6897EA4204F6}">
      <dgm:prSet custT="1"/>
      <dgm:spPr/>
      <dgm:t>
        <a:bodyPr/>
        <a:lstStyle/>
        <a:p>
          <a:pPr algn="l">
            <a:buFont typeface="Arial" panose="020B0604020202020204" pitchFamily="34" charset="0"/>
            <a:buChar char="•"/>
          </a:pPr>
          <a:r>
            <a:rPr lang="en-US" sz="3600" b="0" dirty="0">
              <a:latin typeface="Cambria" panose="02040503050406030204" pitchFamily="18" charset="0"/>
              <a:ea typeface="Cambria" panose="02040503050406030204" pitchFamily="18" charset="0"/>
            </a:rPr>
            <a:t>1. Telehealth vs. in-person use during pandemic (n=6)</a:t>
          </a:r>
          <a:endParaRPr lang="en-US" sz="3600" dirty="0">
            <a:latin typeface="Cambria" panose="02040503050406030204" pitchFamily="18" charset="0"/>
            <a:ea typeface="Cambria" panose="02040503050406030204" pitchFamily="18" charset="0"/>
          </a:endParaRPr>
        </a:p>
      </dgm:t>
    </dgm:pt>
    <dgm:pt modelId="{1B119503-12B0-4D28-BD73-499A0EFBB187}" type="parTrans" cxnId="{0D053F87-901F-4D25-95AA-1F96EBB09614}">
      <dgm:prSet/>
      <dgm:spPr/>
      <dgm:t>
        <a:bodyPr/>
        <a:lstStyle/>
        <a:p>
          <a:endParaRPr lang="en-US" sz="2400"/>
        </a:p>
      </dgm:t>
    </dgm:pt>
    <dgm:pt modelId="{652F92DA-159C-487D-BF2F-A26C344581B2}" type="sibTrans" cxnId="{0D053F87-901F-4D25-95AA-1F96EBB09614}">
      <dgm:prSet/>
      <dgm:spPr/>
      <dgm:t>
        <a:bodyPr/>
        <a:lstStyle/>
        <a:p>
          <a:endParaRPr lang="en-US" sz="2400"/>
        </a:p>
      </dgm:t>
    </dgm:pt>
    <dgm:pt modelId="{FE3868E1-A25C-45FD-AD6B-3607FA929F5A}">
      <dgm:prSet custT="1"/>
      <dgm:spPr/>
      <dgm:t>
        <a:bodyPr/>
        <a:lstStyle/>
        <a:p>
          <a:pPr algn="l"/>
          <a:r>
            <a:rPr lang="en-US" sz="3600" b="0" dirty="0">
              <a:latin typeface="Cambria" panose="02040503050406030204" pitchFamily="18" charset="0"/>
              <a:ea typeface="Cambria" panose="02040503050406030204" pitchFamily="18" charset="0"/>
            </a:rPr>
            <a:t>2. Telehealth vs. in-person use before pandemic (n=5)</a:t>
          </a:r>
          <a:endParaRPr lang="en-US" sz="3600" dirty="0">
            <a:latin typeface="Cambria" panose="02040503050406030204" pitchFamily="18" charset="0"/>
            <a:ea typeface="Cambria" panose="02040503050406030204" pitchFamily="18" charset="0"/>
          </a:endParaRPr>
        </a:p>
      </dgm:t>
    </dgm:pt>
    <dgm:pt modelId="{0235524A-A8E8-48CB-AECE-D947ABC682BE}" type="parTrans" cxnId="{B0942111-74F6-43A2-9B86-1DC401346186}">
      <dgm:prSet/>
      <dgm:spPr/>
      <dgm:t>
        <a:bodyPr/>
        <a:lstStyle/>
        <a:p>
          <a:endParaRPr lang="en-US" sz="2400"/>
        </a:p>
      </dgm:t>
    </dgm:pt>
    <dgm:pt modelId="{5F9E7793-AB2C-4CC5-A9F2-650E66D1253B}" type="sibTrans" cxnId="{B0942111-74F6-43A2-9B86-1DC401346186}">
      <dgm:prSet/>
      <dgm:spPr/>
      <dgm:t>
        <a:bodyPr/>
        <a:lstStyle/>
        <a:p>
          <a:endParaRPr lang="en-US" sz="2400"/>
        </a:p>
      </dgm:t>
    </dgm:pt>
    <dgm:pt modelId="{B46E7823-9C8B-4897-80BE-1C6C82A04DD1}">
      <dgm:prSet custT="1"/>
      <dgm:spPr/>
      <dgm:t>
        <a:bodyPr/>
        <a:lstStyle/>
        <a:p>
          <a:pPr algn="l"/>
          <a:r>
            <a:rPr lang="en-US" sz="3600" b="0" dirty="0">
              <a:latin typeface="Cambria" panose="02040503050406030204" pitchFamily="18" charset="0"/>
              <a:ea typeface="Cambria" panose="02040503050406030204" pitchFamily="18" charset="0"/>
            </a:rPr>
            <a:t>3. Telehealth vs. non-use during pandemic (n=9)</a:t>
          </a:r>
          <a:endParaRPr lang="en-US" sz="3600" dirty="0">
            <a:latin typeface="Cambria" panose="02040503050406030204" pitchFamily="18" charset="0"/>
            <a:ea typeface="Cambria" panose="02040503050406030204" pitchFamily="18" charset="0"/>
          </a:endParaRPr>
        </a:p>
      </dgm:t>
    </dgm:pt>
    <dgm:pt modelId="{6434EB4E-ADA9-422A-8FCD-BF342FDA65A7}" type="parTrans" cxnId="{0C8387A5-D110-4B58-9CB0-6338A9C5ECE6}">
      <dgm:prSet/>
      <dgm:spPr/>
      <dgm:t>
        <a:bodyPr/>
        <a:lstStyle/>
        <a:p>
          <a:endParaRPr lang="en-US" sz="2400"/>
        </a:p>
      </dgm:t>
    </dgm:pt>
    <dgm:pt modelId="{E2ED261C-FFD1-414D-A7BD-AD3E1ADF769B}" type="sibTrans" cxnId="{0C8387A5-D110-4B58-9CB0-6338A9C5ECE6}">
      <dgm:prSet/>
      <dgm:spPr/>
      <dgm:t>
        <a:bodyPr/>
        <a:lstStyle/>
        <a:p>
          <a:endParaRPr lang="en-US" sz="2400"/>
        </a:p>
      </dgm:t>
    </dgm:pt>
    <dgm:pt modelId="{FD97B561-5724-4D99-A4E6-DD0F141C9244}">
      <dgm:prSet custT="1"/>
      <dgm:spPr/>
      <dgm:t>
        <a:bodyPr/>
        <a:lstStyle/>
        <a:p>
          <a:pPr algn="l"/>
          <a:r>
            <a:rPr lang="en-US" sz="3600" b="0" dirty="0">
              <a:latin typeface="Cambria" panose="02040503050406030204" pitchFamily="18" charset="0"/>
              <a:ea typeface="Cambria" panose="02040503050406030204" pitchFamily="18" charset="0"/>
            </a:rPr>
            <a:t>4. Telehealth vs. non-use before pandemic (n=1)</a:t>
          </a:r>
          <a:endParaRPr lang="en-US" sz="3600" dirty="0">
            <a:latin typeface="Cambria" panose="02040503050406030204" pitchFamily="18" charset="0"/>
            <a:ea typeface="Cambria" panose="02040503050406030204" pitchFamily="18" charset="0"/>
          </a:endParaRPr>
        </a:p>
      </dgm:t>
    </dgm:pt>
    <dgm:pt modelId="{105E3429-9821-4F78-B5BF-67B8AD330F74}" type="parTrans" cxnId="{33B224CA-6036-4F24-BA94-17DF79ED4698}">
      <dgm:prSet/>
      <dgm:spPr/>
      <dgm:t>
        <a:bodyPr/>
        <a:lstStyle/>
        <a:p>
          <a:endParaRPr lang="en-US" sz="2400"/>
        </a:p>
      </dgm:t>
    </dgm:pt>
    <dgm:pt modelId="{0A8BCCAE-1B93-4B12-B574-861F53A4F53A}" type="sibTrans" cxnId="{33B224CA-6036-4F24-BA94-17DF79ED4698}">
      <dgm:prSet/>
      <dgm:spPr/>
      <dgm:t>
        <a:bodyPr/>
        <a:lstStyle/>
        <a:p>
          <a:endParaRPr lang="en-US" sz="2400"/>
        </a:p>
      </dgm:t>
    </dgm:pt>
    <dgm:pt modelId="{4A059B42-EB79-45C8-A2BA-2DE9C1ED8197}">
      <dgm:prSet custT="1"/>
      <dgm:spPr/>
      <dgm:t>
        <a:bodyPr/>
        <a:lstStyle/>
        <a:p>
          <a:pPr algn="l"/>
          <a:r>
            <a:rPr lang="en-US" sz="3600" b="0" dirty="0">
              <a:latin typeface="Cambria" panose="02040503050406030204" pitchFamily="18" charset="0"/>
              <a:ea typeface="Cambria" panose="02040503050406030204" pitchFamily="18" charset="0"/>
            </a:rPr>
            <a:t>5. Telehealth modality (n=9)</a:t>
          </a:r>
          <a:endParaRPr lang="en-US" sz="3600" dirty="0">
            <a:latin typeface="Cambria" panose="02040503050406030204" pitchFamily="18" charset="0"/>
            <a:ea typeface="Cambria" panose="02040503050406030204" pitchFamily="18" charset="0"/>
          </a:endParaRPr>
        </a:p>
      </dgm:t>
    </dgm:pt>
    <dgm:pt modelId="{351D6F4C-FAF4-4E6E-8EC0-950D08D8D601}" type="parTrans" cxnId="{A77E717A-AC85-4059-A2D2-3A5445A4AE7B}">
      <dgm:prSet/>
      <dgm:spPr/>
      <dgm:t>
        <a:bodyPr/>
        <a:lstStyle/>
        <a:p>
          <a:endParaRPr lang="en-US" sz="2400"/>
        </a:p>
      </dgm:t>
    </dgm:pt>
    <dgm:pt modelId="{D49B2D75-6EA4-4B5E-BDDC-E620C10685DD}" type="sibTrans" cxnId="{A77E717A-AC85-4059-A2D2-3A5445A4AE7B}">
      <dgm:prSet/>
      <dgm:spPr/>
      <dgm:t>
        <a:bodyPr/>
        <a:lstStyle/>
        <a:p>
          <a:endParaRPr lang="en-US" sz="2400"/>
        </a:p>
      </dgm:t>
    </dgm:pt>
    <dgm:pt modelId="{00871AE1-CC90-4D23-A15F-DCFF96EFA0B5}">
      <dgm:prSet custT="1"/>
      <dgm:spPr/>
      <dgm:t>
        <a:bodyPr/>
        <a:lstStyle/>
        <a:p>
          <a:pPr algn="r"/>
          <a:r>
            <a:rPr lang="en-US" sz="3600" b="0" dirty="0">
              <a:latin typeface="Cambria" panose="02040503050406030204" pitchFamily="18" charset="0"/>
              <a:ea typeface="Cambria" panose="02040503050406030204" pitchFamily="18" charset="0"/>
            </a:rPr>
            <a:t>6. Satisfaction with telehealth           (n=4) </a:t>
          </a:r>
          <a:endParaRPr lang="en-US" sz="3600" dirty="0">
            <a:latin typeface="Cambria" panose="02040503050406030204" pitchFamily="18" charset="0"/>
            <a:ea typeface="Cambria" panose="02040503050406030204" pitchFamily="18" charset="0"/>
          </a:endParaRPr>
        </a:p>
      </dgm:t>
    </dgm:pt>
    <dgm:pt modelId="{CA52F280-79C2-4E4E-BC0F-8642011AB2FC}" type="parTrans" cxnId="{D5D62F94-5C93-4E8B-8DF1-311744AE447F}">
      <dgm:prSet/>
      <dgm:spPr/>
      <dgm:t>
        <a:bodyPr/>
        <a:lstStyle/>
        <a:p>
          <a:endParaRPr lang="en-US" sz="2400"/>
        </a:p>
      </dgm:t>
    </dgm:pt>
    <dgm:pt modelId="{3FFD7D8E-496C-4387-A7D5-86E1D8525003}" type="sibTrans" cxnId="{D5D62F94-5C93-4E8B-8DF1-311744AE447F}">
      <dgm:prSet/>
      <dgm:spPr/>
      <dgm:t>
        <a:bodyPr/>
        <a:lstStyle/>
        <a:p>
          <a:endParaRPr lang="en-US" sz="2400"/>
        </a:p>
      </dgm:t>
    </dgm:pt>
    <dgm:pt modelId="{4E5295C6-B111-49DF-880F-93D03ECCEF97}">
      <dgm:prSet custT="1"/>
      <dgm:spPr/>
      <dgm:t>
        <a:bodyPr/>
        <a:lstStyle/>
        <a:p>
          <a:pPr algn="l"/>
          <a:r>
            <a:rPr lang="en-US" sz="3600" b="0" dirty="0">
              <a:latin typeface="Cambria" panose="02040503050406030204" pitchFamily="18" charset="0"/>
              <a:ea typeface="Cambria" panose="02040503050406030204" pitchFamily="18" charset="0"/>
            </a:rPr>
            <a:t>7. Outcomes associated with telehealth (n=3)</a:t>
          </a:r>
          <a:endParaRPr lang="en-US" sz="3600" dirty="0">
            <a:latin typeface="Cambria" panose="02040503050406030204" pitchFamily="18" charset="0"/>
            <a:ea typeface="Cambria" panose="02040503050406030204" pitchFamily="18" charset="0"/>
          </a:endParaRPr>
        </a:p>
      </dgm:t>
    </dgm:pt>
    <dgm:pt modelId="{0FB3A8FC-1124-4A89-83F4-E250BBB6FBF4}" type="parTrans" cxnId="{6105511A-4F29-4D4B-A139-9C229B4114CD}">
      <dgm:prSet/>
      <dgm:spPr/>
      <dgm:t>
        <a:bodyPr/>
        <a:lstStyle/>
        <a:p>
          <a:endParaRPr lang="en-US" sz="2400"/>
        </a:p>
      </dgm:t>
    </dgm:pt>
    <dgm:pt modelId="{B4EF3A99-4E99-4005-8304-D5B6D46C90EB}" type="sibTrans" cxnId="{6105511A-4F29-4D4B-A139-9C229B4114CD}">
      <dgm:prSet/>
      <dgm:spPr/>
      <dgm:t>
        <a:bodyPr/>
        <a:lstStyle/>
        <a:p>
          <a:endParaRPr lang="en-US" sz="2400"/>
        </a:p>
      </dgm:t>
    </dgm:pt>
    <dgm:pt modelId="{B246E2BF-5F20-49BD-A791-5A9DC01AA268}">
      <dgm:prSet custT="1"/>
      <dgm:spPr/>
      <dgm:t>
        <a:bodyPr/>
        <a:lstStyle/>
        <a:p>
          <a:pPr algn="l"/>
          <a:r>
            <a:rPr lang="en-US" sz="3600" b="0" dirty="0">
              <a:latin typeface="Cambria" panose="02040503050406030204" pitchFamily="18" charset="0"/>
              <a:ea typeface="Cambria" panose="02040503050406030204" pitchFamily="18" charset="0"/>
            </a:rPr>
            <a:t>8. Perceived or actual access to telehealth services (n=6)</a:t>
          </a:r>
          <a:endParaRPr lang="en-US" sz="3600" dirty="0">
            <a:latin typeface="Cambria" panose="02040503050406030204" pitchFamily="18" charset="0"/>
            <a:ea typeface="Cambria" panose="02040503050406030204" pitchFamily="18" charset="0"/>
          </a:endParaRPr>
        </a:p>
      </dgm:t>
    </dgm:pt>
    <dgm:pt modelId="{A82B4468-E0E9-4657-A4DB-9875ACC38084}" type="parTrans" cxnId="{1EFC5047-6591-4B0A-9C2E-A5F34EFF031D}">
      <dgm:prSet/>
      <dgm:spPr/>
      <dgm:t>
        <a:bodyPr/>
        <a:lstStyle/>
        <a:p>
          <a:endParaRPr lang="en-US" sz="2400"/>
        </a:p>
      </dgm:t>
    </dgm:pt>
    <dgm:pt modelId="{0D3E86AD-604C-4705-A02D-6C3B3FEF6EF0}" type="sibTrans" cxnId="{1EFC5047-6591-4B0A-9C2E-A5F34EFF031D}">
      <dgm:prSet/>
      <dgm:spPr/>
      <dgm:t>
        <a:bodyPr/>
        <a:lstStyle/>
        <a:p>
          <a:endParaRPr lang="en-US" sz="2400"/>
        </a:p>
      </dgm:t>
    </dgm:pt>
    <dgm:pt modelId="{E06BBCDE-CD44-4F90-AEA1-017D8DCA8E3B}" type="pres">
      <dgm:prSet presAssocID="{F52AE6EE-577C-4EE5-90D1-5CAEFBEF3483}" presName="Name0" presStyleCnt="0">
        <dgm:presLayoutVars>
          <dgm:chMax val="7"/>
          <dgm:dir/>
          <dgm:animOne val="branch"/>
        </dgm:presLayoutVars>
      </dgm:prSet>
      <dgm:spPr/>
    </dgm:pt>
    <dgm:pt modelId="{5C03592F-EEB2-4D9E-8719-AE6250A5B8BA}" type="pres">
      <dgm:prSet presAssocID="{96F15FCD-9F97-49D6-8F36-02C461F7E715}" presName="parTx1" presStyleLbl="node1" presStyleIdx="0" presStyleCnt="1"/>
      <dgm:spPr/>
    </dgm:pt>
    <dgm:pt modelId="{B17BEF2C-7F42-45E9-BE6C-4F9A99D83D21}" type="pres">
      <dgm:prSet presAssocID="{96F15FCD-9F97-49D6-8F36-02C461F7E715}" presName="spPre1" presStyleCnt="0"/>
      <dgm:spPr/>
    </dgm:pt>
    <dgm:pt modelId="{6D0F9C9A-4EAF-49F5-BA97-A33087453578}" type="pres">
      <dgm:prSet presAssocID="{96F15FCD-9F97-49D6-8F36-02C461F7E715}" presName="chLin1" presStyleCnt="0"/>
      <dgm:spPr/>
    </dgm:pt>
    <dgm:pt modelId="{032679D7-7D39-4E80-B12E-803B8F0A4AD1}" type="pres">
      <dgm:prSet presAssocID="{1B119503-12B0-4D28-BD73-499A0EFBB187}" presName="Name11" presStyleLbl="parChTrans1D1" presStyleIdx="0" presStyleCnt="16"/>
      <dgm:spPr/>
    </dgm:pt>
    <dgm:pt modelId="{B8210CDC-0819-4C40-A159-BF1DBBAA1AE0}" type="pres">
      <dgm:prSet presAssocID="{02E65EF0-93C1-4C58-91D7-6897EA4204F6}" presName="txAndLines1" presStyleCnt="0"/>
      <dgm:spPr/>
    </dgm:pt>
    <dgm:pt modelId="{4946C14D-271B-4E90-8054-E0A966834923}" type="pres">
      <dgm:prSet presAssocID="{02E65EF0-93C1-4C58-91D7-6897EA4204F6}" presName="anchor1" presStyleCnt="0"/>
      <dgm:spPr/>
    </dgm:pt>
    <dgm:pt modelId="{D52CCBCA-D9CF-41D0-AFEE-3224B2F817F8}" type="pres">
      <dgm:prSet presAssocID="{02E65EF0-93C1-4C58-91D7-6897EA4204F6}" presName="backup1" presStyleCnt="0"/>
      <dgm:spPr/>
    </dgm:pt>
    <dgm:pt modelId="{1DD89E09-E16A-4820-AC40-27F171553566}" type="pres">
      <dgm:prSet presAssocID="{02E65EF0-93C1-4C58-91D7-6897EA4204F6}" presName="preLine1" presStyleLbl="parChTrans1D1" presStyleIdx="1" presStyleCnt="16"/>
      <dgm:spPr/>
    </dgm:pt>
    <dgm:pt modelId="{7A99B882-3837-46A4-A5E9-BF99A4E3A48F}" type="pres">
      <dgm:prSet presAssocID="{02E65EF0-93C1-4C58-91D7-6897EA4204F6}" presName="desTx1" presStyleLbl="revTx" presStyleIdx="0" presStyleCnt="0" custLinFactNeighborX="-6783" custLinFactNeighborY="19357">
        <dgm:presLayoutVars>
          <dgm:bulletEnabled val="1"/>
        </dgm:presLayoutVars>
      </dgm:prSet>
      <dgm:spPr/>
    </dgm:pt>
    <dgm:pt modelId="{32C33521-FE98-43CC-8E12-59D9A93F5EC6}" type="pres">
      <dgm:prSet presAssocID="{0235524A-A8E8-48CB-AECE-D947ABC682BE}" presName="Name11" presStyleLbl="parChTrans1D1" presStyleIdx="2" presStyleCnt="16"/>
      <dgm:spPr/>
    </dgm:pt>
    <dgm:pt modelId="{0DAC7220-D14E-4416-819B-EB1DC08B6E65}" type="pres">
      <dgm:prSet presAssocID="{FE3868E1-A25C-45FD-AD6B-3607FA929F5A}" presName="txAndLines1" presStyleCnt="0"/>
      <dgm:spPr/>
    </dgm:pt>
    <dgm:pt modelId="{7B92D415-CB58-43AD-AE15-5EB050F64202}" type="pres">
      <dgm:prSet presAssocID="{FE3868E1-A25C-45FD-AD6B-3607FA929F5A}" presName="anchor1" presStyleCnt="0"/>
      <dgm:spPr/>
    </dgm:pt>
    <dgm:pt modelId="{18DD35C9-997E-4FBF-AAC9-91B54AE77057}" type="pres">
      <dgm:prSet presAssocID="{FE3868E1-A25C-45FD-AD6B-3607FA929F5A}" presName="backup1" presStyleCnt="0"/>
      <dgm:spPr/>
    </dgm:pt>
    <dgm:pt modelId="{2C797E1E-DF59-4EA1-B627-7CF0F001656B}" type="pres">
      <dgm:prSet presAssocID="{FE3868E1-A25C-45FD-AD6B-3607FA929F5A}" presName="preLine1" presStyleLbl="parChTrans1D1" presStyleIdx="3" presStyleCnt="16"/>
      <dgm:spPr/>
    </dgm:pt>
    <dgm:pt modelId="{7C30B49C-6168-4201-9E5B-11BBE01B79C5}" type="pres">
      <dgm:prSet presAssocID="{FE3868E1-A25C-45FD-AD6B-3607FA929F5A}" presName="desTx1" presStyleLbl="revTx" presStyleIdx="0" presStyleCnt="0" custLinFactNeighborX="-6783" custLinFactNeighborY="19357">
        <dgm:presLayoutVars>
          <dgm:bulletEnabled val="1"/>
        </dgm:presLayoutVars>
      </dgm:prSet>
      <dgm:spPr/>
    </dgm:pt>
    <dgm:pt modelId="{4FCBD19C-0067-4947-91FA-38D340D77E8A}" type="pres">
      <dgm:prSet presAssocID="{6434EB4E-ADA9-422A-8FCD-BF342FDA65A7}" presName="Name11" presStyleLbl="parChTrans1D1" presStyleIdx="4" presStyleCnt="16"/>
      <dgm:spPr/>
    </dgm:pt>
    <dgm:pt modelId="{AF63158B-EADC-4689-A0AB-65B8B5AE2726}" type="pres">
      <dgm:prSet presAssocID="{B46E7823-9C8B-4897-80BE-1C6C82A04DD1}" presName="txAndLines1" presStyleCnt="0"/>
      <dgm:spPr/>
    </dgm:pt>
    <dgm:pt modelId="{AB0AEDE1-8315-4FC0-B8AC-96EB796CF636}" type="pres">
      <dgm:prSet presAssocID="{B46E7823-9C8B-4897-80BE-1C6C82A04DD1}" presName="anchor1" presStyleCnt="0"/>
      <dgm:spPr/>
    </dgm:pt>
    <dgm:pt modelId="{673C0F17-50E8-4CAD-B131-53D23879543B}" type="pres">
      <dgm:prSet presAssocID="{B46E7823-9C8B-4897-80BE-1C6C82A04DD1}" presName="backup1" presStyleCnt="0"/>
      <dgm:spPr/>
    </dgm:pt>
    <dgm:pt modelId="{3111397B-3329-48BC-946D-CAFC9B4143DE}" type="pres">
      <dgm:prSet presAssocID="{B46E7823-9C8B-4897-80BE-1C6C82A04DD1}" presName="preLine1" presStyleLbl="parChTrans1D1" presStyleIdx="5" presStyleCnt="16"/>
      <dgm:spPr/>
    </dgm:pt>
    <dgm:pt modelId="{35E6FFD7-55BB-4D62-A0E1-16FD36C97A67}" type="pres">
      <dgm:prSet presAssocID="{B46E7823-9C8B-4897-80BE-1C6C82A04DD1}" presName="desTx1" presStyleLbl="revTx" presStyleIdx="0" presStyleCnt="0" custLinFactNeighborX="-6783" custLinFactNeighborY="19357">
        <dgm:presLayoutVars>
          <dgm:bulletEnabled val="1"/>
        </dgm:presLayoutVars>
      </dgm:prSet>
      <dgm:spPr/>
    </dgm:pt>
    <dgm:pt modelId="{BB061EF7-2B85-46D5-8055-7C999E0CCE0D}" type="pres">
      <dgm:prSet presAssocID="{105E3429-9821-4F78-B5BF-67B8AD330F74}" presName="Name11" presStyleLbl="parChTrans1D1" presStyleIdx="6" presStyleCnt="16"/>
      <dgm:spPr/>
    </dgm:pt>
    <dgm:pt modelId="{F9F5DE31-D529-4019-991E-05FAF6E7CB98}" type="pres">
      <dgm:prSet presAssocID="{FD97B561-5724-4D99-A4E6-DD0F141C9244}" presName="txAndLines1" presStyleCnt="0"/>
      <dgm:spPr/>
    </dgm:pt>
    <dgm:pt modelId="{5ADC72AF-AB11-4944-858B-7A28D15F4A4F}" type="pres">
      <dgm:prSet presAssocID="{FD97B561-5724-4D99-A4E6-DD0F141C9244}" presName="anchor1" presStyleCnt="0"/>
      <dgm:spPr/>
    </dgm:pt>
    <dgm:pt modelId="{29687AD4-0C99-4463-9CDB-603B690CD5C6}" type="pres">
      <dgm:prSet presAssocID="{FD97B561-5724-4D99-A4E6-DD0F141C9244}" presName="backup1" presStyleCnt="0"/>
      <dgm:spPr/>
    </dgm:pt>
    <dgm:pt modelId="{091C74DC-937B-4A0B-9C3A-F52EEA8510B9}" type="pres">
      <dgm:prSet presAssocID="{FD97B561-5724-4D99-A4E6-DD0F141C9244}" presName="preLine1" presStyleLbl="parChTrans1D1" presStyleIdx="7" presStyleCnt="16"/>
      <dgm:spPr/>
    </dgm:pt>
    <dgm:pt modelId="{60F849C3-9B93-4F15-A32A-2B5F4FE5457B}" type="pres">
      <dgm:prSet presAssocID="{FD97B561-5724-4D99-A4E6-DD0F141C9244}" presName="desTx1" presStyleLbl="revTx" presStyleIdx="0" presStyleCnt="0" custLinFactNeighborX="-6783" custLinFactNeighborY="19357">
        <dgm:presLayoutVars>
          <dgm:bulletEnabled val="1"/>
        </dgm:presLayoutVars>
      </dgm:prSet>
      <dgm:spPr/>
    </dgm:pt>
    <dgm:pt modelId="{337DD822-6320-44DD-A6B8-18B68AF58A71}" type="pres">
      <dgm:prSet presAssocID="{351D6F4C-FAF4-4E6E-8EC0-950D08D8D601}" presName="Name11" presStyleLbl="parChTrans1D1" presStyleIdx="8" presStyleCnt="16"/>
      <dgm:spPr/>
    </dgm:pt>
    <dgm:pt modelId="{6F3C614A-5E97-4E5D-B0CB-260ED3F04E01}" type="pres">
      <dgm:prSet presAssocID="{4A059B42-EB79-45C8-A2BA-2DE9C1ED8197}" presName="txAndLines1" presStyleCnt="0"/>
      <dgm:spPr/>
    </dgm:pt>
    <dgm:pt modelId="{A855BB3B-CFB3-4F81-9087-F87E81AC1C4C}" type="pres">
      <dgm:prSet presAssocID="{4A059B42-EB79-45C8-A2BA-2DE9C1ED8197}" presName="anchor1" presStyleCnt="0"/>
      <dgm:spPr/>
    </dgm:pt>
    <dgm:pt modelId="{CF726C3B-75C3-443F-9204-400F4FAE42B3}" type="pres">
      <dgm:prSet presAssocID="{4A059B42-EB79-45C8-A2BA-2DE9C1ED8197}" presName="backup1" presStyleCnt="0"/>
      <dgm:spPr/>
    </dgm:pt>
    <dgm:pt modelId="{5D3DFBE6-F598-419B-937E-53ED3A2BC08C}" type="pres">
      <dgm:prSet presAssocID="{4A059B42-EB79-45C8-A2BA-2DE9C1ED8197}" presName="preLine1" presStyleLbl="parChTrans1D1" presStyleIdx="9" presStyleCnt="16"/>
      <dgm:spPr/>
    </dgm:pt>
    <dgm:pt modelId="{3A7FD927-F487-4210-A3F8-AA233838D446}" type="pres">
      <dgm:prSet presAssocID="{4A059B42-EB79-45C8-A2BA-2DE9C1ED8197}" presName="desTx1" presStyleLbl="revTx" presStyleIdx="0" presStyleCnt="0" custLinFactNeighborX="-6783" custLinFactNeighborY="19357">
        <dgm:presLayoutVars>
          <dgm:bulletEnabled val="1"/>
        </dgm:presLayoutVars>
      </dgm:prSet>
      <dgm:spPr/>
    </dgm:pt>
    <dgm:pt modelId="{AF695DEC-2086-4E92-B1AC-61EBFB3A0939}" type="pres">
      <dgm:prSet presAssocID="{CA52F280-79C2-4E4E-BC0F-8642011AB2FC}" presName="Name11" presStyleLbl="parChTrans1D1" presStyleIdx="10" presStyleCnt="16"/>
      <dgm:spPr/>
    </dgm:pt>
    <dgm:pt modelId="{E7412DC3-B4CC-41E0-9487-BCFF86D05B5E}" type="pres">
      <dgm:prSet presAssocID="{00871AE1-CC90-4D23-A15F-DCFF96EFA0B5}" presName="txAndLines1" presStyleCnt="0"/>
      <dgm:spPr/>
    </dgm:pt>
    <dgm:pt modelId="{E5FD4A2B-FBA6-44C1-BAFA-D3D10A83CEC8}" type="pres">
      <dgm:prSet presAssocID="{00871AE1-CC90-4D23-A15F-DCFF96EFA0B5}" presName="anchor1" presStyleCnt="0"/>
      <dgm:spPr/>
    </dgm:pt>
    <dgm:pt modelId="{A134A26D-7FD6-4682-B50F-3944A88C43D8}" type="pres">
      <dgm:prSet presAssocID="{00871AE1-CC90-4D23-A15F-DCFF96EFA0B5}" presName="backup1" presStyleCnt="0"/>
      <dgm:spPr/>
    </dgm:pt>
    <dgm:pt modelId="{4F056202-5872-4CFA-B6BA-D56D2B8A71AD}" type="pres">
      <dgm:prSet presAssocID="{00871AE1-CC90-4D23-A15F-DCFF96EFA0B5}" presName="preLine1" presStyleLbl="parChTrans1D1" presStyleIdx="11" presStyleCnt="16"/>
      <dgm:spPr/>
    </dgm:pt>
    <dgm:pt modelId="{B0C144C0-D1C7-43A6-86E1-6D69584CCBA2}" type="pres">
      <dgm:prSet presAssocID="{00871AE1-CC90-4D23-A15F-DCFF96EFA0B5}" presName="desTx1" presStyleLbl="revTx" presStyleIdx="0" presStyleCnt="0" custScaleX="119238" custLinFactNeighborX="-44226" custLinFactNeighborY="4106">
        <dgm:presLayoutVars>
          <dgm:bulletEnabled val="1"/>
        </dgm:presLayoutVars>
      </dgm:prSet>
      <dgm:spPr/>
    </dgm:pt>
    <dgm:pt modelId="{DF385263-322B-406A-99FE-6E4CFC59810A}" type="pres">
      <dgm:prSet presAssocID="{0FB3A8FC-1124-4A89-83F4-E250BBB6FBF4}" presName="Name11" presStyleLbl="parChTrans1D1" presStyleIdx="12" presStyleCnt="16"/>
      <dgm:spPr/>
    </dgm:pt>
    <dgm:pt modelId="{F07FEC37-4FF7-464A-97B4-C57337303760}" type="pres">
      <dgm:prSet presAssocID="{4E5295C6-B111-49DF-880F-93D03ECCEF97}" presName="txAndLines1" presStyleCnt="0"/>
      <dgm:spPr/>
    </dgm:pt>
    <dgm:pt modelId="{A249B61F-97F3-4105-82F1-72B132214127}" type="pres">
      <dgm:prSet presAssocID="{4E5295C6-B111-49DF-880F-93D03ECCEF97}" presName="anchor1" presStyleCnt="0"/>
      <dgm:spPr/>
    </dgm:pt>
    <dgm:pt modelId="{99D92157-AA69-4A24-BB92-2FF51320B0D1}" type="pres">
      <dgm:prSet presAssocID="{4E5295C6-B111-49DF-880F-93D03ECCEF97}" presName="backup1" presStyleCnt="0"/>
      <dgm:spPr/>
    </dgm:pt>
    <dgm:pt modelId="{88093BB7-33FF-4A40-8F2B-0047900145CB}" type="pres">
      <dgm:prSet presAssocID="{4E5295C6-B111-49DF-880F-93D03ECCEF97}" presName="preLine1" presStyleLbl="parChTrans1D1" presStyleIdx="13" presStyleCnt="16"/>
      <dgm:spPr/>
    </dgm:pt>
    <dgm:pt modelId="{BE324500-4EFF-46A6-9F2D-32AF26FDF409}" type="pres">
      <dgm:prSet presAssocID="{4E5295C6-B111-49DF-880F-93D03ECCEF97}" presName="desTx1" presStyleLbl="revTx" presStyleIdx="0" presStyleCnt="0" custLinFactNeighborX="-6783">
        <dgm:presLayoutVars>
          <dgm:bulletEnabled val="1"/>
        </dgm:presLayoutVars>
      </dgm:prSet>
      <dgm:spPr/>
    </dgm:pt>
    <dgm:pt modelId="{F1FF40D7-7A22-45FE-BE53-B1227C4B25F2}" type="pres">
      <dgm:prSet presAssocID="{A82B4468-E0E9-4657-A4DB-9875ACC38084}" presName="Name11" presStyleLbl="parChTrans1D1" presStyleIdx="14" presStyleCnt="16"/>
      <dgm:spPr/>
    </dgm:pt>
    <dgm:pt modelId="{677867C7-7330-458C-BA27-9AE4651E3376}" type="pres">
      <dgm:prSet presAssocID="{B246E2BF-5F20-49BD-A791-5A9DC01AA268}" presName="txAndLines1" presStyleCnt="0"/>
      <dgm:spPr/>
    </dgm:pt>
    <dgm:pt modelId="{096FA1F6-5195-4333-A392-BF50A338C675}" type="pres">
      <dgm:prSet presAssocID="{B246E2BF-5F20-49BD-A791-5A9DC01AA268}" presName="anchor1" presStyleCnt="0"/>
      <dgm:spPr/>
    </dgm:pt>
    <dgm:pt modelId="{7A6205C8-E50E-48F6-8C38-D83107386567}" type="pres">
      <dgm:prSet presAssocID="{B246E2BF-5F20-49BD-A791-5A9DC01AA268}" presName="backup1" presStyleCnt="0"/>
      <dgm:spPr/>
    </dgm:pt>
    <dgm:pt modelId="{8A39E69E-2A5E-468A-857A-17068858229A}" type="pres">
      <dgm:prSet presAssocID="{B246E2BF-5F20-49BD-A791-5A9DC01AA268}" presName="preLine1" presStyleLbl="parChTrans1D1" presStyleIdx="15" presStyleCnt="16"/>
      <dgm:spPr/>
    </dgm:pt>
    <dgm:pt modelId="{D4CF076C-9B78-4A7E-B03B-76CFFD08C221}" type="pres">
      <dgm:prSet presAssocID="{B246E2BF-5F20-49BD-A791-5A9DC01AA268}" presName="desTx1" presStyleLbl="revTx" presStyleIdx="0" presStyleCnt="0">
        <dgm:presLayoutVars>
          <dgm:bulletEnabled val="1"/>
        </dgm:presLayoutVars>
      </dgm:prSet>
      <dgm:spPr/>
    </dgm:pt>
  </dgm:ptLst>
  <dgm:cxnLst>
    <dgm:cxn modelId="{83ED9F02-F09C-4D4B-9515-D1C24EB399ED}" type="presOf" srcId="{FD97B561-5724-4D99-A4E6-DD0F141C9244}" destId="{60F849C3-9B93-4F15-A32A-2B5F4FE5457B}" srcOrd="0" destOrd="0" presId="urn:microsoft.com/office/officeart/2009/3/layout/SubStepProcess"/>
    <dgm:cxn modelId="{B0942111-74F6-43A2-9B86-1DC401346186}" srcId="{96F15FCD-9F97-49D6-8F36-02C461F7E715}" destId="{FE3868E1-A25C-45FD-AD6B-3607FA929F5A}" srcOrd="1" destOrd="0" parTransId="{0235524A-A8E8-48CB-AECE-D947ABC682BE}" sibTransId="{5F9E7793-AB2C-4CC5-A9F2-650E66D1253B}"/>
    <dgm:cxn modelId="{79CF1C13-5BB1-40EA-9B91-9BF5F41A078C}" type="presOf" srcId="{96F15FCD-9F97-49D6-8F36-02C461F7E715}" destId="{5C03592F-EEB2-4D9E-8719-AE6250A5B8BA}" srcOrd="0" destOrd="0" presId="urn:microsoft.com/office/officeart/2009/3/layout/SubStepProcess"/>
    <dgm:cxn modelId="{6105511A-4F29-4D4B-A139-9C229B4114CD}" srcId="{96F15FCD-9F97-49D6-8F36-02C461F7E715}" destId="{4E5295C6-B111-49DF-880F-93D03ECCEF97}" srcOrd="6" destOrd="0" parTransId="{0FB3A8FC-1124-4A89-83F4-E250BBB6FBF4}" sibTransId="{B4EF3A99-4E99-4005-8304-D5B6D46C90EB}"/>
    <dgm:cxn modelId="{1EFC5047-6591-4B0A-9C2E-A5F34EFF031D}" srcId="{96F15FCD-9F97-49D6-8F36-02C461F7E715}" destId="{B246E2BF-5F20-49BD-A791-5A9DC01AA268}" srcOrd="7" destOrd="0" parTransId="{A82B4468-E0E9-4657-A4DB-9875ACC38084}" sibTransId="{0D3E86AD-604C-4705-A02D-6C3B3FEF6EF0}"/>
    <dgm:cxn modelId="{A2CD0754-5B2D-4E6A-A894-1FD9D5089FD5}" srcId="{F52AE6EE-577C-4EE5-90D1-5CAEFBEF3483}" destId="{96F15FCD-9F97-49D6-8F36-02C461F7E715}" srcOrd="0" destOrd="0" parTransId="{745E12F5-722A-490C-8612-C5E8F4ABE400}" sibTransId="{D0AC2A98-1832-4F64-A3D6-7E8D5427A961}"/>
    <dgm:cxn modelId="{0B844C76-2C88-496B-A984-4B4E73F6DA15}" type="presOf" srcId="{4A059B42-EB79-45C8-A2BA-2DE9C1ED8197}" destId="{3A7FD927-F487-4210-A3F8-AA233838D446}" srcOrd="0" destOrd="0" presId="urn:microsoft.com/office/officeart/2009/3/layout/SubStepProcess"/>
    <dgm:cxn modelId="{A77E717A-AC85-4059-A2D2-3A5445A4AE7B}" srcId="{96F15FCD-9F97-49D6-8F36-02C461F7E715}" destId="{4A059B42-EB79-45C8-A2BA-2DE9C1ED8197}" srcOrd="4" destOrd="0" parTransId="{351D6F4C-FAF4-4E6E-8EC0-950D08D8D601}" sibTransId="{D49B2D75-6EA4-4B5E-BDDC-E620C10685DD}"/>
    <dgm:cxn modelId="{0D053F87-901F-4D25-95AA-1F96EBB09614}" srcId="{96F15FCD-9F97-49D6-8F36-02C461F7E715}" destId="{02E65EF0-93C1-4C58-91D7-6897EA4204F6}" srcOrd="0" destOrd="0" parTransId="{1B119503-12B0-4D28-BD73-499A0EFBB187}" sibTransId="{652F92DA-159C-487D-BF2F-A26C344581B2}"/>
    <dgm:cxn modelId="{D5D62F94-5C93-4E8B-8DF1-311744AE447F}" srcId="{96F15FCD-9F97-49D6-8F36-02C461F7E715}" destId="{00871AE1-CC90-4D23-A15F-DCFF96EFA0B5}" srcOrd="5" destOrd="0" parTransId="{CA52F280-79C2-4E4E-BC0F-8642011AB2FC}" sibTransId="{3FFD7D8E-496C-4387-A7D5-86E1D8525003}"/>
    <dgm:cxn modelId="{0C8387A5-D110-4B58-9CB0-6338A9C5ECE6}" srcId="{96F15FCD-9F97-49D6-8F36-02C461F7E715}" destId="{B46E7823-9C8B-4897-80BE-1C6C82A04DD1}" srcOrd="2" destOrd="0" parTransId="{6434EB4E-ADA9-422A-8FCD-BF342FDA65A7}" sibTransId="{E2ED261C-FFD1-414D-A7BD-AD3E1ADF769B}"/>
    <dgm:cxn modelId="{1266BBB7-5F8E-4EF9-85A9-64E2C2EE7878}" type="presOf" srcId="{00871AE1-CC90-4D23-A15F-DCFF96EFA0B5}" destId="{B0C144C0-D1C7-43A6-86E1-6D69584CCBA2}" srcOrd="0" destOrd="0" presId="urn:microsoft.com/office/officeart/2009/3/layout/SubStepProcess"/>
    <dgm:cxn modelId="{33B224CA-6036-4F24-BA94-17DF79ED4698}" srcId="{96F15FCD-9F97-49D6-8F36-02C461F7E715}" destId="{FD97B561-5724-4D99-A4E6-DD0F141C9244}" srcOrd="3" destOrd="0" parTransId="{105E3429-9821-4F78-B5BF-67B8AD330F74}" sibTransId="{0A8BCCAE-1B93-4B12-B574-861F53A4F53A}"/>
    <dgm:cxn modelId="{D7099ED9-9EAC-4579-87BF-4C44FCA742AB}" type="presOf" srcId="{02E65EF0-93C1-4C58-91D7-6897EA4204F6}" destId="{7A99B882-3837-46A4-A5E9-BF99A4E3A48F}" srcOrd="0" destOrd="0" presId="urn:microsoft.com/office/officeart/2009/3/layout/SubStepProcess"/>
    <dgm:cxn modelId="{82F417DB-78EB-41CB-B4ED-CCBFAAC99D21}" type="presOf" srcId="{F52AE6EE-577C-4EE5-90D1-5CAEFBEF3483}" destId="{E06BBCDE-CD44-4F90-AEA1-017D8DCA8E3B}" srcOrd="0" destOrd="0" presId="urn:microsoft.com/office/officeart/2009/3/layout/SubStepProcess"/>
    <dgm:cxn modelId="{752A1CE3-67F2-4F3B-856A-9F717D78605C}" type="presOf" srcId="{FE3868E1-A25C-45FD-AD6B-3607FA929F5A}" destId="{7C30B49C-6168-4201-9E5B-11BBE01B79C5}" srcOrd="0" destOrd="0" presId="urn:microsoft.com/office/officeart/2009/3/layout/SubStepProcess"/>
    <dgm:cxn modelId="{F8177CEB-03D8-42B8-A724-A17055DEBCD9}" type="presOf" srcId="{B246E2BF-5F20-49BD-A791-5A9DC01AA268}" destId="{D4CF076C-9B78-4A7E-B03B-76CFFD08C221}" srcOrd="0" destOrd="0" presId="urn:microsoft.com/office/officeart/2009/3/layout/SubStepProcess"/>
    <dgm:cxn modelId="{3FE060F2-9D2D-4309-9633-2FFED00096B2}" type="presOf" srcId="{B46E7823-9C8B-4897-80BE-1C6C82A04DD1}" destId="{35E6FFD7-55BB-4D62-A0E1-16FD36C97A67}" srcOrd="0" destOrd="0" presId="urn:microsoft.com/office/officeart/2009/3/layout/SubStepProcess"/>
    <dgm:cxn modelId="{4879F5FD-EABC-4F8F-AB24-B1D81FC16A17}" type="presOf" srcId="{4E5295C6-B111-49DF-880F-93D03ECCEF97}" destId="{BE324500-4EFF-46A6-9F2D-32AF26FDF409}" srcOrd="0" destOrd="0" presId="urn:microsoft.com/office/officeart/2009/3/layout/SubStepProcess"/>
    <dgm:cxn modelId="{FE207471-3487-457A-8F95-E6F1521A0229}" type="presParOf" srcId="{E06BBCDE-CD44-4F90-AEA1-017D8DCA8E3B}" destId="{5C03592F-EEB2-4D9E-8719-AE6250A5B8BA}" srcOrd="0" destOrd="0" presId="urn:microsoft.com/office/officeart/2009/3/layout/SubStepProcess"/>
    <dgm:cxn modelId="{77C7884C-D1F1-4CCE-BF1A-7C8BFE36060C}" type="presParOf" srcId="{E06BBCDE-CD44-4F90-AEA1-017D8DCA8E3B}" destId="{B17BEF2C-7F42-45E9-BE6C-4F9A99D83D21}" srcOrd="1" destOrd="0" presId="urn:microsoft.com/office/officeart/2009/3/layout/SubStepProcess"/>
    <dgm:cxn modelId="{1AAFEA59-0777-4BA1-83FD-63A904796B35}" type="presParOf" srcId="{E06BBCDE-CD44-4F90-AEA1-017D8DCA8E3B}" destId="{6D0F9C9A-4EAF-49F5-BA97-A33087453578}" srcOrd="2" destOrd="0" presId="urn:microsoft.com/office/officeart/2009/3/layout/SubStepProcess"/>
    <dgm:cxn modelId="{BE250763-C2CB-47FB-9B9C-3340C33EC2BD}" type="presParOf" srcId="{6D0F9C9A-4EAF-49F5-BA97-A33087453578}" destId="{032679D7-7D39-4E80-B12E-803B8F0A4AD1}" srcOrd="0" destOrd="0" presId="urn:microsoft.com/office/officeart/2009/3/layout/SubStepProcess"/>
    <dgm:cxn modelId="{0B51570A-F29F-42E6-8CD0-26C4EE6A451A}" type="presParOf" srcId="{6D0F9C9A-4EAF-49F5-BA97-A33087453578}" destId="{B8210CDC-0819-4C40-A159-BF1DBBAA1AE0}" srcOrd="1" destOrd="0" presId="urn:microsoft.com/office/officeart/2009/3/layout/SubStepProcess"/>
    <dgm:cxn modelId="{504ECEC9-1CEA-466E-9FB9-99411B9E312D}" type="presParOf" srcId="{B8210CDC-0819-4C40-A159-BF1DBBAA1AE0}" destId="{4946C14D-271B-4E90-8054-E0A966834923}" srcOrd="0" destOrd="0" presId="urn:microsoft.com/office/officeart/2009/3/layout/SubStepProcess"/>
    <dgm:cxn modelId="{7BA5F601-31B0-4C2E-94E0-A2E446BC30A1}" type="presParOf" srcId="{B8210CDC-0819-4C40-A159-BF1DBBAA1AE0}" destId="{D52CCBCA-D9CF-41D0-AFEE-3224B2F817F8}" srcOrd="1" destOrd="0" presId="urn:microsoft.com/office/officeart/2009/3/layout/SubStepProcess"/>
    <dgm:cxn modelId="{33902FEC-64A2-46BF-8A1D-D13F81095FAB}" type="presParOf" srcId="{B8210CDC-0819-4C40-A159-BF1DBBAA1AE0}" destId="{1DD89E09-E16A-4820-AC40-27F171553566}" srcOrd="2" destOrd="0" presId="urn:microsoft.com/office/officeart/2009/3/layout/SubStepProcess"/>
    <dgm:cxn modelId="{44449349-2E43-49DB-80E4-63F724CFBBC7}" type="presParOf" srcId="{B8210CDC-0819-4C40-A159-BF1DBBAA1AE0}" destId="{7A99B882-3837-46A4-A5E9-BF99A4E3A48F}" srcOrd="3" destOrd="0" presId="urn:microsoft.com/office/officeart/2009/3/layout/SubStepProcess"/>
    <dgm:cxn modelId="{00F01481-7558-4F9B-AB45-BA05A941FAEA}" type="presParOf" srcId="{6D0F9C9A-4EAF-49F5-BA97-A33087453578}" destId="{32C33521-FE98-43CC-8E12-59D9A93F5EC6}" srcOrd="2" destOrd="0" presId="urn:microsoft.com/office/officeart/2009/3/layout/SubStepProcess"/>
    <dgm:cxn modelId="{669ACE6D-55BB-4884-BCE6-E336DC4ABB36}" type="presParOf" srcId="{6D0F9C9A-4EAF-49F5-BA97-A33087453578}" destId="{0DAC7220-D14E-4416-819B-EB1DC08B6E65}" srcOrd="3" destOrd="0" presId="urn:microsoft.com/office/officeart/2009/3/layout/SubStepProcess"/>
    <dgm:cxn modelId="{D996F3EB-3ECD-4ED8-8630-AEC1B80C2B52}" type="presParOf" srcId="{0DAC7220-D14E-4416-819B-EB1DC08B6E65}" destId="{7B92D415-CB58-43AD-AE15-5EB050F64202}" srcOrd="0" destOrd="0" presId="urn:microsoft.com/office/officeart/2009/3/layout/SubStepProcess"/>
    <dgm:cxn modelId="{1CF0173A-F8DF-463C-BCC8-4A9B2F486DFB}" type="presParOf" srcId="{0DAC7220-D14E-4416-819B-EB1DC08B6E65}" destId="{18DD35C9-997E-4FBF-AAC9-91B54AE77057}" srcOrd="1" destOrd="0" presId="urn:microsoft.com/office/officeart/2009/3/layout/SubStepProcess"/>
    <dgm:cxn modelId="{248F8936-9447-4916-8227-BA03F09829F3}" type="presParOf" srcId="{0DAC7220-D14E-4416-819B-EB1DC08B6E65}" destId="{2C797E1E-DF59-4EA1-B627-7CF0F001656B}" srcOrd="2" destOrd="0" presId="urn:microsoft.com/office/officeart/2009/3/layout/SubStepProcess"/>
    <dgm:cxn modelId="{A7AA252C-8476-4534-97C0-302F7F72F42C}" type="presParOf" srcId="{0DAC7220-D14E-4416-819B-EB1DC08B6E65}" destId="{7C30B49C-6168-4201-9E5B-11BBE01B79C5}" srcOrd="3" destOrd="0" presId="urn:microsoft.com/office/officeart/2009/3/layout/SubStepProcess"/>
    <dgm:cxn modelId="{6ADAAE71-A7D6-494A-8241-84E9EAC5AD41}" type="presParOf" srcId="{6D0F9C9A-4EAF-49F5-BA97-A33087453578}" destId="{4FCBD19C-0067-4947-91FA-38D340D77E8A}" srcOrd="4" destOrd="0" presId="urn:microsoft.com/office/officeart/2009/3/layout/SubStepProcess"/>
    <dgm:cxn modelId="{868C5F27-E73E-4DDA-89BA-2CB20E571D0A}" type="presParOf" srcId="{6D0F9C9A-4EAF-49F5-BA97-A33087453578}" destId="{AF63158B-EADC-4689-A0AB-65B8B5AE2726}" srcOrd="5" destOrd="0" presId="urn:microsoft.com/office/officeart/2009/3/layout/SubStepProcess"/>
    <dgm:cxn modelId="{717AD2F9-B80A-4A9E-B79B-423B05B8FCF4}" type="presParOf" srcId="{AF63158B-EADC-4689-A0AB-65B8B5AE2726}" destId="{AB0AEDE1-8315-4FC0-B8AC-96EB796CF636}" srcOrd="0" destOrd="0" presId="urn:microsoft.com/office/officeart/2009/3/layout/SubStepProcess"/>
    <dgm:cxn modelId="{F1AD312F-C88B-4C46-AA02-0B384BA48DC8}" type="presParOf" srcId="{AF63158B-EADC-4689-A0AB-65B8B5AE2726}" destId="{673C0F17-50E8-4CAD-B131-53D23879543B}" srcOrd="1" destOrd="0" presId="urn:microsoft.com/office/officeart/2009/3/layout/SubStepProcess"/>
    <dgm:cxn modelId="{C875EB18-AD09-4A63-80B6-057EB18E9629}" type="presParOf" srcId="{AF63158B-EADC-4689-A0AB-65B8B5AE2726}" destId="{3111397B-3329-48BC-946D-CAFC9B4143DE}" srcOrd="2" destOrd="0" presId="urn:microsoft.com/office/officeart/2009/3/layout/SubStepProcess"/>
    <dgm:cxn modelId="{6C63ED8E-0B64-4A5F-96A6-B10623115724}" type="presParOf" srcId="{AF63158B-EADC-4689-A0AB-65B8B5AE2726}" destId="{35E6FFD7-55BB-4D62-A0E1-16FD36C97A67}" srcOrd="3" destOrd="0" presId="urn:microsoft.com/office/officeart/2009/3/layout/SubStepProcess"/>
    <dgm:cxn modelId="{3346DC86-71B0-4641-8B89-DB6B7BE2BB73}" type="presParOf" srcId="{6D0F9C9A-4EAF-49F5-BA97-A33087453578}" destId="{BB061EF7-2B85-46D5-8055-7C999E0CCE0D}" srcOrd="6" destOrd="0" presId="urn:microsoft.com/office/officeart/2009/3/layout/SubStepProcess"/>
    <dgm:cxn modelId="{7651A940-4D02-407B-BBD9-95F957F7FA1D}" type="presParOf" srcId="{6D0F9C9A-4EAF-49F5-BA97-A33087453578}" destId="{F9F5DE31-D529-4019-991E-05FAF6E7CB98}" srcOrd="7" destOrd="0" presId="urn:microsoft.com/office/officeart/2009/3/layout/SubStepProcess"/>
    <dgm:cxn modelId="{8CE2998B-1CA0-40EB-AFF5-4D1D5884959B}" type="presParOf" srcId="{F9F5DE31-D529-4019-991E-05FAF6E7CB98}" destId="{5ADC72AF-AB11-4944-858B-7A28D15F4A4F}" srcOrd="0" destOrd="0" presId="urn:microsoft.com/office/officeart/2009/3/layout/SubStepProcess"/>
    <dgm:cxn modelId="{40C6FAB3-8DF5-4466-984D-9BA5245FE5F9}" type="presParOf" srcId="{F9F5DE31-D529-4019-991E-05FAF6E7CB98}" destId="{29687AD4-0C99-4463-9CDB-603B690CD5C6}" srcOrd="1" destOrd="0" presId="urn:microsoft.com/office/officeart/2009/3/layout/SubStepProcess"/>
    <dgm:cxn modelId="{09F7DF8B-6AA6-49A9-B877-B07E25C28447}" type="presParOf" srcId="{F9F5DE31-D529-4019-991E-05FAF6E7CB98}" destId="{091C74DC-937B-4A0B-9C3A-F52EEA8510B9}" srcOrd="2" destOrd="0" presId="urn:microsoft.com/office/officeart/2009/3/layout/SubStepProcess"/>
    <dgm:cxn modelId="{662BA8A5-B0ED-4B8B-B813-C0708D0737D8}" type="presParOf" srcId="{F9F5DE31-D529-4019-991E-05FAF6E7CB98}" destId="{60F849C3-9B93-4F15-A32A-2B5F4FE5457B}" srcOrd="3" destOrd="0" presId="urn:microsoft.com/office/officeart/2009/3/layout/SubStepProcess"/>
    <dgm:cxn modelId="{BA15F527-8E02-4D00-8E68-B03B8CD7B31B}" type="presParOf" srcId="{6D0F9C9A-4EAF-49F5-BA97-A33087453578}" destId="{337DD822-6320-44DD-A6B8-18B68AF58A71}" srcOrd="8" destOrd="0" presId="urn:microsoft.com/office/officeart/2009/3/layout/SubStepProcess"/>
    <dgm:cxn modelId="{D9CF721E-A2C3-47E8-9DF4-3D4BFEEC338D}" type="presParOf" srcId="{6D0F9C9A-4EAF-49F5-BA97-A33087453578}" destId="{6F3C614A-5E97-4E5D-B0CB-260ED3F04E01}" srcOrd="9" destOrd="0" presId="urn:microsoft.com/office/officeart/2009/3/layout/SubStepProcess"/>
    <dgm:cxn modelId="{53D0AF0F-76EC-4D35-9CA3-C1E38897AC31}" type="presParOf" srcId="{6F3C614A-5E97-4E5D-B0CB-260ED3F04E01}" destId="{A855BB3B-CFB3-4F81-9087-F87E81AC1C4C}" srcOrd="0" destOrd="0" presId="urn:microsoft.com/office/officeart/2009/3/layout/SubStepProcess"/>
    <dgm:cxn modelId="{57586CC3-0FC5-46A9-A088-02CDE6534187}" type="presParOf" srcId="{6F3C614A-5E97-4E5D-B0CB-260ED3F04E01}" destId="{CF726C3B-75C3-443F-9204-400F4FAE42B3}" srcOrd="1" destOrd="0" presId="urn:microsoft.com/office/officeart/2009/3/layout/SubStepProcess"/>
    <dgm:cxn modelId="{1DDAF7A5-D5C4-4813-B3A6-5DF0BC7E208F}" type="presParOf" srcId="{6F3C614A-5E97-4E5D-B0CB-260ED3F04E01}" destId="{5D3DFBE6-F598-419B-937E-53ED3A2BC08C}" srcOrd="2" destOrd="0" presId="urn:microsoft.com/office/officeart/2009/3/layout/SubStepProcess"/>
    <dgm:cxn modelId="{CDFB9AD2-C253-4007-993A-9F0CF106CB79}" type="presParOf" srcId="{6F3C614A-5E97-4E5D-B0CB-260ED3F04E01}" destId="{3A7FD927-F487-4210-A3F8-AA233838D446}" srcOrd="3" destOrd="0" presId="urn:microsoft.com/office/officeart/2009/3/layout/SubStepProcess"/>
    <dgm:cxn modelId="{E7144981-19EE-4474-A7E7-00C674E0B16B}" type="presParOf" srcId="{6D0F9C9A-4EAF-49F5-BA97-A33087453578}" destId="{AF695DEC-2086-4E92-B1AC-61EBFB3A0939}" srcOrd="10" destOrd="0" presId="urn:microsoft.com/office/officeart/2009/3/layout/SubStepProcess"/>
    <dgm:cxn modelId="{E6D421FC-AD34-4ABD-B0B1-1567409E5CF3}" type="presParOf" srcId="{6D0F9C9A-4EAF-49F5-BA97-A33087453578}" destId="{E7412DC3-B4CC-41E0-9487-BCFF86D05B5E}" srcOrd="11" destOrd="0" presId="urn:microsoft.com/office/officeart/2009/3/layout/SubStepProcess"/>
    <dgm:cxn modelId="{9B1FEF79-330B-4B27-B25B-7A79F4171AD4}" type="presParOf" srcId="{E7412DC3-B4CC-41E0-9487-BCFF86D05B5E}" destId="{E5FD4A2B-FBA6-44C1-BAFA-D3D10A83CEC8}" srcOrd="0" destOrd="0" presId="urn:microsoft.com/office/officeart/2009/3/layout/SubStepProcess"/>
    <dgm:cxn modelId="{A2B1DDC6-C87C-406D-AE0D-B0837B18D705}" type="presParOf" srcId="{E7412DC3-B4CC-41E0-9487-BCFF86D05B5E}" destId="{A134A26D-7FD6-4682-B50F-3944A88C43D8}" srcOrd="1" destOrd="0" presId="urn:microsoft.com/office/officeart/2009/3/layout/SubStepProcess"/>
    <dgm:cxn modelId="{40A39D02-10DE-4F86-93E3-E052F89A8606}" type="presParOf" srcId="{E7412DC3-B4CC-41E0-9487-BCFF86D05B5E}" destId="{4F056202-5872-4CFA-B6BA-D56D2B8A71AD}" srcOrd="2" destOrd="0" presId="urn:microsoft.com/office/officeart/2009/3/layout/SubStepProcess"/>
    <dgm:cxn modelId="{196AF4CB-3B24-4F0D-9792-57BCDDFE3F30}" type="presParOf" srcId="{E7412DC3-B4CC-41E0-9487-BCFF86D05B5E}" destId="{B0C144C0-D1C7-43A6-86E1-6D69584CCBA2}" srcOrd="3" destOrd="0" presId="urn:microsoft.com/office/officeart/2009/3/layout/SubStepProcess"/>
    <dgm:cxn modelId="{3B46891E-42AF-450C-886F-2667F110E3D6}" type="presParOf" srcId="{6D0F9C9A-4EAF-49F5-BA97-A33087453578}" destId="{DF385263-322B-406A-99FE-6E4CFC59810A}" srcOrd="12" destOrd="0" presId="urn:microsoft.com/office/officeart/2009/3/layout/SubStepProcess"/>
    <dgm:cxn modelId="{87EA2358-3672-497F-B525-D7323DD54316}" type="presParOf" srcId="{6D0F9C9A-4EAF-49F5-BA97-A33087453578}" destId="{F07FEC37-4FF7-464A-97B4-C57337303760}" srcOrd="13" destOrd="0" presId="urn:microsoft.com/office/officeart/2009/3/layout/SubStepProcess"/>
    <dgm:cxn modelId="{3A3FEBFB-9DC3-492D-A81A-1C266C63B7C3}" type="presParOf" srcId="{F07FEC37-4FF7-464A-97B4-C57337303760}" destId="{A249B61F-97F3-4105-82F1-72B132214127}" srcOrd="0" destOrd="0" presId="urn:microsoft.com/office/officeart/2009/3/layout/SubStepProcess"/>
    <dgm:cxn modelId="{91CEBB61-F52E-491A-8BB0-412EF9CBFE51}" type="presParOf" srcId="{F07FEC37-4FF7-464A-97B4-C57337303760}" destId="{99D92157-AA69-4A24-BB92-2FF51320B0D1}" srcOrd="1" destOrd="0" presId="urn:microsoft.com/office/officeart/2009/3/layout/SubStepProcess"/>
    <dgm:cxn modelId="{FE3D7E38-3D4B-4A25-B180-BD2C43B91D83}" type="presParOf" srcId="{F07FEC37-4FF7-464A-97B4-C57337303760}" destId="{88093BB7-33FF-4A40-8F2B-0047900145CB}" srcOrd="2" destOrd="0" presId="urn:microsoft.com/office/officeart/2009/3/layout/SubStepProcess"/>
    <dgm:cxn modelId="{E0A542B2-863D-4968-9E39-D01C5A893A2A}" type="presParOf" srcId="{F07FEC37-4FF7-464A-97B4-C57337303760}" destId="{BE324500-4EFF-46A6-9F2D-32AF26FDF409}" srcOrd="3" destOrd="0" presId="urn:microsoft.com/office/officeart/2009/3/layout/SubStepProcess"/>
    <dgm:cxn modelId="{BFE1A906-9614-4E88-9CA5-3AACAF8E3365}" type="presParOf" srcId="{6D0F9C9A-4EAF-49F5-BA97-A33087453578}" destId="{F1FF40D7-7A22-45FE-BE53-B1227C4B25F2}" srcOrd="14" destOrd="0" presId="urn:microsoft.com/office/officeart/2009/3/layout/SubStepProcess"/>
    <dgm:cxn modelId="{4EA1B9A2-1555-444F-A388-4A100CB6EE8E}" type="presParOf" srcId="{6D0F9C9A-4EAF-49F5-BA97-A33087453578}" destId="{677867C7-7330-458C-BA27-9AE4651E3376}" srcOrd="15" destOrd="0" presId="urn:microsoft.com/office/officeart/2009/3/layout/SubStepProcess"/>
    <dgm:cxn modelId="{D805624D-BC86-4613-AC83-04ADBC65F0E2}" type="presParOf" srcId="{677867C7-7330-458C-BA27-9AE4651E3376}" destId="{096FA1F6-5195-4333-A392-BF50A338C675}" srcOrd="0" destOrd="0" presId="urn:microsoft.com/office/officeart/2009/3/layout/SubStepProcess"/>
    <dgm:cxn modelId="{3F2F3860-E5F0-4DD2-A217-44B5266BDC00}" type="presParOf" srcId="{677867C7-7330-458C-BA27-9AE4651E3376}" destId="{7A6205C8-E50E-48F6-8C38-D83107386567}" srcOrd="1" destOrd="0" presId="urn:microsoft.com/office/officeart/2009/3/layout/SubStepProcess"/>
    <dgm:cxn modelId="{C1E4119F-DA9B-48A2-9010-BC785DA20194}" type="presParOf" srcId="{677867C7-7330-458C-BA27-9AE4651E3376}" destId="{8A39E69E-2A5E-468A-857A-17068858229A}" srcOrd="2" destOrd="0" presId="urn:microsoft.com/office/officeart/2009/3/layout/SubStepProcess"/>
    <dgm:cxn modelId="{D44C0ED8-4E37-41EA-81B4-63DF8F8E537A}" type="presParOf" srcId="{677867C7-7330-458C-BA27-9AE4651E3376}" destId="{D4CF076C-9B78-4A7E-B03B-76CFFD08C221}" srcOrd="3"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A0C726-021A-475D-BED4-8D85A5F00311}" type="doc">
      <dgm:prSet loTypeId="urn:microsoft.com/office/officeart/2005/8/layout/arrow6" loCatId="process" qsTypeId="urn:microsoft.com/office/officeart/2005/8/quickstyle/simple1" qsCatId="simple" csTypeId="urn:microsoft.com/office/officeart/2005/8/colors/accent0_3" csCatId="mainScheme" phldr="1"/>
      <dgm:spPr/>
      <dgm:t>
        <a:bodyPr/>
        <a:lstStyle/>
        <a:p>
          <a:endParaRPr lang="en-US"/>
        </a:p>
      </dgm:t>
    </dgm:pt>
    <dgm:pt modelId="{9853C185-A581-4934-B884-D35039C9AC4D}">
      <dgm:prSet phldrT="[Text]" custT="1"/>
      <dgm:spPr/>
      <dgm:t>
        <a:bodyPr/>
        <a:lstStyle/>
        <a:p>
          <a:pPr algn="ctr"/>
          <a:r>
            <a:rPr lang="en-US" sz="3200" b="1" u="sng" dirty="0">
              <a:latin typeface="Cambria" panose="02040503050406030204" pitchFamily="18" charset="0"/>
              <a:ea typeface="Cambria" panose="02040503050406030204" pitchFamily="18" charset="0"/>
            </a:rPr>
            <a:t>Inconsistent findings</a:t>
          </a:r>
        </a:p>
      </dgm:t>
    </dgm:pt>
    <dgm:pt modelId="{6E6B89E2-DD9C-4D37-A1F0-3D79E0CD03A1}" type="parTrans" cxnId="{4D7D1D6C-C9B9-4A0C-BB53-38E361DAF65D}">
      <dgm:prSet/>
      <dgm:spPr/>
      <dgm:t>
        <a:bodyPr/>
        <a:lstStyle/>
        <a:p>
          <a:endParaRPr lang="en-US"/>
        </a:p>
      </dgm:t>
    </dgm:pt>
    <dgm:pt modelId="{C5641E63-71DE-4033-B912-3FA0888A3E34}" type="sibTrans" cxnId="{4D7D1D6C-C9B9-4A0C-BB53-38E361DAF65D}">
      <dgm:prSet/>
      <dgm:spPr/>
      <dgm:t>
        <a:bodyPr/>
        <a:lstStyle/>
        <a:p>
          <a:endParaRPr lang="en-US"/>
        </a:p>
      </dgm:t>
    </dgm:pt>
    <dgm:pt modelId="{B59B9369-6EF8-4406-842A-60EB00FB18B0}">
      <dgm:prSet phldrT="[Text]" custT="1"/>
      <dgm:spPr/>
      <dgm:t>
        <a:bodyPr/>
        <a:lstStyle/>
        <a:p>
          <a:pPr algn="l"/>
          <a:r>
            <a:rPr lang="en-US" sz="2400" dirty="0"/>
            <a:t>Role of ethnicity, gender in telehealth utilization</a:t>
          </a:r>
        </a:p>
      </dgm:t>
    </dgm:pt>
    <dgm:pt modelId="{1CDDBAC3-5BEC-400B-8AD2-57BE8D624058}" type="parTrans" cxnId="{B3BFD96D-DF38-4E49-8420-7917ED0F18E6}">
      <dgm:prSet/>
      <dgm:spPr/>
      <dgm:t>
        <a:bodyPr/>
        <a:lstStyle/>
        <a:p>
          <a:endParaRPr lang="en-US"/>
        </a:p>
      </dgm:t>
    </dgm:pt>
    <dgm:pt modelId="{B2A29760-8958-4833-B2FF-6FE7A5215BD5}" type="sibTrans" cxnId="{B3BFD96D-DF38-4E49-8420-7917ED0F18E6}">
      <dgm:prSet/>
      <dgm:spPr/>
      <dgm:t>
        <a:bodyPr/>
        <a:lstStyle/>
        <a:p>
          <a:endParaRPr lang="en-US"/>
        </a:p>
      </dgm:t>
    </dgm:pt>
    <dgm:pt modelId="{CC1763BE-1DE2-4A2B-A01B-6E7A3E5FE9E2}">
      <dgm:prSet phldrT="[Text]" custT="1"/>
      <dgm:spPr/>
      <dgm:t>
        <a:bodyPr/>
        <a:lstStyle/>
        <a:p>
          <a:pPr algn="ctr"/>
          <a:r>
            <a:rPr lang="en-US" sz="3200" b="1" u="sng" dirty="0">
              <a:latin typeface="Cambria" panose="02040503050406030204" pitchFamily="18" charset="0"/>
              <a:ea typeface="Cambria" panose="02040503050406030204" pitchFamily="18" charset="0"/>
            </a:rPr>
            <a:t>Robust findings</a:t>
          </a:r>
        </a:p>
      </dgm:t>
    </dgm:pt>
    <dgm:pt modelId="{7AC68DDB-9817-4CA9-BDE4-84E11279E900}" type="parTrans" cxnId="{BD15338F-2D15-4571-8475-4883E2489968}">
      <dgm:prSet/>
      <dgm:spPr/>
      <dgm:t>
        <a:bodyPr/>
        <a:lstStyle/>
        <a:p>
          <a:endParaRPr lang="en-US"/>
        </a:p>
      </dgm:t>
    </dgm:pt>
    <dgm:pt modelId="{32A53436-23DA-4AAF-AF7B-683B2B8CC42A}" type="sibTrans" cxnId="{BD15338F-2D15-4571-8475-4883E2489968}">
      <dgm:prSet/>
      <dgm:spPr/>
      <dgm:t>
        <a:bodyPr/>
        <a:lstStyle/>
        <a:p>
          <a:endParaRPr lang="en-US"/>
        </a:p>
      </dgm:t>
    </dgm:pt>
    <dgm:pt modelId="{54BE57FC-5A5C-4CD9-965F-8FBCF3A9BB6D}">
      <dgm:prSet phldrT="[Text]" custT="1"/>
      <dgm:spPr/>
      <dgm:t>
        <a:bodyPr/>
        <a:lstStyle/>
        <a:p>
          <a:pPr algn="l"/>
          <a:r>
            <a:rPr lang="en-US" sz="2400" dirty="0"/>
            <a:t>Racial, socioeconomic, rurality, and age disparities in telehealth study outcomes </a:t>
          </a:r>
        </a:p>
      </dgm:t>
    </dgm:pt>
    <dgm:pt modelId="{F7BF562D-2101-4A54-8CA8-52077978F8CA}" type="parTrans" cxnId="{3C563D51-0956-4238-A2C6-3370915CF5CA}">
      <dgm:prSet/>
      <dgm:spPr/>
      <dgm:t>
        <a:bodyPr/>
        <a:lstStyle/>
        <a:p>
          <a:endParaRPr lang="en-US"/>
        </a:p>
      </dgm:t>
    </dgm:pt>
    <dgm:pt modelId="{07EA8FB8-796F-4497-A9A2-BC408A1B9140}" type="sibTrans" cxnId="{3C563D51-0956-4238-A2C6-3370915CF5CA}">
      <dgm:prSet/>
      <dgm:spPr/>
      <dgm:t>
        <a:bodyPr/>
        <a:lstStyle/>
        <a:p>
          <a:endParaRPr lang="en-US"/>
        </a:p>
      </dgm:t>
    </dgm:pt>
    <dgm:pt modelId="{F8C8940A-9127-4F24-8384-E54F37A99E0D}" type="pres">
      <dgm:prSet presAssocID="{5BA0C726-021A-475D-BED4-8D85A5F00311}" presName="compositeShape" presStyleCnt="0">
        <dgm:presLayoutVars>
          <dgm:chMax val="2"/>
          <dgm:dir/>
          <dgm:resizeHandles val="exact"/>
        </dgm:presLayoutVars>
      </dgm:prSet>
      <dgm:spPr/>
    </dgm:pt>
    <dgm:pt modelId="{864A7A82-593E-49E9-974C-9DFA9E6A63A4}" type="pres">
      <dgm:prSet presAssocID="{5BA0C726-021A-475D-BED4-8D85A5F00311}" presName="ribbon" presStyleLbl="node1" presStyleIdx="0" presStyleCnt="1" custScaleX="147807" custScaleY="100000" custLinFactNeighborX="5007" custLinFactNeighborY="328"/>
      <dgm:spPr/>
    </dgm:pt>
    <dgm:pt modelId="{75F37881-1D6A-4438-B19C-1D8F480483D6}" type="pres">
      <dgm:prSet presAssocID="{5BA0C726-021A-475D-BED4-8D85A5F00311}" presName="leftArrowText" presStyleLbl="node1" presStyleIdx="0" presStyleCnt="1" custScaleX="119225" custScaleY="97109" custLinFactNeighborX="-33734" custLinFactNeighborY="2008">
        <dgm:presLayoutVars>
          <dgm:chMax val="0"/>
          <dgm:bulletEnabled val="1"/>
        </dgm:presLayoutVars>
      </dgm:prSet>
      <dgm:spPr/>
    </dgm:pt>
    <dgm:pt modelId="{A15B79ED-2E86-4D4F-A53E-128252920816}" type="pres">
      <dgm:prSet presAssocID="{5BA0C726-021A-475D-BED4-8D85A5F00311}" presName="rightArrowText" presStyleLbl="node1" presStyleIdx="0" presStyleCnt="1" custScaleX="167180" custLinFactNeighborX="33229" custLinFactNeighborY="1584">
        <dgm:presLayoutVars>
          <dgm:chMax val="0"/>
          <dgm:bulletEnabled val="1"/>
        </dgm:presLayoutVars>
      </dgm:prSet>
      <dgm:spPr/>
    </dgm:pt>
  </dgm:ptLst>
  <dgm:cxnLst>
    <dgm:cxn modelId="{0F1B6E1E-CC46-438F-ACA7-817D0F9930B7}" type="presOf" srcId="{CC1763BE-1DE2-4A2B-A01B-6E7A3E5FE9E2}" destId="{A15B79ED-2E86-4D4F-A53E-128252920816}" srcOrd="0" destOrd="0" presId="urn:microsoft.com/office/officeart/2005/8/layout/arrow6"/>
    <dgm:cxn modelId="{E5873C23-8EEB-4688-A402-E99CC96FD462}" type="presOf" srcId="{B59B9369-6EF8-4406-842A-60EB00FB18B0}" destId="{75F37881-1D6A-4438-B19C-1D8F480483D6}" srcOrd="0" destOrd="1" presId="urn:microsoft.com/office/officeart/2005/8/layout/arrow6"/>
    <dgm:cxn modelId="{EDDF4B24-EF77-47C5-A079-D1D5E1E68A58}" type="presOf" srcId="{54BE57FC-5A5C-4CD9-965F-8FBCF3A9BB6D}" destId="{A15B79ED-2E86-4D4F-A53E-128252920816}" srcOrd="0" destOrd="1" presId="urn:microsoft.com/office/officeart/2005/8/layout/arrow6"/>
    <dgm:cxn modelId="{DA14883D-75BA-44A9-86CF-DCDBA2EB6F32}" type="presOf" srcId="{9853C185-A581-4934-B884-D35039C9AC4D}" destId="{75F37881-1D6A-4438-B19C-1D8F480483D6}" srcOrd="0" destOrd="0" presId="urn:microsoft.com/office/officeart/2005/8/layout/arrow6"/>
    <dgm:cxn modelId="{4D7D1D6C-C9B9-4A0C-BB53-38E361DAF65D}" srcId="{5BA0C726-021A-475D-BED4-8D85A5F00311}" destId="{9853C185-A581-4934-B884-D35039C9AC4D}" srcOrd="0" destOrd="0" parTransId="{6E6B89E2-DD9C-4D37-A1F0-3D79E0CD03A1}" sibTransId="{C5641E63-71DE-4033-B912-3FA0888A3E34}"/>
    <dgm:cxn modelId="{B3BFD96D-DF38-4E49-8420-7917ED0F18E6}" srcId="{9853C185-A581-4934-B884-D35039C9AC4D}" destId="{B59B9369-6EF8-4406-842A-60EB00FB18B0}" srcOrd="0" destOrd="0" parTransId="{1CDDBAC3-5BEC-400B-8AD2-57BE8D624058}" sibTransId="{B2A29760-8958-4833-B2FF-6FE7A5215BD5}"/>
    <dgm:cxn modelId="{3C563D51-0956-4238-A2C6-3370915CF5CA}" srcId="{CC1763BE-1DE2-4A2B-A01B-6E7A3E5FE9E2}" destId="{54BE57FC-5A5C-4CD9-965F-8FBCF3A9BB6D}" srcOrd="0" destOrd="0" parTransId="{F7BF562D-2101-4A54-8CA8-52077978F8CA}" sibTransId="{07EA8FB8-796F-4497-A9A2-BC408A1B9140}"/>
    <dgm:cxn modelId="{BD15338F-2D15-4571-8475-4883E2489968}" srcId="{5BA0C726-021A-475D-BED4-8D85A5F00311}" destId="{CC1763BE-1DE2-4A2B-A01B-6E7A3E5FE9E2}" srcOrd="1" destOrd="0" parTransId="{7AC68DDB-9817-4CA9-BDE4-84E11279E900}" sibTransId="{32A53436-23DA-4AAF-AF7B-683B2B8CC42A}"/>
    <dgm:cxn modelId="{6A8D91E2-61B0-4789-8F1F-6850F8C58816}" type="presOf" srcId="{5BA0C726-021A-475D-BED4-8D85A5F00311}" destId="{F8C8940A-9127-4F24-8384-E54F37A99E0D}" srcOrd="0" destOrd="0" presId="urn:microsoft.com/office/officeart/2005/8/layout/arrow6"/>
    <dgm:cxn modelId="{AC5A475E-DDFB-4FB8-8C20-22722881970D}" type="presParOf" srcId="{F8C8940A-9127-4F24-8384-E54F37A99E0D}" destId="{864A7A82-593E-49E9-974C-9DFA9E6A63A4}" srcOrd="0" destOrd="0" presId="urn:microsoft.com/office/officeart/2005/8/layout/arrow6"/>
    <dgm:cxn modelId="{D662CF9E-1995-49D2-864E-D501CA6A7043}" type="presParOf" srcId="{F8C8940A-9127-4F24-8384-E54F37A99E0D}" destId="{75F37881-1D6A-4438-B19C-1D8F480483D6}" srcOrd="1" destOrd="0" presId="urn:microsoft.com/office/officeart/2005/8/layout/arrow6"/>
    <dgm:cxn modelId="{9814392C-4D09-4E21-AC83-B929BF9F2ABA}" type="presParOf" srcId="{F8C8940A-9127-4F24-8384-E54F37A99E0D}" destId="{A15B79ED-2E86-4D4F-A53E-128252920816}" srcOrd="2" destOrd="0" presId="urn:microsoft.com/office/officeart/2005/8/layout/arrow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3592F-EEB2-4D9E-8719-AE6250A5B8BA}">
      <dsp:nvSpPr>
        <dsp:cNvPr id="0" name=""/>
        <dsp:cNvSpPr/>
      </dsp:nvSpPr>
      <dsp:spPr>
        <a:xfrm>
          <a:off x="3635" y="1739052"/>
          <a:ext cx="7294434" cy="729443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933700">
            <a:lnSpc>
              <a:spcPct val="90000"/>
            </a:lnSpc>
            <a:spcBef>
              <a:spcPct val="0"/>
            </a:spcBef>
            <a:spcAft>
              <a:spcPct val="35000"/>
            </a:spcAft>
            <a:buNone/>
          </a:pPr>
          <a:r>
            <a:rPr lang="en-US" sz="6600" b="0" kern="1200" dirty="0">
              <a:latin typeface="Cambria" panose="02040503050406030204" pitchFamily="18" charset="0"/>
              <a:ea typeface="Cambria" panose="02040503050406030204" pitchFamily="18" charset="0"/>
            </a:rPr>
            <a:t>Studies organized as addressing at least one of eight areas of inquiry: </a:t>
          </a:r>
          <a:endParaRPr lang="en-US" sz="6600" kern="1200" dirty="0">
            <a:latin typeface="Cambria" panose="02040503050406030204" pitchFamily="18" charset="0"/>
            <a:ea typeface="Cambria" panose="02040503050406030204" pitchFamily="18" charset="0"/>
          </a:endParaRPr>
        </a:p>
      </dsp:txBody>
      <dsp:txXfrm>
        <a:off x="1071880" y="2807297"/>
        <a:ext cx="5157944" cy="5157944"/>
      </dsp:txXfrm>
    </dsp:sp>
    <dsp:sp modelId="{032679D7-7D39-4E80-B12E-803B8F0A4AD1}">
      <dsp:nvSpPr>
        <dsp:cNvPr id="0" name=""/>
        <dsp:cNvSpPr/>
      </dsp:nvSpPr>
      <dsp:spPr>
        <a:xfrm rot="17863617">
          <a:off x="6360971" y="2921514"/>
          <a:ext cx="4465207" cy="0"/>
        </a:xfrm>
        <a:custGeom>
          <a:avLst/>
          <a:gdLst/>
          <a:ahLst/>
          <a:cxnLst/>
          <a:rect l="0" t="0" r="0" b="0"/>
          <a:pathLst>
            <a:path>
              <a:moveTo>
                <a:pt x="0" y="0"/>
              </a:moveTo>
              <a:lnTo>
                <a:pt x="4465207"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D89E09-E16A-4820-AC40-27F171553566}">
      <dsp:nvSpPr>
        <dsp:cNvPr id="0" name=""/>
        <dsp:cNvSpPr/>
      </dsp:nvSpPr>
      <dsp:spPr>
        <a:xfrm>
          <a:off x="9632312" y="945270"/>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99B882-3837-46A4-A5E9-BF99A4E3A48F}">
      <dsp:nvSpPr>
        <dsp:cNvPr id="0" name=""/>
        <dsp:cNvSpPr/>
      </dsp:nvSpPr>
      <dsp:spPr>
        <a:xfrm>
          <a:off x="10484930" y="267696"/>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Font typeface="Arial" panose="020B0604020202020204" pitchFamily="34" charset="0"/>
            <a:buNone/>
          </a:pPr>
          <a:r>
            <a:rPr lang="en-US" sz="3600" b="0" kern="1200" dirty="0">
              <a:latin typeface="Cambria" panose="02040503050406030204" pitchFamily="18" charset="0"/>
              <a:ea typeface="Cambria" panose="02040503050406030204" pitchFamily="18" charset="0"/>
            </a:rPr>
            <a:t>1. Telehealth vs. in-person use during pandemic (n=6)</a:t>
          </a:r>
          <a:endParaRPr lang="en-US" sz="3600" kern="1200" dirty="0">
            <a:latin typeface="Cambria" panose="02040503050406030204" pitchFamily="18" charset="0"/>
            <a:ea typeface="Cambria" panose="02040503050406030204" pitchFamily="18" charset="0"/>
          </a:endParaRPr>
        </a:p>
      </dsp:txBody>
      <dsp:txXfrm>
        <a:off x="10484930" y="267696"/>
        <a:ext cx="6045831" cy="1355147"/>
      </dsp:txXfrm>
    </dsp:sp>
    <dsp:sp modelId="{32C33521-FE98-43CC-8E12-59D9A93F5EC6}">
      <dsp:nvSpPr>
        <dsp:cNvPr id="0" name=""/>
        <dsp:cNvSpPr/>
      </dsp:nvSpPr>
      <dsp:spPr>
        <a:xfrm rot="18426306">
          <a:off x="6871754" y="3673621"/>
          <a:ext cx="3443640" cy="0"/>
        </a:xfrm>
        <a:custGeom>
          <a:avLst/>
          <a:gdLst/>
          <a:ahLst/>
          <a:cxnLst/>
          <a:rect l="0" t="0" r="0" b="0"/>
          <a:pathLst>
            <a:path>
              <a:moveTo>
                <a:pt x="0" y="0"/>
              </a:moveTo>
              <a:lnTo>
                <a:pt x="3443640"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797E1E-DF59-4EA1-B627-7CF0F001656B}">
      <dsp:nvSpPr>
        <dsp:cNvPr id="0" name=""/>
        <dsp:cNvSpPr/>
      </dsp:nvSpPr>
      <dsp:spPr>
        <a:xfrm>
          <a:off x="9632312" y="2300417"/>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0B49C-6168-4201-9E5B-11BBE01B79C5}">
      <dsp:nvSpPr>
        <dsp:cNvPr id="0" name=""/>
        <dsp:cNvSpPr/>
      </dsp:nvSpPr>
      <dsp:spPr>
        <a:xfrm>
          <a:off x="10484930" y="1622843"/>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2. Telehealth vs. in-person use before pandemic (n=5)</a:t>
          </a:r>
          <a:endParaRPr lang="en-US" sz="3600" kern="1200" dirty="0">
            <a:latin typeface="Cambria" panose="02040503050406030204" pitchFamily="18" charset="0"/>
            <a:ea typeface="Cambria" panose="02040503050406030204" pitchFamily="18" charset="0"/>
          </a:endParaRPr>
        </a:p>
      </dsp:txBody>
      <dsp:txXfrm>
        <a:off x="10484930" y="1622843"/>
        <a:ext cx="6045831" cy="1355147"/>
      </dsp:txXfrm>
    </dsp:sp>
    <dsp:sp modelId="{4FCBD19C-0067-4947-91FA-38D340D77E8A}">
      <dsp:nvSpPr>
        <dsp:cNvPr id="0" name=""/>
        <dsp:cNvSpPr/>
      </dsp:nvSpPr>
      <dsp:spPr>
        <a:xfrm rot="19406714">
          <a:off x="7300467" y="4425728"/>
          <a:ext cx="2586215" cy="0"/>
        </a:xfrm>
        <a:custGeom>
          <a:avLst/>
          <a:gdLst/>
          <a:ahLst/>
          <a:cxnLst/>
          <a:rect l="0" t="0" r="0" b="0"/>
          <a:pathLst>
            <a:path>
              <a:moveTo>
                <a:pt x="0" y="0"/>
              </a:moveTo>
              <a:lnTo>
                <a:pt x="2586215"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11397B-3329-48BC-946D-CAFC9B4143DE}">
      <dsp:nvSpPr>
        <dsp:cNvPr id="0" name=""/>
        <dsp:cNvSpPr/>
      </dsp:nvSpPr>
      <dsp:spPr>
        <a:xfrm>
          <a:off x="9632312" y="3655565"/>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E6FFD7-55BB-4D62-A0E1-16FD36C97A67}">
      <dsp:nvSpPr>
        <dsp:cNvPr id="0" name=""/>
        <dsp:cNvSpPr/>
      </dsp:nvSpPr>
      <dsp:spPr>
        <a:xfrm>
          <a:off x="10484930" y="2977991"/>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3. Telehealth vs. non-use during pandemic (n=9)</a:t>
          </a:r>
          <a:endParaRPr lang="en-US" sz="3600" kern="1200" dirty="0">
            <a:latin typeface="Cambria" panose="02040503050406030204" pitchFamily="18" charset="0"/>
            <a:ea typeface="Cambria" panose="02040503050406030204" pitchFamily="18" charset="0"/>
          </a:endParaRPr>
        </a:p>
      </dsp:txBody>
      <dsp:txXfrm>
        <a:off x="10484930" y="2977991"/>
        <a:ext cx="6045831" cy="1355147"/>
      </dsp:txXfrm>
    </dsp:sp>
    <dsp:sp modelId="{BB061EF7-2B85-46D5-8055-7C999E0CCE0D}">
      <dsp:nvSpPr>
        <dsp:cNvPr id="0" name=""/>
        <dsp:cNvSpPr/>
      </dsp:nvSpPr>
      <dsp:spPr>
        <a:xfrm rot="21051601">
          <a:off x="7541478" y="5177835"/>
          <a:ext cx="2104192" cy="0"/>
        </a:xfrm>
        <a:custGeom>
          <a:avLst/>
          <a:gdLst/>
          <a:ahLst/>
          <a:cxnLst/>
          <a:rect l="0" t="0" r="0" b="0"/>
          <a:pathLst>
            <a:path>
              <a:moveTo>
                <a:pt x="0" y="0"/>
              </a:moveTo>
              <a:lnTo>
                <a:pt x="2104192"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1C74DC-937B-4A0B-9C3A-F52EEA8510B9}">
      <dsp:nvSpPr>
        <dsp:cNvPr id="0" name=""/>
        <dsp:cNvSpPr/>
      </dsp:nvSpPr>
      <dsp:spPr>
        <a:xfrm>
          <a:off x="9632312" y="5010713"/>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F849C3-9B93-4F15-A32A-2B5F4FE5457B}">
      <dsp:nvSpPr>
        <dsp:cNvPr id="0" name=""/>
        <dsp:cNvSpPr/>
      </dsp:nvSpPr>
      <dsp:spPr>
        <a:xfrm>
          <a:off x="10484930" y="4333139"/>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4. Telehealth vs. non-use before pandemic (n=1)</a:t>
          </a:r>
          <a:endParaRPr lang="en-US" sz="3600" kern="1200" dirty="0">
            <a:latin typeface="Cambria" panose="02040503050406030204" pitchFamily="18" charset="0"/>
            <a:ea typeface="Cambria" panose="02040503050406030204" pitchFamily="18" charset="0"/>
          </a:endParaRPr>
        </a:p>
      </dsp:txBody>
      <dsp:txXfrm>
        <a:off x="10484930" y="4333139"/>
        <a:ext cx="6045831" cy="1355147"/>
      </dsp:txXfrm>
    </dsp:sp>
    <dsp:sp modelId="{337DD822-6320-44DD-A6B8-18B68AF58A71}">
      <dsp:nvSpPr>
        <dsp:cNvPr id="0" name=""/>
        <dsp:cNvSpPr/>
      </dsp:nvSpPr>
      <dsp:spPr>
        <a:xfrm rot="1365955">
          <a:off x="7467075" y="5929942"/>
          <a:ext cx="2252999" cy="0"/>
        </a:xfrm>
        <a:custGeom>
          <a:avLst/>
          <a:gdLst/>
          <a:ahLst/>
          <a:cxnLst/>
          <a:rect l="0" t="0" r="0" b="0"/>
          <a:pathLst>
            <a:path>
              <a:moveTo>
                <a:pt x="0" y="0"/>
              </a:moveTo>
              <a:lnTo>
                <a:pt x="2252999"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3DFBE6-F598-419B-937E-53ED3A2BC08C}">
      <dsp:nvSpPr>
        <dsp:cNvPr id="0" name=""/>
        <dsp:cNvSpPr/>
      </dsp:nvSpPr>
      <dsp:spPr>
        <a:xfrm>
          <a:off x="9632312" y="6365860"/>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7FD927-F487-4210-A3F8-AA233838D446}">
      <dsp:nvSpPr>
        <dsp:cNvPr id="0" name=""/>
        <dsp:cNvSpPr/>
      </dsp:nvSpPr>
      <dsp:spPr>
        <a:xfrm>
          <a:off x="10484930" y="5688287"/>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5. Telehealth modality (n=9)</a:t>
          </a:r>
          <a:endParaRPr lang="en-US" sz="3600" kern="1200" dirty="0">
            <a:latin typeface="Cambria" panose="02040503050406030204" pitchFamily="18" charset="0"/>
            <a:ea typeface="Cambria" panose="02040503050406030204" pitchFamily="18" charset="0"/>
          </a:endParaRPr>
        </a:p>
      </dsp:txBody>
      <dsp:txXfrm>
        <a:off x="10484930" y="5688287"/>
        <a:ext cx="6045831" cy="1355147"/>
      </dsp:txXfrm>
    </dsp:sp>
    <dsp:sp modelId="{AF695DEC-2086-4E92-B1AC-61EBFB3A0939}">
      <dsp:nvSpPr>
        <dsp:cNvPr id="0" name=""/>
        <dsp:cNvSpPr/>
      </dsp:nvSpPr>
      <dsp:spPr>
        <a:xfrm rot="3134945">
          <a:off x="7020614" y="6543502"/>
          <a:ext cx="2347021" cy="0"/>
        </a:xfrm>
        <a:custGeom>
          <a:avLst/>
          <a:gdLst/>
          <a:ahLst/>
          <a:cxnLst/>
          <a:rect l="0" t="0" r="0" b="0"/>
          <a:pathLst>
            <a:path>
              <a:moveTo>
                <a:pt x="0" y="0"/>
              </a:moveTo>
              <a:lnTo>
                <a:pt x="2347021"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056202-5872-4CFA-B6BA-D56D2B8A71AD}">
      <dsp:nvSpPr>
        <dsp:cNvPr id="0" name=""/>
        <dsp:cNvSpPr/>
      </dsp:nvSpPr>
      <dsp:spPr>
        <a:xfrm>
          <a:off x="8912583" y="7471373"/>
          <a:ext cx="957074"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144C0-D1C7-43A6-86E1-6D69584CCBA2}">
      <dsp:nvSpPr>
        <dsp:cNvPr id="0" name=""/>
        <dsp:cNvSpPr/>
      </dsp:nvSpPr>
      <dsp:spPr>
        <a:xfrm>
          <a:off x="9869658" y="6833500"/>
          <a:ext cx="6786530" cy="127574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r"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6. Satisfaction with telehealth           (n=4) </a:t>
          </a:r>
          <a:endParaRPr lang="en-US" sz="3600" kern="1200" dirty="0">
            <a:latin typeface="Cambria" panose="02040503050406030204" pitchFamily="18" charset="0"/>
            <a:ea typeface="Cambria" panose="02040503050406030204" pitchFamily="18" charset="0"/>
          </a:endParaRPr>
        </a:p>
      </dsp:txBody>
      <dsp:txXfrm>
        <a:off x="9869658" y="6833500"/>
        <a:ext cx="6786530" cy="1275744"/>
      </dsp:txXfrm>
    </dsp:sp>
    <dsp:sp modelId="{DF385263-322B-406A-99FE-6E4CFC59810A}">
      <dsp:nvSpPr>
        <dsp:cNvPr id="0" name=""/>
        <dsp:cNvSpPr/>
      </dsp:nvSpPr>
      <dsp:spPr>
        <a:xfrm rot="3307017">
          <a:off x="6777292" y="7244502"/>
          <a:ext cx="3632564" cy="0"/>
        </a:xfrm>
        <a:custGeom>
          <a:avLst/>
          <a:gdLst/>
          <a:ahLst/>
          <a:cxnLst/>
          <a:rect l="0" t="0" r="0" b="0"/>
          <a:pathLst>
            <a:path>
              <a:moveTo>
                <a:pt x="0" y="0"/>
              </a:moveTo>
              <a:lnTo>
                <a:pt x="3632564"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093BB7-33FF-4A40-8F2B-0047900145CB}">
      <dsp:nvSpPr>
        <dsp:cNvPr id="0" name=""/>
        <dsp:cNvSpPr/>
      </dsp:nvSpPr>
      <dsp:spPr>
        <a:xfrm>
          <a:off x="9632312" y="8734437"/>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324500-4EFF-46A6-9F2D-32AF26FDF409}">
      <dsp:nvSpPr>
        <dsp:cNvPr id="0" name=""/>
        <dsp:cNvSpPr/>
      </dsp:nvSpPr>
      <dsp:spPr>
        <a:xfrm>
          <a:off x="10484930" y="8056863"/>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7. Outcomes associated with telehealth (n=3)</a:t>
          </a:r>
          <a:endParaRPr lang="en-US" sz="3600" kern="1200" dirty="0">
            <a:latin typeface="Cambria" panose="02040503050406030204" pitchFamily="18" charset="0"/>
            <a:ea typeface="Cambria" panose="02040503050406030204" pitchFamily="18" charset="0"/>
          </a:endParaRPr>
        </a:p>
      </dsp:txBody>
      <dsp:txXfrm>
        <a:off x="10484930" y="8056863"/>
        <a:ext cx="6045831" cy="1355147"/>
      </dsp:txXfrm>
    </dsp:sp>
    <dsp:sp modelId="{F1FF40D7-7A22-45FE-BE53-B1227C4B25F2}">
      <dsp:nvSpPr>
        <dsp:cNvPr id="0" name=""/>
        <dsp:cNvSpPr/>
      </dsp:nvSpPr>
      <dsp:spPr>
        <a:xfrm rot="3782544">
          <a:off x="6277556" y="7996609"/>
          <a:ext cx="4696232" cy="0"/>
        </a:xfrm>
        <a:custGeom>
          <a:avLst/>
          <a:gdLst/>
          <a:ahLst/>
          <a:cxnLst/>
          <a:rect l="0" t="0" r="0" b="0"/>
          <a:pathLst>
            <a:path>
              <a:moveTo>
                <a:pt x="0" y="0"/>
              </a:moveTo>
              <a:lnTo>
                <a:pt x="4696232"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39E69E-2A5E-468A-857A-17068858229A}">
      <dsp:nvSpPr>
        <dsp:cNvPr id="0" name=""/>
        <dsp:cNvSpPr/>
      </dsp:nvSpPr>
      <dsp:spPr>
        <a:xfrm>
          <a:off x="9690146" y="10089584"/>
          <a:ext cx="852617" cy="0"/>
        </a:xfrm>
        <a:prstGeom prst="line">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CF076C-9B78-4A7E-B03B-76CFFD08C221}">
      <dsp:nvSpPr>
        <dsp:cNvPr id="0" name=""/>
        <dsp:cNvSpPr/>
      </dsp:nvSpPr>
      <dsp:spPr>
        <a:xfrm>
          <a:off x="10542763" y="9412011"/>
          <a:ext cx="6045831" cy="135514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l" defTabSz="1600200">
            <a:lnSpc>
              <a:spcPct val="90000"/>
            </a:lnSpc>
            <a:spcBef>
              <a:spcPct val="0"/>
            </a:spcBef>
            <a:spcAft>
              <a:spcPct val="35000"/>
            </a:spcAft>
            <a:buNone/>
          </a:pPr>
          <a:r>
            <a:rPr lang="en-US" sz="3600" b="0" kern="1200" dirty="0">
              <a:latin typeface="Cambria" panose="02040503050406030204" pitchFamily="18" charset="0"/>
              <a:ea typeface="Cambria" panose="02040503050406030204" pitchFamily="18" charset="0"/>
            </a:rPr>
            <a:t>8. Perceived or actual access to telehealth services (n=6)</a:t>
          </a:r>
          <a:endParaRPr lang="en-US" sz="3600" kern="1200" dirty="0">
            <a:latin typeface="Cambria" panose="02040503050406030204" pitchFamily="18" charset="0"/>
            <a:ea typeface="Cambria" panose="02040503050406030204" pitchFamily="18" charset="0"/>
          </a:endParaRPr>
        </a:p>
      </dsp:txBody>
      <dsp:txXfrm>
        <a:off x="10542763" y="9412011"/>
        <a:ext cx="6045831" cy="1355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A7A82-593E-49E9-974C-9DFA9E6A63A4}">
      <dsp:nvSpPr>
        <dsp:cNvPr id="0" name=""/>
        <dsp:cNvSpPr/>
      </dsp:nvSpPr>
      <dsp:spPr>
        <a:xfrm>
          <a:off x="-1239402" y="0"/>
          <a:ext cx="14738977" cy="3988709"/>
        </a:xfrm>
        <a:prstGeom prst="leftRightRibb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F37881-1D6A-4438-B19C-1D8F480483D6}">
      <dsp:nvSpPr>
        <dsp:cNvPr id="0" name=""/>
        <dsp:cNvSpPr/>
      </dsp:nvSpPr>
      <dsp:spPr>
        <a:xfrm>
          <a:off x="914416" y="765521"/>
          <a:ext cx="3923319" cy="189796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3792" rIns="0" bIns="121920" numCol="1" spcCol="1270" anchor="ctr" anchorCtr="0">
          <a:noAutofit/>
        </a:bodyPr>
        <a:lstStyle/>
        <a:p>
          <a:pPr marL="0" lvl="0" indent="0" algn="ctr" defTabSz="1422400">
            <a:lnSpc>
              <a:spcPct val="90000"/>
            </a:lnSpc>
            <a:spcBef>
              <a:spcPct val="0"/>
            </a:spcBef>
            <a:spcAft>
              <a:spcPct val="35000"/>
            </a:spcAft>
            <a:buNone/>
          </a:pPr>
          <a:r>
            <a:rPr lang="en-US" sz="3200" b="1" u="sng" kern="1200" dirty="0">
              <a:latin typeface="Cambria" panose="02040503050406030204" pitchFamily="18" charset="0"/>
              <a:ea typeface="Cambria" panose="02040503050406030204" pitchFamily="18" charset="0"/>
            </a:rPr>
            <a:t>Inconsistent findings</a:t>
          </a:r>
        </a:p>
        <a:p>
          <a:pPr marL="228600" lvl="1" indent="-228600" algn="l" defTabSz="1066800">
            <a:lnSpc>
              <a:spcPct val="90000"/>
            </a:lnSpc>
            <a:spcBef>
              <a:spcPct val="0"/>
            </a:spcBef>
            <a:spcAft>
              <a:spcPct val="15000"/>
            </a:spcAft>
            <a:buChar char="•"/>
          </a:pPr>
          <a:r>
            <a:rPr lang="en-US" sz="2400" kern="1200" dirty="0"/>
            <a:t>Role of ethnicity, gender in telehealth utilization</a:t>
          </a:r>
        </a:p>
      </dsp:txBody>
      <dsp:txXfrm>
        <a:off x="914416" y="765521"/>
        <a:ext cx="3923319" cy="1897963"/>
      </dsp:txXfrm>
    </dsp:sp>
    <dsp:sp modelId="{A15B79ED-2E86-4D4F-A53E-128252920816}">
      <dsp:nvSpPr>
        <dsp:cNvPr id="0" name=""/>
        <dsp:cNvSpPr/>
      </dsp:nvSpPr>
      <dsp:spPr>
        <a:xfrm>
          <a:off x="5758557" y="1367176"/>
          <a:ext cx="6501615" cy="195446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3792" rIns="0" bIns="121920" numCol="1" spcCol="1270" anchor="ctr" anchorCtr="0">
          <a:noAutofit/>
        </a:bodyPr>
        <a:lstStyle/>
        <a:p>
          <a:pPr marL="0" lvl="0" indent="0" algn="ctr" defTabSz="1422400">
            <a:lnSpc>
              <a:spcPct val="90000"/>
            </a:lnSpc>
            <a:spcBef>
              <a:spcPct val="0"/>
            </a:spcBef>
            <a:spcAft>
              <a:spcPct val="35000"/>
            </a:spcAft>
            <a:buNone/>
          </a:pPr>
          <a:r>
            <a:rPr lang="en-US" sz="3200" b="1" u="sng" kern="1200" dirty="0">
              <a:latin typeface="Cambria" panose="02040503050406030204" pitchFamily="18" charset="0"/>
              <a:ea typeface="Cambria" panose="02040503050406030204" pitchFamily="18" charset="0"/>
            </a:rPr>
            <a:t>Robust findings</a:t>
          </a:r>
        </a:p>
        <a:p>
          <a:pPr marL="228600" lvl="1" indent="-228600" algn="l" defTabSz="1066800">
            <a:lnSpc>
              <a:spcPct val="90000"/>
            </a:lnSpc>
            <a:spcBef>
              <a:spcPct val="0"/>
            </a:spcBef>
            <a:spcAft>
              <a:spcPct val="15000"/>
            </a:spcAft>
            <a:buChar char="•"/>
          </a:pPr>
          <a:r>
            <a:rPr lang="en-US" sz="2400" kern="1200" dirty="0"/>
            <a:t>Racial, socioeconomic, rurality, and age disparities in telehealth study outcomes </a:t>
          </a:r>
        </a:p>
      </dsp:txBody>
      <dsp:txXfrm>
        <a:off x="5758557" y="1367176"/>
        <a:ext cx="6501615" cy="1954467"/>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dirty="0"/>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dirty="0"/>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dirty="0"/>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dirty="0"/>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dirty="0"/>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dirty="0"/>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0" y="1317625"/>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dirty="0"/>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8"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3"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8"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3"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dirty="0"/>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dirty="0"/>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3"/>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dirty="0"/>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8"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3"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dirty="0"/>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1"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8"/>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dirty="0"/>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dirty="0"/>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dirty="0"/>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dirty="0"/>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8"/>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5" y="25763543"/>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dirty="0"/>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79"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79" y="7680325"/>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dirty="0"/>
          </a:p>
        </p:txBody>
      </p:sp>
      <p:sp>
        <p:nvSpPr>
          <p:cNvPr id="1029" name="Rectangle 5"/>
          <p:cNvSpPr>
            <a:spLocks noGrp="1" noChangeArrowheads="1"/>
          </p:cNvSpPr>
          <p:nvPr>
            <p:ph type="ftr" sz="quarter" idx="3"/>
          </p:nvPr>
        </p:nvSpPr>
        <p:spPr bwMode="auto">
          <a:xfrm>
            <a:off x="14995879"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dirty="0"/>
          </a:p>
        </p:txBody>
      </p:sp>
      <p:sp>
        <p:nvSpPr>
          <p:cNvPr id="1030" name="Rectangle 6"/>
          <p:cNvSpPr>
            <a:spLocks noGrp="1" noChangeArrowheads="1"/>
          </p:cNvSpPr>
          <p:nvPr>
            <p:ph type="sldNum" sz="quarter" idx="4"/>
          </p:nvPr>
        </p:nvSpPr>
        <p:spPr bwMode="auto">
          <a:xfrm>
            <a:off x="314550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emf"/><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
            <a:ext cx="43891200" cy="5486399"/>
          </a:xfrm>
          <a:solidFill>
            <a:srgbClr val="000050"/>
          </a:solidFill>
          <a:ln>
            <a:solidFill>
              <a:schemeClr val="tx1"/>
            </a:solidFill>
            <a:miter lim="800000"/>
            <a:headEnd/>
            <a:tailEnd/>
          </a:ln>
        </p:spPr>
        <p:txBody>
          <a:bodyPr>
            <a:normAutofit fontScale="90000"/>
          </a:bodyPr>
          <a:lstStyle/>
          <a:p>
            <a:pPr indent="-457200" algn="l" eaLnBrk="1" hangingPunct="1">
              <a:spcBef>
                <a:spcPts val="0"/>
              </a:spcBef>
              <a:spcAft>
                <a:spcPts val="0"/>
              </a:spcAft>
            </a:pPr>
            <a:r>
              <a:rPr lang="en-US" sz="6700" b="1" dirty="0">
                <a:solidFill>
                  <a:schemeClr val="bg1"/>
                </a:solidFill>
                <a:latin typeface="Cambria" panose="02040503050406030204" pitchFamily="18" charset="0"/>
                <a:ea typeface="Cambria" panose="02040503050406030204" pitchFamily="18" charset="0"/>
              </a:rPr>
              <a:t>The Impact of Telehealth Expansion on Demographic Trends in Healthcare Utilization:</a:t>
            </a:r>
            <a:br>
              <a:rPr lang="en-US" sz="6700" b="1" dirty="0">
                <a:solidFill>
                  <a:schemeClr val="bg1"/>
                </a:solidFill>
                <a:latin typeface="Cambria" panose="02040503050406030204" pitchFamily="18" charset="0"/>
                <a:ea typeface="Cambria" panose="02040503050406030204" pitchFamily="18" charset="0"/>
              </a:rPr>
            </a:br>
            <a:r>
              <a:rPr lang="en-US" sz="6700" b="1" dirty="0">
                <a:solidFill>
                  <a:schemeClr val="bg1"/>
                </a:solidFill>
                <a:latin typeface="Cambria" panose="02040503050406030204" pitchFamily="18" charset="0"/>
                <a:ea typeface="Cambria" panose="02040503050406030204" pitchFamily="18" charset="0"/>
              </a:rPr>
              <a:t>A Systematic Review</a:t>
            </a:r>
            <a:br>
              <a:rPr lang="en-US" sz="9600" dirty="0">
                <a:latin typeface="Cambria" panose="02040503050406030204" pitchFamily="18" charset="0"/>
                <a:ea typeface="Cambria" panose="02040503050406030204" pitchFamily="18" charset="0"/>
              </a:rPr>
            </a:br>
            <a:br>
              <a:rPr lang="en-US" sz="4000" dirty="0">
                <a:latin typeface="Cambria" panose="02040503050406030204" pitchFamily="18" charset="0"/>
                <a:ea typeface="Cambria" panose="02040503050406030204" pitchFamily="18" charset="0"/>
              </a:rPr>
            </a:br>
            <a:r>
              <a:rPr lang="en-US" sz="5400" dirty="0">
                <a:solidFill>
                  <a:srgbClr val="FFFFFF"/>
                </a:solidFill>
                <a:latin typeface="Cambria" panose="02040503050406030204" pitchFamily="18" charset="0"/>
                <a:ea typeface="Cambria" panose="02040503050406030204" pitchFamily="18" charset="0"/>
              </a:rPr>
              <a:t>Deirdre A. Colburn, MA</a:t>
            </a:r>
            <a:br>
              <a:rPr lang="en-US" sz="5400" i="1" dirty="0">
                <a:solidFill>
                  <a:srgbClr val="FFFFFF"/>
                </a:solidFill>
                <a:latin typeface="Cambria" panose="02040503050406030204" pitchFamily="18" charset="0"/>
                <a:ea typeface="Cambria" panose="02040503050406030204" pitchFamily="18" charset="0"/>
              </a:rPr>
            </a:br>
            <a:r>
              <a:rPr lang="en-US" sz="5400" i="1" dirty="0">
                <a:solidFill>
                  <a:srgbClr val="FFFFFF"/>
                </a:solidFill>
                <a:latin typeface="Cambria" panose="02040503050406030204" pitchFamily="18" charset="0"/>
                <a:ea typeface="Cambria" panose="02040503050406030204" pitchFamily="18" charset="0"/>
              </a:rPr>
              <a:t>Doctoral Candidate &amp; Graduate Research Assistant</a:t>
            </a:r>
            <a:br>
              <a:rPr lang="en-US" sz="5400" i="1" dirty="0">
                <a:solidFill>
                  <a:srgbClr val="FFFFFF"/>
                </a:solidFill>
                <a:latin typeface="Cambria" panose="02040503050406030204" pitchFamily="18" charset="0"/>
                <a:ea typeface="Cambria" panose="02040503050406030204" pitchFamily="18" charset="0"/>
              </a:rPr>
            </a:br>
            <a:r>
              <a:rPr lang="en-US" sz="5400" i="1" dirty="0">
                <a:solidFill>
                  <a:srgbClr val="FFFFFF"/>
                </a:solidFill>
                <a:latin typeface="Cambria" panose="02040503050406030204" pitchFamily="18" charset="0"/>
                <a:ea typeface="Cambria" panose="02040503050406030204" pitchFamily="18" charset="0"/>
              </a:rPr>
              <a:t>Department of Sociology, University of New Hampshire</a:t>
            </a:r>
          </a:p>
        </p:txBody>
      </p:sp>
      <p:sp>
        <p:nvSpPr>
          <p:cNvPr id="2150" name="Text Box 161"/>
          <p:cNvSpPr txBox="1">
            <a:spLocks noChangeArrowheads="1"/>
          </p:cNvSpPr>
          <p:nvPr/>
        </p:nvSpPr>
        <p:spPr bwMode="auto">
          <a:xfrm>
            <a:off x="39852600" y="10275890"/>
            <a:ext cx="3048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dirty="0">
              <a:solidFill>
                <a:schemeClr val="tx1"/>
              </a:solidFill>
              <a:latin typeface="Cambria" panose="02040503050406030204" pitchFamily="18" charset="0"/>
              <a:ea typeface="Cambria" panose="02040503050406030204" pitchFamily="18" charset="0"/>
            </a:endParaRPr>
          </a:p>
        </p:txBody>
      </p:sp>
      <p:sp>
        <p:nvSpPr>
          <p:cNvPr id="2152" name="Rectangle 164"/>
          <p:cNvSpPr>
            <a:spLocks noChangeArrowheads="1"/>
          </p:cNvSpPr>
          <p:nvPr/>
        </p:nvSpPr>
        <p:spPr bwMode="auto">
          <a:xfrm>
            <a:off x="15375466" y="6096000"/>
            <a:ext cx="12801600"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cs typeface="Times New Roman" panose="02020603050405020304" pitchFamily="18" charset="0"/>
              </a:rPr>
              <a:t>Results</a:t>
            </a:r>
          </a:p>
        </p:txBody>
      </p:sp>
      <p:sp>
        <p:nvSpPr>
          <p:cNvPr id="2154" name="Rectangle 166"/>
          <p:cNvSpPr>
            <a:spLocks noChangeArrowheads="1"/>
          </p:cNvSpPr>
          <p:nvPr/>
        </p:nvSpPr>
        <p:spPr bwMode="auto">
          <a:xfrm>
            <a:off x="654756" y="15906396"/>
            <a:ext cx="12530667"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rPr>
              <a:t>Methods</a:t>
            </a:r>
          </a:p>
        </p:txBody>
      </p:sp>
      <p:sp>
        <p:nvSpPr>
          <p:cNvPr id="2155" name="Rectangle 167"/>
          <p:cNvSpPr>
            <a:spLocks noChangeArrowheads="1"/>
          </p:cNvSpPr>
          <p:nvPr/>
        </p:nvSpPr>
        <p:spPr bwMode="auto">
          <a:xfrm>
            <a:off x="802839" y="6096000"/>
            <a:ext cx="12405161"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cs typeface="Times New Roman" panose="02020603050405020304" pitchFamily="18" charset="0"/>
              </a:rPr>
              <a:t>Introduction</a:t>
            </a:r>
            <a:endParaRPr lang="en-US" dirty="0">
              <a:solidFill>
                <a:schemeClr val="bg1"/>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19" name="Rectangle 165"/>
          <p:cNvSpPr>
            <a:spLocks noChangeArrowheads="1"/>
          </p:cNvSpPr>
          <p:nvPr/>
        </p:nvSpPr>
        <p:spPr bwMode="auto">
          <a:xfrm>
            <a:off x="32401933" y="25559657"/>
            <a:ext cx="10608734"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rPr>
              <a:t>References</a:t>
            </a:r>
            <a:endParaRPr lang="en-US" dirty="0">
              <a:solidFill>
                <a:schemeClr val="bg1"/>
              </a:solidFill>
              <a:latin typeface="Cambria" panose="02040503050406030204" pitchFamily="18" charset="0"/>
              <a:ea typeface="Cambria" panose="02040503050406030204" pitchFamily="18" charset="0"/>
            </a:endParaRPr>
          </a:p>
        </p:txBody>
      </p:sp>
      <p:sp>
        <p:nvSpPr>
          <p:cNvPr id="7" name="TextBox 6"/>
          <p:cNvSpPr txBox="1"/>
          <p:nvPr/>
        </p:nvSpPr>
        <p:spPr>
          <a:xfrm>
            <a:off x="30005867" y="28270202"/>
            <a:ext cx="13004800" cy="492443"/>
          </a:xfrm>
          <a:prstGeom prst="rect">
            <a:avLst/>
          </a:prstGeom>
          <a:noFill/>
        </p:spPr>
        <p:txBody>
          <a:bodyPr wrap="square" rtlCol="0">
            <a:spAutoFit/>
          </a:bodyPr>
          <a:lstStyle/>
          <a:p>
            <a:pPr indent="-457200" algn="l">
              <a:spcBef>
                <a:spcPts val="1200"/>
              </a:spcBef>
            </a:pPr>
            <a:r>
              <a:rPr lang="en-US" sz="2600" b="0" dirty="0">
                <a:solidFill>
                  <a:schemeClr val="tx1"/>
                </a:solidFill>
                <a:latin typeface="Cambria" panose="02040503050406030204" pitchFamily="18" charset="0"/>
                <a:ea typeface="Cambria" panose="02040503050406030204" pitchFamily="18" charset="0"/>
                <a:cs typeface="Times New Roman" panose="02020603050405020304" pitchFamily="18" charset="0"/>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70820" y="1318978"/>
            <a:ext cx="10539847" cy="3154232"/>
          </a:xfrm>
          <a:prstGeom prst="rect">
            <a:avLst/>
          </a:prstGeom>
        </p:spPr>
      </p:pic>
      <p:sp>
        <p:nvSpPr>
          <p:cNvPr id="74" name="TextBox 29"/>
          <p:cNvSpPr txBox="1">
            <a:spLocks noChangeArrowheads="1"/>
          </p:cNvSpPr>
          <p:nvPr/>
        </p:nvSpPr>
        <p:spPr bwMode="auto">
          <a:xfrm>
            <a:off x="-699911" y="31318200"/>
            <a:ext cx="15240000" cy="98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lvl="3" algn="l">
              <a:lnSpc>
                <a:spcPct val="150000"/>
              </a:lnSpc>
            </a:pPr>
            <a:r>
              <a:rPr lang="en-US" sz="4400" b="0" dirty="0">
                <a:latin typeface="Cambria" panose="02040503050406030204" pitchFamily="18" charset="0"/>
                <a:ea typeface="Cambria" panose="02040503050406030204" pitchFamily="18" charset="0"/>
                <a:cs typeface="Times New Roman" pitchFamily="18" charset="0"/>
              </a:rPr>
              <a:t>For more information contact: deirdre.colburn@unh.edu</a:t>
            </a:r>
          </a:p>
        </p:txBody>
      </p:sp>
      <p:sp>
        <p:nvSpPr>
          <p:cNvPr id="36" name="Rectangle 164"/>
          <p:cNvSpPr>
            <a:spLocks noChangeArrowheads="1"/>
          </p:cNvSpPr>
          <p:nvPr/>
        </p:nvSpPr>
        <p:spPr bwMode="auto">
          <a:xfrm>
            <a:off x="30005867" y="6096000"/>
            <a:ext cx="12869333"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cs typeface="Times New Roman" panose="02020603050405020304" pitchFamily="18" charset="0"/>
              </a:rPr>
              <a:t>Discussion</a:t>
            </a:r>
            <a:endParaRPr lang="en-US" sz="5400" dirty="0">
              <a:solidFill>
                <a:schemeClr val="bg1"/>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20" name="Text Box 2546"/>
          <p:cNvSpPr txBox="1">
            <a:spLocks noChangeArrowheads="1"/>
          </p:cNvSpPr>
          <p:nvPr/>
        </p:nvSpPr>
        <p:spPr bwMode="auto">
          <a:xfrm>
            <a:off x="812800" y="7924802"/>
            <a:ext cx="12733867" cy="7448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571500" indent="-571500" algn="l" eaLnBrk="1" hangingPunct="1">
              <a:spcBef>
                <a:spcPts val="1200"/>
              </a:spcBef>
              <a:buFont typeface="Arial" panose="020B0604020202020204" pitchFamily="34" charset="0"/>
              <a:buChar char="•"/>
            </a:pPr>
            <a:r>
              <a:rPr lang="en-US" sz="3600" b="0" dirty="0">
                <a:effectLst/>
                <a:latin typeface="Times New Roman" panose="02020603050405020304" pitchFamily="18" charset="0"/>
                <a:ea typeface="Calibri" panose="020F0502020204030204" pitchFamily="34" charset="0"/>
              </a:rPr>
              <a:t>The COVID-19 pandemic brought unprecedented change to the healthcare industry, including a large and rapid shift to providing care through telehealth technologies. Though the expansion of telehealth services was successful in continuing to provide patients with care while preventing the spread of disease, it is less clear how patient sociodemographic characteristics influenced telehealth use during this time. </a:t>
            </a:r>
          </a:p>
          <a:p>
            <a:pPr marL="571500" indent="-571500" algn="l" eaLnBrk="1" hangingPunct="1">
              <a:spcBef>
                <a:spcPts val="1200"/>
              </a:spcBef>
              <a:buFont typeface="Arial" panose="020B0604020202020204" pitchFamily="34" charset="0"/>
              <a:buChar char="•"/>
            </a:pPr>
            <a:r>
              <a:rPr lang="en-US" sz="3600" b="0" dirty="0">
                <a:effectLst/>
                <a:latin typeface="Times New Roman" panose="02020603050405020304" pitchFamily="18" charset="0"/>
                <a:ea typeface="Calibri" panose="020F0502020204030204" pitchFamily="34" charset="0"/>
              </a:rPr>
              <a:t>To synthesize this growing area of research and to better understand how sociodemographic factors influence telehealth utilization, access, and potential health outcomes during the COVID-19 pandemic, an updated systematic review focusing on studies measuring demographic disparities or inequalities in telehealth use is needed. </a:t>
            </a:r>
            <a:endParaRPr lang="en-US" sz="3600" b="0" dirty="0">
              <a:latin typeface="Cambria" panose="02040503050406030204" pitchFamily="18" charset="0"/>
              <a:ea typeface="Cambria" panose="02040503050406030204" pitchFamily="18" charset="0"/>
              <a:cs typeface="Times New Roman" charset="0"/>
            </a:endParaRPr>
          </a:p>
        </p:txBody>
      </p:sp>
      <p:sp>
        <p:nvSpPr>
          <p:cNvPr id="9" name="Rectangle 8"/>
          <p:cNvSpPr/>
          <p:nvPr/>
        </p:nvSpPr>
        <p:spPr>
          <a:xfrm>
            <a:off x="768203" y="17811397"/>
            <a:ext cx="13275734" cy="4801314"/>
          </a:xfrm>
          <a:prstGeom prst="rect">
            <a:avLst/>
          </a:prstGeom>
        </p:spPr>
        <p:txBody>
          <a:bodyPr wrap="square">
            <a:spAutoFit/>
          </a:bodyPr>
          <a:lstStyle/>
          <a:p>
            <a:pPr marL="685800" indent="-685800" algn="l">
              <a:buFont typeface="Arial" panose="020B0604020202020204" pitchFamily="34" charset="0"/>
              <a:buChar char="•"/>
            </a:pPr>
            <a:r>
              <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Systematic Review </a:t>
            </a:r>
            <a:r>
              <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en-US" sz="480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PRISMA-P</a:t>
            </a:r>
            <a:r>
              <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Protocol and Checklist </a:t>
            </a:r>
            <a:r>
              <a:rPr lang="en-US" sz="36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(Page et al. 2021)</a:t>
            </a:r>
          </a:p>
          <a:p>
            <a:pPr marL="685800" indent="-685800" algn="l">
              <a:buFont typeface="Arial" panose="020B0604020202020204" pitchFamily="34" charset="0"/>
              <a:buChar char="•"/>
            </a:pPr>
            <a:r>
              <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Databases Searched: Litcovid, PubMed, Web of Science, MEDLINE</a:t>
            </a:r>
          </a:p>
          <a:p>
            <a:pPr marL="685800" indent="-685800">
              <a:buFont typeface="Arial" panose="020B0604020202020204" pitchFamily="34" charset="0"/>
              <a:buChar char="•"/>
            </a:pPr>
            <a:endPar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endParaRPr>
          </a:p>
          <a:p>
            <a:r>
              <a:rPr lang="en-US" sz="6600" dirty="0">
                <a:solidFill>
                  <a:srgbClr val="00B05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P</a:t>
            </a:r>
            <a:r>
              <a:rPr lang="en-US" sz="6600" u="sng" dirty="0">
                <a:solidFill>
                  <a:srgbClr val="99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I</a:t>
            </a:r>
            <a:r>
              <a:rPr lang="en-US" sz="6600" i="1" dirty="0">
                <a:solidFill>
                  <a:schemeClr val="tx2">
                    <a:lumMod val="50000"/>
                  </a:schemeClr>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C</a:t>
            </a:r>
            <a:r>
              <a:rPr lang="en-US" sz="6600" b="0" dirty="0">
                <a:solidFill>
                  <a:srgbClr val="FFC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O</a:t>
            </a:r>
            <a:r>
              <a:rPr lang="en-US" sz="4800" b="0" dirty="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Framework to guide search:</a:t>
            </a:r>
          </a:p>
        </p:txBody>
      </p:sp>
      <p:sp>
        <p:nvSpPr>
          <p:cNvPr id="21" name="Rectangle 20"/>
          <p:cNvSpPr/>
          <p:nvPr/>
        </p:nvSpPr>
        <p:spPr>
          <a:xfrm>
            <a:off x="32877880" y="28361550"/>
            <a:ext cx="4817534" cy="3170099"/>
          </a:xfrm>
          <a:prstGeom prst="rect">
            <a:avLst/>
          </a:prstGeom>
        </p:spPr>
        <p:txBody>
          <a:bodyPr wrap="square">
            <a:spAutoFit/>
          </a:bodyPr>
          <a:lstStyle/>
          <a:p>
            <a:pPr algn="l"/>
            <a:r>
              <a:rPr lang="en-US" sz="40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For a full list of references used in this paper, please scan the QR code here:</a:t>
            </a:r>
          </a:p>
        </p:txBody>
      </p:sp>
      <p:sp>
        <p:nvSpPr>
          <p:cNvPr id="24" name="Rectangle 166"/>
          <p:cNvSpPr>
            <a:spLocks noChangeArrowheads="1"/>
          </p:cNvSpPr>
          <p:nvPr/>
        </p:nvSpPr>
        <p:spPr bwMode="auto">
          <a:xfrm>
            <a:off x="654756" y="29946600"/>
            <a:ext cx="12530667" cy="1371600"/>
          </a:xfrm>
          <a:prstGeom prst="rect">
            <a:avLst/>
          </a:prstGeom>
          <a:solidFill>
            <a:srgbClr val="700000"/>
          </a:solidFill>
          <a:ln w="9525">
            <a:solidFill>
              <a:schemeClr val="tx1"/>
            </a:solidFill>
            <a:miter lim="800000"/>
            <a:headEnd/>
            <a:tailEnd/>
          </a:ln>
          <a:effectLst/>
        </p:spPr>
        <p:txBody>
          <a:bodyPr wrap="none" lIns="137160" tIns="68580" rIns="137160" bIns="68580" anchor="ctr"/>
          <a:lstStyle/>
          <a:p>
            <a:pPr defTabSz="3762375"/>
            <a:r>
              <a:rPr lang="en-US" sz="6000" dirty="0">
                <a:solidFill>
                  <a:schemeClr val="bg1"/>
                </a:solidFill>
                <a:latin typeface="Cambria" panose="02040503050406030204" pitchFamily="18" charset="0"/>
                <a:ea typeface="Cambria" panose="02040503050406030204" pitchFamily="18" charset="0"/>
              </a:rPr>
              <a:t>Contact</a:t>
            </a:r>
          </a:p>
        </p:txBody>
      </p:sp>
      <p:sp>
        <p:nvSpPr>
          <p:cNvPr id="30" name="Rectangle 29"/>
          <p:cNvSpPr/>
          <p:nvPr/>
        </p:nvSpPr>
        <p:spPr>
          <a:xfrm>
            <a:off x="30175199" y="7936834"/>
            <a:ext cx="13275734" cy="10864513"/>
          </a:xfrm>
          <a:prstGeom prst="rect">
            <a:avLst/>
          </a:prstGeom>
        </p:spPr>
        <p:txBody>
          <a:bodyPr wrap="square">
            <a:spAutoFit/>
          </a:bodyPr>
          <a:lstStyle/>
          <a:p>
            <a:pPr marL="685800" indent="-685800" algn="l">
              <a:buFont typeface="Arial" panose="020B0604020202020204" pitchFamily="34" charset="0"/>
              <a:buChar char="•"/>
            </a:pPr>
            <a:r>
              <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Sociodemographic differences widely noted with respect to each area of inquiry – however, some more robust than others</a:t>
            </a:r>
          </a:p>
          <a:p>
            <a:pPr marL="1143000" lvl="1" indent="-685800" algn="l">
              <a:buFont typeface="Arial" panose="020B0604020202020204" pitchFamily="34" charset="0"/>
              <a:buChar char="•"/>
            </a:pPr>
            <a:r>
              <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Inconsistent findings may be product of differences in study populations or methodology, or </a:t>
            </a:r>
            <a:r>
              <a:rPr lang="en-US" sz="4400" b="0" u="sng" dirty="0">
                <a:solidFill>
                  <a:srgbClr val="000000"/>
                </a:solidFill>
                <a:latin typeface="Cambria" panose="02040503050406030204" pitchFamily="18" charset="0"/>
                <a:ea typeface="Cambria" panose="02040503050406030204" pitchFamily="18" charset="0"/>
                <a:cs typeface="Times New Roman" panose="02020603050405020304" pitchFamily="18" charset="0"/>
              </a:rPr>
              <a:t>point to dynamic nature of telehealth technology (rapidly changing, influence of macro-level policies)</a:t>
            </a:r>
          </a:p>
          <a:p>
            <a:pPr marL="1143000" lvl="1" indent="-685800" algn="l">
              <a:buFont typeface="Arial" panose="020B0604020202020204" pitchFamily="34" charset="0"/>
              <a:buChar char="•"/>
            </a:pPr>
            <a:r>
              <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More robust findings may reflect </a:t>
            </a:r>
            <a:r>
              <a:rPr lang="en-US" sz="4400" b="0" u="sng" dirty="0">
                <a:solidFill>
                  <a:srgbClr val="000000"/>
                </a:solidFill>
                <a:latin typeface="Cambria" panose="02040503050406030204" pitchFamily="18" charset="0"/>
                <a:ea typeface="Cambria" panose="02040503050406030204" pitchFamily="18" charset="0"/>
                <a:cs typeface="Times New Roman" panose="02020603050405020304" pitchFamily="18" charset="0"/>
              </a:rPr>
              <a:t>enduring sociodemographic differences</a:t>
            </a:r>
            <a:r>
              <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rPr>
              <a:t> in healthcare access and utilization more broadly </a:t>
            </a:r>
          </a:p>
          <a:p>
            <a:pPr marL="1600200" lvl="2" indent="-685800" algn="l">
              <a:buFont typeface="Arial" panose="020B0604020202020204" pitchFamily="34" charset="0"/>
              <a:buChar char="•"/>
            </a:pPr>
            <a:r>
              <a:rPr lang="en-US" sz="4400" b="0" u="sng" dirty="0">
                <a:solidFill>
                  <a:srgbClr val="000000"/>
                </a:solidFill>
                <a:latin typeface="Cambria" panose="02040503050406030204" pitchFamily="18" charset="0"/>
                <a:ea typeface="Cambria" panose="02040503050406030204" pitchFamily="18" charset="0"/>
                <a:cs typeface="Times New Roman" panose="02020603050405020304" pitchFamily="18" charset="0"/>
              </a:rPr>
              <a:t>Fundamental cause </a:t>
            </a:r>
            <a:r>
              <a:rPr lang="en-US" sz="4400" b="0" u="sng" dirty="0">
                <a:solidFill>
                  <a:schemeClr val="tx1"/>
                </a:solidFill>
                <a:latin typeface="Cambria" panose="02040503050406030204" pitchFamily="18" charset="0"/>
                <a:ea typeface="Cambria" panose="02040503050406030204" pitchFamily="18" charset="0"/>
                <a:cs typeface="Times New Roman" panose="02020603050405020304" pitchFamily="18" charset="0"/>
              </a:rPr>
              <a:t>theory </a:t>
            </a:r>
            <a:r>
              <a:rPr lang="en-US" sz="3200" b="0" u="sng" dirty="0">
                <a:solidFill>
                  <a:schemeClr val="tx1"/>
                </a:solidFill>
                <a:latin typeface="Cambria" panose="02040503050406030204" pitchFamily="18" charset="0"/>
                <a:ea typeface="Cambria" panose="02040503050406030204" pitchFamily="18" charset="0"/>
                <a:cs typeface="Times New Roman" panose="02020603050405020304" pitchFamily="18" charset="0"/>
              </a:rPr>
              <a:t>(</a:t>
            </a:r>
            <a:r>
              <a:rPr lang="en-US" sz="3200" b="0" dirty="0">
                <a:solidFill>
                  <a:schemeClr val="tx1"/>
                </a:solidFill>
                <a:latin typeface="Cambria" panose="02040503050406030204" pitchFamily="18" charset="0"/>
                <a:ea typeface="Cambria" panose="02040503050406030204" pitchFamily="18" charset="0"/>
              </a:rPr>
              <a:t>Link and Phelan 1995; Phelan et al. 2010, Phelan and Link 2015). </a:t>
            </a:r>
            <a:endParaRPr lang="en-US" sz="1400" b="0" dirty="0">
              <a:solidFill>
                <a:schemeClr val="tx1"/>
              </a:solidFill>
              <a:latin typeface="Cambria" panose="02040503050406030204" pitchFamily="18" charset="0"/>
              <a:ea typeface="Cambria" panose="02040503050406030204" pitchFamily="18" charset="0"/>
            </a:endParaRPr>
          </a:p>
          <a:p>
            <a:pPr marL="1600200" lvl="2" indent="-685800" algn="l">
              <a:buFont typeface="Arial" panose="020B0604020202020204" pitchFamily="34" charset="0"/>
              <a:buChar char="•"/>
            </a:pPr>
            <a:endParaRPr lang="en-US" sz="4400" b="0" u="sng"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marL="1143000" lvl="1" indent="-685800" algn="l">
              <a:buFont typeface="Arial" panose="020B0604020202020204" pitchFamily="34" charset="0"/>
              <a:buChar char="•"/>
            </a:pPr>
            <a:endPar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marL="685800" indent="-685800" algn="l">
              <a:buFont typeface="Arial" panose="020B0604020202020204" pitchFamily="34" charset="0"/>
              <a:buChar char="•"/>
            </a:pPr>
            <a:endParaRPr lang="en-US" sz="4400" b="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325C6915-51AF-E29E-E468-163BEC5E053C}"/>
              </a:ext>
            </a:extLst>
          </p:cNvPr>
          <p:cNvSpPr txBox="1"/>
          <p:nvPr/>
        </p:nvSpPr>
        <p:spPr>
          <a:xfrm>
            <a:off x="36095" y="22852708"/>
            <a:ext cx="14540089" cy="6056723"/>
          </a:xfrm>
          <a:prstGeom prst="rect">
            <a:avLst/>
          </a:prstGeom>
          <a:solidFill>
            <a:schemeClr val="bg1"/>
          </a:solidFill>
          <a:ln>
            <a:solidFill>
              <a:schemeClr val="tx1"/>
            </a:solidFill>
          </a:ln>
        </p:spPr>
        <p:txBody>
          <a:bodyPr wrap="square" rtlCol="0">
            <a:spAutoFit/>
          </a:bodyPr>
          <a:lstStyle/>
          <a:p>
            <a:pPr marL="0" marR="0" indent="457200">
              <a:lnSpc>
                <a:spcPct val="200000"/>
              </a:lnSpc>
              <a:spcBef>
                <a:spcPts val="0"/>
              </a:spcBef>
              <a:spcAft>
                <a:spcPts val="800"/>
              </a:spcAft>
            </a:pPr>
            <a:r>
              <a:rPr lang="en-US" sz="4000" b="0" dirty="0">
                <a:solidFill>
                  <a:schemeClr val="tx1"/>
                </a:solidFill>
                <a:effectLst/>
                <a:latin typeface="Cambria" panose="02040503050406030204" pitchFamily="18" charset="0"/>
                <a:ea typeface="Cambria" panose="02040503050406030204" pitchFamily="18" charset="0"/>
                <a:cs typeface="CordiaUPC" panose="020B0502040204020203" pitchFamily="34" charset="-34"/>
              </a:rPr>
              <a:t>(((TS=(pandemic OR COVID-19 OR coronavirus OR "SARS-CoV-2" OR 2019-nCoV)) AND AB=(</a:t>
            </a:r>
            <a:r>
              <a:rPr lang="en-US" sz="4000" dirty="0">
                <a:solidFill>
                  <a:srgbClr val="00B050"/>
                </a:solidFill>
                <a:effectLst/>
                <a:latin typeface="Cambria" panose="02040503050406030204" pitchFamily="18" charset="0"/>
                <a:ea typeface="Cambria" panose="02040503050406030204" pitchFamily="18" charset="0"/>
                <a:cs typeface="CordiaUPC" panose="020B0502040204020203" pitchFamily="34" charset="-34"/>
              </a:rPr>
              <a:t>adult</a:t>
            </a:r>
            <a:r>
              <a:rPr lang="en-US" sz="4000" b="0" dirty="0">
                <a:solidFill>
                  <a:schemeClr val="tx1"/>
                </a:solidFill>
                <a:effectLst/>
                <a:latin typeface="Cambria" panose="02040503050406030204" pitchFamily="18" charset="0"/>
                <a:ea typeface="Cambria" panose="02040503050406030204" pitchFamily="18" charset="0"/>
                <a:cs typeface="CordiaUPC" panose="020B0502040204020203" pitchFamily="34" charset="-34"/>
              </a:rPr>
              <a:t>)) AND TS=(</a:t>
            </a:r>
            <a:r>
              <a:rPr lang="en-US" sz="4000" u="sng" dirty="0">
                <a:solidFill>
                  <a:srgbClr val="990000"/>
                </a:solidFill>
                <a:effectLst/>
                <a:latin typeface="Cambria" panose="02040503050406030204" pitchFamily="18" charset="0"/>
                <a:ea typeface="Cambria" panose="02040503050406030204" pitchFamily="18" charset="0"/>
                <a:cs typeface="CordiaUPC" panose="020B0502040204020203" pitchFamily="34" charset="-34"/>
              </a:rPr>
              <a:t>telehealth OR telemedicine OR teleconsult</a:t>
            </a:r>
            <a:r>
              <a:rPr lang="en-US" sz="4000" b="0" dirty="0">
                <a:solidFill>
                  <a:schemeClr val="tx1"/>
                </a:solidFill>
                <a:effectLst/>
                <a:latin typeface="Cambria" panose="02040503050406030204" pitchFamily="18" charset="0"/>
                <a:ea typeface="Cambria" panose="02040503050406030204" pitchFamily="18" charset="0"/>
                <a:cs typeface="CordiaUPC" panose="020B0502040204020203" pitchFamily="34" charset="-34"/>
              </a:rPr>
              <a:t>*)) AND AB=((</a:t>
            </a:r>
            <a:r>
              <a:rPr lang="en-US" sz="4000" i="1" dirty="0">
                <a:solidFill>
                  <a:srgbClr val="00126A"/>
                </a:solidFill>
                <a:effectLst/>
                <a:latin typeface="Cambria" panose="02040503050406030204" pitchFamily="18" charset="0"/>
                <a:ea typeface="Cambria" panose="02040503050406030204" pitchFamily="18" charset="0"/>
                <a:cs typeface="CordiaUPC" panose="020B0502040204020203" pitchFamily="34" charset="-34"/>
              </a:rPr>
              <a:t>sex OR sexual* OR race OR gender OR age OR socioeconomic) AND (demographic OR disparit* OR inequal*</a:t>
            </a:r>
            <a:r>
              <a:rPr lang="en-US" sz="4000" b="0" dirty="0">
                <a:solidFill>
                  <a:schemeClr val="tx1"/>
                </a:solidFill>
                <a:effectLst/>
                <a:latin typeface="Cambria" panose="02040503050406030204" pitchFamily="18" charset="0"/>
                <a:ea typeface="Cambria" panose="02040503050406030204" pitchFamily="18" charset="0"/>
                <a:cs typeface="CordiaUPC" panose="020B0502040204020203" pitchFamily="34" charset="-34"/>
              </a:rPr>
              <a:t>) AND (</a:t>
            </a:r>
            <a:r>
              <a:rPr lang="en-US" sz="4000" b="0" dirty="0">
                <a:solidFill>
                  <a:srgbClr val="FFC000"/>
                </a:solidFill>
                <a:effectLst/>
                <a:latin typeface="Cambria" panose="02040503050406030204" pitchFamily="18" charset="0"/>
                <a:ea typeface="Cambria" panose="02040503050406030204" pitchFamily="18" charset="0"/>
                <a:cs typeface="CordiaUPC" panose="020B0502040204020203" pitchFamily="34" charset="-34"/>
              </a:rPr>
              <a:t>use OR utilization OR access</a:t>
            </a:r>
            <a:r>
              <a:rPr lang="en-US" sz="4000" b="0" dirty="0">
                <a:solidFill>
                  <a:schemeClr val="tx1"/>
                </a:solidFill>
                <a:effectLst/>
                <a:latin typeface="Cambria" panose="02040503050406030204" pitchFamily="18" charset="0"/>
                <a:ea typeface="Cambria" panose="02040503050406030204" pitchFamily="18" charset="0"/>
                <a:cs typeface="CordiaUPC" panose="020B0502040204020203" pitchFamily="34" charset="-34"/>
              </a:rPr>
              <a:t>)))</a:t>
            </a:r>
          </a:p>
        </p:txBody>
      </p:sp>
      <p:pic>
        <p:nvPicPr>
          <p:cNvPr id="4" name="Picture 3">
            <a:extLst>
              <a:ext uri="{FF2B5EF4-FFF2-40B4-BE49-F238E27FC236}">
                <a16:creationId xmlns:a16="http://schemas.microsoft.com/office/drawing/2014/main" id="{E196E93D-CCDC-6858-1DDD-EF5949AA8A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070" t="3164" r="19318" b="12502"/>
          <a:stretch/>
        </p:blipFill>
        <p:spPr bwMode="auto">
          <a:xfrm>
            <a:off x="14055630" y="7619962"/>
            <a:ext cx="14888118" cy="14462943"/>
          </a:xfrm>
          <a:prstGeom prst="rect">
            <a:avLst/>
          </a:prstGeom>
          <a:noFill/>
          <a:ln>
            <a:noFill/>
          </a:ln>
        </p:spPr>
      </p:pic>
      <p:graphicFrame>
        <p:nvGraphicFramePr>
          <p:cNvPr id="6" name="Diagram 5">
            <a:extLst>
              <a:ext uri="{FF2B5EF4-FFF2-40B4-BE49-F238E27FC236}">
                <a16:creationId xmlns:a16="http://schemas.microsoft.com/office/drawing/2014/main" id="{65E42D0F-487E-8344-51B5-8FAEEEE7C822}"/>
              </a:ext>
            </a:extLst>
          </p:cNvPr>
          <p:cNvGraphicFramePr/>
          <p:nvPr>
            <p:extLst>
              <p:ext uri="{D42A27DB-BD31-4B8C-83A1-F6EECF244321}">
                <p14:modId xmlns:p14="http://schemas.microsoft.com/office/powerpoint/2010/main" val="1321290612"/>
              </p:ext>
            </p:extLst>
          </p:nvPr>
        </p:nvGraphicFramePr>
        <p:xfrm>
          <a:off x="14914144" y="21528045"/>
          <a:ext cx="17014809" cy="107725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 4">
            <a:extLst>
              <a:ext uri="{FF2B5EF4-FFF2-40B4-BE49-F238E27FC236}">
                <a16:creationId xmlns:a16="http://schemas.microsoft.com/office/drawing/2014/main" id="{B92E174E-3207-6428-DD1F-1537CEEB5284}"/>
              </a:ext>
            </a:extLst>
          </p:cNvPr>
          <p:cNvGraphicFramePr/>
          <p:nvPr>
            <p:extLst>
              <p:ext uri="{D42A27DB-BD31-4B8C-83A1-F6EECF244321}">
                <p14:modId xmlns:p14="http://schemas.microsoft.com/office/powerpoint/2010/main" val="1184945665"/>
              </p:ext>
            </p:extLst>
          </p:nvPr>
        </p:nvGraphicFramePr>
        <p:xfrm>
          <a:off x="30175199" y="16687800"/>
          <a:ext cx="12260173" cy="398870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8" name="TextBox 7">
            <a:extLst>
              <a:ext uri="{FF2B5EF4-FFF2-40B4-BE49-F238E27FC236}">
                <a16:creationId xmlns:a16="http://schemas.microsoft.com/office/drawing/2014/main" id="{132F4876-9944-6EA7-2BC9-82D09C7A50ED}"/>
              </a:ext>
            </a:extLst>
          </p:cNvPr>
          <p:cNvSpPr txBox="1"/>
          <p:nvPr/>
        </p:nvSpPr>
        <p:spPr>
          <a:xfrm>
            <a:off x="32819977" y="20333179"/>
            <a:ext cx="9439210" cy="4893647"/>
          </a:xfrm>
          <a:prstGeom prst="rect">
            <a:avLst/>
          </a:prstGeom>
          <a:noFill/>
        </p:spPr>
        <p:txBody>
          <a:bodyPr wrap="square" rtlCol="0">
            <a:spAutoFit/>
          </a:bodyPr>
          <a:lstStyle/>
          <a:p>
            <a:r>
              <a:rPr lang="en-US" sz="4000" u="sng" dirty="0">
                <a:solidFill>
                  <a:schemeClr val="tx1"/>
                </a:solidFill>
                <a:latin typeface="Cambria" panose="02040503050406030204" pitchFamily="18" charset="0"/>
                <a:ea typeface="Cambria" panose="02040503050406030204" pitchFamily="18" charset="0"/>
              </a:rPr>
              <a:t>Areas for future research</a:t>
            </a:r>
            <a:r>
              <a:rPr lang="en-US" sz="4000" b="0" dirty="0">
                <a:solidFill>
                  <a:schemeClr val="tx1"/>
                </a:solidFill>
                <a:latin typeface="Cambria" panose="02040503050406030204" pitchFamily="18" charset="0"/>
                <a:ea typeface="Cambria" panose="02040503050406030204" pitchFamily="18" charset="0"/>
              </a:rPr>
              <a:t>:</a:t>
            </a:r>
          </a:p>
          <a:p>
            <a:pPr marL="571500" indent="-571500" algn="l">
              <a:buFont typeface="Arial" panose="020B0604020202020204" pitchFamily="34" charset="0"/>
              <a:buChar char="•"/>
            </a:pPr>
            <a:r>
              <a:rPr lang="en-US" sz="4000" b="0" dirty="0">
                <a:solidFill>
                  <a:schemeClr val="tx1"/>
                </a:solidFill>
                <a:latin typeface="Cambria" panose="02040503050406030204" pitchFamily="18" charset="0"/>
                <a:ea typeface="Cambria" panose="02040503050406030204" pitchFamily="18" charset="0"/>
              </a:rPr>
              <a:t>Expand use of nationally representative survey data to explore telehealth trends </a:t>
            </a:r>
          </a:p>
          <a:p>
            <a:pPr marL="571500" indent="-571500" algn="l">
              <a:buFont typeface="Arial" panose="020B0604020202020204" pitchFamily="34" charset="0"/>
              <a:buChar char="•"/>
            </a:pPr>
            <a:r>
              <a:rPr lang="en-US" sz="4000" b="0" dirty="0">
                <a:solidFill>
                  <a:schemeClr val="tx1"/>
                </a:solidFill>
                <a:latin typeface="Cambria" panose="02040503050406030204" pitchFamily="18" charset="0"/>
                <a:ea typeface="Cambria" panose="02040503050406030204" pitchFamily="18" charset="0"/>
              </a:rPr>
              <a:t>Incorporate </a:t>
            </a:r>
            <a:r>
              <a:rPr lang="en-US" sz="4000" b="0" i="1" dirty="0">
                <a:solidFill>
                  <a:schemeClr val="tx1"/>
                </a:solidFill>
                <a:latin typeface="Cambria" panose="02040503050406030204" pitchFamily="18" charset="0"/>
                <a:ea typeface="Cambria" panose="02040503050406030204" pitchFamily="18" charset="0"/>
              </a:rPr>
              <a:t>intersectional </a:t>
            </a:r>
            <a:r>
              <a:rPr lang="en-US" sz="4000" b="0" dirty="0">
                <a:solidFill>
                  <a:schemeClr val="tx1"/>
                </a:solidFill>
                <a:latin typeface="Cambria" panose="02040503050406030204" pitchFamily="18" charset="0"/>
                <a:ea typeface="Cambria" panose="02040503050406030204" pitchFamily="18" charset="0"/>
              </a:rPr>
              <a:t>framework to better understand how demographic factors may interact to influence telehealth access or utilization</a:t>
            </a:r>
            <a:r>
              <a:rPr lang="en-US" sz="4400" b="0" dirty="0">
                <a:solidFill>
                  <a:schemeClr val="tx1"/>
                </a:solidFill>
                <a:latin typeface="Cambria" panose="02040503050406030204" pitchFamily="18" charset="0"/>
                <a:ea typeface="Cambria" panose="02040503050406030204" pitchFamily="18" charset="0"/>
              </a:rPr>
              <a:t> </a:t>
            </a:r>
            <a:r>
              <a:rPr lang="en-US" sz="2800" b="0" dirty="0">
                <a:solidFill>
                  <a:schemeClr val="tx1"/>
                </a:solidFill>
                <a:effectLst/>
                <a:latin typeface="Cambria" panose="02040503050406030204" pitchFamily="18" charset="0"/>
                <a:ea typeface="Cambria" panose="02040503050406030204" pitchFamily="18" charset="0"/>
              </a:rPr>
              <a:t>(Collins 2011; Crenshaw 1989; Williams et al. 2012)</a:t>
            </a:r>
            <a:endParaRPr lang="en-US" sz="4000" b="0" dirty="0">
              <a:solidFill>
                <a:schemeClr val="tx1"/>
              </a:solidFill>
              <a:latin typeface="Cambria" panose="02040503050406030204" pitchFamily="18" charset="0"/>
              <a:ea typeface="Cambria" panose="02040503050406030204" pitchFamily="18" charset="0"/>
            </a:endParaRPr>
          </a:p>
        </p:txBody>
      </p:sp>
      <p:pic>
        <p:nvPicPr>
          <p:cNvPr id="11" name="Picture 10" descr="A picture containing text, sign, outdoor&#10;&#10;Description automatically generated">
            <a:extLst>
              <a:ext uri="{FF2B5EF4-FFF2-40B4-BE49-F238E27FC236}">
                <a16:creationId xmlns:a16="http://schemas.microsoft.com/office/drawing/2014/main" id="{453B200F-E1EC-C8EE-6A7F-A2019416BED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7193223" y="27147506"/>
            <a:ext cx="5718263" cy="5718263"/>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6954</TotalTime>
  <Words>545</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The Impact of Telehealth Expansion on Demographic Trends in Healthcare Utilization: A Systematic Review  Deirdre A. Colburn, MA Doctoral Candidate &amp; Graduate Research Assistant Department of Sociology,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Deirdre Colburn</cp:lastModifiedBy>
  <cp:revision>285</cp:revision>
  <cp:lastPrinted>2014-02-24T14:53:09Z</cp:lastPrinted>
  <dcterms:created xsi:type="dcterms:W3CDTF">2004-07-26T21:45:23Z</dcterms:created>
  <dcterms:modified xsi:type="dcterms:W3CDTF">2023-04-03T15:33:46Z</dcterms:modified>
  <cp:category>science research poster</cp:category>
</cp:coreProperties>
</file>