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40233600" cy="51206400"/>
  <p:notesSz cx="6858000" cy="9144000"/>
  <p:defaultTextStyle>
    <a:defPPr>
      <a:defRPr lang="en-US"/>
    </a:defPPr>
    <a:lvl1pPr marL="0" algn="l" defTabSz="4564685" rtl="0" eaLnBrk="1" latinLnBrk="0" hangingPunct="1">
      <a:defRPr sz="8986" kern="1200">
        <a:solidFill>
          <a:schemeClr val="tx1"/>
        </a:solidFill>
        <a:latin typeface="+mn-lt"/>
        <a:ea typeface="+mn-ea"/>
        <a:cs typeface="+mn-cs"/>
      </a:defRPr>
    </a:lvl1pPr>
    <a:lvl2pPr marL="2282342" algn="l" defTabSz="4564685" rtl="0" eaLnBrk="1" latinLnBrk="0" hangingPunct="1">
      <a:defRPr sz="8986" kern="1200">
        <a:solidFill>
          <a:schemeClr val="tx1"/>
        </a:solidFill>
        <a:latin typeface="+mn-lt"/>
        <a:ea typeface="+mn-ea"/>
        <a:cs typeface="+mn-cs"/>
      </a:defRPr>
    </a:lvl2pPr>
    <a:lvl3pPr marL="4564685" algn="l" defTabSz="4564685" rtl="0" eaLnBrk="1" latinLnBrk="0" hangingPunct="1">
      <a:defRPr sz="8986" kern="1200">
        <a:solidFill>
          <a:schemeClr val="tx1"/>
        </a:solidFill>
        <a:latin typeface="+mn-lt"/>
        <a:ea typeface="+mn-ea"/>
        <a:cs typeface="+mn-cs"/>
      </a:defRPr>
    </a:lvl3pPr>
    <a:lvl4pPr marL="6847027" algn="l" defTabSz="4564685" rtl="0" eaLnBrk="1" latinLnBrk="0" hangingPunct="1">
      <a:defRPr sz="8986" kern="1200">
        <a:solidFill>
          <a:schemeClr val="tx1"/>
        </a:solidFill>
        <a:latin typeface="+mn-lt"/>
        <a:ea typeface="+mn-ea"/>
        <a:cs typeface="+mn-cs"/>
      </a:defRPr>
    </a:lvl4pPr>
    <a:lvl5pPr marL="9129370" algn="l" defTabSz="4564685" rtl="0" eaLnBrk="1" latinLnBrk="0" hangingPunct="1">
      <a:defRPr sz="8986" kern="1200">
        <a:solidFill>
          <a:schemeClr val="tx1"/>
        </a:solidFill>
        <a:latin typeface="+mn-lt"/>
        <a:ea typeface="+mn-ea"/>
        <a:cs typeface="+mn-cs"/>
      </a:defRPr>
    </a:lvl5pPr>
    <a:lvl6pPr marL="11411712" algn="l" defTabSz="4564685" rtl="0" eaLnBrk="1" latinLnBrk="0" hangingPunct="1">
      <a:defRPr sz="8986" kern="1200">
        <a:solidFill>
          <a:schemeClr val="tx1"/>
        </a:solidFill>
        <a:latin typeface="+mn-lt"/>
        <a:ea typeface="+mn-ea"/>
        <a:cs typeface="+mn-cs"/>
      </a:defRPr>
    </a:lvl6pPr>
    <a:lvl7pPr marL="13694054" algn="l" defTabSz="4564685" rtl="0" eaLnBrk="1" latinLnBrk="0" hangingPunct="1">
      <a:defRPr sz="8986" kern="1200">
        <a:solidFill>
          <a:schemeClr val="tx1"/>
        </a:solidFill>
        <a:latin typeface="+mn-lt"/>
        <a:ea typeface="+mn-ea"/>
        <a:cs typeface="+mn-cs"/>
      </a:defRPr>
    </a:lvl7pPr>
    <a:lvl8pPr marL="15976397" algn="l" defTabSz="4564685" rtl="0" eaLnBrk="1" latinLnBrk="0" hangingPunct="1">
      <a:defRPr sz="8986" kern="1200">
        <a:solidFill>
          <a:schemeClr val="tx1"/>
        </a:solidFill>
        <a:latin typeface="+mn-lt"/>
        <a:ea typeface="+mn-ea"/>
        <a:cs typeface="+mn-cs"/>
      </a:defRPr>
    </a:lvl8pPr>
    <a:lvl9pPr marL="18258739" algn="l" defTabSz="4564685" rtl="0" eaLnBrk="1" latinLnBrk="0" hangingPunct="1">
      <a:defRPr sz="898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81"/>
  </p:normalViewPr>
  <p:slideViewPr>
    <p:cSldViewPr snapToGrid="0" snapToObjects="1">
      <p:cViewPr>
        <p:scale>
          <a:sx n="40" d="100"/>
          <a:sy n="40" d="100"/>
        </p:scale>
        <p:origin x="-528" y="-7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7CF977-243C-6143-9360-D9CF18FF7A3F}" type="datetimeFigureOut">
              <a:rPr lang="en-US" smtClean="0"/>
              <a:t>7/26/19</a:t>
            </a:fld>
            <a:endParaRPr lang="en-US"/>
          </a:p>
        </p:txBody>
      </p:sp>
      <p:sp>
        <p:nvSpPr>
          <p:cNvPr id="4" name="Slide Image Placeholder 3"/>
          <p:cNvSpPr>
            <a:spLocks noGrp="1" noRot="1" noChangeAspect="1"/>
          </p:cNvSpPr>
          <p:nvPr>
            <p:ph type="sldImg" idx="2"/>
          </p:nvPr>
        </p:nvSpPr>
        <p:spPr>
          <a:xfrm>
            <a:off x="2216150" y="1143000"/>
            <a:ext cx="2425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E8CF0-D2B5-7A42-84F3-5BDDC05E74ED}" type="slidenum">
              <a:rPr lang="en-US" smtClean="0"/>
              <a:t>‹#›</a:t>
            </a:fld>
            <a:endParaRPr lang="en-US"/>
          </a:p>
        </p:txBody>
      </p:sp>
    </p:spTree>
    <p:extLst>
      <p:ext uri="{BB962C8B-B14F-4D97-AF65-F5344CB8AC3E}">
        <p14:creationId xmlns:p14="http://schemas.microsoft.com/office/powerpoint/2010/main" val="577752217"/>
      </p:ext>
    </p:extLst>
  </p:cSld>
  <p:clrMap bg1="lt1" tx1="dk1" bg2="lt2" tx2="dk2" accent1="accent1" accent2="accent2" accent3="accent3" accent4="accent4" accent5="accent5" accent6="accent6" hlink="hlink" folHlink="folHlink"/>
  <p:notesStyle>
    <a:lvl1pPr marL="0" algn="l" defTabSz="4564685" rtl="0" eaLnBrk="1" latinLnBrk="0" hangingPunct="1">
      <a:defRPr sz="5990" kern="1200">
        <a:solidFill>
          <a:schemeClr val="tx1"/>
        </a:solidFill>
        <a:latin typeface="+mn-lt"/>
        <a:ea typeface="+mn-ea"/>
        <a:cs typeface="+mn-cs"/>
      </a:defRPr>
    </a:lvl1pPr>
    <a:lvl2pPr marL="2282342" algn="l" defTabSz="4564685" rtl="0" eaLnBrk="1" latinLnBrk="0" hangingPunct="1">
      <a:defRPr sz="5990" kern="1200">
        <a:solidFill>
          <a:schemeClr val="tx1"/>
        </a:solidFill>
        <a:latin typeface="+mn-lt"/>
        <a:ea typeface="+mn-ea"/>
        <a:cs typeface="+mn-cs"/>
      </a:defRPr>
    </a:lvl2pPr>
    <a:lvl3pPr marL="4564685" algn="l" defTabSz="4564685" rtl="0" eaLnBrk="1" latinLnBrk="0" hangingPunct="1">
      <a:defRPr sz="5990" kern="1200">
        <a:solidFill>
          <a:schemeClr val="tx1"/>
        </a:solidFill>
        <a:latin typeface="+mn-lt"/>
        <a:ea typeface="+mn-ea"/>
        <a:cs typeface="+mn-cs"/>
      </a:defRPr>
    </a:lvl3pPr>
    <a:lvl4pPr marL="6847027" algn="l" defTabSz="4564685" rtl="0" eaLnBrk="1" latinLnBrk="0" hangingPunct="1">
      <a:defRPr sz="5990" kern="1200">
        <a:solidFill>
          <a:schemeClr val="tx1"/>
        </a:solidFill>
        <a:latin typeface="+mn-lt"/>
        <a:ea typeface="+mn-ea"/>
        <a:cs typeface="+mn-cs"/>
      </a:defRPr>
    </a:lvl4pPr>
    <a:lvl5pPr marL="9129370" algn="l" defTabSz="4564685" rtl="0" eaLnBrk="1" latinLnBrk="0" hangingPunct="1">
      <a:defRPr sz="5990" kern="1200">
        <a:solidFill>
          <a:schemeClr val="tx1"/>
        </a:solidFill>
        <a:latin typeface="+mn-lt"/>
        <a:ea typeface="+mn-ea"/>
        <a:cs typeface="+mn-cs"/>
      </a:defRPr>
    </a:lvl5pPr>
    <a:lvl6pPr marL="11411712" algn="l" defTabSz="4564685" rtl="0" eaLnBrk="1" latinLnBrk="0" hangingPunct="1">
      <a:defRPr sz="5990" kern="1200">
        <a:solidFill>
          <a:schemeClr val="tx1"/>
        </a:solidFill>
        <a:latin typeface="+mn-lt"/>
        <a:ea typeface="+mn-ea"/>
        <a:cs typeface="+mn-cs"/>
      </a:defRPr>
    </a:lvl6pPr>
    <a:lvl7pPr marL="13694054" algn="l" defTabSz="4564685" rtl="0" eaLnBrk="1" latinLnBrk="0" hangingPunct="1">
      <a:defRPr sz="5990" kern="1200">
        <a:solidFill>
          <a:schemeClr val="tx1"/>
        </a:solidFill>
        <a:latin typeface="+mn-lt"/>
        <a:ea typeface="+mn-ea"/>
        <a:cs typeface="+mn-cs"/>
      </a:defRPr>
    </a:lvl7pPr>
    <a:lvl8pPr marL="15976397" algn="l" defTabSz="4564685" rtl="0" eaLnBrk="1" latinLnBrk="0" hangingPunct="1">
      <a:defRPr sz="5990" kern="1200">
        <a:solidFill>
          <a:schemeClr val="tx1"/>
        </a:solidFill>
        <a:latin typeface="+mn-lt"/>
        <a:ea typeface="+mn-ea"/>
        <a:cs typeface="+mn-cs"/>
      </a:defRPr>
    </a:lvl8pPr>
    <a:lvl9pPr marL="18258739" algn="l" defTabSz="4564685" rtl="0" eaLnBrk="1" latinLnBrk="0" hangingPunct="1">
      <a:defRPr sz="59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1143000"/>
            <a:ext cx="2425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E8CF0-D2B5-7A42-84F3-5BDDC05E74ED}" type="slidenum">
              <a:rPr lang="en-US" smtClean="0"/>
              <a:t>1</a:t>
            </a:fld>
            <a:endParaRPr lang="en-US"/>
          </a:p>
        </p:txBody>
      </p:sp>
    </p:spTree>
    <p:extLst>
      <p:ext uri="{BB962C8B-B14F-4D97-AF65-F5344CB8AC3E}">
        <p14:creationId xmlns:p14="http://schemas.microsoft.com/office/powerpoint/2010/main" val="180958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8380311"/>
            <a:ext cx="34198560" cy="17827413"/>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26895217"/>
            <a:ext cx="30175200" cy="12363023"/>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6F003F-BBCD-014A-ADB9-1605EC2CA009}" type="datetimeFigureOut">
              <a:rPr lang="en-US" smtClean="0"/>
              <a:t>7/26/19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B2C94-6C23-5D45-A065-0F6C9D81DC76}" type="slidenum">
              <a:rPr lang="en-US" smtClean="0"/>
              <a:t>‹#›</a:t>
            </a:fld>
            <a:endParaRPr lang="en-US"/>
          </a:p>
        </p:txBody>
      </p:sp>
    </p:spTree>
    <p:extLst>
      <p:ext uri="{BB962C8B-B14F-4D97-AF65-F5344CB8AC3E}">
        <p14:creationId xmlns:p14="http://schemas.microsoft.com/office/powerpoint/2010/main" val="244309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6F003F-BBCD-014A-ADB9-1605EC2CA009}" type="datetimeFigureOut">
              <a:rPr lang="en-US" smtClean="0"/>
              <a:t>7/26/19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B2C94-6C23-5D45-A065-0F6C9D81DC76}" type="slidenum">
              <a:rPr lang="en-US" smtClean="0"/>
              <a:t>‹#›</a:t>
            </a:fld>
            <a:endParaRPr lang="en-US"/>
          </a:p>
        </p:txBody>
      </p:sp>
    </p:spTree>
    <p:extLst>
      <p:ext uri="{BB962C8B-B14F-4D97-AF65-F5344CB8AC3E}">
        <p14:creationId xmlns:p14="http://schemas.microsoft.com/office/powerpoint/2010/main" val="304490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2726267"/>
            <a:ext cx="8675370" cy="433950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2726267"/>
            <a:ext cx="25523190" cy="433950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6F003F-BBCD-014A-ADB9-1605EC2CA009}" type="datetimeFigureOut">
              <a:rPr lang="en-US" smtClean="0"/>
              <a:t>7/26/19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B2C94-6C23-5D45-A065-0F6C9D81DC76}" type="slidenum">
              <a:rPr lang="en-US" smtClean="0"/>
              <a:t>‹#›</a:t>
            </a:fld>
            <a:endParaRPr lang="en-US"/>
          </a:p>
        </p:txBody>
      </p:sp>
    </p:spTree>
    <p:extLst>
      <p:ext uri="{BB962C8B-B14F-4D97-AF65-F5344CB8AC3E}">
        <p14:creationId xmlns:p14="http://schemas.microsoft.com/office/powerpoint/2010/main" val="352893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6F003F-BBCD-014A-ADB9-1605EC2CA009}" type="datetimeFigureOut">
              <a:rPr lang="en-US" smtClean="0"/>
              <a:t>7/26/19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B2C94-6C23-5D45-A065-0F6C9D81DC76}" type="slidenum">
              <a:rPr lang="en-US" smtClean="0"/>
              <a:t>‹#›</a:t>
            </a:fld>
            <a:endParaRPr lang="en-US"/>
          </a:p>
        </p:txBody>
      </p:sp>
    </p:spTree>
    <p:extLst>
      <p:ext uri="{BB962C8B-B14F-4D97-AF65-F5344CB8AC3E}">
        <p14:creationId xmlns:p14="http://schemas.microsoft.com/office/powerpoint/2010/main" val="120003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12766055"/>
            <a:ext cx="34701480" cy="21300436"/>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34268002"/>
            <a:ext cx="34701480" cy="11201396"/>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6F003F-BBCD-014A-ADB9-1605EC2CA009}" type="datetimeFigureOut">
              <a:rPr lang="en-US" smtClean="0"/>
              <a:t>7/26/19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B2C94-6C23-5D45-A065-0F6C9D81DC76}" type="slidenum">
              <a:rPr lang="en-US" smtClean="0"/>
              <a:t>‹#›</a:t>
            </a:fld>
            <a:endParaRPr lang="en-US"/>
          </a:p>
        </p:txBody>
      </p:sp>
    </p:spTree>
    <p:extLst>
      <p:ext uri="{BB962C8B-B14F-4D97-AF65-F5344CB8AC3E}">
        <p14:creationId xmlns:p14="http://schemas.microsoft.com/office/powerpoint/2010/main" val="172762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13631334"/>
            <a:ext cx="17099280" cy="324899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13631334"/>
            <a:ext cx="17099280" cy="324899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6F003F-BBCD-014A-ADB9-1605EC2CA009}" type="datetimeFigureOut">
              <a:rPr lang="en-US" smtClean="0"/>
              <a:t>7/26/19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B2C94-6C23-5D45-A065-0F6C9D81DC76}" type="slidenum">
              <a:rPr lang="en-US" smtClean="0"/>
              <a:t>‹#›</a:t>
            </a:fld>
            <a:endParaRPr lang="en-US"/>
          </a:p>
        </p:txBody>
      </p:sp>
    </p:spTree>
    <p:extLst>
      <p:ext uri="{BB962C8B-B14F-4D97-AF65-F5344CB8AC3E}">
        <p14:creationId xmlns:p14="http://schemas.microsoft.com/office/powerpoint/2010/main" val="2469250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2726278"/>
            <a:ext cx="34701480" cy="98975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12552684"/>
            <a:ext cx="17020696" cy="6151876"/>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8704560"/>
            <a:ext cx="17020696" cy="275115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12552684"/>
            <a:ext cx="17104520" cy="6151876"/>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8704560"/>
            <a:ext cx="17104520" cy="275115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6F003F-BBCD-014A-ADB9-1605EC2CA009}" type="datetimeFigureOut">
              <a:rPr lang="en-US" smtClean="0"/>
              <a:t>7/26/19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EB2C94-6C23-5D45-A065-0F6C9D81DC76}" type="slidenum">
              <a:rPr lang="en-US" smtClean="0"/>
              <a:t>‹#›</a:t>
            </a:fld>
            <a:endParaRPr lang="en-US"/>
          </a:p>
        </p:txBody>
      </p:sp>
    </p:spTree>
    <p:extLst>
      <p:ext uri="{BB962C8B-B14F-4D97-AF65-F5344CB8AC3E}">
        <p14:creationId xmlns:p14="http://schemas.microsoft.com/office/powerpoint/2010/main" val="333330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6F003F-BBCD-014A-ADB9-1605EC2CA009}" type="datetimeFigureOut">
              <a:rPr lang="en-US" smtClean="0"/>
              <a:t>7/26/19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EB2C94-6C23-5D45-A065-0F6C9D81DC76}" type="slidenum">
              <a:rPr lang="en-US" smtClean="0"/>
              <a:t>‹#›</a:t>
            </a:fld>
            <a:endParaRPr lang="en-US"/>
          </a:p>
        </p:txBody>
      </p:sp>
    </p:spTree>
    <p:extLst>
      <p:ext uri="{BB962C8B-B14F-4D97-AF65-F5344CB8AC3E}">
        <p14:creationId xmlns:p14="http://schemas.microsoft.com/office/powerpoint/2010/main" val="206983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F003F-BBCD-014A-ADB9-1605EC2CA009}" type="datetimeFigureOut">
              <a:rPr lang="en-US" smtClean="0"/>
              <a:t>7/26/19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EB2C94-6C23-5D45-A065-0F6C9D81DC76}" type="slidenum">
              <a:rPr lang="en-US" smtClean="0"/>
              <a:t>‹#›</a:t>
            </a:fld>
            <a:endParaRPr lang="en-US"/>
          </a:p>
        </p:txBody>
      </p:sp>
    </p:spTree>
    <p:extLst>
      <p:ext uri="{BB962C8B-B14F-4D97-AF65-F5344CB8AC3E}">
        <p14:creationId xmlns:p14="http://schemas.microsoft.com/office/powerpoint/2010/main" val="27854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3413760"/>
            <a:ext cx="12976383" cy="119481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7372785"/>
            <a:ext cx="20368260" cy="36389733"/>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15361920"/>
            <a:ext cx="12976383" cy="28459857"/>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AB6F003F-BBCD-014A-ADB9-1605EC2CA009}" type="datetimeFigureOut">
              <a:rPr lang="en-US" smtClean="0"/>
              <a:t>7/26/19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B2C94-6C23-5D45-A065-0F6C9D81DC76}" type="slidenum">
              <a:rPr lang="en-US" smtClean="0"/>
              <a:t>‹#›</a:t>
            </a:fld>
            <a:endParaRPr lang="en-US"/>
          </a:p>
        </p:txBody>
      </p:sp>
    </p:spTree>
    <p:extLst>
      <p:ext uri="{BB962C8B-B14F-4D97-AF65-F5344CB8AC3E}">
        <p14:creationId xmlns:p14="http://schemas.microsoft.com/office/powerpoint/2010/main" val="258747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3413760"/>
            <a:ext cx="12976383" cy="119481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7372785"/>
            <a:ext cx="20368260" cy="36389733"/>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15361920"/>
            <a:ext cx="12976383" cy="28459857"/>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AB6F003F-BBCD-014A-ADB9-1605EC2CA009}" type="datetimeFigureOut">
              <a:rPr lang="en-US" smtClean="0"/>
              <a:t>7/26/19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B2C94-6C23-5D45-A065-0F6C9D81DC76}" type="slidenum">
              <a:rPr lang="en-US" smtClean="0"/>
              <a:t>‹#›</a:t>
            </a:fld>
            <a:endParaRPr lang="en-US"/>
          </a:p>
        </p:txBody>
      </p:sp>
    </p:spTree>
    <p:extLst>
      <p:ext uri="{BB962C8B-B14F-4D97-AF65-F5344CB8AC3E}">
        <p14:creationId xmlns:p14="http://schemas.microsoft.com/office/powerpoint/2010/main" val="207252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2726278"/>
            <a:ext cx="34701480" cy="98975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13631334"/>
            <a:ext cx="34701480" cy="324899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47460758"/>
            <a:ext cx="9052560" cy="2726267"/>
          </a:xfrm>
          <a:prstGeom prst="rect">
            <a:avLst/>
          </a:prstGeom>
        </p:spPr>
        <p:txBody>
          <a:bodyPr vert="horz" lIns="91440" tIns="45720" rIns="91440" bIns="45720" rtlCol="0" anchor="ctr"/>
          <a:lstStyle>
            <a:lvl1pPr algn="l">
              <a:defRPr sz="5280">
                <a:solidFill>
                  <a:schemeClr val="tx1">
                    <a:tint val="75000"/>
                  </a:schemeClr>
                </a:solidFill>
              </a:defRPr>
            </a:lvl1pPr>
          </a:lstStyle>
          <a:p>
            <a:fld id="{AB6F003F-BBCD-014A-ADB9-1605EC2CA009}" type="datetimeFigureOut">
              <a:rPr lang="en-US" smtClean="0"/>
              <a:t>7/26/19</a:t>
            </a:fld>
            <a:endParaRPr lang="en-US"/>
          </a:p>
        </p:txBody>
      </p:sp>
      <p:sp>
        <p:nvSpPr>
          <p:cNvPr id="5" name="Footer Placeholder 4"/>
          <p:cNvSpPr>
            <a:spLocks noGrp="1"/>
          </p:cNvSpPr>
          <p:nvPr>
            <p:ph type="ftr" sz="quarter" idx="3"/>
          </p:nvPr>
        </p:nvSpPr>
        <p:spPr>
          <a:xfrm>
            <a:off x="13327380" y="47460758"/>
            <a:ext cx="13578840" cy="2726267"/>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47460758"/>
            <a:ext cx="9052560" cy="2726267"/>
          </a:xfrm>
          <a:prstGeom prst="rect">
            <a:avLst/>
          </a:prstGeom>
        </p:spPr>
        <p:txBody>
          <a:bodyPr vert="horz" lIns="91440" tIns="45720" rIns="91440" bIns="45720" rtlCol="0" anchor="ctr"/>
          <a:lstStyle>
            <a:lvl1pPr algn="r">
              <a:defRPr sz="5280">
                <a:solidFill>
                  <a:schemeClr val="tx1">
                    <a:tint val="75000"/>
                  </a:schemeClr>
                </a:solidFill>
              </a:defRPr>
            </a:lvl1pPr>
          </a:lstStyle>
          <a:p>
            <a:fld id="{11EB2C94-6C23-5D45-A065-0F6C9D81DC76}" type="slidenum">
              <a:rPr lang="en-US" smtClean="0"/>
              <a:t>‹#›</a:t>
            </a:fld>
            <a:endParaRPr lang="en-US"/>
          </a:p>
        </p:txBody>
      </p:sp>
    </p:spTree>
    <p:extLst>
      <p:ext uri="{BB962C8B-B14F-4D97-AF65-F5344CB8AC3E}">
        <p14:creationId xmlns:p14="http://schemas.microsoft.com/office/powerpoint/2010/main" val="3385574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tiff"/><Relationship Id="rId4" Type="http://schemas.openxmlformats.org/officeDocument/2006/relationships/image" Target="../media/image2.emf"/><Relationship Id="rId9"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a:spLocks/>
          </p:cNvSpPr>
          <p:nvPr/>
        </p:nvSpPr>
        <p:spPr>
          <a:xfrm>
            <a:off x="650863" y="15708216"/>
            <a:ext cx="12085794" cy="28476898"/>
          </a:xfrm>
          <a:prstGeom prst="rect">
            <a:avLst/>
          </a:prstGeom>
          <a:noFill/>
        </p:spPr>
        <p:txBody>
          <a:bodyPr wrap="square" rtlCol="0">
            <a:spAutoFit/>
          </a:bodyPr>
          <a:lstStyle/>
          <a:p>
            <a:pPr algn="just"/>
            <a:r>
              <a:rPr lang="en-US" sz="4033" b="1" dirty="0"/>
              <a:t>Sphingolipids</a:t>
            </a:r>
          </a:p>
          <a:p>
            <a:pPr algn="just"/>
            <a:r>
              <a:rPr lang="en-US" sz="3667" dirty="0"/>
              <a:t>Sphingolipids are an extensive classification of lipids that play profound roles in membrane structure as well as regulation of cellular function and fate. Ceramide serves as the hypothetical center of sphingolipid metabolism, where it can serve as a precursor to a diversity of metabolites. Intriguingly, ceramide regulates cellular stress responses and apoptosis, whereas many of its metabolites regulate opposing processes such as mitogenesis, proliferation and survival. Overall, there is great interest in sphingolipid metabolism given its broad relevance to various pathological conditions including cancer and a variety of metabolic and inflammatory conditions.</a:t>
            </a:r>
            <a:endParaRPr lang="en-US" sz="3667" baseline="30000" dirty="0"/>
          </a:p>
          <a:p>
            <a:pPr algn="just"/>
            <a:endParaRPr lang="en-US" sz="936" dirty="0"/>
          </a:p>
          <a:p>
            <a:pPr algn="just"/>
            <a:r>
              <a:rPr lang="en-US" sz="3667" dirty="0"/>
              <a:t>Interestingly, chemotherapy and radiation therapy have been shown to promote ceramide generation. Similarly, </a:t>
            </a:r>
            <a:r>
              <a:rPr lang="en-US" sz="3667" dirty="0" err="1"/>
              <a:t>nanoliposomal</a:t>
            </a:r>
            <a:r>
              <a:rPr lang="en-US" sz="3667" dirty="0"/>
              <a:t> ceramide, which is in clinical trials (</a:t>
            </a:r>
            <a:r>
              <a:rPr lang="en-US" sz="3667" dirty="0" err="1"/>
              <a:t>ClinicalTrials.gov</a:t>
            </a:r>
            <a:r>
              <a:rPr lang="en-US" sz="3667" dirty="0"/>
              <a:t> identifier: NCT02834611), promotes apoptosis of malignant cells by delivering a short-chain ceramide analog. A better understanding of the molecular regulation of sphingolipid metabolism may help to develop next-generation combinatorial therapeutics for malignancies such as AML.</a:t>
            </a:r>
          </a:p>
          <a:p>
            <a:pPr algn="just"/>
            <a:endParaRPr lang="en-US" sz="2809" dirty="0"/>
          </a:p>
          <a:p>
            <a:pPr algn="just"/>
            <a:endParaRPr lang="en-US" sz="2809" dirty="0"/>
          </a:p>
          <a:p>
            <a:pPr algn="just"/>
            <a:endParaRPr lang="en-US" sz="2809" dirty="0"/>
          </a:p>
          <a:p>
            <a:pPr algn="just"/>
            <a:endParaRPr lang="en-US" sz="2809" dirty="0"/>
          </a:p>
          <a:p>
            <a:pPr algn="just"/>
            <a:endParaRPr lang="en-US" sz="2809" dirty="0"/>
          </a:p>
          <a:p>
            <a:pPr algn="just"/>
            <a:endParaRPr lang="en-US" sz="2809" dirty="0"/>
          </a:p>
          <a:p>
            <a:pPr algn="just"/>
            <a:endParaRPr lang="en-US" sz="2809" dirty="0"/>
          </a:p>
          <a:p>
            <a:pPr algn="just"/>
            <a:endParaRPr lang="en-US" sz="2809" dirty="0"/>
          </a:p>
          <a:p>
            <a:pPr algn="just"/>
            <a:endParaRPr lang="en-US" sz="2809" dirty="0"/>
          </a:p>
          <a:p>
            <a:pPr algn="just"/>
            <a:endParaRPr lang="en-US" sz="2809" dirty="0"/>
          </a:p>
          <a:p>
            <a:pPr algn="just"/>
            <a:endParaRPr lang="en-US" sz="2809" dirty="0"/>
          </a:p>
          <a:p>
            <a:pPr algn="just"/>
            <a:endParaRPr lang="en-US" sz="936" dirty="0"/>
          </a:p>
          <a:p>
            <a:pPr algn="just"/>
            <a:endParaRPr lang="en-US" sz="936" dirty="0"/>
          </a:p>
          <a:p>
            <a:pPr algn="just"/>
            <a:endParaRPr lang="en-US" sz="936" dirty="0"/>
          </a:p>
          <a:p>
            <a:pPr algn="just"/>
            <a:endParaRPr lang="en-US" sz="936" dirty="0"/>
          </a:p>
          <a:p>
            <a:pPr algn="just"/>
            <a:endParaRPr lang="en-US" sz="936" dirty="0"/>
          </a:p>
          <a:p>
            <a:pPr algn="just"/>
            <a:endParaRPr lang="en-US" sz="936" dirty="0"/>
          </a:p>
          <a:p>
            <a:pPr algn="just"/>
            <a:endParaRPr lang="en-US" sz="936" dirty="0"/>
          </a:p>
          <a:p>
            <a:pPr algn="just"/>
            <a:endParaRPr lang="en-US" sz="936" dirty="0"/>
          </a:p>
          <a:p>
            <a:pPr algn="just"/>
            <a:endParaRPr lang="en-US" sz="936" dirty="0"/>
          </a:p>
          <a:p>
            <a:pPr algn="just"/>
            <a:endParaRPr lang="en-US" sz="936" dirty="0"/>
          </a:p>
          <a:p>
            <a:pPr algn="just"/>
            <a:r>
              <a:rPr lang="en-US" altLang="zh-CN" sz="4033" b="1" dirty="0"/>
              <a:t>Figure 1. </a:t>
            </a:r>
            <a:r>
              <a:rPr lang="en-US" altLang="zh-CN" sz="3667" b="1" dirty="0">
                <a:latin typeface="Arial" panose="020B0604020202020204" pitchFamily="34" charset="0"/>
                <a:cs typeface="Arial" panose="020B0604020202020204" pitchFamily="34" charset="0"/>
              </a:rPr>
              <a:t>Sphingolipid Metabolism</a:t>
            </a:r>
            <a:endParaRPr lang="en-US" sz="3667" b="1" dirty="0">
              <a:latin typeface="Arial" panose="020B0604020202020204" pitchFamily="34" charset="0"/>
              <a:cs typeface="Arial" panose="020B0604020202020204" pitchFamily="34" charset="0"/>
            </a:endParaRPr>
          </a:p>
          <a:p>
            <a:pPr algn="just"/>
            <a:endParaRPr lang="en-US" sz="936" dirty="0"/>
          </a:p>
          <a:p>
            <a:pPr algn="just"/>
            <a:endParaRPr lang="en-US" sz="936" dirty="0"/>
          </a:p>
          <a:p>
            <a:pPr algn="just"/>
            <a:endParaRPr lang="en-US" sz="936" dirty="0"/>
          </a:p>
          <a:p>
            <a:pPr algn="just"/>
            <a:r>
              <a:rPr lang="en-US" sz="4033" b="1" dirty="0" err="1"/>
              <a:t>Biscistronic</a:t>
            </a:r>
            <a:r>
              <a:rPr lang="en-US" sz="4033" b="1" dirty="0"/>
              <a:t> </a:t>
            </a:r>
            <a:r>
              <a:rPr lang="en-US" sz="4033" b="1" i="1" dirty="0"/>
              <a:t>Cers1-Gdf1</a:t>
            </a:r>
            <a:r>
              <a:rPr lang="en-US" sz="4033" b="1" dirty="0"/>
              <a:t> Transcript</a:t>
            </a:r>
          </a:p>
          <a:p>
            <a:pPr algn="just"/>
            <a:r>
              <a:rPr lang="en-US" sz="3667" dirty="0" err="1"/>
              <a:t>Bicistronic</a:t>
            </a:r>
            <a:r>
              <a:rPr lang="en-US" sz="3667" dirty="0"/>
              <a:t> genes are rare in eukaryotes and studies of the </a:t>
            </a:r>
            <a:r>
              <a:rPr lang="en-US" sz="3667" i="1" dirty="0"/>
              <a:t>Cers1-Gdf1</a:t>
            </a:r>
            <a:r>
              <a:rPr lang="en-US" sz="3667" dirty="0"/>
              <a:t> gene have focused on the individual gene products. Ceramide synthase 1 (CERS1) generates C18:0 ceramide. Some research groups have argued that this ceramide may be more pro-apoptotic than others. One particular study argued that decreased </a:t>
            </a:r>
            <a:r>
              <a:rPr lang="en-US" sz="3667" i="1" dirty="0"/>
              <a:t>Cers1</a:t>
            </a:r>
            <a:r>
              <a:rPr lang="en-US" sz="3667" dirty="0"/>
              <a:t> expression, and therefore low C18:0 ceramide, was responsible for therapy resistance in Flt3-mutated AML.</a:t>
            </a:r>
            <a:r>
              <a:rPr lang="en-US" sz="3667" baseline="30000" dirty="0"/>
              <a:t> </a:t>
            </a:r>
            <a:r>
              <a:rPr lang="en-US" sz="3667" dirty="0"/>
              <a:t>Unfortunately, studies focused on C18:0 ceramide rely heavily on genetic manipulations due the difficulty of working with lipids. This means that unknown roles for Gdf-1 may be mistakenly attributed to Cers1 and C18:0 ceramide. Gdf-1 is a BMP family member and TGFβ signaling pathways intermediate. These proteins are known to play roles in stem cell and developmental biology.</a:t>
            </a:r>
            <a:endParaRPr lang="en-US" sz="3300" dirty="0"/>
          </a:p>
        </p:txBody>
      </p:sp>
      <p:sp>
        <p:nvSpPr>
          <p:cNvPr id="2" name="TextBox 1"/>
          <p:cNvSpPr txBox="1"/>
          <p:nvPr/>
        </p:nvSpPr>
        <p:spPr>
          <a:xfrm>
            <a:off x="646867" y="7245519"/>
            <a:ext cx="38900965" cy="6247864"/>
          </a:xfrm>
          <a:prstGeom prst="rect">
            <a:avLst/>
          </a:prstGeom>
          <a:noFill/>
          <a:ln w="50800">
            <a:noFill/>
          </a:ln>
        </p:spPr>
        <p:txBody>
          <a:bodyPr wrap="square" rtlCol="0">
            <a:spAutoFit/>
          </a:bodyPr>
          <a:lstStyle/>
          <a:p>
            <a:r>
              <a:rPr lang="en-US" sz="4000" dirty="0"/>
              <a:t>Mutations to epigenetic and spliceosome regulators frequently occur in acute myeloid leukemia (AML) and contribute to the underlying pathobiology of the disease. In addition, recent studies have sought to improve the anti-AML efficacy of sphingolipid-based therapeutics by identifying the underlying mechanisms responsible for dysfunctional sphingolipid metabolism. Our study focused on the </a:t>
            </a:r>
            <a:r>
              <a:rPr lang="en-US" sz="4000" dirty="0" err="1"/>
              <a:t>bicistronic</a:t>
            </a:r>
            <a:r>
              <a:rPr lang="en-US" sz="4000" dirty="0"/>
              <a:t> </a:t>
            </a:r>
            <a:r>
              <a:rPr lang="en-US" sz="4000" i="1" dirty="0"/>
              <a:t>Cers1-Gdf1</a:t>
            </a:r>
            <a:r>
              <a:rPr lang="en-US" sz="4000" dirty="0"/>
              <a:t> gene and one of its products, </a:t>
            </a:r>
            <a:r>
              <a:rPr lang="en-US" sz="4000" i="1" dirty="0"/>
              <a:t>growth/differentiation factor 1 (Gdf1)</a:t>
            </a:r>
            <a:r>
              <a:rPr lang="en-US" sz="4000" dirty="0"/>
              <a:t>, as a regulator of sphingolipid metabolism and stem cells. </a:t>
            </a:r>
            <a:r>
              <a:rPr lang="en-US" sz="4000" i="1" dirty="0"/>
              <a:t>Gdf-1</a:t>
            </a:r>
            <a:r>
              <a:rPr lang="en-US" sz="4000" dirty="0"/>
              <a:t> is a member of the TGFβ superfamily of proteins, which has been associated with stem cell regulation. This study utilized mouse models of myelodysplastic syndrome and AML to evaluate regulation of </a:t>
            </a:r>
            <a:r>
              <a:rPr lang="en-US" sz="4000" i="1" dirty="0"/>
              <a:t>Cers1-Gdf1</a:t>
            </a:r>
            <a:r>
              <a:rPr lang="en-US" sz="4000" dirty="0"/>
              <a:t> gene expression. These include transgenic Nup98-HoxD13 and FLT3</a:t>
            </a:r>
            <a:r>
              <a:rPr lang="en-US" sz="4000" baseline="30000" dirty="0"/>
              <a:t>ITD</a:t>
            </a:r>
            <a:r>
              <a:rPr lang="en-US" sz="4000" dirty="0"/>
              <a:t> mice, </a:t>
            </a:r>
            <a:r>
              <a:rPr lang="en-US" sz="4000" i="1" dirty="0"/>
              <a:t>Asxl1</a:t>
            </a:r>
            <a:r>
              <a:rPr lang="en-US" sz="4000" dirty="0"/>
              <a:t> and </a:t>
            </a:r>
            <a:r>
              <a:rPr lang="en-US" sz="4000" i="1" dirty="0"/>
              <a:t>Tet2</a:t>
            </a:r>
            <a:r>
              <a:rPr lang="en-US" sz="4000" dirty="0"/>
              <a:t> deletion mice, as well as </a:t>
            </a:r>
            <a:r>
              <a:rPr lang="en-US" sz="4000" i="1" dirty="0"/>
              <a:t>Srsf2</a:t>
            </a:r>
            <a:r>
              <a:rPr lang="en-US" sz="4000" dirty="0"/>
              <a:t> mutant mice. Altered expression of sphingolipid metabolic genes was observed in hematopoietic cells isolated from transgenic mice with deletions in epigenetic regulators or spliceosome mutation, as well as FLT3</a:t>
            </a:r>
            <a:r>
              <a:rPr lang="en-US" sz="4000" baseline="30000" dirty="0"/>
              <a:t>ITD</a:t>
            </a:r>
            <a:r>
              <a:rPr lang="en-US" sz="4000" dirty="0"/>
              <a:t> AML mice treated with or without the hypomethylating agent decitabine. We further observed that treatment with recombinant GDF1 downregulated </a:t>
            </a:r>
            <a:r>
              <a:rPr lang="en-US" sz="4000" i="1" dirty="0" err="1"/>
              <a:t>Ugcg</a:t>
            </a:r>
            <a:r>
              <a:rPr lang="en-US" sz="4000" dirty="0"/>
              <a:t> and </a:t>
            </a:r>
            <a:r>
              <a:rPr lang="en-US" sz="4000" i="1" dirty="0"/>
              <a:t>Sgms1</a:t>
            </a:r>
            <a:r>
              <a:rPr lang="en-US" sz="4000" dirty="0"/>
              <a:t> expression and reduced the prevalence of quiescent hematopoietic progenitors while promoting differentiation. Lastly, recombinant GDF1 treatment was observed to enhance the </a:t>
            </a:r>
            <a:r>
              <a:rPr lang="en-US" sz="4000" i="1" dirty="0"/>
              <a:t>in vivo</a:t>
            </a:r>
            <a:r>
              <a:rPr lang="en-US" sz="4000" dirty="0"/>
              <a:t> efficacy of the standard-of-care AML therapeutic cytarabine. Overall, this study provided evidence that regulation of GDF1 can be linked to ceramide neutralization in AML. Therefore, recombinant GDF1 may be developed as a combinatorial ceramide-regulating therapeutic for the treatment of hematological malignancies.</a:t>
            </a:r>
          </a:p>
        </p:txBody>
      </p:sp>
      <p:pic>
        <p:nvPicPr>
          <p:cNvPr id="8" name="Picture 7"/>
          <p:cNvPicPr>
            <a:picLocks noChangeAspect="1"/>
          </p:cNvPicPr>
          <p:nvPr/>
        </p:nvPicPr>
        <p:blipFill rotWithShape="1">
          <a:blip r:embed="rId3"/>
          <a:srcRect r="8569"/>
          <a:stretch/>
        </p:blipFill>
        <p:spPr>
          <a:xfrm>
            <a:off x="28010677" y="25512482"/>
            <a:ext cx="9133401" cy="7845673"/>
          </a:xfrm>
          <a:prstGeom prst="rect">
            <a:avLst/>
          </a:prstGeom>
        </p:spPr>
      </p:pic>
      <p:sp>
        <p:nvSpPr>
          <p:cNvPr id="7" name="TextBox 6"/>
          <p:cNvSpPr txBox="1"/>
          <p:nvPr/>
        </p:nvSpPr>
        <p:spPr>
          <a:xfrm>
            <a:off x="26915610" y="38039342"/>
            <a:ext cx="12678110" cy="10814435"/>
          </a:xfrm>
          <a:prstGeom prst="rect">
            <a:avLst/>
          </a:prstGeom>
          <a:noFill/>
        </p:spPr>
        <p:txBody>
          <a:bodyPr wrap="square" rtlCol="0">
            <a:spAutoFit/>
          </a:bodyPr>
          <a:lstStyle/>
          <a:p>
            <a:pPr marL="267526" indent="-267526" algn="just">
              <a:buFont typeface="Arial" charset="0"/>
              <a:buChar char="•"/>
            </a:pPr>
            <a:r>
              <a:rPr lang="en-US" sz="3667" i="1" dirty="0"/>
              <a:t>Cers1-Gdf1</a:t>
            </a:r>
            <a:r>
              <a:rPr lang="en-US" sz="3667" dirty="0"/>
              <a:t> is a </a:t>
            </a:r>
            <a:r>
              <a:rPr lang="en-US" sz="3667" dirty="0" err="1"/>
              <a:t>bicistronic</a:t>
            </a:r>
            <a:r>
              <a:rPr lang="en-US" sz="3667" dirty="0"/>
              <a:t> transcript regulated by epigenetic and alternative mRNA splicing in AML.</a:t>
            </a:r>
          </a:p>
          <a:p>
            <a:pPr marL="267526" indent="-267526" algn="just">
              <a:buFont typeface="Arial" charset="0"/>
              <a:buChar char="•"/>
            </a:pPr>
            <a:r>
              <a:rPr lang="en-US" sz="3667" dirty="0"/>
              <a:t>As a TGFβ family member, Gdf-1 may exert a prominent role in the regulation of leukemia stem cells.</a:t>
            </a:r>
          </a:p>
          <a:p>
            <a:pPr marL="267526" indent="-267526" algn="just">
              <a:buFont typeface="Arial" charset="0"/>
              <a:buChar char="•"/>
            </a:pPr>
            <a:r>
              <a:rPr lang="en-US" sz="3667" dirty="0"/>
              <a:t>Gdf-1 may link different aspects of ceramide metabolism (ceramide synthesis and neutralization).</a:t>
            </a:r>
          </a:p>
          <a:p>
            <a:pPr marL="267526" indent="-267526" algn="just">
              <a:buFont typeface="Arial" charset="0"/>
              <a:buChar char="•"/>
            </a:pPr>
            <a:r>
              <a:rPr lang="en-US" sz="3667" dirty="0"/>
              <a:t>Specific mutations in MDS may be associated with Gdf-1 upregulation and may predict for better sensitivity to ceramide-elevating therapeutics.</a:t>
            </a:r>
          </a:p>
          <a:p>
            <a:pPr marL="267526" indent="-267526" algn="just">
              <a:buFont typeface="Arial" charset="0"/>
              <a:buChar char="•"/>
            </a:pPr>
            <a:r>
              <a:rPr lang="en-US" sz="3667" dirty="0"/>
              <a:t>Gdf-1 (or Gdf1-regulating approaches) may offer combinatorial anti-AML efficacy with liposomal ceramide or other ceramide-generating strategies.</a:t>
            </a:r>
          </a:p>
          <a:p>
            <a:pPr marL="267526" indent="-267526" algn="just">
              <a:buFont typeface="Arial" charset="0"/>
              <a:buChar char="•"/>
            </a:pPr>
            <a:endParaRPr lang="en-US" sz="3667" b="1" dirty="0"/>
          </a:p>
          <a:p>
            <a:pPr algn="just"/>
            <a:r>
              <a:rPr lang="en-US" sz="3667" b="1" dirty="0"/>
              <a:t>References</a:t>
            </a:r>
            <a:endParaRPr lang="en-US" sz="3667" dirty="0"/>
          </a:p>
          <a:p>
            <a:pPr marL="742950" indent="-742950" algn="just">
              <a:buFontTx/>
              <a:buAutoNum type="arabicPeriod"/>
            </a:pPr>
            <a:r>
              <a:rPr lang="en-US" sz="3667" dirty="0"/>
              <a:t>Barth et al. Sphingolipid Metabolism Determines the Therapeutic Efficacy of </a:t>
            </a:r>
            <a:r>
              <a:rPr lang="en-US" sz="3667" dirty="0" err="1"/>
              <a:t>Nanoliposomal</a:t>
            </a:r>
            <a:r>
              <a:rPr lang="en-US" sz="3667" dirty="0"/>
              <a:t> Ceramide in Acute Myeloid Leukemia. </a:t>
            </a:r>
            <a:r>
              <a:rPr lang="en-US" sz="3667" i="1" dirty="0"/>
              <a:t>Blood Advances. </a:t>
            </a:r>
            <a:r>
              <a:rPr lang="en-US" sz="3667" dirty="0"/>
              <a:t>In press.</a:t>
            </a:r>
          </a:p>
          <a:p>
            <a:pPr marL="742950" indent="-742950" algn="just">
              <a:buAutoNum type="arabicPeriod"/>
            </a:pPr>
            <a:r>
              <a:rPr lang="en-US" sz="3667" dirty="0"/>
              <a:t>2. Wang et al. Epigenetics and sphingolipid metabolism in health and disease. </a:t>
            </a:r>
            <a:r>
              <a:rPr lang="en-US" sz="3667" i="1" dirty="0" err="1"/>
              <a:t>Int</a:t>
            </a:r>
            <a:r>
              <a:rPr lang="en-US" sz="3667" i="1" dirty="0"/>
              <a:t> J </a:t>
            </a:r>
            <a:r>
              <a:rPr lang="en-US" sz="3667" i="1" dirty="0" err="1"/>
              <a:t>Biopharm</a:t>
            </a:r>
            <a:r>
              <a:rPr lang="en-US" sz="3667" i="1" dirty="0"/>
              <a:t> Sci</a:t>
            </a:r>
            <a:r>
              <a:rPr lang="en-US" sz="3667" dirty="0"/>
              <a:t>. 2018;1(2):105.</a:t>
            </a:r>
          </a:p>
        </p:txBody>
      </p:sp>
      <p:sp>
        <p:nvSpPr>
          <p:cNvPr id="23" name="TextBox 22"/>
          <p:cNvSpPr txBox="1"/>
          <p:nvPr/>
        </p:nvSpPr>
        <p:spPr>
          <a:xfrm>
            <a:off x="27054306" y="14374646"/>
            <a:ext cx="13161667" cy="1333570"/>
          </a:xfrm>
          <a:prstGeom prst="rect">
            <a:avLst/>
          </a:prstGeom>
          <a:noFill/>
        </p:spPr>
        <p:txBody>
          <a:bodyPr wrap="square" rtlCol="0">
            <a:spAutoFit/>
          </a:bodyPr>
          <a:lstStyle/>
          <a:p>
            <a:r>
              <a:rPr lang="en-US" sz="4033" b="1" dirty="0"/>
              <a:t>Recombinant Gdf-1 Downregulates Ceramide Neutralization and Synergizes with </a:t>
            </a:r>
            <a:r>
              <a:rPr lang="en-US" sz="4033" b="1" dirty="0" err="1"/>
              <a:t>AraC</a:t>
            </a:r>
            <a:endParaRPr lang="en-US" sz="4033" b="1" dirty="0"/>
          </a:p>
        </p:txBody>
      </p:sp>
      <p:pic>
        <p:nvPicPr>
          <p:cNvPr id="24" name="Picture 23"/>
          <p:cNvPicPr>
            <a:picLocks noChangeAspect="1"/>
          </p:cNvPicPr>
          <p:nvPr/>
        </p:nvPicPr>
        <p:blipFill rotWithShape="1">
          <a:blip r:embed="rId4"/>
          <a:srcRect t="6697"/>
          <a:stretch/>
        </p:blipFill>
        <p:spPr>
          <a:xfrm>
            <a:off x="27214957" y="15996869"/>
            <a:ext cx="6320668" cy="5925977"/>
          </a:xfrm>
          <a:prstGeom prst="rect">
            <a:avLst/>
          </a:prstGeom>
        </p:spPr>
      </p:pic>
      <p:sp>
        <p:nvSpPr>
          <p:cNvPr id="25" name="TextBox 24">
            <a:extLst>
              <a:ext uri="{FF2B5EF4-FFF2-40B4-BE49-F238E27FC236}">
                <a16:creationId xmlns:a16="http://schemas.microsoft.com/office/drawing/2014/main" id="{A005128B-5666-1B44-804B-14752294AF4F}"/>
              </a:ext>
            </a:extLst>
          </p:cNvPr>
          <p:cNvSpPr txBox="1"/>
          <p:nvPr/>
        </p:nvSpPr>
        <p:spPr>
          <a:xfrm>
            <a:off x="33984270" y="16233634"/>
            <a:ext cx="5748145" cy="7428508"/>
          </a:xfrm>
          <a:prstGeom prst="rect">
            <a:avLst/>
          </a:prstGeom>
          <a:noFill/>
        </p:spPr>
        <p:txBody>
          <a:bodyPr wrap="square" rtlCol="0">
            <a:spAutoFit/>
          </a:bodyPr>
          <a:lstStyle/>
          <a:p>
            <a:pPr algn="just"/>
            <a:r>
              <a:rPr lang="en-US" sz="3667" dirty="0"/>
              <a:t>Treatment of AML cell lines (HL-60, Kasumi-1, Kasumi-3) with recombinant Gdf-1 decreases the expression of genes associated with ceramide neutralization pathways represented by downregulation of </a:t>
            </a:r>
            <a:r>
              <a:rPr lang="en-US" sz="3667" i="1" dirty="0" err="1"/>
              <a:t>Ugcg</a:t>
            </a:r>
            <a:r>
              <a:rPr lang="en-US" sz="3667" dirty="0"/>
              <a:t> and </a:t>
            </a:r>
            <a:r>
              <a:rPr lang="en-US" sz="3667" i="1" dirty="0"/>
              <a:t>Sgms1</a:t>
            </a:r>
            <a:r>
              <a:rPr lang="en-US" sz="3667" dirty="0"/>
              <a:t>. </a:t>
            </a:r>
            <a:r>
              <a:rPr lang="en-US" sz="3667" i="1" dirty="0" err="1"/>
              <a:t>Ugcg</a:t>
            </a:r>
            <a:r>
              <a:rPr lang="en-US" sz="3667" dirty="0"/>
              <a:t> encodes GCS and generates glucosylceramide. </a:t>
            </a:r>
            <a:r>
              <a:rPr lang="en-US" sz="3667" i="1" dirty="0"/>
              <a:t>Sgms1 encodes </a:t>
            </a:r>
            <a:r>
              <a:rPr lang="en-US" sz="3667" dirty="0"/>
              <a:t>SMS1 and generates sphingomyelin. </a:t>
            </a:r>
          </a:p>
        </p:txBody>
      </p:sp>
      <p:sp>
        <p:nvSpPr>
          <p:cNvPr id="13" name="TextBox 12"/>
          <p:cNvSpPr txBox="1"/>
          <p:nvPr/>
        </p:nvSpPr>
        <p:spPr>
          <a:xfrm>
            <a:off x="19918004" y="33420068"/>
            <a:ext cx="6156968" cy="11378756"/>
          </a:xfrm>
          <a:prstGeom prst="rect">
            <a:avLst/>
          </a:prstGeom>
          <a:noFill/>
        </p:spPr>
        <p:txBody>
          <a:bodyPr wrap="square" rtlCol="0">
            <a:spAutoFit/>
          </a:bodyPr>
          <a:lstStyle/>
          <a:p>
            <a:pPr algn="just"/>
            <a:r>
              <a:rPr lang="en-US" sz="3667" dirty="0"/>
              <a:t>In this study, we used transgenic mice with heterozygous mutations in </a:t>
            </a:r>
            <a:r>
              <a:rPr lang="en-US" sz="3667" i="1" dirty="0"/>
              <a:t>Nup-HoxD13 </a:t>
            </a:r>
            <a:r>
              <a:rPr lang="en-US" sz="3667" dirty="0"/>
              <a:t>or knockouts in </a:t>
            </a:r>
            <a:r>
              <a:rPr lang="en-US" sz="3667" i="1" dirty="0"/>
              <a:t>Mx1</a:t>
            </a:r>
            <a:r>
              <a:rPr lang="en-US" altLang="zh-CN" sz="3667" i="1" dirty="0"/>
              <a:t>-Srsf2</a:t>
            </a:r>
            <a:r>
              <a:rPr lang="en-US" altLang="zh-CN" sz="3667" i="1" baseline="30000" dirty="0"/>
              <a:t>P95H</a:t>
            </a:r>
            <a:r>
              <a:rPr lang="en-US" sz="3667" i="1" dirty="0"/>
              <a:t>,</a:t>
            </a:r>
            <a:r>
              <a:rPr lang="en-US" sz="3667" dirty="0"/>
              <a:t> </a:t>
            </a:r>
            <a:r>
              <a:rPr lang="en-US" sz="3667" i="1" dirty="0"/>
              <a:t>Vav1-Tert</a:t>
            </a:r>
            <a:r>
              <a:rPr lang="en-US" sz="3667" i="1" baseline="30000" dirty="0"/>
              <a:t>+.fl</a:t>
            </a:r>
            <a:r>
              <a:rPr lang="en-US" sz="3667" dirty="0"/>
              <a:t>, or homozygous mutations in Flt3</a:t>
            </a:r>
            <a:r>
              <a:rPr lang="en-US" sz="3667" baseline="30000" dirty="0"/>
              <a:t>ITD</a:t>
            </a:r>
            <a:r>
              <a:rPr lang="en-US" sz="3667" dirty="0"/>
              <a:t>. Bone marrow were harvested, RNA extracted, and real time qPCR was used to assess the expression of </a:t>
            </a:r>
            <a:r>
              <a:rPr lang="en-US" sz="3667" i="1" dirty="0"/>
              <a:t>Gdf1</a:t>
            </a:r>
            <a:r>
              <a:rPr lang="en-US" sz="3667" dirty="0"/>
              <a:t>. Notably, Srsf2 mutation dramatically upregulated </a:t>
            </a:r>
            <a:r>
              <a:rPr lang="en-US" sz="3667" i="1" dirty="0"/>
              <a:t>Gdf1</a:t>
            </a:r>
            <a:r>
              <a:rPr lang="en-US" sz="3667" dirty="0"/>
              <a:t> in the spleen  whereas </a:t>
            </a:r>
            <a:r>
              <a:rPr lang="en-US" sz="3667" dirty="0" err="1"/>
              <a:t>Tert</a:t>
            </a:r>
            <a:r>
              <a:rPr lang="en-US" sz="3667" dirty="0"/>
              <a:t> knockout, Nup98 or Flt3</a:t>
            </a:r>
            <a:r>
              <a:rPr lang="en-US" sz="3667" baseline="30000" dirty="0"/>
              <a:t>ITD </a:t>
            </a:r>
            <a:r>
              <a:rPr lang="en-US" sz="3667" dirty="0"/>
              <a:t> mutations did not. These results highlight potentially unique </a:t>
            </a:r>
            <a:r>
              <a:rPr lang="en-US" sz="3667" i="1" dirty="0"/>
              <a:t>Gdf1</a:t>
            </a:r>
            <a:r>
              <a:rPr lang="en-US" sz="3667" dirty="0"/>
              <a:t>-regulation by </a:t>
            </a:r>
            <a:r>
              <a:rPr lang="en-US" sz="3667" i="1" dirty="0"/>
              <a:t>Srsf2</a:t>
            </a:r>
            <a:r>
              <a:rPr lang="en-US" sz="3667" dirty="0"/>
              <a:t> mutants as well as the complexity associated with other mutations.</a:t>
            </a:r>
          </a:p>
        </p:txBody>
      </p:sp>
      <p:sp>
        <p:nvSpPr>
          <p:cNvPr id="30" name="Rectangle 29"/>
          <p:cNvSpPr/>
          <p:nvPr/>
        </p:nvSpPr>
        <p:spPr>
          <a:xfrm>
            <a:off x="377995" y="7014259"/>
            <a:ext cx="39169837" cy="6603988"/>
          </a:xfrm>
          <a:prstGeom prst="rect">
            <a:avLst/>
          </a:prstGeom>
          <a:noFill/>
          <a:ln w="127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13"/>
          </a:p>
        </p:txBody>
      </p:sp>
      <p:sp>
        <p:nvSpPr>
          <p:cNvPr id="31" name="Text Box 4"/>
          <p:cNvSpPr txBox="1">
            <a:spLocks noChangeArrowheads="1"/>
          </p:cNvSpPr>
          <p:nvPr/>
        </p:nvSpPr>
        <p:spPr bwMode="auto">
          <a:xfrm>
            <a:off x="28260" y="426484"/>
            <a:ext cx="40233600" cy="5913197"/>
          </a:xfrm>
          <a:prstGeom prst="rect">
            <a:avLst/>
          </a:prstGeom>
          <a:solidFill>
            <a:srgbClr val="002060"/>
          </a:solidFill>
          <a:ln>
            <a:noFill/>
          </a:ln>
          <a:extLst/>
        </p:spPr>
        <p:txBody>
          <a:bodyPr wrap="square" lIns="130912" tIns="65456" rIns="130912" bIns="65456">
            <a:spAutoFit/>
          </a:bodyPr>
          <a:lstStyle/>
          <a:p>
            <a:pPr algn="ctr">
              <a:lnSpc>
                <a:spcPct val="85000"/>
              </a:lnSpc>
              <a:spcAft>
                <a:spcPct val="35000"/>
              </a:spcAft>
            </a:pPr>
            <a:endParaRPr lang="en-US" sz="1873" dirty="0">
              <a:solidFill>
                <a:schemeClr val="bg1"/>
              </a:solidFill>
            </a:endParaRPr>
          </a:p>
          <a:p>
            <a:pPr algn="ctr">
              <a:lnSpc>
                <a:spcPct val="85000"/>
              </a:lnSpc>
              <a:spcAft>
                <a:spcPct val="35000"/>
              </a:spcAft>
            </a:pPr>
            <a:endParaRPr lang="en-US" sz="1873" dirty="0">
              <a:solidFill>
                <a:schemeClr val="bg1"/>
              </a:solidFill>
            </a:endParaRPr>
          </a:p>
          <a:p>
            <a:pPr algn="ctr">
              <a:lnSpc>
                <a:spcPct val="85000"/>
              </a:lnSpc>
              <a:spcAft>
                <a:spcPct val="35000"/>
              </a:spcAft>
            </a:pPr>
            <a:endParaRPr lang="en-US" sz="1873" dirty="0">
              <a:solidFill>
                <a:schemeClr val="bg1"/>
              </a:solidFill>
            </a:endParaRPr>
          </a:p>
          <a:p>
            <a:pPr algn="ctr">
              <a:lnSpc>
                <a:spcPct val="85000"/>
              </a:lnSpc>
              <a:spcAft>
                <a:spcPct val="35000"/>
              </a:spcAft>
            </a:pPr>
            <a:endParaRPr lang="en-US" sz="1873" dirty="0">
              <a:solidFill>
                <a:schemeClr val="bg1"/>
              </a:solidFill>
            </a:endParaRPr>
          </a:p>
          <a:p>
            <a:pPr algn="ctr">
              <a:lnSpc>
                <a:spcPct val="85000"/>
              </a:lnSpc>
              <a:spcAft>
                <a:spcPct val="35000"/>
              </a:spcAft>
            </a:pPr>
            <a:endParaRPr lang="en-US" sz="1873" dirty="0">
              <a:solidFill>
                <a:schemeClr val="bg1"/>
              </a:solidFill>
            </a:endParaRPr>
          </a:p>
          <a:p>
            <a:pPr algn="ctr">
              <a:lnSpc>
                <a:spcPct val="85000"/>
              </a:lnSpc>
              <a:spcAft>
                <a:spcPct val="35000"/>
              </a:spcAft>
            </a:pPr>
            <a:endParaRPr lang="en-US" sz="1873" dirty="0">
              <a:solidFill>
                <a:schemeClr val="bg1"/>
              </a:solidFill>
            </a:endParaRPr>
          </a:p>
          <a:p>
            <a:pPr algn="ctr">
              <a:lnSpc>
                <a:spcPct val="85000"/>
              </a:lnSpc>
              <a:spcAft>
                <a:spcPct val="35000"/>
              </a:spcAft>
            </a:pPr>
            <a:endParaRPr lang="en-US" sz="1873" dirty="0">
              <a:solidFill>
                <a:schemeClr val="bg1"/>
              </a:solidFill>
            </a:endParaRPr>
          </a:p>
          <a:p>
            <a:pPr algn="ctr">
              <a:lnSpc>
                <a:spcPct val="85000"/>
              </a:lnSpc>
              <a:spcAft>
                <a:spcPct val="35000"/>
              </a:spcAft>
            </a:pPr>
            <a:endParaRPr lang="en-US" sz="1873" dirty="0">
              <a:solidFill>
                <a:schemeClr val="bg1"/>
              </a:solidFill>
            </a:endParaRPr>
          </a:p>
          <a:p>
            <a:pPr algn="ctr">
              <a:lnSpc>
                <a:spcPct val="85000"/>
              </a:lnSpc>
              <a:spcAft>
                <a:spcPct val="35000"/>
              </a:spcAft>
            </a:pPr>
            <a:endParaRPr lang="en-US" sz="1873" dirty="0">
              <a:solidFill>
                <a:schemeClr val="bg1"/>
              </a:solidFill>
            </a:endParaRPr>
          </a:p>
          <a:p>
            <a:pPr algn="ctr">
              <a:lnSpc>
                <a:spcPct val="85000"/>
              </a:lnSpc>
              <a:spcAft>
                <a:spcPct val="35000"/>
              </a:spcAft>
            </a:pPr>
            <a:endParaRPr lang="en-US" sz="1873" dirty="0">
              <a:solidFill>
                <a:schemeClr val="bg1"/>
              </a:solidFill>
            </a:endParaRPr>
          </a:p>
          <a:p>
            <a:pPr algn="ctr">
              <a:lnSpc>
                <a:spcPct val="85000"/>
              </a:lnSpc>
              <a:spcAft>
                <a:spcPct val="35000"/>
              </a:spcAft>
            </a:pPr>
            <a:endParaRPr lang="en-US" sz="1873" dirty="0">
              <a:solidFill>
                <a:schemeClr val="bg1"/>
              </a:solidFill>
            </a:endParaRPr>
          </a:p>
          <a:p>
            <a:pPr algn="ctr">
              <a:lnSpc>
                <a:spcPct val="85000"/>
              </a:lnSpc>
              <a:spcAft>
                <a:spcPct val="35000"/>
              </a:spcAft>
            </a:pPr>
            <a:endParaRPr lang="en-US" sz="1873" dirty="0">
              <a:solidFill>
                <a:schemeClr val="bg1"/>
              </a:solidFill>
            </a:endParaRPr>
          </a:p>
          <a:p>
            <a:pPr algn="ctr">
              <a:lnSpc>
                <a:spcPct val="85000"/>
              </a:lnSpc>
              <a:spcAft>
                <a:spcPct val="35000"/>
              </a:spcAft>
            </a:pPr>
            <a:endParaRPr lang="en-US" sz="1873" dirty="0">
              <a:solidFill>
                <a:schemeClr val="bg1"/>
              </a:solidFill>
            </a:endParaRPr>
          </a:p>
          <a:p>
            <a:pPr algn="ctr">
              <a:lnSpc>
                <a:spcPct val="85000"/>
              </a:lnSpc>
              <a:spcAft>
                <a:spcPct val="35000"/>
              </a:spcAft>
            </a:pPr>
            <a:endParaRPr lang="en-US" sz="1873" dirty="0">
              <a:solidFill>
                <a:schemeClr val="bg1"/>
              </a:solidFill>
            </a:endParaRPr>
          </a:p>
          <a:p>
            <a:pPr algn="ctr">
              <a:lnSpc>
                <a:spcPct val="85000"/>
              </a:lnSpc>
              <a:spcAft>
                <a:spcPct val="35000"/>
              </a:spcAft>
            </a:pPr>
            <a:endParaRPr lang="en-US" sz="1873" dirty="0">
              <a:solidFill>
                <a:schemeClr val="bg1"/>
              </a:solidFill>
            </a:endParaRPr>
          </a:p>
          <a:p>
            <a:pPr algn="ctr">
              <a:lnSpc>
                <a:spcPct val="85000"/>
              </a:lnSpc>
              <a:spcAft>
                <a:spcPct val="35000"/>
              </a:spcAft>
            </a:pPr>
            <a:endParaRPr lang="en-US" sz="1873" dirty="0">
              <a:solidFill>
                <a:schemeClr val="bg1"/>
              </a:solidFill>
            </a:endParaRPr>
          </a:p>
          <a:p>
            <a:pPr algn="ctr">
              <a:lnSpc>
                <a:spcPct val="85000"/>
              </a:lnSpc>
              <a:spcAft>
                <a:spcPct val="35000"/>
              </a:spcAft>
            </a:pPr>
            <a:endParaRPr lang="en-US" sz="1873" dirty="0">
              <a:solidFill>
                <a:schemeClr val="bg1"/>
              </a:solidFill>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19" y="1438120"/>
            <a:ext cx="4280171" cy="4123231"/>
          </a:xfrm>
          <a:prstGeom prst="rect">
            <a:avLst/>
          </a:prstGeom>
        </p:spPr>
      </p:pic>
      <p:sp>
        <p:nvSpPr>
          <p:cNvPr id="34" name="Text Box 4"/>
          <p:cNvSpPr txBox="1">
            <a:spLocks noChangeArrowheads="1"/>
          </p:cNvSpPr>
          <p:nvPr/>
        </p:nvSpPr>
        <p:spPr bwMode="auto">
          <a:xfrm>
            <a:off x="4243741" y="1370123"/>
            <a:ext cx="35972231" cy="5095344"/>
          </a:xfrm>
          <a:prstGeom prst="rect">
            <a:avLst/>
          </a:prstGeom>
          <a:noFill/>
          <a:ln>
            <a:noFill/>
          </a:ln>
          <a:extLst/>
        </p:spPr>
        <p:txBody>
          <a:bodyPr wrap="square" lIns="130912" tIns="65456" rIns="130912" bIns="65456">
            <a:spAutoFit/>
          </a:bodyPr>
          <a:lstStyle/>
          <a:p>
            <a:pPr algn="ctr">
              <a:lnSpc>
                <a:spcPct val="90000"/>
              </a:lnSpc>
            </a:pPr>
            <a:r>
              <a:rPr lang="en-US" sz="8613" b="1" i="1" dirty="0">
                <a:solidFill>
                  <a:srgbClr val="FFFF00"/>
                </a:solidFill>
              </a:rPr>
              <a:t>Growth differentiation factor 1 </a:t>
            </a:r>
            <a:r>
              <a:rPr lang="en-US" sz="8613" b="1" dirty="0">
                <a:solidFill>
                  <a:srgbClr val="FFFF00"/>
                </a:solidFill>
              </a:rPr>
              <a:t>as a Regulator of Sphingolipid Metabolism in Acute Myeloid Leukemia</a:t>
            </a:r>
          </a:p>
          <a:p>
            <a:pPr algn="ctr">
              <a:lnSpc>
                <a:spcPct val="90000"/>
              </a:lnSpc>
            </a:pPr>
            <a:endParaRPr lang="en-US" sz="1873" dirty="0">
              <a:solidFill>
                <a:schemeClr val="bg1"/>
              </a:solidFill>
              <a:latin typeface="Verdana" pitchFamily="34" charset="0"/>
              <a:ea typeface="Times New Roman" pitchFamily="18" charset="0"/>
              <a:cs typeface="Times New Roman" pitchFamily="18" charset="0"/>
            </a:endParaRPr>
          </a:p>
          <a:p>
            <a:pPr algn="ctr">
              <a:lnSpc>
                <a:spcPct val="90000"/>
              </a:lnSpc>
            </a:pPr>
            <a:r>
              <a:rPr lang="en-US" sz="5500" dirty="0" err="1">
                <a:solidFill>
                  <a:schemeClr val="bg1"/>
                </a:solidFill>
                <a:ea typeface="Times New Roman" pitchFamily="18" charset="0"/>
                <a:cs typeface="Times New Roman" pitchFamily="18" charset="0"/>
              </a:rPr>
              <a:t>Weiyuan</a:t>
            </a:r>
            <a:r>
              <a:rPr lang="en-US" sz="5500" dirty="0">
                <a:solidFill>
                  <a:schemeClr val="bg1"/>
                </a:solidFill>
                <a:ea typeface="Times New Roman" pitchFamily="18" charset="0"/>
                <a:cs typeface="Times New Roman" pitchFamily="18" charset="0"/>
              </a:rPr>
              <a:t> Wang, Andrea L. Cote, Emily C. Sullivan, Vasiliki </a:t>
            </a:r>
            <a:r>
              <a:rPr lang="en-US" sz="5500" dirty="0" err="1">
                <a:solidFill>
                  <a:schemeClr val="bg1"/>
                </a:solidFill>
                <a:ea typeface="Times New Roman" pitchFamily="18" charset="0"/>
                <a:cs typeface="Times New Roman" pitchFamily="18" charset="0"/>
              </a:rPr>
              <a:t>Papakotsi</a:t>
            </a:r>
            <a:r>
              <a:rPr lang="en-US" sz="5500" dirty="0">
                <a:solidFill>
                  <a:schemeClr val="bg1"/>
                </a:solidFill>
                <a:ea typeface="Times New Roman" pitchFamily="18" charset="0"/>
                <a:cs typeface="Times New Roman" pitchFamily="18" charset="0"/>
              </a:rPr>
              <a:t>, Paul T. </a:t>
            </a:r>
            <a:r>
              <a:rPr lang="en-US" sz="5500" dirty="0" err="1">
                <a:solidFill>
                  <a:schemeClr val="bg1"/>
                </a:solidFill>
                <a:ea typeface="Times New Roman" pitchFamily="18" charset="0"/>
                <a:cs typeface="Times New Roman" pitchFamily="18" charset="0"/>
              </a:rPr>
              <a:t>Toran</a:t>
            </a:r>
            <a:r>
              <a:rPr lang="en-US" sz="5500" dirty="0">
                <a:solidFill>
                  <a:schemeClr val="bg1"/>
                </a:solidFill>
                <a:ea typeface="Times New Roman" pitchFamily="18" charset="0"/>
                <a:cs typeface="Times New Roman" pitchFamily="18" charset="0"/>
              </a:rPr>
              <a:t>, and Brian M. Barth*</a:t>
            </a:r>
            <a:endParaRPr lang="en-US" sz="5500" baseline="30000" dirty="0">
              <a:solidFill>
                <a:schemeClr val="bg1"/>
              </a:solidFill>
              <a:ea typeface="Times New Roman" pitchFamily="18" charset="0"/>
              <a:cs typeface="Times New Roman" pitchFamily="18" charset="0"/>
            </a:endParaRPr>
          </a:p>
          <a:p>
            <a:pPr algn="ctr">
              <a:lnSpc>
                <a:spcPct val="90000"/>
              </a:lnSpc>
            </a:pPr>
            <a:endParaRPr lang="en-US" sz="1873" dirty="0">
              <a:solidFill>
                <a:schemeClr val="bg1"/>
              </a:solidFill>
              <a:latin typeface="Arial" pitchFamily="34" charset="0"/>
              <a:cs typeface="Arial" pitchFamily="34" charset="0"/>
            </a:endParaRPr>
          </a:p>
          <a:p>
            <a:pPr algn="ctr">
              <a:lnSpc>
                <a:spcPct val="90000"/>
              </a:lnSpc>
            </a:pPr>
            <a:r>
              <a:rPr lang="en-US" sz="3745" dirty="0">
                <a:solidFill>
                  <a:schemeClr val="bg1"/>
                </a:solidFill>
              </a:rPr>
              <a:t>Department of Molecular, Cellular and Biomedical Sciences, University of New Hampshire, Durham, NH 03824, USA</a:t>
            </a:r>
          </a:p>
          <a:p>
            <a:pPr algn="ctr">
              <a:lnSpc>
                <a:spcPct val="90000"/>
              </a:lnSpc>
            </a:pPr>
            <a:endParaRPr lang="en-US" sz="1873" dirty="0">
              <a:solidFill>
                <a:schemeClr val="bg1"/>
              </a:solidFill>
            </a:endParaRPr>
          </a:p>
          <a:p>
            <a:pPr algn="ctr">
              <a:lnSpc>
                <a:spcPct val="90000"/>
              </a:lnSpc>
            </a:pPr>
            <a:r>
              <a:rPr lang="en-US" sz="3745" dirty="0">
                <a:solidFill>
                  <a:schemeClr val="bg1"/>
                </a:solidFill>
              </a:rPr>
              <a:t>*Corresponding author: </a:t>
            </a:r>
            <a:r>
              <a:rPr lang="en-US" sz="3745" dirty="0" err="1">
                <a:solidFill>
                  <a:schemeClr val="bg1"/>
                </a:solidFill>
              </a:rPr>
              <a:t>Brian.Barth@unh.edu</a:t>
            </a:r>
            <a:endParaRPr lang="en-US" sz="3745" dirty="0">
              <a:solidFill>
                <a:schemeClr val="bg1"/>
              </a:solidFill>
            </a:endParaRPr>
          </a:p>
        </p:txBody>
      </p:sp>
      <p:sp>
        <p:nvSpPr>
          <p:cNvPr id="43" name="TextBox 42"/>
          <p:cNvSpPr txBox="1"/>
          <p:nvPr/>
        </p:nvSpPr>
        <p:spPr>
          <a:xfrm>
            <a:off x="13253377" y="44871237"/>
            <a:ext cx="12939093" cy="3478260"/>
          </a:xfrm>
          <a:prstGeom prst="rect">
            <a:avLst/>
          </a:prstGeom>
          <a:noFill/>
          <a:ln w="25400">
            <a:solidFill>
              <a:schemeClr val="tx2">
                <a:lumMod val="75000"/>
              </a:schemeClr>
            </a:solidFill>
          </a:ln>
        </p:spPr>
        <p:txBody>
          <a:bodyPr wrap="square" rtlCol="0">
            <a:spAutoFit/>
          </a:bodyPr>
          <a:lstStyle/>
          <a:p>
            <a:pPr algn="ctr"/>
            <a:r>
              <a:rPr lang="en-US" sz="3667" b="1" dirty="0">
                <a:latin typeface="+mj-lt"/>
                <a:cs typeface="Arial" panose="020B0604020202020204" pitchFamily="34" charset="0"/>
              </a:rPr>
              <a:t>This work was supported by NIH/NIGMS (Pilot Project) grant 5P20-GM113131-02 to B.M.B. and NIH/NCI grant 7K22-CA190674-02 to B.M.B</a:t>
            </a:r>
            <a:r>
              <a:rPr lang="en-US" sz="3667" b="1" dirty="0">
                <a:solidFill>
                  <a:prstClr val="black"/>
                </a:solidFill>
                <a:latin typeface="+mj-lt"/>
                <a:ea typeface="Times New Roman" pitchFamily="18" charset="0"/>
                <a:cs typeface="Times New Roman" pitchFamily="18" charset="0"/>
              </a:rPr>
              <a:t>., and we disclose US Provisional Patent 62/602,437. Special acknowledgements are extended to members of the Barth lab at the University of New Hampshire for their assistance with this research project.</a:t>
            </a:r>
            <a:endParaRPr lang="en-US" sz="3667" b="1" dirty="0">
              <a:latin typeface="+mj-lt"/>
            </a:endParaRPr>
          </a:p>
        </p:txBody>
      </p:sp>
      <p:sp>
        <p:nvSpPr>
          <p:cNvPr id="52" name="TextBox 51">
            <a:extLst>
              <a:ext uri="{FF2B5EF4-FFF2-40B4-BE49-F238E27FC236}">
                <a16:creationId xmlns:a16="http://schemas.microsoft.com/office/drawing/2014/main" id="{A005128B-5666-1B44-804B-14752294AF4F}"/>
              </a:ext>
            </a:extLst>
          </p:cNvPr>
          <p:cNvSpPr txBox="1"/>
          <p:nvPr/>
        </p:nvSpPr>
        <p:spPr>
          <a:xfrm>
            <a:off x="27054305" y="34387144"/>
            <a:ext cx="12678110" cy="2349618"/>
          </a:xfrm>
          <a:prstGeom prst="rect">
            <a:avLst/>
          </a:prstGeom>
          <a:noFill/>
        </p:spPr>
        <p:txBody>
          <a:bodyPr wrap="square" rtlCol="0">
            <a:spAutoFit/>
          </a:bodyPr>
          <a:lstStyle/>
          <a:p>
            <a:pPr algn="just"/>
            <a:r>
              <a:rPr lang="en-US" sz="3667" dirty="0"/>
              <a:t>C57BL/6J mice were engrafted with the C1498 AML cell line. Mice were given intraperitoneal injections of recombinant Gdf-1, </a:t>
            </a:r>
            <a:r>
              <a:rPr lang="en-US" sz="3667" dirty="0" err="1"/>
              <a:t>AraC</a:t>
            </a:r>
            <a:r>
              <a:rPr lang="en-US" sz="3667" dirty="0"/>
              <a:t>, ATRA, or combinations. Gdf-1 and </a:t>
            </a:r>
            <a:r>
              <a:rPr lang="en-US" sz="3667" dirty="0" err="1"/>
              <a:t>AraC</a:t>
            </a:r>
            <a:r>
              <a:rPr lang="en-US" sz="3667" dirty="0"/>
              <a:t> together extended the survival of AML mice.</a:t>
            </a:r>
          </a:p>
        </p:txBody>
      </p:sp>
      <p:pic>
        <p:nvPicPr>
          <p:cNvPr id="4" name="Picture 3">
            <a:extLst>
              <a:ext uri="{FF2B5EF4-FFF2-40B4-BE49-F238E27FC236}">
                <a16:creationId xmlns:a16="http://schemas.microsoft.com/office/drawing/2014/main" id="{14C4C61C-ACFA-E74A-8FCC-1FFC0558ADB5}"/>
              </a:ext>
            </a:extLst>
          </p:cNvPr>
          <p:cNvPicPr>
            <a:picLocks noChangeAspect="1"/>
          </p:cNvPicPr>
          <p:nvPr/>
        </p:nvPicPr>
        <p:blipFill rotWithShape="1">
          <a:blip r:embed="rId6"/>
          <a:srcRect l="12796" t="15315" r="11668"/>
          <a:stretch/>
        </p:blipFill>
        <p:spPr>
          <a:xfrm>
            <a:off x="13506131" y="33598056"/>
            <a:ext cx="5710703" cy="8532877"/>
          </a:xfrm>
          <a:prstGeom prst="rect">
            <a:avLst/>
          </a:prstGeom>
        </p:spPr>
      </p:pic>
      <p:pic>
        <p:nvPicPr>
          <p:cNvPr id="11" name="Picture 10">
            <a:extLst>
              <a:ext uri="{FF2B5EF4-FFF2-40B4-BE49-F238E27FC236}">
                <a16:creationId xmlns:a16="http://schemas.microsoft.com/office/drawing/2014/main" id="{B24B9EAC-01EE-E04A-8DAB-C1C485BDBE7D}"/>
              </a:ext>
            </a:extLst>
          </p:cNvPr>
          <p:cNvPicPr>
            <a:picLocks noChangeAspect="1"/>
          </p:cNvPicPr>
          <p:nvPr/>
        </p:nvPicPr>
        <p:blipFill>
          <a:blip r:embed="rId7"/>
          <a:stretch>
            <a:fillRect/>
          </a:stretch>
        </p:blipFill>
        <p:spPr>
          <a:xfrm>
            <a:off x="779388" y="43378465"/>
            <a:ext cx="12037049" cy="4308526"/>
          </a:xfrm>
          <a:prstGeom prst="rect">
            <a:avLst/>
          </a:prstGeom>
        </p:spPr>
      </p:pic>
      <p:pic>
        <p:nvPicPr>
          <p:cNvPr id="16" name="Picture 15">
            <a:extLst>
              <a:ext uri="{FF2B5EF4-FFF2-40B4-BE49-F238E27FC236}">
                <a16:creationId xmlns:a16="http://schemas.microsoft.com/office/drawing/2014/main" id="{408E7591-77D5-274C-BE9E-425B8AE231B2}"/>
              </a:ext>
            </a:extLst>
          </p:cNvPr>
          <p:cNvPicPr>
            <a:picLocks noChangeAspect="1"/>
          </p:cNvPicPr>
          <p:nvPr/>
        </p:nvPicPr>
        <p:blipFill>
          <a:blip r:embed="rId8"/>
          <a:stretch>
            <a:fillRect/>
          </a:stretch>
        </p:blipFill>
        <p:spPr>
          <a:xfrm>
            <a:off x="516737" y="28072270"/>
            <a:ext cx="12286504" cy="5525787"/>
          </a:xfrm>
          <a:prstGeom prst="rect">
            <a:avLst/>
          </a:prstGeom>
        </p:spPr>
      </p:pic>
      <p:sp>
        <p:nvSpPr>
          <p:cNvPr id="17" name="Rectangle 16">
            <a:extLst>
              <a:ext uri="{FF2B5EF4-FFF2-40B4-BE49-F238E27FC236}">
                <a16:creationId xmlns:a16="http://schemas.microsoft.com/office/drawing/2014/main" id="{2FE1D5BE-8043-7143-9D1D-87D86E4FA7F9}"/>
              </a:ext>
            </a:extLst>
          </p:cNvPr>
          <p:cNvSpPr/>
          <p:nvPr/>
        </p:nvSpPr>
        <p:spPr>
          <a:xfrm>
            <a:off x="13382459" y="15656379"/>
            <a:ext cx="13195790" cy="1954189"/>
          </a:xfrm>
          <a:prstGeom prst="rect">
            <a:avLst/>
          </a:prstGeom>
        </p:spPr>
        <p:txBody>
          <a:bodyPr wrap="square">
            <a:spAutoFit/>
          </a:bodyPr>
          <a:lstStyle/>
          <a:p>
            <a:pPr algn="just"/>
            <a:r>
              <a:rPr lang="en-US" sz="4033" b="1" dirty="0" err="1"/>
              <a:t>Nanoliposomal</a:t>
            </a:r>
            <a:r>
              <a:rPr lang="en-US" sz="4033" b="1" dirty="0"/>
              <a:t> ceramide exerts distinct efficacy towards AML with MDS-related changes (AML-MRC)</a:t>
            </a:r>
          </a:p>
          <a:p>
            <a:pPr algn="just"/>
            <a:endParaRPr lang="en-US" sz="4033" b="1" dirty="0"/>
          </a:p>
        </p:txBody>
      </p:sp>
      <p:sp>
        <p:nvSpPr>
          <p:cNvPr id="18" name="Rectangle 17">
            <a:extLst>
              <a:ext uri="{FF2B5EF4-FFF2-40B4-BE49-F238E27FC236}">
                <a16:creationId xmlns:a16="http://schemas.microsoft.com/office/drawing/2014/main" id="{31AE4E63-62CE-6E49-835A-290AA5B9CA2F}"/>
              </a:ext>
            </a:extLst>
          </p:cNvPr>
          <p:cNvSpPr/>
          <p:nvPr/>
        </p:nvSpPr>
        <p:spPr>
          <a:xfrm>
            <a:off x="13002446" y="32593255"/>
            <a:ext cx="12505946" cy="712952"/>
          </a:xfrm>
          <a:prstGeom prst="rect">
            <a:avLst/>
          </a:prstGeom>
        </p:spPr>
        <p:txBody>
          <a:bodyPr wrap="square">
            <a:spAutoFit/>
          </a:bodyPr>
          <a:lstStyle/>
          <a:p>
            <a:pPr algn="just"/>
            <a:r>
              <a:rPr lang="en-US" sz="4033" b="1" dirty="0"/>
              <a:t>Regulation of Gdf1 in Transgenic Models of MDS and AML</a:t>
            </a:r>
          </a:p>
        </p:txBody>
      </p:sp>
      <p:sp>
        <p:nvSpPr>
          <p:cNvPr id="36" name="Rectangle 35">
            <a:extLst>
              <a:ext uri="{FF2B5EF4-FFF2-40B4-BE49-F238E27FC236}">
                <a16:creationId xmlns:a16="http://schemas.microsoft.com/office/drawing/2014/main" id="{733D0FC9-86EB-9343-8B3C-050DD438AB3D}"/>
              </a:ext>
            </a:extLst>
          </p:cNvPr>
          <p:cNvSpPr/>
          <p:nvPr/>
        </p:nvSpPr>
        <p:spPr>
          <a:xfrm>
            <a:off x="13264928" y="42130934"/>
            <a:ext cx="6087208" cy="2349618"/>
          </a:xfrm>
          <a:prstGeom prst="rect">
            <a:avLst/>
          </a:prstGeom>
        </p:spPr>
        <p:txBody>
          <a:bodyPr wrap="square">
            <a:spAutoFit/>
          </a:bodyPr>
          <a:lstStyle/>
          <a:p>
            <a:pPr algn="just"/>
            <a:r>
              <a:rPr lang="en-US" sz="3667" b="1" dirty="0">
                <a:latin typeface="Arial" panose="020B0604020202020204" pitchFamily="34" charset="0"/>
                <a:cs typeface="Arial" panose="020B0604020202020204" pitchFamily="34" charset="0"/>
              </a:rPr>
              <a:t>Figure 4. Gdf1 expression in the bone marrow of transgenic models of MDS and AML</a:t>
            </a:r>
          </a:p>
        </p:txBody>
      </p:sp>
      <p:sp>
        <p:nvSpPr>
          <p:cNvPr id="19" name="Rectangle 18">
            <a:extLst>
              <a:ext uri="{FF2B5EF4-FFF2-40B4-BE49-F238E27FC236}">
                <a16:creationId xmlns:a16="http://schemas.microsoft.com/office/drawing/2014/main" id="{19EDF65E-1C8C-2D44-AB2E-A394DEE986F6}"/>
              </a:ext>
            </a:extLst>
          </p:cNvPr>
          <p:cNvSpPr/>
          <p:nvPr/>
        </p:nvSpPr>
        <p:spPr>
          <a:xfrm>
            <a:off x="928619" y="47723752"/>
            <a:ext cx="10039608" cy="656655"/>
          </a:xfrm>
          <a:prstGeom prst="rect">
            <a:avLst/>
          </a:prstGeom>
        </p:spPr>
        <p:txBody>
          <a:bodyPr wrap="none">
            <a:spAutoFit/>
          </a:bodyPr>
          <a:lstStyle/>
          <a:p>
            <a:pPr algn="just"/>
            <a:r>
              <a:rPr lang="en-US" sz="3667" b="1" dirty="0">
                <a:latin typeface="Arial" panose="020B0604020202020204" pitchFamily="34" charset="0"/>
                <a:cs typeface="Arial" panose="020B0604020202020204" pitchFamily="34" charset="0"/>
              </a:rPr>
              <a:t>Figure 2. Biscistronic </a:t>
            </a:r>
            <a:r>
              <a:rPr lang="en-US" sz="3667" b="1" i="1" dirty="0">
                <a:latin typeface="Arial" panose="020B0604020202020204" pitchFamily="34" charset="0"/>
                <a:cs typeface="Arial" panose="020B0604020202020204" pitchFamily="34" charset="0"/>
              </a:rPr>
              <a:t>Cers1-Gdf1</a:t>
            </a:r>
            <a:r>
              <a:rPr lang="en-US" sz="3667" b="1" dirty="0">
                <a:latin typeface="Arial" panose="020B0604020202020204" pitchFamily="34" charset="0"/>
                <a:cs typeface="Arial" panose="020B0604020202020204" pitchFamily="34" charset="0"/>
              </a:rPr>
              <a:t> Transcript</a:t>
            </a:r>
          </a:p>
        </p:txBody>
      </p:sp>
      <p:sp>
        <p:nvSpPr>
          <p:cNvPr id="20" name="TextBox 19">
            <a:extLst>
              <a:ext uri="{FF2B5EF4-FFF2-40B4-BE49-F238E27FC236}">
                <a16:creationId xmlns:a16="http://schemas.microsoft.com/office/drawing/2014/main" id="{4841008C-8BBA-CD49-8B2A-DC09FC1F8303}"/>
              </a:ext>
            </a:extLst>
          </p:cNvPr>
          <p:cNvSpPr txBox="1"/>
          <p:nvPr/>
        </p:nvSpPr>
        <p:spPr>
          <a:xfrm>
            <a:off x="516737" y="14164500"/>
            <a:ext cx="7791877" cy="1359924"/>
          </a:xfrm>
          <a:prstGeom prst="rect">
            <a:avLst/>
          </a:prstGeom>
          <a:noFill/>
        </p:spPr>
        <p:txBody>
          <a:bodyPr wrap="square" rtlCol="0">
            <a:spAutoFit/>
          </a:bodyPr>
          <a:lstStyle/>
          <a:p>
            <a:r>
              <a:rPr lang="en-US" sz="8237" dirty="0"/>
              <a:t>BACKGROUND</a:t>
            </a:r>
          </a:p>
        </p:txBody>
      </p:sp>
      <p:sp>
        <p:nvSpPr>
          <p:cNvPr id="21" name="TextBox 20">
            <a:extLst>
              <a:ext uri="{FF2B5EF4-FFF2-40B4-BE49-F238E27FC236}">
                <a16:creationId xmlns:a16="http://schemas.microsoft.com/office/drawing/2014/main" id="{A0214B39-6D71-F045-8816-CE3A88815022}"/>
              </a:ext>
            </a:extLst>
          </p:cNvPr>
          <p:cNvSpPr txBox="1"/>
          <p:nvPr/>
        </p:nvSpPr>
        <p:spPr>
          <a:xfrm>
            <a:off x="13476492" y="14210439"/>
            <a:ext cx="11495314" cy="1359924"/>
          </a:xfrm>
          <a:prstGeom prst="rect">
            <a:avLst/>
          </a:prstGeom>
          <a:noFill/>
        </p:spPr>
        <p:txBody>
          <a:bodyPr wrap="square" rtlCol="0">
            <a:spAutoFit/>
          </a:bodyPr>
          <a:lstStyle/>
          <a:p>
            <a:r>
              <a:rPr lang="en-US" sz="8237" dirty="0"/>
              <a:t>METHODS &amp; RESULTS</a:t>
            </a:r>
          </a:p>
        </p:txBody>
      </p:sp>
      <p:sp>
        <p:nvSpPr>
          <p:cNvPr id="22" name="TextBox 21">
            <a:extLst>
              <a:ext uri="{FF2B5EF4-FFF2-40B4-BE49-F238E27FC236}">
                <a16:creationId xmlns:a16="http://schemas.microsoft.com/office/drawing/2014/main" id="{70221774-BB5C-C94B-8EA8-F25B97CD4E7B}"/>
              </a:ext>
            </a:extLst>
          </p:cNvPr>
          <p:cNvSpPr txBox="1"/>
          <p:nvPr/>
        </p:nvSpPr>
        <p:spPr>
          <a:xfrm>
            <a:off x="26915610" y="36728811"/>
            <a:ext cx="8520033" cy="1359924"/>
          </a:xfrm>
          <a:prstGeom prst="rect">
            <a:avLst/>
          </a:prstGeom>
          <a:noFill/>
        </p:spPr>
        <p:txBody>
          <a:bodyPr wrap="square" rtlCol="0">
            <a:spAutoFit/>
          </a:bodyPr>
          <a:lstStyle/>
          <a:p>
            <a:r>
              <a:rPr lang="en-US" sz="8237" dirty="0"/>
              <a:t>FINAL THOUGHTS</a:t>
            </a:r>
          </a:p>
        </p:txBody>
      </p:sp>
      <p:sp>
        <p:nvSpPr>
          <p:cNvPr id="26" name="Rectangle 25">
            <a:extLst>
              <a:ext uri="{FF2B5EF4-FFF2-40B4-BE49-F238E27FC236}">
                <a16:creationId xmlns:a16="http://schemas.microsoft.com/office/drawing/2014/main" id="{61268A4B-7796-024E-9E0A-95F86E599184}"/>
              </a:ext>
            </a:extLst>
          </p:cNvPr>
          <p:cNvSpPr/>
          <p:nvPr/>
        </p:nvSpPr>
        <p:spPr>
          <a:xfrm rot="10800000" flipV="1">
            <a:off x="27179959" y="22362393"/>
            <a:ext cx="6579988" cy="1785297"/>
          </a:xfrm>
          <a:prstGeom prst="rect">
            <a:avLst/>
          </a:prstGeom>
        </p:spPr>
        <p:txBody>
          <a:bodyPr wrap="square">
            <a:spAutoFit/>
          </a:bodyPr>
          <a:lstStyle/>
          <a:p>
            <a:r>
              <a:rPr lang="en-US" sz="3667" b="1" dirty="0">
                <a:latin typeface="Arial" panose="020B0604020202020204" pitchFamily="34" charset="0"/>
                <a:cs typeface="Arial" panose="020B0604020202020204" pitchFamily="34" charset="0"/>
              </a:rPr>
              <a:t>Figure 5. RNA expression of </a:t>
            </a:r>
            <a:r>
              <a:rPr lang="en-US" sz="3667" b="1" i="1" dirty="0" err="1">
                <a:latin typeface="Arial" panose="020B0604020202020204" pitchFamily="34" charset="0"/>
                <a:cs typeface="Arial" panose="020B0604020202020204" pitchFamily="34" charset="0"/>
              </a:rPr>
              <a:t>Ugcg</a:t>
            </a:r>
            <a:r>
              <a:rPr lang="en-US" sz="3667" b="1" dirty="0">
                <a:latin typeface="Arial" panose="020B0604020202020204" pitchFamily="34" charset="0"/>
                <a:cs typeface="Arial" panose="020B0604020202020204" pitchFamily="34" charset="0"/>
              </a:rPr>
              <a:t> and </a:t>
            </a:r>
            <a:r>
              <a:rPr lang="en-US" sz="3667" b="1" i="1" dirty="0">
                <a:latin typeface="Arial" panose="020B0604020202020204" pitchFamily="34" charset="0"/>
                <a:cs typeface="Arial" panose="020B0604020202020204" pitchFamily="34" charset="0"/>
              </a:rPr>
              <a:t>Sgms1</a:t>
            </a:r>
            <a:r>
              <a:rPr lang="en-US" sz="3667" b="1" dirty="0">
                <a:latin typeface="Arial" panose="020B0604020202020204" pitchFamily="34" charset="0"/>
                <a:cs typeface="Arial" panose="020B0604020202020204" pitchFamily="34" charset="0"/>
              </a:rPr>
              <a:t> after Gdf-1 treatment in AML cell lines</a:t>
            </a:r>
          </a:p>
        </p:txBody>
      </p:sp>
      <p:sp>
        <p:nvSpPr>
          <p:cNvPr id="27" name="Rectangle 26">
            <a:extLst>
              <a:ext uri="{FF2B5EF4-FFF2-40B4-BE49-F238E27FC236}">
                <a16:creationId xmlns:a16="http://schemas.microsoft.com/office/drawing/2014/main" id="{47DC0B44-BBCE-9B47-A28E-ECD9A0BA3683}"/>
              </a:ext>
            </a:extLst>
          </p:cNvPr>
          <p:cNvSpPr/>
          <p:nvPr/>
        </p:nvSpPr>
        <p:spPr>
          <a:xfrm>
            <a:off x="13361629" y="22432340"/>
            <a:ext cx="6602003" cy="2913939"/>
          </a:xfrm>
          <a:prstGeom prst="rect">
            <a:avLst/>
          </a:prstGeom>
        </p:spPr>
        <p:txBody>
          <a:bodyPr wrap="square">
            <a:spAutoFit/>
          </a:bodyPr>
          <a:lstStyle/>
          <a:p>
            <a:r>
              <a:rPr lang="en-US" sz="3667" b="1" dirty="0">
                <a:latin typeface="Arial" panose="020B0604020202020204" pitchFamily="34" charset="0"/>
                <a:cs typeface="Arial" panose="020B0604020202020204" pitchFamily="34" charset="0"/>
              </a:rPr>
              <a:t>Figure 3A. Colony-forming assay of  bone marrow samples in the  AML-MRC mice after Lip-C6 treatment</a:t>
            </a:r>
          </a:p>
          <a:p>
            <a:endParaRPr lang="en-US" sz="3667" b="1" dirty="0"/>
          </a:p>
        </p:txBody>
      </p:sp>
      <p:sp>
        <p:nvSpPr>
          <p:cNvPr id="44" name="TextBox 43">
            <a:extLst>
              <a:ext uri="{FF2B5EF4-FFF2-40B4-BE49-F238E27FC236}">
                <a16:creationId xmlns:a16="http://schemas.microsoft.com/office/drawing/2014/main" id="{0EE6B673-5AA8-9446-877B-F72E0DB9D320}"/>
              </a:ext>
            </a:extLst>
          </p:cNvPr>
          <p:cNvSpPr txBox="1"/>
          <p:nvPr/>
        </p:nvSpPr>
        <p:spPr>
          <a:xfrm>
            <a:off x="27054305" y="24456010"/>
            <a:ext cx="13161667" cy="1333570"/>
          </a:xfrm>
          <a:prstGeom prst="rect">
            <a:avLst/>
          </a:prstGeom>
          <a:noFill/>
        </p:spPr>
        <p:txBody>
          <a:bodyPr wrap="square" rtlCol="0">
            <a:spAutoFit/>
          </a:bodyPr>
          <a:lstStyle/>
          <a:p>
            <a:r>
              <a:rPr lang="en-US" sz="4033" b="1" dirty="0"/>
              <a:t>Recombinant Gdf-1 enhanced the </a:t>
            </a:r>
            <a:r>
              <a:rPr lang="en-US" sz="4033" b="1" i="1" dirty="0"/>
              <a:t>in vivo </a:t>
            </a:r>
            <a:r>
              <a:rPr lang="en-US" sz="4033" b="1" dirty="0"/>
              <a:t>efficacy of the standard-of-care AML therapeutic cytarabine </a:t>
            </a:r>
          </a:p>
        </p:txBody>
      </p:sp>
      <p:sp>
        <p:nvSpPr>
          <p:cNvPr id="28" name="Rectangle 27">
            <a:extLst>
              <a:ext uri="{FF2B5EF4-FFF2-40B4-BE49-F238E27FC236}">
                <a16:creationId xmlns:a16="http://schemas.microsoft.com/office/drawing/2014/main" id="{72964417-1769-0841-9E70-8861C908614A}"/>
              </a:ext>
            </a:extLst>
          </p:cNvPr>
          <p:cNvSpPr/>
          <p:nvPr/>
        </p:nvSpPr>
        <p:spPr>
          <a:xfrm>
            <a:off x="26983105" y="33548202"/>
            <a:ext cx="20116800" cy="656655"/>
          </a:xfrm>
          <a:prstGeom prst="rect">
            <a:avLst/>
          </a:prstGeom>
        </p:spPr>
        <p:txBody>
          <a:bodyPr>
            <a:spAutoFit/>
          </a:bodyPr>
          <a:lstStyle/>
          <a:p>
            <a:r>
              <a:rPr lang="en-US" sz="3667" b="1" dirty="0">
                <a:latin typeface="Arial" panose="020B0604020202020204" pitchFamily="34" charset="0"/>
                <a:cs typeface="Arial" panose="020B0604020202020204" pitchFamily="34" charset="0"/>
              </a:rPr>
              <a:t>Figure 6. Survival curve of C1498 engrafted mice </a:t>
            </a:r>
            <a:endParaRPr lang="en-US" sz="3667" dirty="0"/>
          </a:p>
        </p:txBody>
      </p:sp>
      <p:pic>
        <p:nvPicPr>
          <p:cNvPr id="5" name="Picture 4">
            <a:extLst>
              <a:ext uri="{FF2B5EF4-FFF2-40B4-BE49-F238E27FC236}">
                <a16:creationId xmlns:a16="http://schemas.microsoft.com/office/drawing/2014/main" id="{A1B742B0-F7A1-BB49-9535-107A4D959442}"/>
              </a:ext>
            </a:extLst>
          </p:cNvPr>
          <p:cNvPicPr>
            <a:picLocks noChangeAspect="1"/>
          </p:cNvPicPr>
          <p:nvPr/>
        </p:nvPicPr>
        <p:blipFill rotWithShape="1">
          <a:blip r:embed="rId9"/>
          <a:srcRect t="13571"/>
          <a:stretch/>
        </p:blipFill>
        <p:spPr>
          <a:xfrm>
            <a:off x="13207111" y="25038326"/>
            <a:ext cx="6704900" cy="5274061"/>
          </a:xfrm>
          <a:prstGeom prst="rect">
            <a:avLst/>
          </a:prstGeom>
        </p:spPr>
      </p:pic>
      <p:pic>
        <p:nvPicPr>
          <p:cNvPr id="10" name="Picture 9">
            <a:extLst>
              <a:ext uri="{FF2B5EF4-FFF2-40B4-BE49-F238E27FC236}">
                <a16:creationId xmlns:a16="http://schemas.microsoft.com/office/drawing/2014/main" id="{0D82393E-6A29-1E49-9B56-13180D7E7171}"/>
              </a:ext>
            </a:extLst>
          </p:cNvPr>
          <p:cNvPicPr>
            <a:picLocks noChangeAspect="1"/>
          </p:cNvPicPr>
          <p:nvPr/>
        </p:nvPicPr>
        <p:blipFill>
          <a:blip r:embed="rId10"/>
          <a:stretch>
            <a:fillRect/>
          </a:stretch>
        </p:blipFill>
        <p:spPr>
          <a:xfrm>
            <a:off x="13181819" y="17313855"/>
            <a:ext cx="6891683" cy="4847260"/>
          </a:xfrm>
          <a:prstGeom prst="rect">
            <a:avLst/>
          </a:prstGeom>
        </p:spPr>
      </p:pic>
      <p:sp>
        <p:nvSpPr>
          <p:cNvPr id="37" name="Rectangle 36">
            <a:extLst>
              <a:ext uri="{FF2B5EF4-FFF2-40B4-BE49-F238E27FC236}">
                <a16:creationId xmlns:a16="http://schemas.microsoft.com/office/drawing/2014/main" id="{8C827CEC-C765-4A4D-A04E-5D357FC66947}"/>
              </a:ext>
            </a:extLst>
          </p:cNvPr>
          <p:cNvSpPr/>
          <p:nvPr/>
        </p:nvSpPr>
        <p:spPr>
          <a:xfrm>
            <a:off x="13062966" y="30627810"/>
            <a:ext cx="7420078" cy="1785297"/>
          </a:xfrm>
          <a:prstGeom prst="rect">
            <a:avLst/>
          </a:prstGeom>
        </p:spPr>
        <p:txBody>
          <a:bodyPr wrap="square">
            <a:spAutoFit/>
          </a:bodyPr>
          <a:lstStyle/>
          <a:p>
            <a:r>
              <a:rPr lang="en-US" sz="3667" b="1" dirty="0">
                <a:latin typeface="Arial" panose="020B0604020202020204" pitchFamily="34" charset="0"/>
                <a:cs typeface="Arial" panose="020B0604020202020204" pitchFamily="34" charset="0"/>
              </a:rPr>
              <a:t>Figure 3B. Flow cytometry of bone marrow samples in the AML-MRC mice</a:t>
            </a:r>
            <a:endParaRPr lang="en-US" sz="3667" b="1" dirty="0"/>
          </a:p>
        </p:txBody>
      </p:sp>
      <p:sp>
        <p:nvSpPr>
          <p:cNvPr id="15" name="Rectangle 14">
            <a:extLst>
              <a:ext uri="{FF2B5EF4-FFF2-40B4-BE49-F238E27FC236}">
                <a16:creationId xmlns:a16="http://schemas.microsoft.com/office/drawing/2014/main" id="{BC85B9D8-9DB2-B245-8A3D-0D07DB72CCC3}"/>
              </a:ext>
            </a:extLst>
          </p:cNvPr>
          <p:cNvSpPr/>
          <p:nvPr/>
        </p:nvSpPr>
        <p:spPr>
          <a:xfrm>
            <a:off x="20093207" y="17222927"/>
            <a:ext cx="5637868" cy="14865608"/>
          </a:xfrm>
          <a:prstGeom prst="rect">
            <a:avLst/>
          </a:prstGeom>
        </p:spPr>
        <p:txBody>
          <a:bodyPr wrap="square">
            <a:spAutoFit/>
          </a:bodyPr>
          <a:lstStyle/>
          <a:p>
            <a:r>
              <a:rPr lang="en-US" sz="4000" dirty="0">
                <a:ea typeface="DengXian" panose="02010600030101010101" pitchFamily="2" charset="-122"/>
                <a:cs typeface="Times New Roman" panose="02020603050405020304" pitchFamily="18" charset="0"/>
              </a:rPr>
              <a:t>Apoptosis was evaluated in patient AML samples exposed to 20 </a:t>
            </a:r>
            <a:r>
              <a:rPr lang="en-US" sz="4000" dirty="0" err="1">
                <a:ea typeface="DengXian" panose="02010600030101010101" pitchFamily="2" charset="-122"/>
                <a:cs typeface="Times New Roman" panose="02020603050405020304" pitchFamily="18" charset="0"/>
              </a:rPr>
              <a:t>μM</a:t>
            </a:r>
            <a:r>
              <a:rPr lang="en-US" sz="4000" dirty="0">
                <a:ea typeface="DengXian" panose="02010600030101010101" pitchFamily="2" charset="-122"/>
                <a:cs typeface="Times New Roman" panose="02020603050405020304" pitchFamily="18" charset="0"/>
              </a:rPr>
              <a:t> </a:t>
            </a:r>
            <a:r>
              <a:rPr lang="en-US" sz="4000" dirty="0" err="1">
                <a:ea typeface="DengXian" panose="02010600030101010101" pitchFamily="2" charset="-122"/>
                <a:cs typeface="Times New Roman" panose="02020603050405020304" pitchFamily="18" charset="0"/>
              </a:rPr>
              <a:t>nanoliposomal</a:t>
            </a:r>
            <a:r>
              <a:rPr lang="en-US" sz="4000" dirty="0">
                <a:ea typeface="DengXian" panose="02010600030101010101" pitchFamily="2" charset="-122"/>
                <a:cs typeface="Times New Roman" panose="02020603050405020304" pitchFamily="18" charset="0"/>
              </a:rPr>
              <a:t> C6-ceramide (Lip-C6) for 48 hours. Lip-C6 substantially interfered with the colony-forming capacity of isolated bone marrow cells from transgenic AML-MRC mice, but not from transgenic De Novo AML (DN-AML) mice and wild-type controls. Similarly, Lip-C6 and GDF1 </a:t>
            </a:r>
            <a:r>
              <a:rPr lang="en-US" sz="4000" i="1" dirty="0">
                <a:ea typeface="DengXian" panose="02010600030101010101" pitchFamily="2" charset="-122"/>
                <a:cs typeface="Times New Roman" panose="02020603050405020304" pitchFamily="18" charset="0"/>
              </a:rPr>
              <a:t>in vivo </a:t>
            </a:r>
            <a:r>
              <a:rPr lang="en-US" sz="4000" dirty="0">
                <a:ea typeface="DengXian" panose="02010600030101010101" pitchFamily="2" charset="-122"/>
                <a:cs typeface="Times New Roman" panose="02020603050405020304" pitchFamily="18" charset="0"/>
              </a:rPr>
              <a:t>treatment significantly reduced detectable leukemia in AML-MRC transgenic mice. Overall, these results showed that samples of AML-MRC are uniquely sensitive to Lip-C6 or GDF1 monotherapy.</a:t>
            </a:r>
            <a:endParaRPr lang="en-US" sz="4000" dirty="0">
              <a:effectLst/>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070926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TotalTime>
  <Words>1210</Words>
  <Application>Microsoft Macintosh PowerPoint</Application>
  <PresentationFormat>Custom</PresentationFormat>
  <Paragraphs>82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DengXian</vt:lpstr>
      <vt:lpstr>DengXian</vt:lpstr>
      <vt:lpstr>Arial</vt:lpstr>
      <vt:lpstr>Calibri</vt:lpstr>
      <vt:lpstr>Calibri Light</vt:lpstr>
      <vt:lpstr>Times New Roman</vt:lpstr>
      <vt:lpstr>Verdana</vt:lpstr>
      <vt:lpstr>Office Theme</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王 维媛</dc:creator>
  <cp:lastModifiedBy>王 维媛</cp:lastModifiedBy>
  <cp:revision>23</cp:revision>
  <dcterms:created xsi:type="dcterms:W3CDTF">2019-07-25T12:23:18Z</dcterms:created>
  <dcterms:modified xsi:type="dcterms:W3CDTF">2019-07-26T20:57:12Z</dcterms:modified>
</cp:coreProperties>
</file>