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7"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270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8D"/>
    <a:srgbClr val="323EA9"/>
    <a:srgbClr val="E31ED2"/>
    <a:srgbClr val="669999"/>
    <a:srgbClr val="FF99CC"/>
    <a:srgbClr val="4CD24C"/>
    <a:srgbClr val="FF00FF"/>
    <a:srgbClr val="0035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D7B3B4-193F-4E53-B7E0-8AA89A780EE4}" v="20" dt="2022-11-25T18:28:58.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481" autoAdjust="0"/>
    <p:restoredTop sz="94660"/>
  </p:normalViewPr>
  <p:slideViewPr>
    <p:cSldViewPr snapToGrid="0">
      <p:cViewPr varScale="1">
        <p:scale>
          <a:sx n="23" d="100"/>
          <a:sy n="23" d="100"/>
        </p:scale>
        <p:origin x="2178" y="186"/>
      </p:cViewPr>
      <p:guideLst>
        <p:guide orient="horz" pos="10368"/>
        <p:guide pos="270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ADD3BD-AF8D-4313-B10A-DE2F9B9B64FD}" type="datetimeFigureOut">
              <a:rPr lang="en-US" smtClean="0"/>
              <a:t>3/30/2023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0D2D3C-C80D-43C9-AF6B-47BF6C17CBF5}" type="slidenum">
              <a:rPr lang="en-US" smtClean="0"/>
              <a:t>‹#›</a:t>
            </a:fld>
            <a:endParaRPr lang="en-US"/>
          </a:p>
        </p:txBody>
      </p:sp>
    </p:spTree>
    <p:extLst>
      <p:ext uri="{BB962C8B-B14F-4D97-AF65-F5344CB8AC3E}">
        <p14:creationId xmlns:p14="http://schemas.microsoft.com/office/powerpoint/2010/main" val="1251803102"/>
      </p:ext>
    </p:extLst>
  </p:cSld>
  <p:clrMap bg1="lt1" tx1="dk1" bg2="lt2" tx2="dk2" accent1="accent1" accent2="accent2" accent3="accent3" accent4="accent4" accent5="accent5" accent6="accent6" hlink="hlink" folHlink="folHlink"/>
  <p:notesStyle>
    <a:lvl1pPr marL="0" algn="l" defTabSz="3686861" rtl="0" eaLnBrk="1" latinLnBrk="0" hangingPunct="1">
      <a:defRPr sz="4838" kern="1200">
        <a:solidFill>
          <a:schemeClr val="tx1"/>
        </a:solidFill>
        <a:latin typeface="+mn-lt"/>
        <a:ea typeface="+mn-ea"/>
        <a:cs typeface="+mn-cs"/>
      </a:defRPr>
    </a:lvl1pPr>
    <a:lvl2pPr marL="1843430" algn="l" defTabSz="3686861" rtl="0" eaLnBrk="1" latinLnBrk="0" hangingPunct="1">
      <a:defRPr sz="4838" kern="1200">
        <a:solidFill>
          <a:schemeClr val="tx1"/>
        </a:solidFill>
        <a:latin typeface="+mn-lt"/>
        <a:ea typeface="+mn-ea"/>
        <a:cs typeface="+mn-cs"/>
      </a:defRPr>
    </a:lvl2pPr>
    <a:lvl3pPr marL="3686861" algn="l" defTabSz="3686861" rtl="0" eaLnBrk="1" latinLnBrk="0" hangingPunct="1">
      <a:defRPr sz="4838" kern="1200">
        <a:solidFill>
          <a:schemeClr val="tx1"/>
        </a:solidFill>
        <a:latin typeface="+mn-lt"/>
        <a:ea typeface="+mn-ea"/>
        <a:cs typeface="+mn-cs"/>
      </a:defRPr>
    </a:lvl3pPr>
    <a:lvl4pPr marL="5530291" algn="l" defTabSz="3686861" rtl="0" eaLnBrk="1" latinLnBrk="0" hangingPunct="1">
      <a:defRPr sz="4838" kern="1200">
        <a:solidFill>
          <a:schemeClr val="tx1"/>
        </a:solidFill>
        <a:latin typeface="+mn-lt"/>
        <a:ea typeface="+mn-ea"/>
        <a:cs typeface="+mn-cs"/>
      </a:defRPr>
    </a:lvl4pPr>
    <a:lvl5pPr marL="7373722" algn="l" defTabSz="3686861" rtl="0" eaLnBrk="1" latinLnBrk="0" hangingPunct="1">
      <a:defRPr sz="4838" kern="1200">
        <a:solidFill>
          <a:schemeClr val="tx1"/>
        </a:solidFill>
        <a:latin typeface="+mn-lt"/>
        <a:ea typeface="+mn-ea"/>
        <a:cs typeface="+mn-cs"/>
      </a:defRPr>
    </a:lvl5pPr>
    <a:lvl6pPr marL="9217152" algn="l" defTabSz="3686861" rtl="0" eaLnBrk="1" latinLnBrk="0" hangingPunct="1">
      <a:defRPr sz="4838" kern="1200">
        <a:solidFill>
          <a:schemeClr val="tx1"/>
        </a:solidFill>
        <a:latin typeface="+mn-lt"/>
        <a:ea typeface="+mn-ea"/>
        <a:cs typeface="+mn-cs"/>
      </a:defRPr>
    </a:lvl6pPr>
    <a:lvl7pPr marL="11060582" algn="l" defTabSz="3686861" rtl="0" eaLnBrk="1" latinLnBrk="0" hangingPunct="1">
      <a:defRPr sz="4838" kern="1200">
        <a:solidFill>
          <a:schemeClr val="tx1"/>
        </a:solidFill>
        <a:latin typeface="+mn-lt"/>
        <a:ea typeface="+mn-ea"/>
        <a:cs typeface="+mn-cs"/>
      </a:defRPr>
    </a:lvl7pPr>
    <a:lvl8pPr marL="12904013" algn="l" defTabSz="3686861" rtl="0" eaLnBrk="1" latinLnBrk="0" hangingPunct="1">
      <a:defRPr sz="4838" kern="1200">
        <a:solidFill>
          <a:schemeClr val="tx1"/>
        </a:solidFill>
        <a:latin typeface="+mn-lt"/>
        <a:ea typeface="+mn-ea"/>
        <a:cs typeface="+mn-cs"/>
      </a:defRPr>
    </a:lvl8pPr>
    <a:lvl9pPr marL="14747443" algn="l" defTabSz="3686861" rtl="0" eaLnBrk="1" latinLnBrk="0" hangingPunct="1">
      <a:defRPr sz="4838"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74F631-8572-43A1-AD69-1717A1D31380}"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1259151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74F631-8572-43A1-AD69-1717A1D31380}"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14122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74F631-8572-43A1-AD69-1717A1D31380}"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398180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74F631-8572-43A1-AD69-1717A1D31380}"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1939308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74F631-8572-43A1-AD69-1717A1D31380}"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736277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74F631-8572-43A1-AD69-1717A1D31380}"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3615393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74F631-8572-43A1-AD69-1717A1D31380}" type="datetimeFigureOut">
              <a:rPr lang="en-US" smtClean="0"/>
              <a:t>3/30/2023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2025708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74F631-8572-43A1-AD69-1717A1D31380}" type="datetimeFigureOut">
              <a:rPr lang="en-US" smtClean="0"/>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519895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74F631-8572-43A1-AD69-1717A1D31380}" type="datetimeFigureOut">
              <a:rPr lang="en-US" smtClean="0"/>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4000537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7474F631-8572-43A1-AD69-1717A1D31380}"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3668117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7474F631-8572-43A1-AD69-1717A1D31380}"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2466781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7474F631-8572-43A1-AD69-1717A1D31380}" type="datetimeFigureOut">
              <a:rPr lang="en-US" smtClean="0"/>
              <a:t>3/30/2023</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F3508BD5-B89A-412F-B6D2-B910233E0506}" type="slidenum">
              <a:rPr lang="en-US" smtClean="0"/>
              <a:t>‹#›</a:t>
            </a:fld>
            <a:endParaRPr lang="en-US"/>
          </a:p>
        </p:txBody>
      </p:sp>
    </p:spTree>
    <p:extLst>
      <p:ext uri="{BB962C8B-B14F-4D97-AF65-F5344CB8AC3E}">
        <p14:creationId xmlns:p14="http://schemas.microsoft.com/office/powerpoint/2010/main" val="15734127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Relationship Id="rId13" Type="http://schemas.openxmlformats.org/officeDocument/2006/relationships/image" Target="../media/image9.emf"/><Relationship Id="rId18" Type="http://schemas.openxmlformats.org/officeDocument/2006/relationships/oleObject" Target="../embeddings/oleObject4.bin"/><Relationship Id="rId26" Type="http://schemas.openxmlformats.org/officeDocument/2006/relationships/image" Target="../media/image19.emf"/><Relationship Id="rId3" Type="http://schemas.openxmlformats.org/officeDocument/2006/relationships/image" Target="../media/image2.tiff"/><Relationship Id="rId21" Type="http://schemas.openxmlformats.org/officeDocument/2006/relationships/image" Target="../media/image15.emf"/><Relationship Id="rId7" Type="http://schemas.openxmlformats.org/officeDocument/2006/relationships/image" Target="../media/image5.tiff"/><Relationship Id="rId12" Type="http://schemas.openxmlformats.org/officeDocument/2006/relationships/image" Target="../media/image8.emf"/><Relationship Id="rId17" Type="http://schemas.openxmlformats.org/officeDocument/2006/relationships/image" Target="../media/image12.emf"/><Relationship Id="rId25" Type="http://schemas.openxmlformats.org/officeDocument/2006/relationships/image" Target="../media/image18.emf"/><Relationship Id="rId2" Type="http://schemas.openxmlformats.org/officeDocument/2006/relationships/image" Target="../media/image1.jpg"/><Relationship Id="rId16" Type="http://schemas.openxmlformats.org/officeDocument/2006/relationships/image" Target="../media/image11.emf"/><Relationship Id="rId20" Type="http://schemas.openxmlformats.org/officeDocument/2006/relationships/image" Target="../media/image14.tif"/><Relationship Id="rId29" Type="http://schemas.openxmlformats.org/officeDocument/2006/relationships/image" Target="../media/image21.emf"/><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oleObject" Target="../embeddings/oleObject2.bin"/><Relationship Id="rId24" Type="http://schemas.openxmlformats.org/officeDocument/2006/relationships/image" Target="../media/image17.emf"/><Relationship Id="rId5" Type="http://schemas.openxmlformats.org/officeDocument/2006/relationships/image" Target="../media/image4.png"/><Relationship Id="rId15" Type="http://schemas.openxmlformats.org/officeDocument/2006/relationships/image" Target="../media/image10.emf"/><Relationship Id="rId23" Type="http://schemas.openxmlformats.org/officeDocument/2006/relationships/oleObject" Target="../embeddings/oleObject5.bin"/><Relationship Id="rId28" Type="http://schemas.openxmlformats.org/officeDocument/2006/relationships/oleObject" Target="../embeddings/oleObject6.bin"/><Relationship Id="rId10" Type="http://schemas.openxmlformats.org/officeDocument/2006/relationships/image" Target="../media/image7.emf"/><Relationship Id="rId19" Type="http://schemas.openxmlformats.org/officeDocument/2006/relationships/image" Target="../media/image13.emf"/><Relationship Id="rId4" Type="http://schemas.openxmlformats.org/officeDocument/2006/relationships/image" Target="../media/image3.tiff"/><Relationship Id="rId9" Type="http://schemas.openxmlformats.org/officeDocument/2006/relationships/oleObject" Target="../embeddings/oleObject1.bin"/><Relationship Id="rId14" Type="http://schemas.openxmlformats.org/officeDocument/2006/relationships/oleObject" Target="../embeddings/oleObject3.bin"/><Relationship Id="rId22" Type="http://schemas.openxmlformats.org/officeDocument/2006/relationships/image" Target="../media/image16.tiff"/><Relationship Id="rId27" Type="http://schemas.openxmlformats.org/officeDocument/2006/relationships/image" Target="../media/image20.tif"/><Relationship Id="rId30"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0DAA2C-0DBC-488B-AAE5-5BA11984EC9A}"/>
              </a:ext>
            </a:extLst>
          </p:cNvPr>
          <p:cNvSpPr/>
          <p:nvPr/>
        </p:nvSpPr>
        <p:spPr>
          <a:xfrm>
            <a:off x="0" y="4151"/>
            <a:ext cx="43891200" cy="4138292"/>
          </a:xfrm>
          <a:prstGeom prst="rect">
            <a:avLst/>
          </a:prstGeom>
          <a:solidFill>
            <a:srgbClr val="002E8D"/>
          </a:solidFill>
          <a:ln w="2540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4DE1A51-C11D-4774-8C46-10BA8ACF26AC}"/>
              </a:ext>
            </a:extLst>
          </p:cNvPr>
          <p:cNvSpPr txBox="1"/>
          <p:nvPr/>
        </p:nvSpPr>
        <p:spPr>
          <a:xfrm>
            <a:off x="8020050" y="252335"/>
            <a:ext cx="28136850" cy="2308324"/>
          </a:xfrm>
          <a:prstGeom prst="rect">
            <a:avLst/>
          </a:prstGeom>
          <a:noFill/>
        </p:spPr>
        <p:txBody>
          <a:bodyPr wrap="square">
            <a:spAutoFit/>
          </a:bodyPr>
          <a:lstStyle/>
          <a:p>
            <a:pPr algn="ctr"/>
            <a:r>
              <a:rPr lang="en-US" sz="7200" b="1" i="0" dirty="0">
                <a:solidFill>
                  <a:schemeClr val="bg1"/>
                </a:solidFill>
                <a:effectLst/>
                <a:latin typeface="Times New Roman" panose="02020603050405020304" pitchFamily="18" charset="0"/>
                <a:cs typeface="Times New Roman" panose="02020603050405020304" pitchFamily="18" charset="0"/>
              </a:rPr>
              <a:t>Neuronal primary cilia regulate postnatal pyramidal cell positioning to the deep and superficial sublayers in the mouse cerebral cortex</a:t>
            </a:r>
            <a:endParaRPr lang="en-US" sz="7200" b="1"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3FC9979-F4BE-4FAD-A9CD-143CA8B71941}"/>
              </a:ext>
            </a:extLst>
          </p:cNvPr>
          <p:cNvSpPr txBox="1"/>
          <p:nvPr/>
        </p:nvSpPr>
        <p:spPr>
          <a:xfrm>
            <a:off x="9893413" y="2531139"/>
            <a:ext cx="25487443" cy="808619"/>
          </a:xfrm>
          <a:prstGeom prst="rect">
            <a:avLst/>
          </a:prstGeom>
          <a:noFill/>
        </p:spPr>
        <p:txBody>
          <a:bodyPr wrap="square">
            <a:spAutoFit/>
          </a:bodyPr>
          <a:lstStyle/>
          <a:p>
            <a:pPr marL="0" marR="0" algn="ctr">
              <a:lnSpc>
                <a:spcPct val="115000"/>
              </a:lnSpc>
              <a:spcBef>
                <a:spcPts val="0"/>
              </a:spcBef>
              <a:spcAft>
                <a:spcPts val="0"/>
              </a:spcAft>
            </a:pPr>
            <a:r>
              <a:rPr lang="en-US" sz="4400" dirty="0">
                <a:solidFill>
                  <a:schemeClr val="bg1"/>
                </a:solidFill>
                <a:effectLst/>
                <a:latin typeface="Times New Roman" panose="02020603050405020304" pitchFamily="18" charset="0"/>
                <a:ea typeface="Times New Roman" panose="02020603050405020304" pitchFamily="18" charset="0"/>
              </a:rPr>
              <a:t>Juan Yang</a:t>
            </a:r>
            <a:r>
              <a:rPr lang="en-US" sz="4400" baseline="30000" dirty="0">
                <a:solidFill>
                  <a:schemeClr val="bg1"/>
                </a:solidFill>
                <a:effectLst/>
                <a:latin typeface="Times New Roman" panose="02020603050405020304" pitchFamily="18" charset="0"/>
                <a:ea typeface="Times New Roman" panose="02020603050405020304" pitchFamily="18" charset="0"/>
              </a:rPr>
              <a:t>1</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Liyan</a:t>
            </a:r>
            <a:r>
              <a:rPr lang="en-US" sz="4400" dirty="0">
                <a:solidFill>
                  <a:schemeClr val="bg1"/>
                </a:solidFill>
                <a:effectLst/>
                <a:latin typeface="Times New Roman" panose="02020603050405020304" pitchFamily="18" charset="0"/>
                <a:ea typeface="Times New Roman" panose="02020603050405020304" pitchFamily="18" charset="0"/>
              </a:rPr>
              <a:t> Qiu</a:t>
            </a:r>
            <a:r>
              <a:rPr lang="en-US" sz="4400" baseline="30000" dirty="0">
                <a:solidFill>
                  <a:schemeClr val="bg1"/>
                </a:solidFill>
                <a:effectLst/>
                <a:latin typeface="Times New Roman" panose="02020603050405020304" pitchFamily="18" charset="0"/>
                <a:ea typeface="Times New Roman" panose="02020603050405020304" pitchFamily="18" charset="0"/>
              </a:rPr>
              <a:t>1</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Kostandina</a:t>
            </a:r>
            <a:r>
              <a:rPr lang="en-US" sz="4400" dirty="0">
                <a:solidFill>
                  <a:schemeClr val="bg1"/>
                </a:solidFill>
                <a:effectLst/>
                <a:latin typeface="Times New Roman" panose="02020603050405020304" pitchFamily="18" charset="0"/>
                <a:ea typeface="Times New Roman" panose="02020603050405020304" pitchFamily="18" charset="0"/>
              </a:rPr>
              <a:t> Bicja</a:t>
            </a:r>
            <a:r>
              <a:rPr lang="en-US" sz="4400" baseline="30000" dirty="0">
                <a:solidFill>
                  <a:schemeClr val="bg1"/>
                </a:solidFill>
                <a:effectLst/>
                <a:latin typeface="Times New Roman" panose="02020603050405020304" pitchFamily="18" charset="0"/>
                <a:ea typeface="Times New Roman" panose="02020603050405020304" pitchFamily="18" charset="0"/>
              </a:rPr>
              <a:t>1</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Soheila</a:t>
            </a:r>
            <a:r>
              <a:rPr lang="en-US" sz="4400" dirty="0">
                <a:solidFill>
                  <a:schemeClr val="bg1"/>
                </a:solidFill>
                <a:effectLst/>
                <a:latin typeface="Times New Roman" panose="02020603050405020304" pitchFamily="18" charset="0"/>
                <a:ea typeface="Times New Roman" panose="02020603050405020304" pitchFamily="18" charset="0"/>
              </a:rPr>
              <a:t> Mirhosseiniardakani</a:t>
            </a:r>
            <a:r>
              <a:rPr lang="en-US" sz="4400" baseline="30000" dirty="0">
                <a:solidFill>
                  <a:schemeClr val="bg1"/>
                </a:solidFill>
                <a:effectLst/>
                <a:latin typeface="Times New Roman" panose="02020603050405020304" pitchFamily="18" charset="0"/>
                <a:ea typeface="Times New Roman" panose="02020603050405020304" pitchFamily="18" charset="0"/>
              </a:rPr>
              <a:t>1</a:t>
            </a:r>
            <a:r>
              <a:rPr lang="en-US" sz="4400" dirty="0">
                <a:solidFill>
                  <a:schemeClr val="bg1"/>
                </a:solidFill>
                <a:effectLst/>
                <a:latin typeface="Times New Roman" panose="02020603050405020304" pitchFamily="18" charset="0"/>
                <a:ea typeface="Times New Roman" panose="02020603050405020304" pitchFamily="18" charset="0"/>
              </a:rPr>
              <a:t> and </a:t>
            </a:r>
            <a:r>
              <a:rPr lang="en-US" sz="4400" dirty="0" err="1">
                <a:solidFill>
                  <a:schemeClr val="bg1"/>
                </a:solidFill>
                <a:effectLst/>
                <a:latin typeface="Times New Roman" panose="02020603050405020304" pitchFamily="18" charset="0"/>
                <a:ea typeface="Times New Roman" panose="02020603050405020304" pitchFamily="18" charset="0"/>
              </a:rPr>
              <a:t>Xuanmao</a:t>
            </a:r>
            <a:r>
              <a:rPr lang="en-US" sz="4400" dirty="0">
                <a:solidFill>
                  <a:schemeClr val="bg1"/>
                </a:solidFill>
                <a:effectLst/>
                <a:latin typeface="Times New Roman" panose="02020603050405020304" pitchFamily="18" charset="0"/>
                <a:ea typeface="Times New Roman" panose="02020603050405020304" pitchFamily="18" charset="0"/>
              </a:rPr>
              <a:t> Chen</a:t>
            </a:r>
            <a:r>
              <a:rPr lang="en-US" sz="4400" baseline="30000" dirty="0">
                <a:solidFill>
                  <a:schemeClr val="bg1"/>
                </a:solidFill>
                <a:effectLst/>
                <a:latin typeface="Times New Roman" panose="02020603050405020304" pitchFamily="18" charset="0"/>
                <a:ea typeface="Times New Roman" panose="02020603050405020304" pitchFamily="18" charset="0"/>
              </a:rPr>
              <a:t>1,*</a:t>
            </a:r>
            <a:endParaRPr lang="en-US" sz="4400" dirty="0">
              <a:solidFill>
                <a:schemeClr val="bg1"/>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80509C35-BB66-4E85-9EF2-BBFE9538F638}"/>
              </a:ext>
            </a:extLst>
          </p:cNvPr>
          <p:cNvSpPr txBox="1"/>
          <p:nvPr/>
        </p:nvSpPr>
        <p:spPr>
          <a:xfrm>
            <a:off x="6423452" y="3265720"/>
            <a:ext cx="33985200" cy="707886"/>
          </a:xfrm>
          <a:prstGeom prst="rect">
            <a:avLst/>
          </a:prstGeom>
          <a:noFill/>
        </p:spPr>
        <p:txBody>
          <a:bodyPr wrap="square">
            <a:spAutoFit/>
          </a:bodyPr>
          <a:lstStyle/>
          <a:p>
            <a:pPr algn="ctr"/>
            <a:r>
              <a:rPr lang="en-US" sz="4000" baseline="30000" dirty="0">
                <a:solidFill>
                  <a:schemeClr val="bg1"/>
                </a:solidFill>
                <a:effectLst/>
                <a:latin typeface="Times New Roman" panose="02020603050405020304" pitchFamily="18" charset="0"/>
                <a:ea typeface="Times New Roman" panose="02020603050405020304" pitchFamily="18" charset="0"/>
              </a:rPr>
              <a:t>1 </a:t>
            </a:r>
            <a:r>
              <a:rPr lang="en-US" sz="4000" dirty="0">
                <a:solidFill>
                  <a:schemeClr val="bg1"/>
                </a:solidFill>
                <a:latin typeface="Times New Roman" panose="02020603050405020304" pitchFamily="18" charset="0"/>
                <a:cs typeface="Times New Roman" panose="02020603050405020304" pitchFamily="18" charset="0"/>
              </a:rPr>
              <a:t>Department of Molecular, Cellular, and Biomedical Sciences, College of Life Sciences and Agriculture, University of New Hampshire, Durham, NH, USA, 03824</a:t>
            </a:r>
          </a:p>
        </p:txBody>
      </p:sp>
      <p:pic>
        <p:nvPicPr>
          <p:cNvPr id="7" name="Picture 6">
            <a:extLst>
              <a:ext uri="{FF2B5EF4-FFF2-40B4-BE49-F238E27FC236}">
                <a16:creationId xmlns:a16="http://schemas.microsoft.com/office/drawing/2014/main" id="{5BDFA7B0-D1E4-4969-BBAB-3FBD7B3ED11D}"/>
              </a:ext>
            </a:extLst>
          </p:cNvPr>
          <p:cNvPicPr>
            <a:picLocks noChangeAspect="1"/>
          </p:cNvPicPr>
          <p:nvPr/>
        </p:nvPicPr>
        <p:blipFill>
          <a:blip r:embed="rId2"/>
          <a:stretch>
            <a:fillRect/>
          </a:stretch>
        </p:blipFill>
        <p:spPr>
          <a:xfrm>
            <a:off x="-10722" y="8811"/>
            <a:ext cx="4239822" cy="4112628"/>
          </a:xfrm>
          <a:prstGeom prst="rect">
            <a:avLst/>
          </a:prstGeom>
        </p:spPr>
      </p:pic>
      <p:sp>
        <p:nvSpPr>
          <p:cNvPr id="8" name="TextBox 7">
            <a:extLst>
              <a:ext uri="{FF2B5EF4-FFF2-40B4-BE49-F238E27FC236}">
                <a16:creationId xmlns:a16="http://schemas.microsoft.com/office/drawing/2014/main" id="{74C6F809-B2C6-4D8A-BABC-5EA80AE8372B}"/>
              </a:ext>
            </a:extLst>
          </p:cNvPr>
          <p:cNvSpPr txBox="1"/>
          <p:nvPr/>
        </p:nvSpPr>
        <p:spPr>
          <a:xfrm>
            <a:off x="752061" y="28042996"/>
            <a:ext cx="8671929" cy="4093428"/>
          </a:xfrm>
          <a:prstGeom prst="rect">
            <a:avLst/>
          </a:prstGeom>
          <a:noFill/>
        </p:spPr>
        <p:txBody>
          <a:bodyPr wrap="square">
            <a:spAutoFit/>
          </a:bodyPr>
          <a:lstStyle/>
          <a:p>
            <a:r>
              <a:rPr lang="en-US" sz="2600" b="1" dirty="0">
                <a:latin typeface="Times New Roman" panose="02020603050405020304" pitchFamily="18" charset="0"/>
                <a:cs typeface="Times New Roman" panose="02020603050405020304" pitchFamily="18" charset="0"/>
              </a:rPr>
              <a:t>Acknowledgements: </a:t>
            </a:r>
            <a:r>
              <a:rPr lang="en-US" sz="2600" dirty="0">
                <a:latin typeface="Times New Roman" panose="02020603050405020304" pitchFamily="18" charset="0"/>
                <a:cs typeface="Times New Roman" panose="02020603050405020304" pitchFamily="18" charset="0"/>
              </a:rPr>
              <a:t>This study is supported by National Institutes of Health Grants K01AG054729, P20GM113131-7006, R15MH126317, and R15MH125305; and UNH </a:t>
            </a:r>
            <a:r>
              <a:rPr lang="en-US" sz="2600" dirty="0" err="1">
                <a:latin typeface="Times New Roman" panose="02020603050405020304" pitchFamily="18" charset="0"/>
                <a:cs typeface="Times New Roman" panose="02020603050405020304" pitchFamily="18" charset="0"/>
              </a:rPr>
              <a:t>CoRE</a:t>
            </a:r>
            <a:r>
              <a:rPr lang="en-US" sz="2600" dirty="0">
                <a:latin typeface="Times New Roman" panose="02020603050405020304" pitchFamily="18" charset="0"/>
                <a:cs typeface="Times New Roman" panose="02020603050405020304" pitchFamily="18" charset="0"/>
              </a:rPr>
              <a:t> PRP awards, and Cole Neuroscience and Behavioral Faculty Research Awards to X.C.; J. Y. is supported by a Summer TA Research Fellowship (STAF) and a Dissertation Year Fellowship (DYF) from UNH Graduate School.</a:t>
            </a:r>
            <a:r>
              <a:rPr lang="en-US" sz="2600" i="1"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This work is also </a:t>
            </a:r>
            <a:r>
              <a:rPr lang="en-US" sz="2600" b="1" dirty="0">
                <a:latin typeface="Times New Roman" panose="02020603050405020304" pitchFamily="18" charset="0"/>
                <a:cs typeface="Times New Roman" panose="02020603050405020304" pitchFamily="18" charset="0"/>
              </a:rPr>
              <a:t>s</a:t>
            </a:r>
            <a:r>
              <a:rPr lang="en-US" sz="2600" dirty="0">
                <a:latin typeface="Times New Roman" panose="02020603050405020304" pitchFamily="18" charset="0"/>
                <a:cs typeface="Times New Roman" panose="02020603050405020304" pitchFamily="18" charset="0"/>
              </a:rPr>
              <a:t>upported by an Institutional Development Award (</a:t>
            </a:r>
            <a:r>
              <a:rPr lang="en-US" sz="2600" dirty="0" err="1">
                <a:latin typeface="Times New Roman" panose="02020603050405020304" pitchFamily="18" charset="0"/>
                <a:cs typeface="Times New Roman" panose="02020603050405020304" pitchFamily="18" charset="0"/>
              </a:rPr>
              <a:t>IDeA</a:t>
            </a:r>
            <a:r>
              <a:rPr lang="en-US" sz="2600" dirty="0">
                <a:latin typeface="Times New Roman" panose="02020603050405020304" pitchFamily="18" charset="0"/>
                <a:cs typeface="Times New Roman" panose="02020603050405020304" pitchFamily="18" charset="0"/>
              </a:rPr>
              <a:t>) from the National Institute of General Medical Sciences of the NIH under grant number </a:t>
            </a:r>
            <a:r>
              <a:rPr lang="en-US" sz="2600" dirty="0">
                <a:solidFill>
                  <a:srgbClr val="000000"/>
                </a:solidFill>
                <a:latin typeface="Times New Roman" panose="02020603050405020304" pitchFamily="18" charset="0"/>
                <a:cs typeface="Times New Roman" panose="02020603050405020304" pitchFamily="18" charset="0"/>
              </a:rPr>
              <a:t>P20GM113131.</a:t>
            </a:r>
            <a:endParaRPr lang="en-US" sz="26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4B62E49-CF82-43A0-A6CD-EED639F42972}"/>
              </a:ext>
            </a:extLst>
          </p:cNvPr>
          <p:cNvSpPr txBox="1"/>
          <p:nvPr/>
        </p:nvSpPr>
        <p:spPr>
          <a:xfrm>
            <a:off x="723965" y="4417965"/>
            <a:ext cx="8763541" cy="707886"/>
          </a:xfrm>
          <a:prstGeom prst="rect">
            <a:avLst/>
          </a:prstGeom>
          <a:solidFill>
            <a:schemeClr val="accent1">
              <a:lumMod val="60000"/>
              <a:lumOff val="40000"/>
            </a:schemeClr>
          </a:solid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Introduction</a:t>
            </a:r>
          </a:p>
        </p:txBody>
      </p:sp>
      <p:sp>
        <p:nvSpPr>
          <p:cNvPr id="12" name="TextBox 11">
            <a:extLst>
              <a:ext uri="{FF2B5EF4-FFF2-40B4-BE49-F238E27FC236}">
                <a16:creationId xmlns:a16="http://schemas.microsoft.com/office/drawing/2014/main" id="{0D1469DC-D995-4A79-B386-7C3708831D55}"/>
              </a:ext>
            </a:extLst>
          </p:cNvPr>
          <p:cNvSpPr txBox="1"/>
          <p:nvPr/>
        </p:nvSpPr>
        <p:spPr>
          <a:xfrm>
            <a:off x="756802" y="17327992"/>
            <a:ext cx="8671929" cy="707886"/>
          </a:xfrm>
          <a:prstGeom prst="rect">
            <a:avLst/>
          </a:prstGeom>
          <a:solidFill>
            <a:schemeClr val="accent1">
              <a:lumMod val="60000"/>
              <a:lumOff val="40000"/>
            </a:schemeClr>
          </a:solid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Methods</a:t>
            </a:r>
          </a:p>
        </p:txBody>
      </p:sp>
      <p:sp>
        <p:nvSpPr>
          <p:cNvPr id="13" name="TextBox 12">
            <a:extLst>
              <a:ext uri="{FF2B5EF4-FFF2-40B4-BE49-F238E27FC236}">
                <a16:creationId xmlns:a16="http://schemas.microsoft.com/office/drawing/2014/main" id="{9E3A5564-F188-49D6-80BD-77F1BA3BD298}"/>
              </a:ext>
            </a:extLst>
          </p:cNvPr>
          <p:cNvSpPr txBox="1"/>
          <p:nvPr/>
        </p:nvSpPr>
        <p:spPr>
          <a:xfrm>
            <a:off x="736849" y="20312111"/>
            <a:ext cx="8671929" cy="707886"/>
          </a:xfrm>
          <a:prstGeom prst="rect">
            <a:avLst/>
          </a:prstGeom>
          <a:solidFill>
            <a:schemeClr val="accent1">
              <a:lumMod val="60000"/>
              <a:lumOff val="40000"/>
            </a:schemeClr>
          </a:solid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Conclusions &amp; Significance</a:t>
            </a:r>
          </a:p>
        </p:txBody>
      </p:sp>
      <p:sp>
        <p:nvSpPr>
          <p:cNvPr id="19" name="TextBox 18">
            <a:extLst>
              <a:ext uri="{FF2B5EF4-FFF2-40B4-BE49-F238E27FC236}">
                <a16:creationId xmlns:a16="http://schemas.microsoft.com/office/drawing/2014/main" id="{6BC7C653-ABAE-4CDE-A153-2293BB5F2EE5}"/>
              </a:ext>
            </a:extLst>
          </p:cNvPr>
          <p:cNvSpPr txBox="1"/>
          <p:nvPr/>
        </p:nvSpPr>
        <p:spPr>
          <a:xfrm>
            <a:off x="700600" y="21087352"/>
            <a:ext cx="8649818" cy="7017306"/>
          </a:xfrm>
          <a:prstGeom prst="rect">
            <a:avLst/>
          </a:prstGeom>
          <a:noFill/>
        </p:spPr>
        <p:txBody>
          <a:bodyPr wrap="square">
            <a:spAutoFit/>
          </a:bodyPr>
          <a:lstStyle/>
          <a:p>
            <a:pPr marL="514350" indent="-514350">
              <a:buAutoNum type="arabicParenR"/>
            </a:pPr>
            <a:r>
              <a:rPr lang="en-US" sz="3000" b="1" dirty="0">
                <a:latin typeface="Times New Roman" panose="02020603050405020304" pitchFamily="18" charset="0"/>
                <a:cs typeface="Times New Roman" panose="02020603050405020304" pitchFamily="18" charset="0"/>
              </a:rPr>
              <a:t>The orientation pattern of primary cilia is correlated with the compact and loose laminar cortical structure.</a:t>
            </a:r>
          </a:p>
          <a:p>
            <a:pPr marL="514350" indent="-514350">
              <a:buAutoNum type="arabicParenR"/>
            </a:pPr>
            <a:r>
              <a:rPr lang="en-US" sz="3000" b="1" dirty="0">
                <a:latin typeface="Times New Roman" panose="02020603050405020304" pitchFamily="18" charset="0"/>
                <a:cs typeface="Times New Roman" panose="02020603050405020304" pitchFamily="18" charset="0"/>
              </a:rPr>
              <a:t>We have identified an atypical “reverse movement” of late-born CA1 and cortical pyramidal neurons for cell positioning. This reverse movement may delay neuronal maturation and the formation of synaptic connectivity.</a:t>
            </a:r>
          </a:p>
          <a:p>
            <a:pPr marL="514350" indent="-514350">
              <a:buAutoNum type="arabicParenR"/>
            </a:pPr>
            <a:r>
              <a:rPr lang="en-US" sz="3000" b="1" dirty="0">
                <a:latin typeface="Times New Roman" panose="02020603050405020304" pitchFamily="18" charset="0"/>
                <a:cs typeface="Times New Roman" panose="02020603050405020304" pitchFamily="18" charset="0"/>
              </a:rPr>
              <a:t>Primary cilia modulate pyramidal neuronal positioning in the deep and superficial sublayers postnatally.</a:t>
            </a:r>
          </a:p>
          <a:p>
            <a:pPr marL="514350" indent="-514350">
              <a:buAutoNum type="arabicParenR"/>
            </a:pPr>
            <a:r>
              <a:rPr lang="en-US" sz="3000" b="1" dirty="0">
                <a:latin typeface="Times New Roman" panose="02020603050405020304" pitchFamily="18" charset="0"/>
                <a:cs typeface="Times New Roman" panose="02020603050405020304" pitchFamily="18" charset="0"/>
              </a:rPr>
              <a:t>Forebrain-specific cilia KO exhibit </a:t>
            </a:r>
            <a:r>
              <a:rPr lang="en-US" sz="3000" b="1" dirty="0" err="1">
                <a:latin typeface="Times New Roman" panose="02020603050405020304" pitchFamily="18" charset="0"/>
                <a:cs typeface="Times New Roman" panose="02020603050405020304" pitchFamily="18" charset="0"/>
              </a:rPr>
              <a:t>megalencephaly</a:t>
            </a:r>
            <a:r>
              <a:rPr lang="en-US" sz="3000" b="1" dirty="0">
                <a:latin typeface="Times New Roman" panose="02020603050405020304" pitchFamily="18" charset="0"/>
                <a:cs typeface="Times New Roman" panose="02020603050405020304" pitchFamily="18" charset="0"/>
              </a:rPr>
              <a:t> and altered lamina structure. </a:t>
            </a:r>
          </a:p>
        </p:txBody>
      </p:sp>
      <p:sp>
        <p:nvSpPr>
          <p:cNvPr id="20" name="TextBox 19">
            <a:extLst>
              <a:ext uri="{FF2B5EF4-FFF2-40B4-BE49-F238E27FC236}">
                <a16:creationId xmlns:a16="http://schemas.microsoft.com/office/drawing/2014/main" id="{003BDE1A-6D80-4571-BB67-633F6C813381}"/>
              </a:ext>
            </a:extLst>
          </p:cNvPr>
          <p:cNvSpPr txBox="1"/>
          <p:nvPr/>
        </p:nvSpPr>
        <p:spPr>
          <a:xfrm>
            <a:off x="9972997" y="4398973"/>
            <a:ext cx="13456860" cy="707886"/>
          </a:xfrm>
          <a:prstGeom prst="rect">
            <a:avLst/>
          </a:prstGeom>
          <a:solidFill>
            <a:schemeClr val="accent1">
              <a:lumMod val="60000"/>
              <a:lumOff val="40000"/>
            </a:schemeClr>
          </a:solid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Fig. 1 Cilia Orientation &amp; Brain Structure</a:t>
            </a:r>
          </a:p>
        </p:txBody>
      </p:sp>
      <p:sp>
        <p:nvSpPr>
          <p:cNvPr id="21" name="TextBox 20">
            <a:extLst>
              <a:ext uri="{FF2B5EF4-FFF2-40B4-BE49-F238E27FC236}">
                <a16:creationId xmlns:a16="http://schemas.microsoft.com/office/drawing/2014/main" id="{ED283C36-744D-46C7-8375-F5B6578ADCBB}"/>
              </a:ext>
            </a:extLst>
          </p:cNvPr>
          <p:cNvSpPr txBox="1"/>
          <p:nvPr/>
        </p:nvSpPr>
        <p:spPr>
          <a:xfrm>
            <a:off x="9781878" y="18616081"/>
            <a:ext cx="15889663" cy="707886"/>
          </a:xfrm>
          <a:prstGeom prst="rect">
            <a:avLst/>
          </a:prstGeom>
          <a:solidFill>
            <a:schemeClr val="accent1">
              <a:lumMod val="60000"/>
              <a:lumOff val="40000"/>
            </a:schemeClr>
          </a:solid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Fig. 3 Reverse Movement </a:t>
            </a:r>
            <a:r>
              <a:rPr lang="en-US" sz="4000" b="1" i="1" dirty="0">
                <a:latin typeface="Times New Roman" panose="02020603050405020304" pitchFamily="18" charset="0"/>
                <a:cs typeface="Times New Roman" panose="02020603050405020304" pitchFamily="18" charset="0"/>
              </a:rPr>
              <a:t>vs</a:t>
            </a:r>
            <a:r>
              <a:rPr lang="en-US" sz="4000" b="1" dirty="0">
                <a:latin typeface="Times New Roman" panose="02020603050405020304" pitchFamily="18" charset="0"/>
                <a:cs typeface="Times New Roman" panose="02020603050405020304" pitchFamily="18" charset="0"/>
              </a:rPr>
              <a:t> Saltatory Migration</a:t>
            </a:r>
          </a:p>
        </p:txBody>
      </p:sp>
      <p:sp>
        <p:nvSpPr>
          <p:cNvPr id="22" name="TextBox 21">
            <a:extLst>
              <a:ext uri="{FF2B5EF4-FFF2-40B4-BE49-F238E27FC236}">
                <a16:creationId xmlns:a16="http://schemas.microsoft.com/office/drawing/2014/main" id="{9BB097A4-D8C1-4DAD-BB5A-4ED1A75F76B8}"/>
              </a:ext>
            </a:extLst>
          </p:cNvPr>
          <p:cNvSpPr txBox="1"/>
          <p:nvPr/>
        </p:nvSpPr>
        <p:spPr>
          <a:xfrm>
            <a:off x="23802033" y="4398810"/>
            <a:ext cx="19620022" cy="714196"/>
          </a:xfrm>
          <a:prstGeom prst="rect">
            <a:avLst/>
          </a:prstGeom>
          <a:solidFill>
            <a:schemeClr val="accent1">
              <a:lumMod val="60000"/>
              <a:lumOff val="40000"/>
            </a:schemeClr>
          </a:solid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Fig. 2 Ciliation Timing &amp; Neuronal Maturation</a:t>
            </a:r>
          </a:p>
        </p:txBody>
      </p:sp>
      <p:sp>
        <p:nvSpPr>
          <p:cNvPr id="25" name="TextBox 24">
            <a:extLst>
              <a:ext uri="{FF2B5EF4-FFF2-40B4-BE49-F238E27FC236}">
                <a16:creationId xmlns:a16="http://schemas.microsoft.com/office/drawing/2014/main" id="{75600A50-CC57-47EB-A347-B4DBB5AAEBC6}"/>
              </a:ext>
            </a:extLst>
          </p:cNvPr>
          <p:cNvSpPr txBox="1"/>
          <p:nvPr/>
        </p:nvSpPr>
        <p:spPr>
          <a:xfrm>
            <a:off x="26061661" y="18606354"/>
            <a:ext cx="17308430" cy="709355"/>
          </a:xfrm>
          <a:prstGeom prst="rect">
            <a:avLst/>
          </a:prstGeom>
          <a:solidFill>
            <a:schemeClr val="accent1">
              <a:lumMod val="60000"/>
              <a:lumOff val="40000"/>
            </a:schemeClr>
          </a:solid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Fig. 4 Forebrain Cilia KO &amp; </a:t>
            </a:r>
            <a:r>
              <a:rPr lang="en-US" sz="4000" b="1" dirty="0" err="1">
                <a:solidFill>
                  <a:srgbClr val="000000"/>
                </a:solidFill>
                <a:latin typeface="Times New Roman" panose="02020603050405020304" pitchFamily="18" charset="0"/>
                <a:cs typeface="Times New Roman" panose="02020603050405020304" pitchFamily="18" charset="0"/>
              </a:rPr>
              <a:t>M</a:t>
            </a:r>
            <a:r>
              <a:rPr lang="en-US" sz="4000" b="1" dirty="0" err="1">
                <a:solidFill>
                  <a:srgbClr val="000000"/>
                </a:solidFill>
                <a:latin typeface="Times New Roman" panose="02020603050405020304" pitchFamily="18" charset="0"/>
                <a:ea typeface="Times New Roman" panose="02020603050405020304" pitchFamily="18" charset="0"/>
              </a:rPr>
              <a:t>egalencephaly</a:t>
            </a:r>
            <a:endParaRPr lang="en-US" sz="4000" b="1" dirty="0">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A34F4CED-1A93-43AF-84B8-5A840C1258F4}"/>
              </a:ext>
            </a:extLst>
          </p:cNvPr>
          <p:cNvCxnSpPr>
            <a:cxnSpLocks/>
          </p:cNvCxnSpPr>
          <p:nvPr/>
        </p:nvCxnSpPr>
        <p:spPr>
          <a:xfrm>
            <a:off x="28851264" y="25879792"/>
            <a:ext cx="2374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AB43224-CEA0-4B4C-8E16-06895FA56A59}"/>
              </a:ext>
            </a:extLst>
          </p:cNvPr>
          <p:cNvCxnSpPr>
            <a:cxnSpLocks/>
          </p:cNvCxnSpPr>
          <p:nvPr/>
        </p:nvCxnSpPr>
        <p:spPr>
          <a:xfrm>
            <a:off x="27647675" y="26020647"/>
            <a:ext cx="2450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39F7A6A-DB38-4408-9491-032C78F3229C}"/>
              </a:ext>
            </a:extLst>
          </p:cNvPr>
          <p:cNvSpPr txBox="1"/>
          <p:nvPr/>
        </p:nvSpPr>
        <p:spPr>
          <a:xfrm>
            <a:off x="27514988" y="25796765"/>
            <a:ext cx="483076" cy="261610"/>
          </a:xfrm>
          <a:prstGeom prst="rect">
            <a:avLst/>
          </a:prstGeom>
          <a:noFill/>
        </p:spPr>
        <p:txBody>
          <a:bodyPr wrap="square" rtlCol="0">
            <a:spAutoFit/>
          </a:bodyPr>
          <a:lstStyle/>
          <a:p>
            <a:pPr algn="ctr"/>
            <a:r>
              <a:rPr lang="en-US" sz="1100" dirty="0">
                <a:latin typeface="Times New Roman" panose="02020603050405020304" pitchFamily="18" charset="0"/>
                <a:cs typeface="Times New Roman" panose="02020603050405020304" pitchFamily="18" charset="0"/>
              </a:rPr>
              <a:t>N.S</a:t>
            </a:r>
          </a:p>
        </p:txBody>
      </p:sp>
      <p:sp>
        <p:nvSpPr>
          <p:cNvPr id="32" name="TextBox 31">
            <a:extLst>
              <a:ext uri="{FF2B5EF4-FFF2-40B4-BE49-F238E27FC236}">
                <a16:creationId xmlns:a16="http://schemas.microsoft.com/office/drawing/2014/main" id="{D29A7E10-114F-4CAC-A24E-13FAB2934006}"/>
              </a:ext>
            </a:extLst>
          </p:cNvPr>
          <p:cNvSpPr txBox="1"/>
          <p:nvPr/>
        </p:nvSpPr>
        <p:spPr>
          <a:xfrm>
            <a:off x="28731117" y="25665185"/>
            <a:ext cx="477768" cy="307777"/>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a:t>
            </a:r>
          </a:p>
        </p:txBody>
      </p:sp>
      <p:pic>
        <p:nvPicPr>
          <p:cNvPr id="49" name="Picture 48" descr="A screenshot of a map&#10;&#10;Description automatically generated with medium confidence">
            <a:extLst>
              <a:ext uri="{FF2B5EF4-FFF2-40B4-BE49-F238E27FC236}">
                <a16:creationId xmlns:a16="http://schemas.microsoft.com/office/drawing/2014/main" id="{6A9A896E-6270-481F-AC7A-5B73E4026CB8}"/>
              </a:ext>
            </a:extLst>
          </p:cNvPr>
          <p:cNvPicPr>
            <a:picLocks noChangeAspect="1"/>
          </p:cNvPicPr>
          <p:nvPr/>
        </p:nvPicPr>
        <p:blipFill rotWithShape="1">
          <a:blip r:embed="rId3">
            <a:extLst>
              <a:ext uri="{28A0092B-C50C-407E-A947-70E740481C1C}">
                <a14:useLocalDpi xmlns:a14="http://schemas.microsoft.com/office/drawing/2010/main" val="0"/>
              </a:ext>
            </a:extLst>
          </a:blip>
          <a:srcRect l="-693" b="61975"/>
          <a:stretch/>
        </p:blipFill>
        <p:spPr>
          <a:xfrm>
            <a:off x="9949146" y="5191799"/>
            <a:ext cx="8165043" cy="5621543"/>
          </a:xfrm>
          <a:prstGeom prst="rect">
            <a:avLst/>
          </a:prstGeom>
        </p:spPr>
      </p:pic>
      <p:pic>
        <p:nvPicPr>
          <p:cNvPr id="50" name="Picture 49" descr="Graphical user interface&#10;&#10;Description automatically generated with low confidence">
            <a:extLst>
              <a:ext uri="{FF2B5EF4-FFF2-40B4-BE49-F238E27FC236}">
                <a16:creationId xmlns:a16="http://schemas.microsoft.com/office/drawing/2014/main" id="{0D896450-318C-4768-81D4-08A1981355F5}"/>
              </a:ext>
            </a:extLst>
          </p:cNvPr>
          <p:cNvPicPr>
            <a:picLocks noChangeAspect="1"/>
          </p:cNvPicPr>
          <p:nvPr/>
        </p:nvPicPr>
        <p:blipFill rotWithShape="1">
          <a:blip r:embed="rId4">
            <a:extLst>
              <a:ext uri="{28A0092B-C50C-407E-A947-70E740481C1C}">
                <a14:useLocalDpi xmlns:a14="http://schemas.microsoft.com/office/drawing/2010/main" val="0"/>
              </a:ext>
            </a:extLst>
          </a:blip>
          <a:srcRect l="46111" t="73326" r="26147" b="17410"/>
          <a:stretch/>
        </p:blipFill>
        <p:spPr>
          <a:xfrm>
            <a:off x="10269976" y="11014453"/>
            <a:ext cx="2988917" cy="1304028"/>
          </a:xfrm>
          <a:prstGeom prst="rect">
            <a:avLst/>
          </a:prstGeom>
        </p:spPr>
      </p:pic>
      <p:pic>
        <p:nvPicPr>
          <p:cNvPr id="54" name="Picture 53" descr="A picture containing text, indoor, display&#10;&#10;Description automatically generated">
            <a:extLst>
              <a:ext uri="{FF2B5EF4-FFF2-40B4-BE49-F238E27FC236}">
                <a16:creationId xmlns:a16="http://schemas.microsoft.com/office/drawing/2014/main" id="{0820A75B-8D97-4705-AC33-CB230E338A16}"/>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r="47701" b="55435"/>
          <a:stretch/>
        </p:blipFill>
        <p:spPr>
          <a:xfrm>
            <a:off x="9814904" y="19880155"/>
            <a:ext cx="5122123" cy="4082482"/>
          </a:xfrm>
          <a:prstGeom prst="rect">
            <a:avLst/>
          </a:prstGeom>
        </p:spPr>
      </p:pic>
      <p:sp>
        <p:nvSpPr>
          <p:cNvPr id="55" name="TextBox 54">
            <a:extLst>
              <a:ext uri="{FF2B5EF4-FFF2-40B4-BE49-F238E27FC236}">
                <a16:creationId xmlns:a16="http://schemas.microsoft.com/office/drawing/2014/main" id="{59081FA5-4875-4890-A61B-A36FF9474D7B}"/>
              </a:ext>
            </a:extLst>
          </p:cNvPr>
          <p:cNvSpPr txBox="1"/>
          <p:nvPr/>
        </p:nvSpPr>
        <p:spPr>
          <a:xfrm>
            <a:off x="9881436" y="24842068"/>
            <a:ext cx="15755109" cy="6370975"/>
          </a:xfrm>
          <a:prstGeom prst="rect">
            <a:avLst/>
          </a:prstGeom>
          <a:noFill/>
        </p:spPr>
        <p:txBody>
          <a:bodyPr wrap="square">
            <a:spAutoFit/>
          </a:bodyPr>
          <a:lstStyle/>
          <a:p>
            <a:pPr algn="just"/>
            <a:r>
              <a:rPr lang="en-US" sz="2550" b="1" dirty="0">
                <a:solidFill>
                  <a:srgbClr val="000000"/>
                </a:solidFill>
                <a:effectLst/>
                <a:latin typeface="Times New Roman" panose="02020603050405020304" pitchFamily="18" charset="0"/>
                <a:cs typeface="Times New Roman" panose="02020603050405020304" pitchFamily="18" charset="0"/>
              </a:rPr>
              <a:t>Fig. 3. Late-born neurons undergo a reverse movement during postnatal development. </a:t>
            </a:r>
            <a:r>
              <a:rPr lang="en-US" sz="2550" i="1" dirty="0">
                <a:solidFill>
                  <a:srgbClr val="000000"/>
                </a:solidFill>
                <a:effectLst/>
                <a:latin typeface="Times New Roman" panose="02020603050405020304" pitchFamily="18" charset="0"/>
                <a:cs typeface="Times New Roman" panose="02020603050405020304" pitchFamily="18" charset="0"/>
              </a:rPr>
              <a:t>(A-B) </a:t>
            </a:r>
            <a:r>
              <a:rPr lang="en-US" sz="2550" dirty="0">
                <a:solidFill>
                  <a:srgbClr val="000000"/>
                </a:solidFill>
                <a:effectLst/>
                <a:latin typeface="Times New Roman" panose="02020603050405020304" pitchFamily="18" charset="0"/>
                <a:cs typeface="Times New Roman" panose="02020603050405020304" pitchFamily="18" charset="0"/>
              </a:rPr>
              <a:t>Centriole/cilia of late-born neurons exhibit a reverse movement after being clustered at hippocampal CA1 SP bottom. </a:t>
            </a:r>
            <a:r>
              <a:rPr lang="en-US" sz="2550" i="1" dirty="0">
                <a:solidFill>
                  <a:srgbClr val="000000"/>
                </a:solidFill>
                <a:effectLst/>
                <a:latin typeface="Times New Roman" panose="02020603050405020304" pitchFamily="18" charset="0"/>
                <a:cs typeface="Times New Roman" panose="02020603050405020304" pitchFamily="18" charset="0"/>
              </a:rPr>
              <a:t>(A) </a:t>
            </a:r>
            <a:r>
              <a:rPr lang="en-US" sz="2550" dirty="0">
                <a:solidFill>
                  <a:srgbClr val="000000"/>
                </a:solidFill>
                <a:effectLst/>
                <a:latin typeface="Times New Roman" panose="02020603050405020304" pitchFamily="18" charset="0"/>
                <a:cs typeface="Times New Roman" panose="02020603050405020304" pitchFamily="18" charset="0"/>
              </a:rPr>
              <a:t>Centrioles are clustered at SP bottom from P3 to P7 and then re-distribute back to main SP. </a:t>
            </a:r>
            <a:r>
              <a:rPr lang="en-US" sz="2550" i="1" dirty="0">
                <a:solidFill>
                  <a:srgbClr val="000000"/>
                </a:solidFill>
                <a:effectLst/>
                <a:latin typeface="Times New Roman" panose="02020603050405020304" pitchFamily="18" charset="0"/>
                <a:cs typeface="Times New Roman" panose="02020603050405020304" pitchFamily="18" charset="0"/>
              </a:rPr>
              <a:t>(B) </a:t>
            </a:r>
            <a:r>
              <a:rPr lang="en-US" sz="2550" dirty="0">
                <a:solidFill>
                  <a:srgbClr val="000000"/>
                </a:solidFill>
                <a:effectLst/>
                <a:latin typeface="Times New Roman" panose="02020603050405020304" pitchFamily="18" charset="0"/>
                <a:cs typeface="Times New Roman" panose="02020603050405020304" pitchFamily="18" charset="0"/>
              </a:rPr>
              <a:t>Cilia have dramatic changes in orientation and length at SP bottom from P7 to P14. Enlarged images of late-born neurons show that cilia length at the superficial sublayer of SP is increasing, and cilia and centrioles are migrating upward from SR to SO. Centrioles (arrows) in the front are followed by cilia axoneme. Scale bars: 10 µm. </a:t>
            </a:r>
            <a:r>
              <a:rPr lang="en-US" sz="2550" i="1" dirty="0">
                <a:solidFill>
                  <a:srgbClr val="000000"/>
                </a:solidFill>
                <a:effectLst/>
                <a:latin typeface="Times New Roman" panose="02020603050405020304" pitchFamily="18" charset="0"/>
                <a:cs typeface="Times New Roman" panose="02020603050405020304" pitchFamily="18" charset="0"/>
              </a:rPr>
              <a:t>(C) </a:t>
            </a:r>
            <a:r>
              <a:rPr lang="en-US" sz="2550" dirty="0">
                <a:solidFill>
                  <a:srgbClr val="000000"/>
                </a:solidFill>
                <a:effectLst/>
                <a:latin typeface="Times New Roman" panose="02020603050405020304" pitchFamily="18" charset="0"/>
                <a:cs typeface="Times New Roman" panose="02020603050405020304" pitchFamily="18" charset="0"/>
              </a:rPr>
              <a:t>A schematic model depicting the reverse movement of centrioles/cilia of late-born neurons in the dorsal hippocampus for cell positioning. Late-born neurons move against the original saltatory migration direction back to main SP. </a:t>
            </a:r>
            <a:r>
              <a:rPr lang="en-US" sz="2550" i="1" dirty="0">
                <a:solidFill>
                  <a:srgbClr val="000000"/>
                </a:solidFill>
                <a:effectLst/>
                <a:latin typeface="Times New Roman" panose="02020603050405020304" pitchFamily="18" charset="0"/>
                <a:cs typeface="Times New Roman" panose="02020603050405020304" pitchFamily="18" charset="0"/>
              </a:rPr>
              <a:t>(D) </a:t>
            </a:r>
            <a:r>
              <a:rPr lang="en-US" sz="2550" dirty="0">
                <a:solidFill>
                  <a:srgbClr val="000000"/>
                </a:solidFill>
                <a:effectLst/>
                <a:latin typeface="Times New Roman" panose="02020603050405020304" pitchFamily="18" charset="0"/>
                <a:cs typeface="Times New Roman" panose="02020603050405020304" pitchFamily="18" charset="0"/>
              </a:rPr>
              <a:t>Polar plots of cilia orientation in the upper part of SP from P7 to P14 in B. Upper part: 70% top part of SP. Primary cilia in the upper part of SP at P7 largely point in the direction of SO (to the north). However, from P7 to P14, many south-pointing primary cilia move back to main SP, consequently changing the cilia orientation ratio in the upper part of SP. </a:t>
            </a:r>
            <a:r>
              <a:rPr lang="en-US" sz="2550" i="1" dirty="0">
                <a:solidFill>
                  <a:srgbClr val="000000"/>
                </a:solidFill>
                <a:effectLst/>
                <a:latin typeface="Times New Roman" panose="02020603050405020304" pitchFamily="18" charset="0"/>
                <a:cs typeface="Times New Roman" panose="02020603050405020304" pitchFamily="18" charset="0"/>
              </a:rPr>
              <a:t>(E-F) </a:t>
            </a:r>
            <a:r>
              <a:rPr lang="en-US" sz="2550" dirty="0">
                <a:solidFill>
                  <a:srgbClr val="000000"/>
                </a:solidFill>
                <a:effectLst/>
                <a:latin typeface="Times New Roman" panose="02020603050405020304" pitchFamily="18" charset="0"/>
                <a:cs typeface="Times New Roman" panose="02020603050405020304" pitchFamily="18" charset="0"/>
              </a:rPr>
              <a:t>Cortical late-born neurons in the cortical superficial sublayers show significant reverse movement in the early postnatal stage. </a:t>
            </a:r>
            <a:r>
              <a:rPr lang="en-US" sz="2550" i="1" dirty="0">
                <a:solidFill>
                  <a:srgbClr val="000000"/>
                </a:solidFill>
                <a:effectLst/>
                <a:latin typeface="Times New Roman" panose="02020603050405020304" pitchFamily="18" charset="0"/>
                <a:cs typeface="Times New Roman" panose="02020603050405020304" pitchFamily="18" charset="0"/>
              </a:rPr>
              <a:t>(E) </a:t>
            </a:r>
            <a:r>
              <a:rPr lang="en-US" sz="2550" dirty="0">
                <a:solidFill>
                  <a:srgbClr val="000000"/>
                </a:solidFill>
                <a:effectLst/>
                <a:latin typeface="Times New Roman" panose="02020603050405020304" pitchFamily="18" charset="0"/>
                <a:cs typeface="Times New Roman" panose="02020603050405020304" pitchFamily="18" charset="0"/>
              </a:rPr>
              <a:t>Yellow line labels the total distance of the whole cortical layer, and white arrow line labels the distance from the bottom of superficial sublayer to the top of the pial surface on E18.5 and P5 WT mice. </a:t>
            </a:r>
            <a:r>
              <a:rPr lang="en-US" sz="2550" i="1" dirty="0">
                <a:solidFill>
                  <a:srgbClr val="000000"/>
                </a:solidFill>
                <a:effectLst/>
                <a:latin typeface="Times New Roman" panose="02020603050405020304" pitchFamily="18" charset="0"/>
                <a:cs typeface="Times New Roman" panose="02020603050405020304" pitchFamily="18" charset="0"/>
              </a:rPr>
              <a:t>(F) </a:t>
            </a:r>
            <a:r>
              <a:rPr lang="en-US" sz="2550" dirty="0">
                <a:solidFill>
                  <a:srgbClr val="000000"/>
                </a:solidFill>
                <a:effectLst/>
                <a:latin typeface="Times New Roman" panose="02020603050405020304" pitchFamily="18" charset="0"/>
                <a:cs typeface="Times New Roman" panose="02020603050405020304" pitchFamily="18" charset="0"/>
              </a:rPr>
              <a:t>The ratio of layer 6 significantly decreases, giving space for late-born neurons to reverse in the superficial sublayer. This explains why the ratio of superficial sublayer increases dramatically from E18.5 to P5. Scale bars: 100 µm. *** p &lt; 0.001; Student’s t-test.</a:t>
            </a:r>
            <a:endParaRPr lang="en-US" sz="2550" i="1" dirty="0">
              <a:latin typeface="Times New Roman" panose="02020603050405020304" pitchFamily="18" charset="0"/>
              <a:cs typeface="Times New Roman" panose="02020603050405020304" pitchFamily="18" charset="0"/>
            </a:endParaRPr>
          </a:p>
        </p:txBody>
      </p:sp>
      <p:pic>
        <p:nvPicPr>
          <p:cNvPr id="56" name="Picture 55" descr="Graphical user interface&#10;&#10;Description automatically generated with low confidence">
            <a:extLst>
              <a:ext uri="{FF2B5EF4-FFF2-40B4-BE49-F238E27FC236}">
                <a16:creationId xmlns:a16="http://schemas.microsoft.com/office/drawing/2014/main" id="{20C2E995-6F78-432E-B25E-6F2747165D77}"/>
              </a:ext>
            </a:extLst>
          </p:cNvPr>
          <p:cNvPicPr>
            <a:picLocks noChangeAspect="1"/>
          </p:cNvPicPr>
          <p:nvPr/>
        </p:nvPicPr>
        <p:blipFill rotWithShape="1">
          <a:blip r:embed="rId7">
            <a:extLst>
              <a:ext uri="{28A0092B-C50C-407E-A947-70E740481C1C}">
                <a14:useLocalDpi xmlns:a14="http://schemas.microsoft.com/office/drawing/2010/main" val="0"/>
              </a:ext>
            </a:extLst>
          </a:blip>
          <a:srcRect b="29463"/>
          <a:stretch/>
        </p:blipFill>
        <p:spPr>
          <a:xfrm>
            <a:off x="23992477" y="5239033"/>
            <a:ext cx="9856676" cy="9083779"/>
          </a:xfrm>
          <a:prstGeom prst="rect">
            <a:avLst/>
          </a:prstGeom>
        </p:spPr>
      </p:pic>
      <p:pic>
        <p:nvPicPr>
          <p:cNvPr id="57" name="Picture 56" descr="Graphical user interface&#10;&#10;Description automatically generated with low confidence">
            <a:extLst>
              <a:ext uri="{FF2B5EF4-FFF2-40B4-BE49-F238E27FC236}">
                <a16:creationId xmlns:a16="http://schemas.microsoft.com/office/drawing/2014/main" id="{98EB59F0-C741-4E6B-8D51-FB609B01C00E}"/>
              </a:ext>
            </a:extLst>
          </p:cNvPr>
          <p:cNvPicPr>
            <a:picLocks noChangeAspect="1"/>
          </p:cNvPicPr>
          <p:nvPr/>
        </p:nvPicPr>
        <p:blipFill rotWithShape="1">
          <a:blip r:embed="rId4">
            <a:extLst>
              <a:ext uri="{28A0092B-C50C-407E-A947-70E740481C1C}">
                <a14:useLocalDpi xmlns:a14="http://schemas.microsoft.com/office/drawing/2010/main" val="0"/>
              </a:ext>
            </a:extLst>
          </a:blip>
          <a:srcRect l="2" t="69798" r="75735" b="13915"/>
          <a:stretch/>
        </p:blipFill>
        <p:spPr>
          <a:xfrm>
            <a:off x="34043633" y="11742721"/>
            <a:ext cx="2992939" cy="2624900"/>
          </a:xfrm>
          <a:prstGeom prst="rect">
            <a:avLst/>
          </a:prstGeom>
        </p:spPr>
      </p:pic>
      <p:pic>
        <p:nvPicPr>
          <p:cNvPr id="58" name="Picture 57" descr="A picture containing calendar&#10;&#10;Description automatically generated">
            <a:extLst>
              <a:ext uri="{FF2B5EF4-FFF2-40B4-BE49-F238E27FC236}">
                <a16:creationId xmlns:a16="http://schemas.microsoft.com/office/drawing/2014/main" id="{ED17E88B-99E0-46CA-9D17-A681D5E49261}"/>
              </a:ext>
            </a:extLst>
          </p:cNvPr>
          <p:cNvPicPr>
            <a:picLocks noChangeAspect="1"/>
          </p:cNvPicPr>
          <p:nvPr/>
        </p:nvPicPr>
        <p:blipFill rotWithShape="1">
          <a:blip r:embed="rId8">
            <a:extLst>
              <a:ext uri="{28A0092B-C50C-407E-A947-70E740481C1C}">
                <a14:useLocalDpi xmlns:a14="http://schemas.microsoft.com/office/drawing/2010/main" val="0"/>
              </a:ext>
            </a:extLst>
          </a:blip>
          <a:srcRect t="3851" r="66754" b="48304"/>
          <a:stretch/>
        </p:blipFill>
        <p:spPr>
          <a:xfrm>
            <a:off x="18178089" y="5640078"/>
            <a:ext cx="2504000" cy="4113161"/>
          </a:xfrm>
          <a:prstGeom prst="rect">
            <a:avLst/>
          </a:prstGeom>
        </p:spPr>
      </p:pic>
      <p:sp>
        <p:nvSpPr>
          <p:cNvPr id="59" name="TextBox 58">
            <a:extLst>
              <a:ext uri="{FF2B5EF4-FFF2-40B4-BE49-F238E27FC236}">
                <a16:creationId xmlns:a16="http://schemas.microsoft.com/office/drawing/2014/main" id="{6FFB96C1-3698-48BC-9BF0-9DE733E18EE8}"/>
              </a:ext>
            </a:extLst>
          </p:cNvPr>
          <p:cNvSpPr txBox="1"/>
          <p:nvPr/>
        </p:nvSpPr>
        <p:spPr>
          <a:xfrm>
            <a:off x="9929271" y="12630780"/>
            <a:ext cx="13596476" cy="5586145"/>
          </a:xfrm>
          <a:prstGeom prst="rect">
            <a:avLst/>
          </a:prstGeom>
          <a:noFill/>
        </p:spPr>
        <p:txBody>
          <a:bodyPr wrap="square">
            <a:spAutoFit/>
          </a:bodyPr>
          <a:lstStyle/>
          <a:p>
            <a:pPr algn="just"/>
            <a:r>
              <a:rPr lang="en-US" sz="2550" b="1" dirty="0">
                <a:solidFill>
                  <a:srgbClr val="000000"/>
                </a:solidFill>
                <a:effectLst/>
                <a:latin typeface="Times New Roman" panose="02020603050405020304" pitchFamily="18" charset="0"/>
                <a:ea typeface="Times New Roman" panose="02020603050405020304" pitchFamily="18" charset="0"/>
              </a:rPr>
              <a:t>Fig. 1. Opposite cilia orientation in the superficial and deep sublayer in the hippocampal CA1, but uniform cilia directions in the two cortical sublayers. </a:t>
            </a:r>
            <a:r>
              <a:rPr lang="en-US" sz="2550" i="1" dirty="0">
                <a:solidFill>
                  <a:srgbClr val="000000"/>
                </a:solidFill>
                <a:effectLst/>
                <a:latin typeface="Times New Roman" panose="02020603050405020304" pitchFamily="18" charset="0"/>
                <a:ea typeface="Times New Roman" panose="02020603050405020304" pitchFamily="18" charset="0"/>
              </a:rPr>
              <a:t>(A) </a:t>
            </a:r>
            <a:r>
              <a:rPr lang="en-US" sz="2550" dirty="0">
                <a:solidFill>
                  <a:srgbClr val="000000"/>
                </a:solidFill>
                <a:effectLst/>
                <a:latin typeface="Times New Roman" panose="02020603050405020304" pitchFamily="18" charset="0"/>
                <a:ea typeface="Times New Roman" panose="02020603050405020304" pitchFamily="18" charset="0"/>
              </a:rPr>
              <a:t>Cilia of early-born neurons clearly point to SO, whereas cilia of late-born neurons point to SR in P7 Arl13B+ mice. Many centrioles/cilia are highly condensed at SP bottom. Early-born CA1 pyramidal neurons protrude primary cilia and mature earlier than late-born neurons. WT stands for wild-type mice; Arl13B+ stands for transgenic Arl13B-mcherry; Centrin2-GFP mice. </a:t>
            </a:r>
            <a:r>
              <a:rPr lang="en-US" sz="2550" i="1" dirty="0">
                <a:solidFill>
                  <a:srgbClr val="000000"/>
                </a:solidFill>
                <a:effectLst/>
                <a:latin typeface="Times New Roman" panose="02020603050405020304" pitchFamily="18" charset="0"/>
                <a:ea typeface="Times New Roman" panose="02020603050405020304" pitchFamily="18" charset="0"/>
              </a:rPr>
              <a:t>(B) </a:t>
            </a:r>
            <a:r>
              <a:rPr lang="en-US" sz="2550" dirty="0">
                <a:solidFill>
                  <a:srgbClr val="000000"/>
                </a:solidFill>
                <a:effectLst/>
                <a:latin typeface="Times New Roman" panose="02020603050405020304" pitchFamily="18" charset="0"/>
                <a:ea typeface="Times New Roman" panose="02020603050405020304" pitchFamily="18" charset="0"/>
              </a:rPr>
              <a:t>Primary cilia of calbindin-positive (superficial sublayer) neurons at P40 mostly pointed in the SR direction, while calbindin-negative (deep sublayer) neurons’ cilia generally point in the SO direction. </a:t>
            </a:r>
            <a:r>
              <a:rPr lang="en-US" sz="2550" i="1" dirty="0">
                <a:solidFill>
                  <a:srgbClr val="000000"/>
                </a:solidFill>
                <a:effectLst/>
                <a:latin typeface="Times New Roman" panose="02020603050405020304" pitchFamily="18" charset="0"/>
                <a:ea typeface="Times New Roman" panose="02020603050405020304" pitchFamily="18" charset="0"/>
              </a:rPr>
              <a:t>(C) </a:t>
            </a:r>
            <a:r>
              <a:rPr lang="en-US" sz="2550" dirty="0">
                <a:solidFill>
                  <a:srgbClr val="000000"/>
                </a:solidFill>
                <a:effectLst/>
                <a:latin typeface="Times New Roman" panose="02020603050405020304" pitchFamily="18" charset="0"/>
                <a:ea typeface="Times New Roman" panose="02020603050405020304" pitchFamily="18" charset="0"/>
              </a:rPr>
              <a:t>Primary cilia orientation pattern in both superficial and deep sublayers of the neocortex at P14 and P40 in Arl13B+ mice. Most primary cilia in both superficial and deep sublayers of the neocortex point toward the pial surface. Scale bars: 10 µm. </a:t>
            </a:r>
            <a:r>
              <a:rPr lang="en-US" sz="2550" i="1" dirty="0">
                <a:solidFill>
                  <a:srgbClr val="000000"/>
                </a:solidFill>
                <a:effectLst/>
                <a:latin typeface="Times New Roman" panose="02020603050405020304" pitchFamily="18" charset="0"/>
                <a:ea typeface="Times New Roman" panose="02020603050405020304" pitchFamily="18" charset="0"/>
              </a:rPr>
              <a:t>(D) </a:t>
            </a:r>
            <a:r>
              <a:rPr lang="en-US" sz="2550" dirty="0">
                <a:solidFill>
                  <a:srgbClr val="000000"/>
                </a:solidFill>
                <a:effectLst/>
                <a:latin typeface="Times New Roman" panose="02020603050405020304" pitchFamily="18" charset="0"/>
                <a:ea typeface="Times New Roman" panose="02020603050405020304" pitchFamily="18" charset="0"/>
              </a:rPr>
              <a:t>A schematic model shows that cortex and hippocampus are subdivided into superficial and deep sublayer, and they are comprised of early-born neurons and late-born neurons respectively. The bule arrows represent primary cilia, the circle is the base of the cilium. Cilia exhibit the same orientation in both sublayers of neocortex, but opposite direction in the hippocampal CA1.</a:t>
            </a:r>
            <a:endParaRPr lang="en-US" sz="2550" dirty="0">
              <a:latin typeface="Times New Roman" panose="02020603050405020304" pitchFamily="18" charset="0"/>
              <a:ea typeface="Times New Roman" panose="02020603050405020304" pitchFamily="18" charset="0"/>
            </a:endParaRPr>
          </a:p>
        </p:txBody>
      </p:sp>
      <p:graphicFrame>
        <p:nvGraphicFramePr>
          <p:cNvPr id="14" name="Object 13">
            <a:extLst>
              <a:ext uri="{FF2B5EF4-FFF2-40B4-BE49-F238E27FC236}">
                <a16:creationId xmlns:a16="http://schemas.microsoft.com/office/drawing/2014/main" id="{02DDD6CF-CD65-402D-98FB-07D934DF1088}"/>
              </a:ext>
            </a:extLst>
          </p:cNvPr>
          <p:cNvGraphicFramePr>
            <a:graphicFrameLocks noChangeAspect="1"/>
          </p:cNvGraphicFramePr>
          <p:nvPr>
            <p:extLst>
              <p:ext uri="{D42A27DB-BD31-4B8C-83A1-F6EECF244321}">
                <p14:modId xmlns:p14="http://schemas.microsoft.com/office/powerpoint/2010/main" val="3474013084"/>
              </p:ext>
            </p:extLst>
          </p:nvPr>
        </p:nvGraphicFramePr>
        <p:xfrm>
          <a:off x="35444369" y="20875578"/>
          <a:ext cx="7042652" cy="1922947"/>
        </p:xfrm>
        <a:graphic>
          <a:graphicData uri="http://schemas.openxmlformats.org/presentationml/2006/ole">
            <mc:AlternateContent xmlns:mc="http://schemas.openxmlformats.org/markup-compatibility/2006">
              <mc:Choice xmlns:v="urn:schemas-microsoft-com:vml" Requires="v">
                <p:oleObj name="CorelDRAW Home &amp; Student" r:id="rId9" imgW="5941899" imgH="1622589" progId="CorelDRAWHome.Graphic.21">
                  <p:embed/>
                </p:oleObj>
              </mc:Choice>
              <mc:Fallback>
                <p:oleObj name="CorelDRAW Home &amp; Student" r:id="rId9" imgW="5941899" imgH="1622589" progId="CorelDRAWHome.Graphic.21">
                  <p:embed/>
                  <p:pic>
                    <p:nvPicPr>
                      <p:cNvPr id="14" name="Object 13">
                        <a:extLst>
                          <a:ext uri="{FF2B5EF4-FFF2-40B4-BE49-F238E27FC236}">
                            <a16:creationId xmlns:a16="http://schemas.microsoft.com/office/drawing/2014/main" id="{02DDD6CF-CD65-402D-98FB-07D934DF1088}"/>
                          </a:ext>
                        </a:extLst>
                      </p:cNvPr>
                      <p:cNvPicPr/>
                      <p:nvPr/>
                    </p:nvPicPr>
                    <p:blipFill>
                      <a:blip r:embed="rId10"/>
                      <a:stretch>
                        <a:fillRect/>
                      </a:stretch>
                    </p:blipFill>
                    <p:spPr>
                      <a:xfrm>
                        <a:off x="35444369" y="20875578"/>
                        <a:ext cx="7042652" cy="1922947"/>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E5DC24BF-59C9-44DB-B6EE-165102999D89}"/>
              </a:ext>
            </a:extLst>
          </p:cNvPr>
          <p:cNvGraphicFramePr>
            <a:graphicFrameLocks noChangeAspect="1"/>
          </p:cNvGraphicFramePr>
          <p:nvPr>
            <p:extLst>
              <p:ext uri="{D42A27DB-BD31-4B8C-83A1-F6EECF244321}">
                <p14:modId xmlns:p14="http://schemas.microsoft.com/office/powerpoint/2010/main" val="277867251"/>
              </p:ext>
            </p:extLst>
          </p:nvPr>
        </p:nvGraphicFramePr>
        <p:xfrm>
          <a:off x="26979321" y="19441771"/>
          <a:ext cx="8304419" cy="5964792"/>
        </p:xfrm>
        <a:graphic>
          <a:graphicData uri="http://schemas.openxmlformats.org/presentationml/2006/ole">
            <mc:AlternateContent xmlns:mc="http://schemas.openxmlformats.org/markup-compatibility/2006">
              <mc:Choice xmlns:v="urn:schemas-microsoft-com:vml" Requires="v">
                <p:oleObj name="CorelDRAW Home &amp; Student" r:id="rId11" imgW="5753065" imgH="4132192" progId="CorelDRAWHome.Graphic.21">
                  <p:embed/>
                </p:oleObj>
              </mc:Choice>
              <mc:Fallback>
                <p:oleObj name="CorelDRAW Home &amp; Student" r:id="rId11" imgW="5753065" imgH="4132192" progId="CorelDRAWHome.Graphic.21">
                  <p:embed/>
                  <p:pic>
                    <p:nvPicPr>
                      <p:cNvPr id="23" name="Object 22">
                        <a:extLst>
                          <a:ext uri="{FF2B5EF4-FFF2-40B4-BE49-F238E27FC236}">
                            <a16:creationId xmlns:a16="http://schemas.microsoft.com/office/drawing/2014/main" id="{E5DC24BF-59C9-44DB-B6EE-165102999D89}"/>
                          </a:ext>
                        </a:extLst>
                      </p:cNvPr>
                      <p:cNvPicPr/>
                      <p:nvPr/>
                    </p:nvPicPr>
                    <p:blipFill>
                      <a:blip r:embed="rId12"/>
                      <a:stretch>
                        <a:fillRect/>
                      </a:stretch>
                    </p:blipFill>
                    <p:spPr>
                      <a:xfrm>
                        <a:off x="26979321" y="19441771"/>
                        <a:ext cx="8304419" cy="5964792"/>
                      </a:xfrm>
                      <a:prstGeom prst="rect">
                        <a:avLst/>
                      </a:prstGeom>
                    </p:spPr>
                  </p:pic>
                </p:oleObj>
              </mc:Fallback>
            </mc:AlternateContent>
          </a:graphicData>
        </a:graphic>
      </p:graphicFrame>
      <p:pic>
        <p:nvPicPr>
          <p:cNvPr id="29" name="Picture 28">
            <a:extLst>
              <a:ext uri="{FF2B5EF4-FFF2-40B4-BE49-F238E27FC236}">
                <a16:creationId xmlns:a16="http://schemas.microsoft.com/office/drawing/2014/main" id="{E9FDD935-B09D-4E44-B2D8-52517BBF49B1}"/>
              </a:ext>
            </a:extLst>
          </p:cNvPr>
          <p:cNvPicPr>
            <a:picLocks noChangeAspect="1"/>
          </p:cNvPicPr>
          <p:nvPr/>
        </p:nvPicPr>
        <p:blipFill rotWithShape="1">
          <a:blip r:embed="rId13">
            <a:extLst>
              <a:ext uri="{28A0092B-C50C-407E-A947-70E740481C1C}">
                <a14:useLocalDpi xmlns:a14="http://schemas.microsoft.com/office/drawing/2010/main" val="0"/>
              </a:ext>
            </a:extLst>
          </a:blip>
          <a:srcRect l="3086" t="14069" r="8902" b="3609"/>
          <a:stretch/>
        </p:blipFill>
        <p:spPr>
          <a:xfrm>
            <a:off x="32233526" y="25417729"/>
            <a:ext cx="3030483" cy="2649897"/>
          </a:xfrm>
          <a:prstGeom prst="rect">
            <a:avLst/>
          </a:prstGeom>
        </p:spPr>
      </p:pic>
      <p:sp>
        <p:nvSpPr>
          <p:cNvPr id="63" name="TextBox 62">
            <a:extLst>
              <a:ext uri="{FF2B5EF4-FFF2-40B4-BE49-F238E27FC236}">
                <a16:creationId xmlns:a16="http://schemas.microsoft.com/office/drawing/2014/main" id="{C33C975A-CACA-4799-9403-DBD149E096C6}"/>
              </a:ext>
            </a:extLst>
          </p:cNvPr>
          <p:cNvSpPr txBox="1"/>
          <p:nvPr/>
        </p:nvSpPr>
        <p:spPr>
          <a:xfrm>
            <a:off x="34548487" y="26949334"/>
            <a:ext cx="592968"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N.S</a:t>
            </a:r>
          </a:p>
        </p:txBody>
      </p:sp>
      <p:sp>
        <p:nvSpPr>
          <p:cNvPr id="65" name="TextBox 64">
            <a:extLst>
              <a:ext uri="{FF2B5EF4-FFF2-40B4-BE49-F238E27FC236}">
                <a16:creationId xmlns:a16="http://schemas.microsoft.com/office/drawing/2014/main" id="{0F1EC3CF-122E-405D-8385-D20DEB50B5C8}"/>
              </a:ext>
            </a:extLst>
          </p:cNvPr>
          <p:cNvSpPr txBox="1"/>
          <p:nvPr/>
        </p:nvSpPr>
        <p:spPr>
          <a:xfrm>
            <a:off x="34136246" y="26666076"/>
            <a:ext cx="534321" cy="338554"/>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a:t>
            </a:r>
          </a:p>
        </p:txBody>
      </p:sp>
      <p:sp>
        <p:nvSpPr>
          <p:cNvPr id="68" name="TextBox 67">
            <a:extLst>
              <a:ext uri="{FF2B5EF4-FFF2-40B4-BE49-F238E27FC236}">
                <a16:creationId xmlns:a16="http://schemas.microsoft.com/office/drawing/2014/main" id="{A60D9D03-F945-43F3-9A14-CC0435DA4712}"/>
              </a:ext>
            </a:extLst>
          </p:cNvPr>
          <p:cNvSpPr txBox="1"/>
          <p:nvPr/>
        </p:nvSpPr>
        <p:spPr>
          <a:xfrm>
            <a:off x="33173610" y="26617944"/>
            <a:ext cx="610283" cy="338554"/>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a:t>
            </a:r>
          </a:p>
        </p:txBody>
      </p:sp>
      <p:graphicFrame>
        <p:nvGraphicFramePr>
          <p:cNvPr id="42" name="Object 41">
            <a:extLst>
              <a:ext uri="{FF2B5EF4-FFF2-40B4-BE49-F238E27FC236}">
                <a16:creationId xmlns:a16="http://schemas.microsoft.com/office/drawing/2014/main" id="{EC4BA7B8-A586-4AB7-9D7C-4A1FC8B2BFA0}"/>
              </a:ext>
            </a:extLst>
          </p:cNvPr>
          <p:cNvGraphicFramePr>
            <a:graphicFrameLocks noChangeAspect="1"/>
          </p:cNvGraphicFramePr>
          <p:nvPr>
            <p:extLst>
              <p:ext uri="{D42A27DB-BD31-4B8C-83A1-F6EECF244321}">
                <p14:modId xmlns:p14="http://schemas.microsoft.com/office/powerpoint/2010/main" val="760538189"/>
              </p:ext>
            </p:extLst>
          </p:nvPr>
        </p:nvGraphicFramePr>
        <p:xfrm>
          <a:off x="32959052" y="26350439"/>
          <a:ext cx="214557" cy="71912"/>
        </p:xfrm>
        <a:graphic>
          <a:graphicData uri="http://schemas.openxmlformats.org/presentationml/2006/ole">
            <mc:AlternateContent xmlns:mc="http://schemas.openxmlformats.org/markup-compatibility/2006">
              <mc:Choice xmlns:v="urn:schemas-microsoft-com:vml" Requires="v">
                <p:oleObj name="CorelDRAW Home &amp; Student" r:id="rId14" imgW="332586" imgH="73388" progId="CorelDRAWHome.Graphic.21">
                  <p:embed/>
                </p:oleObj>
              </mc:Choice>
              <mc:Fallback>
                <p:oleObj name="CorelDRAW Home &amp; Student" r:id="rId14" imgW="332586" imgH="73388" progId="CorelDRAWHome.Graphic.21">
                  <p:embed/>
                  <p:pic>
                    <p:nvPicPr>
                      <p:cNvPr id="42" name="Object 41">
                        <a:extLst>
                          <a:ext uri="{FF2B5EF4-FFF2-40B4-BE49-F238E27FC236}">
                            <a16:creationId xmlns:a16="http://schemas.microsoft.com/office/drawing/2014/main" id="{EC4BA7B8-A586-4AB7-9D7C-4A1FC8B2BFA0}"/>
                          </a:ext>
                        </a:extLst>
                      </p:cNvPr>
                      <p:cNvPicPr/>
                      <p:nvPr/>
                    </p:nvPicPr>
                    <p:blipFill>
                      <a:blip r:embed="rId15"/>
                      <a:stretch>
                        <a:fillRect/>
                      </a:stretch>
                    </p:blipFill>
                    <p:spPr>
                      <a:xfrm>
                        <a:off x="32959052" y="26350439"/>
                        <a:ext cx="214557" cy="71912"/>
                      </a:xfrm>
                      <a:prstGeom prst="rect">
                        <a:avLst/>
                      </a:prstGeom>
                    </p:spPr>
                  </p:pic>
                </p:oleObj>
              </mc:Fallback>
            </mc:AlternateContent>
          </a:graphicData>
        </a:graphic>
      </p:graphicFrame>
      <p:sp>
        <p:nvSpPr>
          <p:cNvPr id="72" name="TextBox 71">
            <a:extLst>
              <a:ext uri="{FF2B5EF4-FFF2-40B4-BE49-F238E27FC236}">
                <a16:creationId xmlns:a16="http://schemas.microsoft.com/office/drawing/2014/main" id="{81AB1E3A-2A30-4FE4-85C5-91055AD5A629}"/>
              </a:ext>
            </a:extLst>
          </p:cNvPr>
          <p:cNvSpPr txBox="1"/>
          <p:nvPr/>
        </p:nvSpPr>
        <p:spPr>
          <a:xfrm>
            <a:off x="32835249" y="26358444"/>
            <a:ext cx="479923"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N.S</a:t>
            </a:r>
          </a:p>
        </p:txBody>
      </p:sp>
      <p:sp>
        <p:nvSpPr>
          <p:cNvPr id="74" name="TextBox 73">
            <a:extLst>
              <a:ext uri="{FF2B5EF4-FFF2-40B4-BE49-F238E27FC236}">
                <a16:creationId xmlns:a16="http://schemas.microsoft.com/office/drawing/2014/main" id="{55DE352B-95B3-4803-B72E-7A116F055B82}"/>
              </a:ext>
            </a:extLst>
          </p:cNvPr>
          <p:cNvSpPr txBox="1"/>
          <p:nvPr/>
        </p:nvSpPr>
        <p:spPr>
          <a:xfrm>
            <a:off x="756802" y="18172659"/>
            <a:ext cx="8401536" cy="1692771"/>
          </a:xfrm>
          <a:prstGeom prst="rect">
            <a:avLst/>
          </a:prstGeom>
          <a:noFill/>
        </p:spPr>
        <p:txBody>
          <a:bodyPr wrap="square">
            <a:spAutoFit/>
          </a:bodyPr>
          <a:lstStyle/>
          <a:p>
            <a:r>
              <a:rPr lang="en-US" sz="2600" dirty="0">
                <a:latin typeface="Times New Roman" panose="02020603050405020304" pitchFamily="18" charset="0"/>
                <a:cs typeface="Times New Roman" panose="02020603050405020304" pitchFamily="18" charset="0"/>
              </a:rPr>
              <a:t>Immunofluorescence staining, images were acquired with confocal microscope (Nikon, A1R-HD), installed in the University Instrument Center at UNH. Data were analyzed with Fiji, GraphPad Prism and MATLAB. </a:t>
            </a:r>
          </a:p>
        </p:txBody>
      </p:sp>
      <p:pic>
        <p:nvPicPr>
          <p:cNvPr id="35" name="Picture 34">
            <a:extLst>
              <a:ext uri="{FF2B5EF4-FFF2-40B4-BE49-F238E27FC236}">
                <a16:creationId xmlns:a16="http://schemas.microsoft.com/office/drawing/2014/main" id="{4414EBF3-0E9F-493F-A456-38B085401AA1}"/>
              </a:ext>
            </a:extLst>
          </p:cNvPr>
          <p:cNvPicPr>
            <a:picLocks noChangeAspect="1"/>
          </p:cNvPicPr>
          <p:nvPr/>
        </p:nvPicPr>
        <p:blipFill rotWithShape="1">
          <a:blip r:embed="rId16">
            <a:extLst>
              <a:ext uri="{28A0092B-C50C-407E-A947-70E740481C1C}">
                <a14:useLocalDpi xmlns:a14="http://schemas.microsoft.com/office/drawing/2010/main" val="0"/>
              </a:ext>
            </a:extLst>
          </a:blip>
          <a:srcRect r="6946" b="4578"/>
          <a:stretch/>
        </p:blipFill>
        <p:spPr>
          <a:xfrm>
            <a:off x="26854723" y="25320857"/>
            <a:ext cx="3039834" cy="2681238"/>
          </a:xfrm>
          <a:prstGeom prst="rect">
            <a:avLst/>
          </a:prstGeom>
        </p:spPr>
      </p:pic>
      <p:cxnSp>
        <p:nvCxnSpPr>
          <p:cNvPr id="66" name="Straight Connector 65">
            <a:extLst>
              <a:ext uri="{FF2B5EF4-FFF2-40B4-BE49-F238E27FC236}">
                <a16:creationId xmlns:a16="http://schemas.microsoft.com/office/drawing/2014/main" id="{61E3BDE2-9562-42E3-B895-B6484D57FF26}"/>
              </a:ext>
            </a:extLst>
          </p:cNvPr>
          <p:cNvCxnSpPr>
            <a:cxnSpLocks/>
          </p:cNvCxnSpPr>
          <p:nvPr/>
        </p:nvCxnSpPr>
        <p:spPr>
          <a:xfrm>
            <a:off x="29380208" y="25973312"/>
            <a:ext cx="179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E30CB38-6388-4A8B-ABE7-9250C8DCFF52}"/>
              </a:ext>
            </a:extLst>
          </p:cNvPr>
          <p:cNvSpPr txBox="1"/>
          <p:nvPr/>
        </p:nvSpPr>
        <p:spPr>
          <a:xfrm>
            <a:off x="29298094" y="25760355"/>
            <a:ext cx="343611" cy="307777"/>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a:t>
            </a:r>
          </a:p>
        </p:txBody>
      </p:sp>
      <p:pic>
        <p:nvPicPr>
          <p:cNvPr id="44" name="Picture 43">
            <a:extLst>
              <a:ext uri="{FF2B5EF4-FFF2-40B4-BE49-F238E27FC236}">
                <a16:creationId xmlns:a16="http://schemas.microsoft.com/office/drawing/2014/main" id="{7DEB8AFC-6A9B-42B2-8FC1-EA6470D216C4}"/>
              </a:ext>
            </a:extLst>
          </p:cNvPr>
          <p:cNvPicPr>
            <a:picLocks noChangeAspect="1"/>
          </p:cNvPicPr>
          <p:nvPr/>
        </p:nvPicPr>
        <p:blipFill rotWithShape="1">
          <a:blip r:embed="rId17">
            <a:extLst>
              <a:ext uri="{28A0092B-C50C-407E-A947-70E740481C1C}">
                <a14:useLocalDpi xmlns:a14="http://schemas.microsoft.com/office/drawing/2010/main" val="0"/>
              </a:ext>
            </a:extLst>
          </a:blip>
          <a:srcRect l="5150" r="9920" b="2667"/>
          <a:stretch/>
        </p:blipFill>
        <p:spPr>
          <a:xfrm>
            <a:off x="29759869" y="25396372"/>
            <a:ext cx="2646830" cy="2765558"/>
          </a:xfrm>
          <a:prstGeom prst="rect">
            <a:avLst/>
          </a:prstGeom>
        </p:spPr>
      </p:pic>
      <p:graphicFrame>
        <p:nvGraphicFramePr>
          <p:cNvPr id="6" name="Object 5">
            <a:extLst>
              <a:ext uri="{FF2B5EF4-FFF2-40B4-BE49-F238E27FC236}">
                <a16:creationId xmlns:a16="http://schemas.microsoft.com/office/drawing/2014/main" id="{2E335128-7F68-4886-8DB3-FB35DD922764}"/>
              </a:ext>
            </a:extLst>
          </p:cNvPr>
          <p:cNvGraphicFramePr>
            <a:graphicFrameLocks noChangeAspect="1"/>
          </p:cNvGraphicFramePr>
          <p:nvPr>
            <p:extLst>
              <p:ext uri="{D42A27DB-BD31-4B8C-83A1-F6EECF244321}">
                <p14:modId xmlns:p14="http://schemas.microsoft.com/office/powerpoint/2010/main" val="2640769310"/>
              </p:ext>
            </p:extLst>
          </p:nvPr>
        </p:nvGraphicFramePr>
        <p:xfrm>
          <a:off x="35770976" y="19415568"/>
          <a:ext cx="6632273" cy="1515571"/>
        </p:xfrm>
        <a:graphic>
          <a:graphicData uri="http://schemas.openxmlformats.org/presentationml/2006/ole">
            <mc:AlternateContent xmlns:mc="http://schemas.openxmlformats.org/markup-compatibility/2006">
              <mc:Choice xmlns:v="urn:schemas-microsoft-com:vml" Requires="v">
                <p:oleObj name="CorelDRAW Home &amp; Student" r:id="rId18" imgW="2382118" imgH="543832" progId="CorelDRAWHome.Graphic.21">
                  <p:embed/>
                </p:oleObj>
              </mc:Choice>
              <mc:Fallback>
                <p:oleObj name="CorelDRAW Home &amp; Student" r:id="rId18" imgW="2382118" imgH="543832" progId="CorelDRAWHome.Graphic.21">
                  <p:embed/>
                  <p:pic>
                    <p:nvPicPr>
                      <p:cNvPr id="6" name="Object 5">
                        <a:extLst>
                          <a:ext uri="{FF2B5EF4-FFF2-40B4-BE49-F238E27FC236}">
                            <a16:creationId xmlns:a16="http://schemas.microsoft.com/office/drawing/2014/main" id="{2E335128-7F68-4886-8DB3-FB35DD922764}"/>
                          </a:ext>
                        </a:extLst>
                      </p:cNvPr>
                      <p:cNvPicPr/>
                      <p:nvPr/>
                    </p:nvPicPr>
                    <p:blipFill>
                      <a:blip r:embed="rId19"/>
                      <a:stretch>
                        <a:fillRect/>
                      </a:stretch>
                    </p:blipFill>
                    <p:spPr>
                      <a:xfrm>
                        <a:off x="35770976" y="19415568"/>
                        <a:ext cx="6632273" cy="1515571"/>
                      </a:xfrm>
                      <a:prstGeom prst="rect">
                        <a:avLst/>
                      </a:prstGeom>
                    </p:spPr>
                  </p:pic>
                </p:oleObj>
              </mc:Fallback>
            </mc:AlternateContent>
          </a:graphicData>
        </a:graphic>
      </p:graphicFrame>
      <p:graphicFrame>
        <p:nvGraphicFramePr>
          <p:cNvPr id="62" name="Object 61">
            <a:extLst>
              <a:ext uri="{FF2B5EF4-FFF2-40B4-BE49-F238E27FC236}">
                <a16:creationId xmlns:a16="http://schemas.microsoft.com/office/drawing/2014/main" id="{C61D7880-83CD-45A9-8293-0339486A2494}"/>
              </a:ext>
            </a:extLst>
          </p:cNvPr>
          <p:cNvGraphicFramePr>
            <a:graphicFrameLocks noChangeAspect="1"/>
          </p:cNvGraphicFramePr>
          <p:nvPr>
            <p:extLst>
              <p:ext uri="{D42A27DB-BD31-4B8C-83A1-F6EECF244321}">
                <p14:modId xmlns:p14="http://schemas.microsoft.com/office/powerpoint/2010/main" val="2862229696"/>
              </p:ext>
            </p:extLst>
          </p:nvPr>
        </p:nvGraphicFramePr>
        <p:xfrm>
          <a:off x="33360492" y="26630412"/>
          <a:ext cx="215283" cy="80676"/>
        </p:xfrm>
        <a:graphic>
          <a:graphicData uri="http://schemas.openxmlformats.org/presentationml/2006/ole">
            <mc:AlternateContent xmlns:mc="http://schemas.openxmlformats.org/markup-compatibility/2006">
              <mc:Choice xmlns:v="urn:schemas-microsoft-com:vml" Requires="v">
                <p:oleObj name="CorelDRAW Home &amp; Student" r:id="rId14" imgW="332586" imgH="73388" progId="CorelDRAWHome.Graphic.21">
                  <p:embed/>
                </p:oleObj>
              </mc:Choice>
              <mc:Fallback>
                <p:oleObj name="CorelDRAW Home &amp; Student" r:id="rId14" imgW="332586" imgH="73388" progId="CorelDRAWHome.Graphic.21">
                  <p:embed/>
                  <p:pic>
                    <p:nvPicPr>
                      <p:cNvPr id="62" name="Object 61">
                        <a:extLst>
                          <a:ext uri="{FF2B5EF4-FFF2-40B4-BE49-F238E27FC236}">
                            <a16:creationId xmlns:a16="http://schemas.microsoft.com/office/drawing/2014/main" id="{C61D7880-83CD-45A9-8293-0339486A2494}"/>
                          </a:ext>
                        </a:extLst>
                      </p:cNvPr>
                      <p:cNvPicPr/>
                      <p:nvPr/>
                    </p:nvPicPr>
                    <p:blipFill>
                      <a:blip r:embed="rId15"/>
                      <a:stretch>
                        <a:fillRect/>
                      </a:stretch>
                    </p:blipFill>
                    <p:spPr>
                      <a:xfrm>
                        <a:off x="33360492" y="26630412"/>
                        <a:ext cx="215283" cy="80676"/>
                      </a:xfrm>
                      <a:prstGeom prst="rect">
                        <a:avLst/>
                      </a:prstGeom>
                    </p:spPr>
                  </p:pic>
                </p:oleObj>
              </mc:Fallback>
            </mc:AlternateContent>
          </a:graphicData>
        </a:graphic>
      </p:graphicFrame>
      <p:graphicFrame>
        <p:nvGraphicFramePr>
          <p:cNvPr id="69" name="Object 68">
            <a:extLst>
              <a:ext uri="{FF2B5EF4-FFF2-40B4-BE49-F238E27FC236}">
                <a16:creationId xmlns:a16="http://schemas.microsoft.com/office/drawing/2014/main" id="{248C8E9D-CB63-4435-BB5D-E5E655DD12C8}"/>
              </a:ext>
            </a:extLst>
          </p:cNvPr>
          <p:cNvGraphicFramePr>
            <a:graphicFrameLocks noChangeAspect="1"/>
          </p:cNvGraphicFramePr>
          <p:nvPr>
            <p:extLst>
              <p:ext uri="{D42A27DB-BD31-4B8C-83A1-F6EECF244321}">
                <p14:modId xmlns:p14="http://schemas.microsoft.com/office/powerpoint/2010/main" val="1480868810"/>
              </p:ext>
            </p:extLst>
          </p:nvPr>
        </p:nvGraphicFramePr>
        <p:xfrm>
          <a:off x="34726810" y="26908996"/>
          <a:ext cx="215283" cy="80676"/>
        </p:xfrm>
        <a:graphic>
          <a:graphicData uri="http://schemas.openxmlformats.org/presentationml/2006/ole">
            <mc:AlternateContent xmlns:mc="http://schemas.openxmlformats.org/markup-compatibility/2006">
              <mc:Choice xmlns:v="urn:schemas-microsoft-com:vml" Requires="v">
                <p:oleObj name="CorelDRAW Home &amp; Student" r:id="rId14" imgW="332586" imgH="73388" progId="CorelDRAWHome.Graphic.21">
                  <p:embed/>
                </p:oleObj>
              </mc:Choice>
              <mc:Fallback>
                <p:oleObj name="CorelDRAW Home &amp; Student" r:id="rId14" imgW="332586" imgH="73388" progId="CorelDRAWHome.Graphic.21">
                  <p:embed/>
                  <p:pic>
                    <p:nvPicPr>
                      <p:cNvPr id="69" name="Object 68">
                        <a:extLst>
                          <a:ext uri="{FF2B5EF4-FFF2-40B4-BE49-F238E27FC236}">
                            <a16:creationId xmlns:a16="http://schemas.microsoft.com/office/drawing/2014/main" id="{248C8E9D-CB63-4435-BB5D-E5E655DD12C8}"/>
                          </a:ext>
                        </a:extLst>
                      </p:cNvPr>
                      <p:cNvPicPr/>
                      <p:nvPr/>
                    </p:nvPicPr>
                    <p:blipFill>
                      <a:blip r:embed="rId15"/>
                      <a:stretch>
                        <a:fillRect/>
                      </a:stretch>
                    </p:blipFill>
                    <p:spPr>
                      <a:xfrm>
                        <a:off x="34726810" y="26908996"/>
                        <a:ext cx="215283" cy="80676"/>
                      </a:xfrm>
                      <a:prstGeom prst="rect">
                        <a:avLst/>
                      </a:prstGeom>
                    </p:spPr>
                  </p:pic>
                </p:oleObj>
              </mc:Fallback>
            </mc:AlternateContent>
          </a:graphicData>
        </a:graphic>
      </p:graphicFrame>
      <p:graphicFrame>
        <p:nvGraphicFramePr>
          <p:cNvPr id="70" name="Object 69">
            <a:extLst>
              <a:ext uri="{FF2B5EF4-FFF2-40B4-BE49-F238E27FC236}">
                <a16:creationId xmlns:a16="http://schemas.microsoft.com/office/drawing/2014/main" id="{B9B967A1-7B15-40F2-8CC8-14918D935D5B}"/>
              </a:ext>
            </a:extLst>
          </p:cNvPr>
          <p:cNvGraphicFramePr>
            <a:graphicFrameLocks noChangeAspect="1"/>
          </p:cNvGraphicFramePr>
          <p:nvPr>
            <p:extLst>
              <p:ext uri="{D42A27DB-BD31-4B8C-83A1-F6EECF244321}">
                <p14:modId xmlns:p14="http://schemas.microsoft.com/office/powerpoint/2010/main" val="1419732753"/>
              </p:ext>
            </p:extLst>
          </p:nvPr>
        </p:nvGraphicFramePr>
        <p:xfrm>
          <a:off x="34274821" y="26673480"/>
          <a:ext cx="215283" cy="80676"/>
        </p:xfrm>
        <a:graphic>
          <a:graphicData uri="http://schemas.openxmlformats.org/presentationml/2006/ole">
            <mc:AlternateContent xmlns:mc="http://schemas.openxmlformats.org/markup-compatibility/2006">
              <mc:Choice xmlns:v="urn:schemas-microsoft-com:vml" Requires="v">
                <p:oleObj name="CorelDRAW Home &amp; Student" r:id="rId14" imgW="332586" imgH="73388" progId="CorelDRAWHome.Graphic.21">
                  <p:embed/>
                </p:oleObj>
              </mc:Choice>
              <mc:Fallback>
                <p:oleObj name="CorelDRAW Home &amp; Student" r:id="rId14" imgW="332586" imgH="73388" progId="CorelDRAWHome.Graphic.21">
                  <p:embed/>
                  <p:pic>
                    <p:nvPicPr>
                      <p:cNvPr id="70" name="Object 69">
                        <a:extLst>
                          <a:ext uri="{FF2B5EF4-FFF2-40B4-BE49-F238E27FC236}">
                            <a16:creationId xmlns:a16="http://schemas.microsoft.com/office/drawing/2014/main" id="{B9B967A1-7B15-40F2-8CC8-14918D935D5B}"/>
                          </a:ext>
                        </a:extLst>
                      </p:cNvPr>
                      <p:cNvPicPr/>
                      <p:nvPr/>
                    </p:nvPicPr>
                    <p:blipFill>
                      <a:blip r:embed="rId15"/>
                      <a:stretch>
                        <a:fillRect/>
                      </a:stretch>
                    </p:blipFill>
                    <p:spPr>
                      <a:xfrm>
                        <a:off x="34274821" y="26673480"/>
                        <a:ext cx="215283" cy="80676"/>
                      </a:xfrm>
                      <a:prstGeom prst="rect">
                        <a:avLst/>
                      </a:prstGeom>
                    </p:spPr>
                  </p:pic>
                </p:oleObj>
              </mc:Fallback>
            </mc:AlternateContent>
          </a:graphicData>
        </a:graphic>
      </p:graphicFrame>
      <p:graphicFrame>
        <p:nvGraphicFramePr>
          <p:cNvPr id="71" name="Object 70">
            <a:extLst>
              <a:ext uri="{FF2B5EF4-FFF2-40B4-BE49-F238E27FC236}">
                <a16:creationId xmlns:a16="http://schemas.microsoft.com/office/drawing/2014/main" id="{FA113AB1-AC4F-43A3-9B62-B110202BE9FE}"/>
              </a:ext>
            </a:extLst>
          </p:cNvPr>
          <p:cNvGraphicFramePr>
            <a:graphicFrameLocks noChangeAspect="1"/>
          </p:cNvGraphicFramePr>
          <p:nvPr>
            <p:extLst>
              <p:ext uri="{D42A27DB-BD31-4B8C-83A1-F6EECF244321}">
                <p14:modId xmlns:p14="http://schemas.microsoft.com/office/powerpoint/2010/main" val="2364924789"/>
              </p:ext>
            </p:extLst>
          </p:nvPr>
        </p:nvGraphicFramePr>
        <p:xfrm>
          <a:off x="33807458" y="26580810"/>
          <a:ext cx="215283" cy="80676"/>
        </p:xfrm>
        <a:graphic>
          <a:graphicData uri="http://schemas.openxmlformats.org/presentationml/2006/ole">
            <mc:AlternateContent xmlns:mc="http://schemas.openxmlformats.org/markup-compatibility/2006">
              <mc:Choice xmlns:v="urn:schemas-microsoft-com:vml" Requires="v">
                <p:oleObj name="CorelDRAW Home &amp; Student" r:id="rId14" imgW="332586" imgH="73388" progId="CorelDRAWHome.Graphic.21">
                  <p:embed/>
                </p:oleObj>
              </mc:Choice>
              <mc:Fallback>
                <p:oleObj name="CorelDRAW Home &amp; Student" r:id="rId14" imgW="332586" imgH="73388" progId="CorelDRAWHome.Graphic.21">
                  <p:embed/>
                  <p:pic>
                    <p:nvPicPr>
                      <p:cNvPr id="71" name="Object 70">
                        <a:extLst>
                          <a:ext uri="{FF2B5EF4-FFF2-40B4-BE49-F238E27FC236}">
                            <a16:creationId xmlns:a16="http://schemas.microsoft.com/office/drawing/2014/main" id="{FA113AB1-AC4F-43A3-9B62-B110202BE9FE}"/>
                          </a:ext>
                        </a:extLst>
                      </p:cNvPr>
                      <p:cNvPicPr/>
                      <p:nvPr/>
                    </p:nvPicPr>
                    <p:blipFill>
                      <a:blip r:embed="rId15"/>
                      <a:stretch>
                        <a:fillRect/>
                      </a:stretch>
                    </p:blipFill>
                    <p:spPr>
                      <a:xfrm>
                        <a:off x="33807458" y="26580810"/>
                        <a:ext cx="215283" cy="80676"/>
                      </a:xfrm>
                      <a:prstGeom prst="rect">
                        <a:avLst/>
                      </a:prstGeom>
                    </p:spPr>
                  </p:pic>
                </p:oleObj>
              </mc:Fallback>
            </mc:AlternateContent>
          </a:graphicData>
        </a:graphic>
      </p:graphicFrame>
      <p:sp>
        <p:nvSpPr>
          <p:cNvPr id="73" name="TextBox 72">
            <a:extLst>
              <a:ext uri="{FF2B5EF4-FFF2-40B4-BE49-F238E27FC236}">
                <a16:creationId xmlns:a16="http://schemas.microsoft.com/office/drawing/2014/main" id="{A47DBC76-128F-4F15-AC6C-C6A52BA9C084}"/>
              </a:ext>
            </a:extLst>
          </p:cNvPr>
          <p:cNvSpPr txBox="1"/>
          <p:nvPr/>
        </p:nvSpPr>
        <p:spPr>
          <a:xfrm>
            <a:off x="33617183" y="26598222"/>
            <a:ext cx="565329" cy="338554"/>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a:t>
            </a:r>
          </a:p>
        </p:txBody>
      </p:sp>
      <p:pic>
        <p:nvPicPr>
          <p:cNvPr id="34" name="Picture 33" descr="A picture containing text&#10;&#10;Description automatically generated">
            <a:extLst>
              <a:ext uri="{FF2B5EF4-FFF2-40B4-BE49-F238E27FC236}">
                <a16:creationId xmlns:a16="http://schemas.microsoft.com/office/drawing/2014/main" id="{58E30470-140C-4369-877A-79701D66896F}"/>
              </a:ext>
            </a:extLst>
          </p:cNvPr>
          <p:cNvPicPr>
            <a:picLocks noChangeAspect="1"/>
          </p:cNvPicPr>
          <p:nvPr/>
        </p:nvPicPr>
        <p:blipFill rotWithShape="1">
          <a:blip r:embed="rId20">
            <a:extLst>
              <a:ext uri="{28A0092B-C50C-407E-A947-70E740481C1C}">
                <a14:useLocalDpi xmlns:a14="http://schemas.microsoft.com/office/drawing/2010/main" val="0"/>
              </a:ext>
            </a:extLst>
          </a:blip>
          <a:srcRect b="49996"/>
          <a:stretch/>
        </p:blipFill>
        <p:spPr>
          <a:xfrm>
            <a:off x="35736203" y="23160518"/>
            <a:ext cx="6714786" cy="2359534"/>
          </a:xfrm>
          <a:prstGeom prst="rect">
            <a:avLst/>
          </a:prstGeom>
        </p:spPr>
      </p:pic>
      <p:pic>
        <p:nvPicPr>
          <p:cNvPr id="83" name="Picture 82" descr="A picture containing text&#10;&#10;Description automatically generated">
            <a:extLst>
              <a:ext uri="{FF2B5EF4-FFF2-40B4-BE49-F238E27FC236}">
                <a16:creationId xmlns:a16="http://schemas.microsoft.com/office/drawing/2014/main" id="{6692B17B-35A0-4E01-A3AA-5090928E9988}"/>
              </a:ext>
            </a:extLst>
          </p:cNvPr>
          <p:cNvPicPr>
            <a:picLocks noChangeAspect="1"/>
          </p:cNvPicPr>
          <p:nvPr/>
        </p:nvPicPr>
        <p:blipFill rotWithShape="1">
          <a:blip r:embed="rId20">
            <a:extLst>
              <a:ext uri="{28A0092B-C50C-407E-A947-70E740481C1C}">
                <a14:useLocalDpi xmlns:a14="http://schemas.microsoft.com/office/drawing/2010/main" val="0"/>
              </a:ext>
            </a:extLst>
          </a:blip>
          <a:srcRect t="51160"/>
          <a:stretch/>
        </p:blipFill>
        <p:spPr>
          <a:xfrm>
            <a:off x="35242385" y="25416423"/>
            <a:ext cx="7601582" cy="2608923"/>
          </a:xfrm>
          <a:prstGeom prst="rect">
            <a:avLst/>
          </a:prstGeom>
        </p:spPr>
      </p:pic>
      <p:pic>
        <p:nvPicPr>
          <p:cNvPr id="89" name="Picture 88">
            <a:extLst>
              <a:ext uri="{FF2B5EF4-FFF2-40B4-BE49-F238E27FC236}">
                <a16:creationId xmlns:a16="http://schemas.microsoft.com/office/drawing/2014/main" id="{7B24D0C2-F3E0-4764-9A86-987814706D91}"/>
              </a:ext>
            </a:extLst>
          </p:cNvPr>
          <p:cNvPicPr>
            <a:picLocks noChangeAspect="1"/>
          </p:cNvPicPr>
          <p:nvPr/>
        </p:nvPicPr>
        <p:blipFill rotWithShape="1">
          <a:blip r:embed="rId21"/>
          <a:srcRect r="96092"/>
          <a:stretch/>
        </p:blipFill>
        <p:spPr>
          <a:xfrm>
            <a:off x="35473525" y="23172400"/>
            <a:ext cx="275298" cy="2190733"/>
          </a:xfrm>
          <a:prstGeom prst="rect">
            <a:avLst/>
          </a:prstGeom>
        </p:spPr>
      </p:pic>
      <p:sp>
        <p:nvSpPr>
          <p:cNvPr id="95" name="TextBox 94">
            <a:extLst>
              <a:ext uri="{FF2B5EF4-FFF2-40B4-BE49-F238E27FC236}">
                <a16:creationId xmlns:a16="http://schemas.microsoft.com/office/drawing/2014/main" id="{D74CCB30-3EF3-466A-96C0-8495494D86D2}"/>
              </a:ext>
            </a:extLst>
          </p:cNvPr>
          <p:cNvSpPr txBox="1"/>
          <p:nvPr/>
        </p:nvSpPr>
        <p:spPr>
          <a:xfrm>
            <a:off x="26884756" y="25161022"/>
            <a:ext cx="6469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E</a:t>
            </a:r>
          </a:p>
        </p:txBody>
      </p:sp>
      <p:sp>
        <p:nvSpPr>
          <p:cNvPr id="97" name="TextBox 96">
            <a:extLst>
              <a:ext uri="{FF2B5EF4-FFF2-40B4-BE49-F238E27FC236}">
                <a16:creationId xmlns:a16="http://schemas.microsoft.com/office/drawing/2014/main" id="{E8D08A80-CBFE-4304-8725-699B844D67D9}"/>
              </a:ext>
            </a:extLst>
          </p:cNvPr>
          <p:cNvSpPr txBox="1"/>
          <p:nvPr/>
        </p:nvSpPr>
        <p:spPr>
          <a:xfrm>
            <a:off x="35297908" y="19295518"/>
            <a:ext cx="6469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G</a:t>
            </a:r>
          </a:p>
        </p:txBody>
      </p:sp>
      <p:sp>
        <p:nvSpPr>
          <p:cNvPr id="98" name="TextBox 97">
            <a:extLst>
              <a:ext uri="{FF2B5EF4-FFF2-40B4-BE49-F238E27FC236}">
                <a16:creationId xmlns:a16="http://schemas.microsoft.com/office/drawing/2014/main" id="{E2364FEA-D02D-493A-9AFB-4629BE1642AF}"/>
              </a:ext>
            </a:extLst>
          </p:cNvPr>
          <p:cNvSpPr txBox="1"/>
          <p:nvPr/>
        </p:nvSpPr>
        <p:spPr>
          <a:xfrm>
            <a:off x="32140115" y="25161859"/>
            <a:ext cx="6469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H</a:t>
            </a:r>
          </a:p>
        </p:txBody>
      </p:sp>
      <p:sp>
        <p:nvSpPr>
          <p:cNvPr id="99" name="TextBox 98">
            <a:extLst>
              <a:ext uri="{FF2B5EF4-FFF2-40B4-BE49-F238E27FC236}">
                <a16:creationId xmlns:a16="http://schemas.microsoft.com/office/drawing/2014/main" id="{71C9E320-8015-4AFF-9756-A7607F6ECFF9}"/>
              </a:ext>
            </a:extLst>
          </p:cNvPr>
          <p:cNvSpPr txBox="1"/>
          <p:nvPr/>
        </p:nvSpPr>
        <p:spPr>
          <a:xfrm>
            <a:off x="35425327" y="22722897"/>
            <a:ext cx="6469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I</a:t>
            </a:r>
          </a:p>
        </p:txBody>
      </p:sp>
      <p:sp>
        <p:nvSpPr>
          <p:cNvPr id="100" name="TextBox 99">
            <a:extLst>
              <a:ext uri="{FF2B5EF4-FFF2-40B4-BE49-F238E27FC236}">
                <a16:creationId xmlns:a16="http://schemas.microsoft.com/office/drawing/2014/main" id="{D5C18B4D-FC2E-4290-B498-BA5B43DE3554}"/>
              </a:ext>
            </a:extLst>
          </p:cNvPr>
          <p:cNvSpPr txBox="1"/>
          <p:nvPr/>
        </p:nvSpPr>
        <p:spPr>
          <a:xfrm>
            <a:off x="35227683" y="25166704"/>
            <a:ext cx="6469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J</a:t>
            </a:r>
          </a:p>
        </p:txBody>
      </p:sp>
      <p:sp>
        <p:nvSpPr>
          <p:cNvPr id="101" name="TextBox 100">
            <a:extLst>
              <a:ext uri="{FF2B5EF4-FFF2-40B4-BE49-F238E27FC236}">
                <a16:creationId xmlns:a16="http://schemas.microsoft.com/office/drawing/2014/main" id="{FFDC1FF0-6CB8-4B97-BAC9-15B8F9A23F72}"/>
              </a:ext>
            </a:extLst>
          </p:cNvPr>
          <p:cNvSpPr txBox="1"/>
          <p:nvPr/>
        </p:nvSpPr>
        <p:spPr>
          <a:xfrm>
            <a:off x="26061661" y="27981012"/>
            <a:ext cx="17597048" cy="4801314"/>
          </a:xfrm>
          <a:prstGeom prst="rect">
            <a:avLst/>
          </a:prstGeom>
          <a:noFill/>
        </p:spPr>
        <p:txBody>
          <a:bodyPr wrap="square">
            <a:spAutoFit/>
          </a:bodyPr>
          <a:lstStyle/>
          <a:p>
            <a:pPr algn="just"/>
            <a:r>
              <a:rPr lang="en-US" sz="2550" b="1" dirty="0">
                <a:solidFill>
                  <a:srgbClr val="000000"/>
                </a:solidFill>
                <a:effectLst/>
                <a:latin typeface="Times New Roman" panose="02020603050405020304" pitchFamily="18" charset="0"/>
                <a:ea typeface="Times New Roman" panose="02020603050405020304" pitchFamily="18" charset="0"/>
              </a:rPr>
              <a:t>Fig. 4. C</a:t>
            </a:r>
            <a:r>
              <a:rPr lang="en-US" sz="2550" b="1" dirty="0">
                <a:solidFill>
                  <a:srgbClr val="000000"/>
                </a:solidFill>
                <a:latin typeface="Times New Roman" panose="02020603050405020304" pitchFamily="18" charset="0"/>
                <a:ea typeface="Times New Roman" panose="02020603050405020304" pitchFamily="18" charset="0"/>
              </a:rPr>
              <a:t>ilia ablation in the forebrain causes </a:t>
            </a:r>
            <a:r>
              <a:rPr lang="en-US" sz="2550" b="1" dirty="0" err="1">
                <a:solidFill>
                  <a:srgbClr val="000000"/>
                </a:solidFill>
                <a:latin typeface="Times New Roman" panose="02020603050405020304" pitchFamily="18" charset="0"/>
                <a:ea typeface="Times New Roman" panose="02020603050405020304" pitchFamily="18" charset="0"/>
              </a:rPr>
              <a:t>megalencephaly</a:t>
            </a:r>
            <a:r>
              <a:rPr lang="en-US" sz="2550" b="1" dirty="0">
                <a:solidFill>
                  <a:srgbClr val="000000"/>
                </a:solidFill>
                <a:latin typeface="Times New Roman" panose="02020603050405020304" pitchFamily="18" charset="0"/>
                <a:ea typeface="Times New Roman" panose="02020603050405020304" pitchFamily="18" charset="0"/>
              </a:rPr>
              <a:t> and misplacement of late-born neurons during the postnatal development.</a:t>
            </a:r>
            <a:r>
              <a:rPr lang="en-US" sz="2550" dirty="0">
                <a:solidFill>
                  <a:srgbClr val="000000"/>
                </a:solidFill>
                <a:effectLst/>
                <a:latin typeface="Times New Roman" panose="02020603050405020304" pitchFamily="18" charset="0"/>
                <a:ea typeface="Times New Roman" panose="02020603050405020304" pitchFamily="18" charset="0"/>
              </a:rPr>
              <a:t> </a:t>
            </a:r>
            <a:r>
              <a:rPr lang="en-US" sz="2550" i="1" dirty="0">
                <a:solidFill>
                  <a:srgbClr val="000000"/>
                </a:solidFill>
                <a:effectLst/>
                <a:latin typeface="Times New Roman" panose="02020603050405020304" pitchFamily="18" charset="0"/>
                <a:ea typeface="Times New Roman" panose="02020603050405020304" pitchFamily="18" charset="0"/>
              </a:rPr>
              <a:t>(A-D) </a:t>
            </a:r>
            <a:r>
              <a:rPr lang="en-US" sz="2550" dirty="0">
                <a:solidFill>
                  <a:srgbClr val="000000"/>
                </a:solidFill>
                <a:effectLst/>
                <a:latin typeface="Times New Roman" panose="02020603050405020304" pitchFamily="18" charset="0"/>
                <a:ea typeface="Times New Roman" panose="02020603050405020304" pitchFamily="18" charset="0"/>
              </a:rPr>
              <a:t>Primary cilia are specifically deleted in the forebrain in the IFT88 </a:t>
            </a:r>
            <a:r>
              <a:rPr lang="en-US" sz="2550" dirty="0" err="1">
                <a:solidFill>
                  <a:srgbClr val="000000"/>
                </a:solidFill>
                <a:effectLst/>
                <a:latin typeface="Times New Roman" panose="02020603050405020304" pitchFamily="18" charset="0"/>
                <a:ea typeface="Times New Roman" panose="02020603050405020304" pitchFamily="18" charset="0"/>
              </a:rPr>
              <a:t>flox</a:t>
            </a:r>
            <a:r>
              <a:rPr lang="en-US" sz="2550" dirty="0">
                <a:solidFill>
                  <a:srgbClr val="000000"/>
                </a:solidFill>
                <a:effectLst/>
                <a:latin typeface="Times New Roman" panose="02020603050405020304" pitchFamily="18" charset="0"/>
                <a:ea typeface="Times New Roman" panose="02020603050405020304" pitchFamily="18" charset="0"/>
              </a:rPr>
              <a:t>/</a:t>
            </a:r>
            <a:r>
              <a:rPr lang="en-US" sz="2550" dirty="0" err="1">
                <a:solidFill>
                  <a:srgbClr val="000000"/>
                </a:solidFill>
                <a:effectLst/>
                <a:latin typeface="Times New Roman" panose="02020603050405020304" pitchFamily="18" charset="0"/>
                <a:ea typeface="Times New Roman" panose="02020603050405020304" pitchFamily="18" charset="0"/>
              </a:rPr>
              <a:t>flox</a:t>
            </a:r>
            <a:r>
              <a:rPr lang="en-US" sz="2550" dirty="0">
                <a:solidFill>
                  <a:srgbClr val="000000"/>
                </a:solidFill>
                <a:effectLst/>
                <a:latin typeface="Times New Roman" panose="02020603050405020304" pitchFamily="18" charset="0"/>
                <a:ea typeface="Times New Roman" panose="02020603050405020304" pitchFamily="18" charset="0"/>
              </a:rPr>
              <a:t>; Emx1-cre mice. </a:t>
            </a:r>
            <a:r>
              <a:rPr lang="en-US" sz="2550" dirty="0">
                <a:solidFill>
                  <a:srgbClr val="000000"/>
                </a:solidFill>
                <a:latin typeface="Times New Roman" panose="02020603050405020304" pitchFamily="18" charset="0"/>
                <a:ea typeface="Times New Roman" panose="02020603050405020304" pitchFamily="18" charset="0"/>
              </a:rPr>
              <a:t>Primary cilia are ablated in the cortex and hippocampus </a:t>
            </a:r>
            <a:r>
              <a:rPr lang="en-US" sz="2550" i="1" dirty="0">
                <a:solidFill>
                  <a:srgbClr val="000000"/>
                </a:solidFill>
                <a:latin typeface="Times New Roman" panose="02020603050405020304" pitchFamily="18" charset="0"/>
                <a:ea typeface="Times New Roman" panose="02020603050405020304" pitchFamily="18" charset="0"/>
              </a:rPr>
              <a:t>(A-B). </a:t>
            </a:r>
            <a:r>
              <a:rPr lang="en-US" sz="2550" dirty="0">
                <a:solidFill>
                  <a:srgbClr val="000000"/>
                </a:solidFill>
                <a:latin typeface="Times New Roman" panose="02020603050405020304" pitchFamily="18" charset="0"/>
                <a:ea typeface="Times New Roman" panose="02020603050405020304" pitchFamily="18" charset="0"/>
              </a:rPr>
              <a:t>Cilia still present in other brain regions </a:t>
            </a:r>
            <a:r>
              <a:rPr lang="en-US" sz="2550" i="1" dirty="0">
                <a:solidFill>
                  <a:srgbClr val="000000"/>
                </a:solidFill>
                <a:latin typeface="Times New Roman" panose="02020603050405020304" pitchFamily="18" charset="0"/>
                <a:ea typeface="Times New Roman" panose="02020603050405020304" pitchFamily="18" charset="0"/>
              </a:rPr>
              <a:t>(C-D).</a:t>
            </a:r>
            <a:r>
              <a:rPr lang="en-US" sz="2550" dirty="0">
                <a:solidFill>
                  <a:srgbClr val="000000"/>
                </a:solidFill>
                <a:latin typeface="Times New Roman" panose="02020603050405020304" pitchFamily="18" charset="0"/>
                <a:ea typeface="Times New Roman" panose="02020603050405020304" pitchFamily="18" charset="0"/>
              </a:rPr>
              <a:t> Scale bars: 10 µm</a:t>
            </a:r>
            <a:r>
              <a:rPr lang="en-US" sz="2550" i="1" dirty="0">
                <a:solidFill>
                  <a:srgbClr val="000000"/>
                </a:solidFill>
                <a:latin typeface="Times New Roman" panose="02020603050405020304" pitchFamily="18" charset="0"/>
                <a:ea typeface="Times New Roman" panose="02020603050405020304" pitchFamily="18" charset="0"/>
              </a:rPr>
              <a:t>. (E-F)</a:t>
            </a:r>
            <a:r>
              <a:rPr lang="en-US" sz="2550" dirty="0">
                <a:solidFill>
                  <a:srgbClr val="000000"/>
                </a:solidFill>
                <a:latin typeface="Times New Roman" panose="02020603050405020304" pitchFamily="18" charset="0"/>
                <a:ea typeface="Times New Roman" panose="02020603050405020304" pitchFamily="18" charset="0"/>
              </a:rPr>
              <a:t> IFT88 </a:t>
            </a:r>
            <a:r>
              <a:rPr lang="en-US" sz="2550" dirty="0" err="1">
                <a:solidFill>
                  <a:srgbClr val="000000"/>
                </a:solidFill>
                <a:latin typeface="Times New Roman" panose="02020603050405020304" pitchFamily="18" charset="0"/>
                <a:ea typeface="Times New Roman" panose="02020603050405020304" pitchFamily="18" charset="0"/>
              </a:rPr>
              <a:t>flox</a:t>
            </a:r>
            <a:r>
              <a:rPr lang="en-US" sz="2550" dirty="0">
                <a:solidFill>
                  <a:srgbClr val="000000"/>
                </a:solidFill>
                <a:latin typeface="Times New Roman" panose="02020603050405020304" pitchFamily="18" charset="0"/>
                <a:ea typeface="Times New Roman" panose="02020603050405020304" pitchFamily="18" charset="0"/>
              </a:rPr>
              <a:t>/</a:t>
            </a:r>
            <a:r>
              <a:rPr lang="en-US" sz="2550" dirty="0" err="1">
                <a:solidFill>
                  <a:srgbClr val="000000"/>
                </a:solidFill>
                <a:latin typeface="Times New Roman" panose="02020603050405020304" pitchFamily="18" charset="0"/>
                <a:ea typeface="Times New Roman" panose="02020603050405020304" pitchFamily="18" charset="0"/>
              </a:rPr>
              <a:t>flox</a:t>
            </a:r>
            <a:r>
              <a:rPr lang="en-US" sz="2550" dirty="0">
                <a:solidFill>
                  <a:srgbClr val="000000"/>
                </a:solidFill>
                <a:latin typeface="Times New Roman" panose="02020603050405020304" pitchFamily="18" charset="0"/>
                <a:ea typeface="Times New Roman" panose="02020603050405020304" pitchFamily="18" charset="0"/>
              </a:rPr>
              <a:t>; Emx1-cre KO mice show</a:t>
            </a:r>
            <a:r>
              <a:rPr lang="en-US" sz="2550" b="1" dirty="0">
                <a:solidFill>
                  <a:srgbClr val="000000"/>
                </a:solidFill>
                <a:latin typeface="Times New Roman" panose="02020603050405020304" pitchFamily="18" charset="0"/>
                <a:ea typeface="Times New Roman" panose="02020603050405020304" pitchFamily="18" charset="0"/>
              </a:rPr>
              <a:t> </a:t>
            </a:r>
            <a:r>
              <a:rPr lang="en-US" sz="2550" dirty="0" err="1">
                <a:solidFill>
                  <a:srgbClr val="000000"/>
                </a:solidFill>
                <a:latin typeface="Times New Roman" panose="02020603050405020304" pitchFamily="18" charset="0"/>
              </a:rPr>
              <a:t>megalencephaly</a:t>
            </a:r>
            <a:r>
              <a:rPr lang="en-US" sz="2550" dirty="0">
                <a:solidFill>
                  <a:srgbClr val="000000"/>
                </a:solidFill>
                <a:latin typeface="Times New Roman" panose="02020603050405020304" pitchFamily="18" charset="0"/>
              </a:rPr>
              <a:t> and epilepsy-caused deaths in the postnatal stage. KO mice show significantly larger brain size after P5 than control littermates </a:t>
            </a:r>
            <a:r>
              <a:rPr lang="en-US" sz="2550" i="1" dirty="0">
                <a:solidFill>
                  <a:srgbClr val="000000"/>
                </a:solidFill>
                <a:latin typeface="Times New Roman" panose="02020603050405020304" pitchFamily="18" charset="0"/>
              </a:rPr>
              <a:t>(E, n=4) </a:t>
            </a:r>
            <a:r>
              <a:rPr lang="en-US" sz="2550" dirty="0">
                <a:solidFill>
                  <a:srgbClr val="000000"/>
                </a:solidFill>
                <a:latin typeface="Times New Roman" panose="02020603050405020304" pitchFamily="18" charset="0"/>
              </a:rPr>
              <a:t>and spontaneously fetal seizures after P15</a:t>
            </a:r>
            <a:r>
              <a:rPr lang="en-US" sz="2550" i="1" dirty="0">
                <a:solidFill>
                  <a:srgbClr val="000000"/>
                </a:solidFill>
                <a:latin typeface="Times New Roman" panose="02020603050405020304" pitchFamily="18" charset="0"/>
              </a:rPr>
              <a:t> (F, n=20)</a:t>
            </a:r>
            <a:r>
              <a:rPr lang="en-US" sz="2550" dirty="0">
                <a:solidFill>
                  <a:srgbClr val="000000"/>
                </a:solidFill>
                <a:latin typeface="Times New Roman" panose="02020603050405020304" pitchFamily="18" charset="0"/>
                <a:ea typeface="Times New Roman" panose="02020603050405020304" pitchFamily="18" charset="0"/>
              </a:rPr>
              <a:t>. </a:t>
            </a:r>
            <a:r>
              <a:rPr lang="en-US" sz="2550" i="1" dirty="0">
                <a:solidFill>
                  <a:srgbClr val="000000"/>
                </a:solidFill>
                <a:latin typeface="Times New Roman" panose="02020603050405020304" pitchFamily="18" charset="0"/>
                <a:ea typeface="Times New Roman" panose="02020603050405020304" pitchFamily="18" charset="0"/>
              </a:rPr>
              <a:t>(G-H) </a:t>
            </a:r>
            <a:r>
              <a:rPr lang="en-US" sz="2550" dirty="0">
                <a:solidFill>
                  <a:srgbClr val="000000"/>
                </a:solidFill>
                <a:latin typeface="Times New Roman" panose="02020603050405020304" pitchFamily="18" charset="0"/>
                <a:ea typeface="Times New Roman" panose="02020603050405020304" pitchFamily="18" charset="0"/>
              </a:rPr>
              <a:t>Primary cilia regulate CA1 thickness in the hippocampus. </a:t>
            </a:r>
            <a:r>
              <a:rPr lang="en-US" sz="2550" i="1" dirty="0">
                <a:solidFill>
                  <a:srgbClr val="000000"/>
                </a:solidFill>
                <a:latin typeface="Times New Roman" panose="02020603050405020304" pitchFamily="18" charset="0"/>
                <a:ea typeface="Times New Roman" panose="02020603050405020304" pitchFamily="18" charset="0"/>
              </a:rPr>
              <a:t>(G)</a:t>
            </a:r>
            <a:r>
              <a:rPr lang="en-US" sz="2550" dirty="0">
                <a:solidFill>
                  <a:srgbClr val="000000"/>
                </a:solidFill>
                <a:latin typeface="Times New Roman" panose="02020603050405020304" pitchFamily="18" charset="0"/>
                <a:ea typeface="Times New Roman" panose="02020603050405020304" pitchFamily="18" charset="0"/>
              </a:rPr>
              <a:t> Although CA1 SP thickness naturally decreases with age (bottom), cilia KO mice exhibit delayed lamina condensation and this significant difference is specifically detected in the distal CA1 at P5 (top).  </a:t>
            </a:r>
            <a:r>
              <a:rPr lang="en-US" sz="2550" i="1" dirty="0">
                <a:solidFill>
                  <a:srgbClr val="000000"/>
                </a:solidFill>
                <a:latin typeface="Times New Roman" panose="02020603050405020304" pitchFamily="18" charset="0"/>
                <a:ea typeface="Times New Roman" panose="02020603050405020304" pitchFamily="18" charset="0"/>
              </a:rPr>
              <a:t>(I-J) </a:t>
            </a:r>
            <a:r>
              <a:rPr lang="en-US" sz="2550" dirty="0">
                <a:solidFill>
                  <a:srgbClr val="000000"/>
                </a:solidFill>
                <a:latin typeface="Times New Roman" panose="02020603050405020304" pitchFamily="18" charset="0"/>
                <a:ea typeface="Times New Roman" panose="02020603050405020304" pitchFamily="18" charset="0"/>
              </a:rPr>
              <a:t>Loss of cilia impact late-born neurons placement, likely by affecting reverse movement during the early postnatal stage. White boxes in </a:t>
            </a:r>
            <a:r>
              <a:rPr lang="en-US" sz="2550" i="1" dirty="0">
                <a:solidFill>
                  <a:srgbClr val="000000"/>
                </a:solidFill>
                <a:latin typeface="Times New Roman" panose="02020603050405020304" pitchFamily="18" charset="0"/>
                <a:ea typeface="Times New Roman" panose="02020603050405020304" pitchFamily="18" charset="0"/>
              </a:rPr>
              <a:t>I </a:t>
            </a:r>
            <a:r>
              <a:rPr lang="en-US" sz="2550" dirty="0">
                <a:solidFill>
                  <a:srgbClr val="000000"/>
                </a:solidFill>
                <a:latin typeface="Times New Roman" panose="02020603050405020304" pitchFamily="18" charset="0"/>
                <a:ea typeface="Times New Roman" panose="02020603050405020304" pitchFamily="18" charset="0"/>
              </a:rPr>
              <a:t>are</a:t>
            </a:r>
            <a:r>
              <a:rPr lang="en-US" sz="2550" i="1" dirty="0">
                <a:solidFill>
                  <a:srgbClr val="000000"/>
                </a:solidFill>
                <a:latin typeface="Times New Roman" panose="02020603050405020304" pitchFamily="18" charset="0"/>
                <a:ea typeface="Times New Roman" panose="02020603050405020304" pitchFamily="18" charset="0"/>
              </a:rPr>
              <a:t> </a:t>
            </a:r>
            <a:r>
              <a:rPr lang="en-US" sz="2550" dirty="0">
                <a:solidFill>
                  <a:srgbClr val="000000"/>
                </a:solidFill>
                <a:latin typeface="Times New Roman" panose="02020603050405020304" pitchFamily="18" charset="0"/>
                <a:ea typeface="Times New Roman" panose="02020603050405020304" pitchFamily="18" charset="0"/>
              </a:rPr>
              <a:t>magnified, and the white lines distinguish layer 5. At P3, there is no significant difference between controls and KOs, however, Satb2-labeled late-born/superficial neurons showed higher percentage in layer 5 at P5. We speculate that loss of cilia interfere neuronal revers movement from P3 to P5, then caused extra late-born neurons misplacing in the deep sublayer. Ctip2 labels early-born/deep neurons. </a:t>
            </a:r>
            <a:r>
              <a:rPr lang="en-US" sz="2550" dirty="0">
                <a:solidFill>
                  <a:srgbClr val="000000"/>
                </a:solidFill>
                <a:effectLst>
                  <a:glow>
                    <a:schemeClr val="bg1"/>
                  </a:glow>
                </a:effectLst>
                <a:latin typeface="Times New Roman" panose="02020603050405020304" pitchFamily="18" charset="0"/>
                <a:ea typeface="Times New Roman" panose="02020603050405020304" pitchFamily="18" charset="0"/>
              </a:rPr>
              <a:t>N.S., not-significant, * p &lt; 0.05; *** p &lt; 0.001; two-way ANOVA.</a:t>
            </a:r>
            <a:endParaRPr lang="en-US" sz="2550" dirty="0">
              <a:effectLst/>
              <a:latin typeface="Times New Roman" panose="02020603050405020304" pitchFamily="18" charset="0"/>
              <a:ea typeface="Times New Roman" panose="02020603050405020304" pitchFamily="18" charset="0"/>
            </a:endParaRPr>
          </a:p>
        </p:txBody>
      </p:sp>
      <p:pic>
        <p:nvPicPr>
          <p:cNvPr id="75" name="Picture 74" descr="Graphical user interface&#10;&#10;Description automatically generated with low confidence">
            <a:extLst>
              <a:ext uri="{FF2B5EF4-FFF2-40B4-BE49-F238E27FC236}">
                <a16:creationId xmlns:a16="http://schemas.microsoft.com/office/drawing/2014/main" id="{1BD1F004-12DB-41B0-BCBC-2F80CDF6DD92}"/>
              </a:ext>
            </a:extLst>
          </p:cNvPr>
          <p:cNvPicPr>
            <a:picLocks noChangeAspect="1"/>
          </p:cNvPicPr>
          <p:nvPr/>
        </p:nvPicPr>
        <p:blipFill rotWithShape="1">
          <a:blip r:embed="rId4">
            <a:extLst>
              <a:ext uri="{28A0092B-C50C-407E-A947-70E740481C1C}">
                <a14:useLocalDpi xmlns:a14="http://schemas.microsoft.com/office/drawing/2010/main" val="0"/>
              </a:ext>
            </a:extLst>
          </a:blip>
          <a:srcRect l="2" t="85704" r="75735" b="-259"/>
          <a:stretch/>
        </p:blipFill>
        <p:spPr>
          <a:xfrm>
            <a:off x="37087372" y="11863660"/>
            <a:ext cx="3309204" cy="2593699"/>
          </a:xfrm>
          <a:prstGeom prst="rect">
            <a:avLst/>
          </a:prstGeom>
        </p:spPr>
      </p:pic>
      <p:pic>
        <p:nvPicPr>
          <p:cNvPr id="76" name="Picture 75" descr="A picture containing calendar&#10;&#10;Description automatically generated">
            <a:extLst>
              <a:ext uri="{FF2B5EF4-FFF2-40B4-BE49-F238E27FC236}">
                <a16:creationId xmlns:a16="http://schemas.microsoft.com/office/drawing/2014/main" id="{E8FE1BEC-3F41-406D-8E28-50872783AC29}"/>
              </a:ext>
            </a:extLst>
          </p:cNvPr>
          <p:cNvPicPr>
            <a:picLocks noChangeAspect="1"/>
          </p:cNvPicPr>
          <p:nvPr/>
        </p:nvPicPr>
        <p:blipFill rotWithShape="1">
          <a:blip r:embed="rId8">
            <a:extLst>
              <a:ext uri="{28A0092B-C50C-407E-A947-70E740481C1C}">
                <a14:useLocalDpi xmlns:a14="http://schemas.microsoft.com/office/drawing/2010/main" val="0"/>
              </a:ext>
            </a:extLst>
          </a:blip>
          <a:srcRect t="51931" r="66754" b="-261"/>
          <a:stretch/>
        </p:blipFill>
        <p:spPr>
          <a:xfrm>
            <a:off x="20694977" y="5642428"/>
            <a:ext cx="2503999" cy="4154808"/>
          </a:xfrm>
          <a:prstGeom prst="rect">
            <a:avLst/>
          </a:prstGeom>
        </p:spPr>
      </p:pic>
      <p:sp>
        <p:nvSpPr>
          <p:cNvPr id="9" name="TextBox 8">
            <a:extLst>
              <a:ext uri="{FF2B5EF4-FFF2-40B4-BE49-F238E27FC236}">
                <a16:creationId xmlns:a16="http://schemas.microsoft.com/office/drawing/2014/main" id="{6DD93109-65B4-478B-A6CC-DC12A33BBE91}"/>
              </a:ext>
            </a:extLst>
          </p:cNvPr>
          <p:cNvSpPr txBox="1"/>
          <p:nvPr/>
        </p:nvSpPr>
        <p:spPr>
          <a:xfrm>
            <a:off x="18602264" y="5226378"/>
            <a:ext cx="4560423" cy="369332"/>
          </a:xfrm>
          <a:prstGeom prst="rect">
            <a:avLst/>
          </a:prstGeom>
          <a:noFill/>
          <a:ln w="28575">
            <a:solidFill>
              <a:schemeClr val="tx1"/>
            </a:solidFill>
          </a:ln>
        </p:spPr>
        <p:txBody>
          <a:bodyPr wrap="square" rtlCol="0">
            <a:spAutoFit/>
          </a:bodyPr>
          <a:lstStyle/>
          <a:p>
            <a:pPr algn="ctr"/>
            <a:r>
              <a:rPr lang="en-US" b="1" dirty="0">
                <a:solidFill>
                  <a:srgbClr val="FF0000"/>
                </a:solidFill>
                <a:latin typeface="Arial" panose="020B0604020202020204" pitchFamily="34" charset="0"/>
                <a:cs typeface="Arial" panose="020B0604020202020204" pitchFamily="34" charset="0"/>
              </a:rPr>
              <a:t>Arl13B</a:t>
            </a:r>
            <a:r>
              <a:rPr lang="en-US" b="1" dirty="0">
                <a:latin typeface="Arial" panose="020B0604020202020204" pitchFamily="34" charset="0"/>
                <a:cs typeface="Arial" panose="020B0604020202020204" pitchFamily="34" charset="0"/>
              </a:rPr>
              <a:t>/</a:t>
            </a:r>
            <a:r>
              <a:rPr lang="en-US" b="1" dirty="0">
                <a:solidFill>
                  <a:srgbClr val="FF00FF"/>
                </a:solidFill>
                <a:latin typeface="Arial" panose="020B0604020202020204" pitchFamily="34" charset="0"/>
                <a:cs typeface="Arial" panose="020B0604020202020204" pitchFamily="34" charset="0"/>
              </a:rPr>
              <a:t>AC3</a:t>
            </a:r>
            <a:r>
              <a:rPr lang="en-US" b="1" dirty="0">
                <a:latin typeface="Arial" panose="020B0604020202020204" pitchFamily="34" charset="0"/>
                <a:cs typeface="Arial" panose="020B0604020202020204" pitchFamily="34" charset="0"/>
              </a:rPr>
              <a:t>/</a:t>
            </a:r>
            <a:r>
              <a:rPr lang="en-US" b="1" dirty="0">
                <a:solidFill>
                  <a:srgbClr val="4CD24C"/>
                </a:solidFill>
                <a:latin typeface="Arial" panose="020B0604020202020204" pitchFamily="34" charset="0"/>
                <a:cs typeface="Arial" panose="020B0604020202020204" pitchFamily="34" charset="0"/>
              </a:rPr>
              <a:t>Centrin2</a:t>
            </a:r>
            <a:r>
              <a:rPr lang="en-US" b="1" dirty="0">
                <a:latin typeface="Arial" panose="020B0604020202020204" pitchFamily="34" charset="0"/>
                <a:cs typeface="Arial" panose="020B0604020202020204" pitchFamily="34" charset="0"/>
              </a:rPr>
              <a:t>/</a:t>
            </a:r>
            <a:r>
              <a:rPr lang="en-US" b="1" dirty="0">
                <a:solidFill>
                  <a:schemeClr val="accent1"/>
                </a:solidFill>
                <a:latin typeface="Arial" panose="020B0604020202020204" pitchFamily="34" charset="0"/>
                <a:cs typeface="Arial" panose="020B0604020202020204" pitchFamily="34" charset="0"/>
              </a:rPr>
              <a:t>DAPI</a:t>
            </a:r>
          </a:p>
        </p:txBody>
      </p:sp>
      <p:pic>
        <p:nvPicPr>
          <p:cNvPr id="33" name="Picture 32" descr="Graphical user interface, application, Teams&#10;&#10;Description automatically generated">
            <a:extLst>
              <a:ext uri="{FF2B5EF4-FFF2-40B4-BE49-F238E27FC236}">
                <a16:creationId xmlns:a16="http://schemas.microsoft.com/office/drawing/2014/main" id="{26F4B82F-9B33-4EB3-9A49-E8113F6811CE}"/>
              </a:ext>
            </a:extLst>
          </p:cNvPr>
          <p:cNvPicPr>
            <a:picLocks noChangeAspect="1"/>
          </p:cNvPicPr>
          <p:nvPr/>
        </p:nvPicPr>
        <p:blipFill rotWithShape="1">
          <a:blip r:embed="rId22">
            <a:extLst>
              <a:ext uri="{28A0092B-C50C-407E-A947-70E740481C1C}">
                <a14:useLocalDpi xmlns:a14="http://schemas.microsoft.com/office/drawing/2010/main" val="0"/>
              </a:ext>
            </a:extLst>
          </a:blip>
          <a:srcRect l="-227" t="-3235" r="62117" b="18014"/>
          <a:stretch/>
        </p:blipFill>
        <p:spPr>
          <a:xfrm>
            <a:off x="33909656" y="5008871"/>
            <a:ext cx="9620455" cy="7076965"/>
          </a:xfrm>
          <a:prstGeom prst="rect">
            <a:avLst/>
          </a:prstGeom>
        </p:spPr>
      </p:pic>
      <p:sp>
        <p:nvSpPr>
          <p:cNvPr id="79" name="TextBox 78">
            <a:extLst>
              <a:ext uri="{FF2B5EF4-FFF2-40B4-BE49-F238E27FC236}">
                <a16:creationId xmlns:a16="http://schemas.microsoft.com/office/drawing/2014/main" id="{4A4CDB3D-206A-4344-99B3-D00BC67BF347}"/>
              </a:ext>
            </a:extLst>
          </p:cNvPr>
          <p:cNvSpPr txBox="1"/>
          <p:nvPr/>
        </p:nvSpPr>
        <p:spPr>
          <a:xfrm>
            <a:off x="23772268" y="14253661"/>
            <a:ext cx="19855961" cy="4408899"/>
          </a:xfrm>
          <a:prstGeom prst="rect">
            <a:avLst/>
          </a:prstGeom>
          <a:noFill/>
        </p:spPr>
        <p:txBody>
          <a:bodyPr wrap="square">
            <a:spAutoFit/>
          </a:bodyPr>
          <a:lstStyle/>
          <a:p>
            <a:pPr algn="just"/>
            <a:r>
              <a:rPr lang="en-US" sz="2550" b="1" dirty="0">
                <a:solidFill>
                  <a:srgbClr val="000000"/>
                </a:solidFill>
                <a:effectLst/>
                <a:latin typeface="Times New Roman" panose="02020603050405020304" pitchFamily="18" charset="0"/>
                <a:ea typeface="Times New Roman" panose="02020603050405020304" pitchFamily="18" charset="0"/>
              </a:rPr>
              <a:t>Fig. </a:t>
            </a:r>
            <a:r>
              <a:rPr lang="en-US" sz="2550" b="1" dirty="0">
                <a:solidFill>
                  <a:srgbClr val="000000"/>
                </a:solidFill>
                <a:latin typeface="Times New Roman" panose="02020603050405020304" pitchFamily="18" charset="0"/>
                <a:ea typeface="Times New Roman" panose="02020603050405020304" pitchFamily="18" charset="0"/>
              </a:rPr>
              <a:t>2. Ciliation timing and orientation coincides with neuronal maturation in the deep and superficial sublayer in the neocortex and hippocampus.</a:t>
            </a:r>
            <a:r>
              <a:rPr lang="en-US" sz="2550" b="1" dirty="0">
                <a:solidFill>
                  <a:srgbClr val="000000"/>
                </a:solidFill>
                <a:effectLst/>
                <a:latin typeface="Times New Roman" panose="02020603050405020304" pitchFamily="18" charset="0"/>
                <a:ea typeface="Times New Roman" panose="02020603050405020304" pitchFamily="18" charset="0"/>
              </a:rPr>
              <a:t> </a:t>
            </a:r>
            <a:r>
              <a:rPr lang="en-US" sz="2550" i="1" dirty="0">
                <a:solidFill>
                  <a:srgbClr val="000000"/>
                </a:solidFill>
                <a:effectLst>
                  <a:glow>
                    <a:schemeClr val="bg1"/>
                  </a:glow>
                </a:effectLst>
                <a:latin typeface="Times New Roman" panose="02020603050405020304" pitchFamily="18" charset="0"/>
                <a:ea typeface="Times New Roman" panose="02020603050405020304" pitchFamily="18" charset="0"/>
              </a:rPr>
              <a:t>(A-C)</a:t>
            </a:r>
            <a:r>
              <a:rPr lang="en-US" sz="2550" dirty="0">
                <a:solidFill>
                  <a:srgbClr val="000000"/>
                </a:solidFill>
                <a:effectLst>
                  <a:glow>
                    <a:schemeClr val="bg1"/>
                  </a:glow>
                </a:effectLst>
                <a:latin typeface="Times New Roman" panose="02020603050405020304" pitchFamily="18" charset="0"/>
                <a:ea typeface="Times New Roman" panose="02020603050405020304" pitchFamily="18" charset="0"/>
              </a:rPr>
              <a:t> Cilia orientations exhibit marked changes with ages and closely related CA1 thickness decrease during postnatal development. Scale bars: 10 µm. </a:t>
            </a:r>
            <a:r>
              <a:rPr lang="en-US" sz="2550" i="1" dirty="0">
                <a:solidFill>
                  <a:srgbClr val="000000"/>
                </a:solidFill>
                <a:effectLst>
                  <a:glow>
                    <a:schemeClr val="bg1"/>
                  </a:glow>
                </a:effectLst>
                <a:latin typeface="Times New Roman" panose="02020603050405020304" pitchFamily="18" charset="0"/>
                <a:ea typeface="Times New Roman" panose="02020603050405020304" pitchFamily="18" charset="0"/>
              </a:rPr>
              <a:t>(D-E) </a:t>
            </a:r>
            <a:r>
              <a:rPr lang="en-US" sz="2550" dirty="0">
                <a:solidFill>
                  <a:srgbClr val="000000"/>
                </a:solidFill>
                <a:effectLst>
                  <a:glow>
                    <a:schemeClr val="bg1"/>
                  </a:glow>
                </a:effectLst>
                <a:latin typeface="Times New Roman" panose="02020603050405020304" pitchFamily="18" charset="0"/>
                <a:ea typeface="Times New Roman" panose="02020603050405020304" pitchFamily="18" charset="0"/>
              </a:rPr>
              <a:t>Changes of cilia orientation coincide with the decrease of SP thickness during postnatal development. percentage of north-oriented cilia decreases significantly from P10 to P14, P14 shows the most aligned cilia orientation pattern compared with other ages. </a:t>
            </a:r>
            <a:r>
              <a:rPr lang="en-US" sz="2550" i="1" dirty="0">
                <a:solidFill>
                  <a:srgbClr val="000000"/>
                </a:solidFill>
                <a:effectLst>
                  <a:glow>
                    <a:schemeClr val="bg1"/>
                  </a:glow>
                </a:effectLst>
                <a:latin typeface="Times New Roman" panose="02020603050405020304" pitchFamily="18" charset="0"/>
                <a:ea typeface="Times New Roman" panose="02020603050405020304" pitchFamily="18" charset="0"/>
              </a:rPr>
              <a:t>(D). </a:t>
            </a:r>
            <a:r>
              <a:rPr lang="en-US" sz="2550" dirty="0">
                <a:solidFill>
                  <a:srgbClr val="000000"/>
                </a:solidFill>
                <a:effectLst>
                  <a:glow>
                    <a:schemeClr val="bg1"/>
                  </a:glow>
                </a:effectLst>
                <a:latin typeface="Times New Roman" panose="02020603050405020304" pitchFamily="18" charset="0"/>
                <a:ea typeface="Times New Roman" panose="02020603050405020304" pitchFamily="18" charset="0"/>
              </a:rPr>
              <a:t>N.S., not-significant, *** p &lt; 0.001; one-way ANOVA with Bonferroni's multiple comparison test. The thickness of SP lamina in the hippocampal CA1 decreases significantly from P3 to P75</a:t>
            </a:r>
            <a:r>
              <a:rPr lang="en-US" sz="2550" i="1" dirty="0">
                <a:solidFill>
                  <a:srgbClr val="000000"/>
                </a:solidFill>
                <a:effectLst>
                  <a:glow>
                    <a:schemeClr val="bg1"/>
                  </a:glow>
                </a:effectLst>
                <a:latin typeface="Times New Roman" panose="02020603050405020304" pitchFamily="18" charset="0"/>
                <a:ea typeface="Times New Roman" panose="02020603050405020304" pitchFamily="18" charset="0"/>
              </a:rPr>
              <a:t> (E)</a:t>
            </a:r>
            <a:r>
              <a:rPr lang="en-US" sz="2550" dirty="0">
                <a:solidFill>
                  <a:srgbClr val="000000"/>
                </a:solidFill>
                <a:effectLst>
                  <a:glow>
                    <a:schemeClr val="bg1"/>
                  </a:glow>
                </a:effectLst>
                <a:latin typeface="Times New Roman" panose="02020603050405020304" pitchFamily="18" charset="0"/>
                <a:ea typeface="Times New Roman" panose="02020603050405020304" pitchFamily="18" charset="0"/>
              </a:rPr>
              <a:t>. </a:t>
            </a:r>
            <a:r>
              <a:rPr lang="en-US" sz="2550" i="1" dirty="0">
                <a:solidFill>
                  <a:srgbClr val="000000"/>
                </a:solidFill>
                <a:effectLst>
                  <a:glow>
                    <a:schemeClr val="bg1"/>
                  </a:glow>
                </a:effectLst>
                <a:latin typeface="Times New Roman" panose="02020603050405020304" pitchFamily="18" charset="0"/>
                <a:ea typeface="Times New Roman" panose="02020603050405020304" pitchFamily="18" charset="0"/>
              </a:rPr>
              <a:t>(F-G) </a:t>
            </a:r>
            <a:r>
              <a:rPr lang="en-US" sz="2550" dirty="0" err="1">
                <a:solidFill>
                  <a:srgbClr val="000000"/>
                </a:solidFill>
                <a:effectLst>
                  <a:glow>
                    <a:schemeClr val="bg1"/>
                  </a:glow>
                </a:effectLst>
                <a:latin typeface="Times New Roman" panose="02020603050405020304" pitchFamily="18" charset="0"/>
                <a:ea typeface="Times New Roman" panose="02020603050405020304" pitchFamily="18" charset="0"/>
              </a:rPr>
              <a:t>NeuN</a:t>
            </a:r>
            <a:r>
              <a:rPr lang="en-US" sz="2550" dirty="0">
                <a:solidFill>
                  <a:srgbClr val="000000"/>
                </a:solidFill>
                <a:effectLst>
                  <a:glow>
                    <a:schemeClr val="bg1"/>
                  </a:glow>
                </a:effectLst>
                <a:latin typeface="Times New Roman" panose="02020603050405020304" pitchFamily="18" charset="0"/>
                <a:ea typeface="Times New Roman" panose="02020603050405020304" pitchFamily="18" charset="0"/>
              </a:rPr>
              <a:t> begins to be expressed in the deep sublayer earlier than in the surface sublayer. </a:t>
            </a:r>
            <a:r>
              <a:rPr lang="en-US" sz="2550" dirty="0" err="1">
                <a:solidFill>
                  <a:srgbClr val="000000"/>
                </a:solidFill>
                <a:effectLst>
                  <a:glow>
                    <a:schemeClr val="bg1"/>
                  </a:glow>
                </a:effectLst>
                <a:latin typeface="Times New Roman" panose="02020603050405020304" pitchFamily="18" charset="0"/>
                <a:ea typeface="Times New Roman" panose="02020603050405020304" pitchFamily="18" charset="0"/>
              </a:rPr>
              <a:t>NeuN</a:t>
            </a:r>
            <a:r>
              <a:rPr lang="en-US" sz="2550" dirty="0">
                <a:solidFill>
                  <a:srgbClr val="000000"/>
                </a:solidFill>
                <a:effectLst>
                  <a:glow>
                    <a:schemeClr val="bg1"/>
                  </a:glow>
                </a:effectLst>
                <a:latin typeface="Times New Roman" panose="02020603050405020304" pitchFamily="18" charset="0"/>
                <a:ea typeface="Times New Roman" panose="02020603050405020304" pitchFamily="18" charset="0"/>
              </a:rPr>
              <a:t> expression was first detected weakly in deep-layer neurons at P1, more at P5, then extended to superficial-sublayer neurons P7. At P14, both deep- and superficial-layer neurons had abundant </a:t>
            </a:r>
            <a:r>
              <a:rPr lang="en-US" sz="2550" dirty="0" err="1">
                <a:solidFill>
                  <a:srgbClr val="000000"/>
                </a:solidFill>
                <a:effectLst>
                  <a:glow>
                    <a:schemeClr val="bg1"/>
                  </a:glow>
                </a:effectLst>
                <a:latin typeface="Times New Roman" panose="02020603050405020304" pitchFamily="18" charset="0"/>
                <a:ea typeface="Times New Roman" panose="02020603050405020304" pitchFamily="18" charset="0"/>
              </a:rPr>
              <a:t>NeuN</a:t>
            </a:r>
            <a:r>
              <a:rPr lang="en-US" sz="2550" dirty="0">
                <a:solidFill>
                  <a:srgbClr val="000000"/>
                </a:solidFill>
                <a:effectLst>
                  <a:glow>
                    <a:schemeClr val="bg1"/>
                  </a:glow>
                </a:effectLst>
                <a:latin typeface="Times New Roman" panose="02020603050405020304" pitchFamily="18" charset="0"/>
                <a:ea typeface="Times New Roman" panose="02020603050405020304" pitchFamily="18" charset="0"/>
              </a:rPr>
              <a:t> expression </a:t>
            </a:r>
            <a:r>
              <a:rPr lang="en-US" sz="2550" i="1" dirty="0">
                <a:solidFill>
                  <a:srgbClr val="000000"/>
                </a:solidFill>
                <a:effectLst>
                  <a:glow>
                    <a:schemeClr val="bg1"/>
                  </a:glow>
                </a:effectLst>
                <a:latin typeface="Times New Roman" panose="02020603050405020304" pitchFamily="18" charset="0"/>
                <a:ea typeface="Times New Roman" panose="02020603050405020304" pitchFamily="18" charset="0"/>
              </a:rPr>
              <a:t>(F). </a:t>
            </a:r>
            <a:r>
              <a:rPr lang="en-US" sz="2550" dirty="0">
                <a:solidFill>
                  <a:srgbClr val="000000"/>
                </a:solidFill>
                <a:effectLst>
                  <a:glow>
                    <a:schemeClr val="bg1"/>
                  </a:glow>
                </a:effectLst>
                <a:latin typeface="Times New Roman" panose="02020603050405020304" pitchFamily="18" charset="0"/>
                <a:ea typeface="Times New Roman" panose="02020603050405020304" pitchFamily="18" charset="0"/>
              </a:rPr>
              <a:t>The outmost of superficial sublayer in the neocortex matures latest compare with other sublayers in the neocortex </a:t>
            </a:r>
            <a:r>
              <a:rPr lang="en-US" sz="2550" i="1" dirty="0">
                <a:solidFill>
                  <a:srgbClr val="000000"/>
                </a:solidFill>
                <a:effectLst>
                  <a:glow>
                    <a:schemeClr val="bg1"/>
                  </a:glow>
                </a:effectLst>
                <a:latin typeface="Times New Roman" panose="02020603050405020304" pitchFamily="18" charset="0"/>
                <a:ea typeface="Times New Roman" panose="02020603050405020304" pitchFamily="18" charset="0"/>
              </a:rPr>
              <a:t>(G). </a:t>
            </a:r>
            <a:r>
              <a:rPr lang="en-US" sz="2550" dirty="0">
                <a:solidFill>
                  <a:srgbClr val="000000"/>
                </a:solidFill>
                <a:effectLst>
                  <a:glow>
                    <a:schemeClr val="bg1"/>
                  </a:glow>
                </a:effectLst>
                <a:latin typeface="Times New Roman" panose="02020603050405020304" pitchFamily="18" charset="0"/>
                <a:ea typeface="Times New Roman" panose="02020603050405020304" pitchFamily="18" charset="0"/>
              </a:rPr>
              <a:t>Scale bars: 10 µm. </a:t>
            </a:r>
            <a:r>
              <a:rPr lang="en-US" sz="2550" i="1" dirty="0">
                <a:solidFill>
                  <a:srgbClr val="000000"/>
                </a:solidFill>
                <a:effectLst>
                  <a:glow>
                    <a:schemeClr val="bg1"/>
                  </a:glow>
                </a:effectLst>
                <a:latin typeface="Times New Roman" panose="02020603050405020304" pitchFamily="18" charset="0"/>
                <a:ea typeface="Times New Roman" panose="02020603050405020304" pitchFamily="18" charset="0"/>
              </a:rPr>
              <a:t>(H-J) </a:t>
            </a:r>
            <a:r>
              <a:rPr lang="en-US" sz="2550" dirty="0">
                <a:solidFill>
                  <a:srgbClr val="000000"/>
                </a:solidFill>
                <a:effectLst>
                  <a:glow>
                    <a:schemeClr val="bg1"/>
                  </a:glow>
                </a:effectLst>
                <a:latin typeface="Times New Roman" panose="02020603050405020304" pitchFamily="18" charset="0"/>
                <a:ea typeface="Times New Roman" panose="02020603050405020304" pitchFamily="18" charset="0"/>
              </a:rPr>
              <a:t>Primary cilia protrude in the deep sublayer earlier than in the superficial sublayer in both hippocampal CA1 </a:t>
            </a:r>
            <a:r>
              <a:rPr lang="en-US" sz="2550" i="1" dirty="0">
                <a:solidFill>
                  <a:srgbClr val="000000"/>
                </a:solidFill>
                <a:effectLst>
                  <a:glow>
                    <a:schemeClr val="bg1"/>
                  </a:glow>
                </a:effectLst>
                <a:latin typeface="Times New Roman" panose="02020603050405020304" pitchFamily="18" charset="0"/>
                <a:ea typeface="Times New Roman" panose="02020603050405020304" pitchFamily="18" charset="0"/>
              </a:rPr>
              <a:t>(H) </a:t>
            </a:r>
            <a:r>
              <a:rPr lang="en-US" sz="2550" dirty="0">
                <a:solidFill>
                  <a:srgbClr val="000000"/>
                </a:solidFill>
                <a:effectLst>
                  <a:glow>
                    <a:schemeClr val="bg1"/>
                  </a:glow>
                </a:effectLst>
                <a:latin typeface="Times New Roman" panose="02020603050405020304" pitchFamily="18" charset="0"/>
                <a:ea typeface="Times New Roman" panose="02020603050405020304" pitchFamily="18" charset="0"/>
              </a:rPr>
              <a:t>and neocortex </a:t>
            </a:r>
            <a:r>
              <a:rPr lang="en-US" sz="2550" i="1" dirty="0">
                <a:solidFill>
                  <a:srgbClr val="000000"/>
                </a:solidFill>
                <a:effectLst>
                  <a:glow>
                    <a:schemeClr val="bg1"/>
                  </a:glow>
                </a:effectLst>
                <a:latin typeface="Times New Roman" panose="02020603050405020304" pitchFamily="18" charset="0"/>
                <a:ea typeface="Times New Roman" panose="02020603050405020304" pitchFamily="18" charset="0"/>
              </a:rPr>
              <a:t>(I-J). </a:t>
            </a:r>
            <a:r>
              <a:rPr lang="en-US" sz="2550" i="1" dirty="0">
                <a:latin typeface="Times New Roman" panose="02020603050405020304" pitchFamily="18" charset="0"/>
                <a:cs typeface="Times New Roman" panose="02020603050405020304" pitchFamily="18" charset="0"/>
              </a:rPr>
              <a:t>(K) </a:t>
            </a:r>
            <a:r>
              <a:rPr lang="en-US" sz="2550" dirty="0">
                <a:latin typeface="Times New Roman" panose="02020603050405020304" pitchFamily="18" charset="0"/>
                <a:cs typeface="Times New Roman" panose="02020603050405020304" pitchFamily="18" charset="0"/>
              </a:rPr>
              <a:t>Allen Brain Atlas in situ hybridization (ISH) results of Shank3, a synaptic maker of excitatory neurons, in the CA1. Shank3 is only expressed in deep sublayer in hippocampal SP at P4. At P14, ISH signals occupy most area of SP. Scale bars: 100 µm.</a:t>
            </a:r>
            <a:endParaRPr lang="en-US" sz="2550" dirty="0">
              <a:effectLst/>
              <a:latin typeface="Times New Roman" panose="02020603050405020304" pitchFamily="18" charset="0"/>
              <a:ea typeface="Times New Roman" panose="02020603050405020304" pitchFamily="18" charset="0"/>
            </a:endParaRPr>
          </a:p>
        </p:txBody>
      </p:sp>
      <p:graphicFrame>
        <p:nvGraphicFramePr>
          <p:cNvPr id="43" name="Object 42">
            <a:extLst>
              <a:ext uri="{FF2B5EF4-FFF2-40B4-BE49-F238E27FC236}">
                <a16:creationId xmlns:a16="http://schemas.microsoft.com/office/drawing/2014/main" id="{B27B6C6F-E6AC-4728-B8CD-3D7C99C3765E}"/>
              </a:ext>
            </a:extLst>
          </p:cNvPr>
          <p:cNvGraphicFramePr>
            <a:graphicFrameLocks noChangeAspect="1"/>
          </p:cNvGraphicFramePr>
          <p:nvPr>
            <p:extLst>
              <p:ext uri="{D42A27DB-BD31-4B8C-83A1-F6EECF244321}">
                <p14:modId xmlns:p14="http://schemas.microsoft.com/office/powerpoint/2010/main" val="1831532114"/>
              </p:ext>
            </p:extLst>
          </p:nvPr>
        </p:nvGraphicFramePr>
        <p:xfrm>
          <a:off x="14765982" y="19525613"/>
          <a:ext cx="7255429" cy="5066650"/>
        </p:xfrm>
        <a:graphic>
          <a:graphicData uri="http://schemas.openxmlformats.org/presentationml/2006/ole">
            <mc:AlternateContent xmlns:mc="http://schemas.openxmlformats.org/markup-compatibility/2006">
              <mc:Choice xmlns:v="urn:schemas-microsoft-com:vml" Requires="v">
                <p:oleObj name="CorelDRAW Home &amp; Student" r:id="rId23" imgW="6067363" imgH="4237820" progId="CorelDRAWHome.Graphic.21">
                  <p:embed/>
                </p:oleObj>
              </mc:Choice>
              <mc:Fallback>
                <p:oleObj name="CorelDRAW Home &amp; Student" r:id="rId23" imgW="6067363" imgH="4237820" progId="CorelDRAWHome.Graphic.21">
                  <p:embed/>
                  <p:pic>
                    <p:nvPicPr>
                      <p:cNvPr id="43" name="Object 42">
                        <a:extLst>
                          <a:ext uri="{FF2B5EF4-FFF2-40B4-BE49-F238E27FC236}">
                            <a16:creationId xmlns:a16="http://schemas.microsoft.com/office/drawing/2014/main" id="{B27B6C6F-E6AC-4728-B8CD-3D7C99C3765E}"/>
                          </a:ext>
                        </a:extLst>
                      </p:cNvPr>
                      <p:cNvPicPr/>
                      <p:nvPr/>
                    </p:nvPicPr>
                    <p:blipFill>
                      <a:blip r:embed="rId24"/>
                      <a:stretch>
                        <a:fillRect/>
                      </a:stretch>
                    </p:blipFill>
                    <p:spPr>
                      <a:xfrm>
                        <a:off x="14765982" y="19525613"/>
                        <a:ext cx="7255429" cy="5066650"/>
                      </a:xfrm>
                      <a:prstGeom prst="rect">
                        <a:avLst/>
                      </a:prstGeom>
                    </p:spPr>
                  </p:pic>
                </p:oleObj>
              </mc:Fallback>
            </mc:AlternateContent>
          </a:graphicData>
        </a:graphic>
      </p:graphicFrame>
      <p:pic>
        <p:nvPicPr>
          <p:cNvPr id="85" name="Picture 84" descr="Graphical user interface&#10;&#10;Description automatically generated with low confidence">
            <a:extLst>
              <a:ext uri="{FF2B5EF4-FFF2-40B4-BE49-F238E27FC236}">
                <a16:creationId xmlns:a16="http://schemas.microsoft.com/office/drawing/2014/main" id="{45F97283-E328-42E0-B463-2FEEFCC2716E}"/>
              </a:ext>
            </a:extLst>
          </p:cNvPr>
          <p:cNvPicPr>
            <a:picLocks noChangeAspect="1"/>
          </p:cNvPicPr>
          <p:nvPr/>
        </p:nvPicPr>
        <p:blipFill rotWithShape="1">
          <a:blip r:embed="rId4">
            <a:extLst>
              <a:ext uri="{28A0092B-C50C-407E-A947-70E740481C1C}">
                <a14:useLocalDpi xmlns:a14="http://schemas.microsoft.com/office/drawing/2010/main" val="0"/>
              </a:ext>
            </a:extLst>
          </a:blip>
          <a:srcRect l="45888" t="90528" r="26370" b="1389"/>
          <a:stretch/>
        </p:blipFill>
        <p:spPr>
          <a:xfrm>
            <a:off x="16571893" y="11031488"/>
            <a:ext cx="3511805" cy="1336907"/>
          </a:xfrm>
          <a:prstGeom prst="rect">
            <a:avLst/>
          </a:prstGeom>
        </p:spPr>
      </p:pic>
      <p:pic>
        <p:nvPicPr>
          <p:cNvPr id="86" name="Picture 85" descr="Graphical user interface&#10;&#10;Description automatically generated with low confidence">
            <a:extLst>
              <a:ext uri="{FF2B5EF4-FFF2-40B4-BE49-F238E27FC236}">
                <a16:creationId xmlns:a16="http://schemas.microsoft.com/office/drawing/2014/main" id="{6B0EC4AE-71A9-4D89-8FCD-38511E7CACEE}"/>
              </a:ext>
            </a:extLst>
          </p:cNvPr>
          <p:cNvPicPr>
            <a:picLocks noChangeAspect="1"/>
          </p:cNvPicPr>
          <p:nvPr/>
        </p:nvPicPr>
        <p:blipFill rotWithShape="1">
          <a:blip r:embed="rId4">
            <a:extLst>
              <a:ext uri="{28A0092B-C50C-407E-A947-70E740481C1C}">
                <a14:useLocalDpi xmlns:a14="http://schemas.microsoft.com/office/drawing/2010/main" val="0"/>
              </a:ext>
            </a:extLst>
          </a:blip>
          <a:srcRect l="45888" t="82565" r="26370" b="9462"/>
          <a:stretch/>
        </p:blipFill>
        <p:spPr>
          <a:xfrm>
            <a:off x="13183958" y="11031488"/>
            <a:ext cx="3422883" cy="1285506"/>
          </a:xfrm>
          <a:prstGeom prst="rect">
            <a:avLst/>
          </a:prstGeom>
        </p:spPr>
      </p:pic>
      <p:sp>
        <p:nvSpPr>
          <p:cNvPr id="51" name="TextBox 50">
            <a:extLst>
              <a:ext uri="{FF2B5EF4-FFF2-40B4-BE49-F238E27FC236}">
                <a16:creationId xmlns:a16="http://schemas.microsoft.com/office/drawing/2014/main" id="{48940AA4-226A-4229-A80F-BCE472EB018B}"/>
              </a:ext>
            </a:extLst>
          </p:cNvPr>
          <p:cNvSpPr txBox="1"/>
          <p:nvPr/>
        </p:nvSpPr>
        <p:spPr>
          <a:xfrm>
            <a:off x="20243910" y="11782916"/>
            <a:ext cx="2331259" cy="338554"/>
          </a:xfrm>
          <a:prstGeom prst="rect">
            <a:avLst/>
          </a:prstGeom>
          <a:noFill/>
        </p:spPr>
        <p:txBody>
          <a:bodyPr wrap="square" rtlCol="0">
            <a:spAutoFit/>
          </a:bodyPr>
          <a:lstStyle/>
          <a:p>
            <a:r>
              <a:rPr lang="en-US" sz="1600" b="1" dirty="0">
                <a:solidFill>
                  <a:srgbClr val="669999"/>
                </a:solidFill>
                <a:latin typeface="Arial" panose="020B0604020202020204" pitchFamily="34" charset="0"/>
                <a:cs typeface="Arial" panose="020B0604020202020204" pitchFamily="34" charset="0"/>
              </a:rPr>
              <a:t>Early-born neurons</a:t>
            </a:r>
          </a:p>
        </p:txBody>
      </p:sp>
      <p:sp>
        <p:nvSpPr>
          <p:cNvPr id="90" name="TextBox 89">
            <a:extLst>
              <a:ext uri="{FF2B5EF4-FFF2-40B4-BE49-F238E27FC236}">
                <a16:creationId xmlns:a16="http://schemas.microsoft.com/office/drawing/2014/main" id="{49455782-7A4F-4C2D-8C89-9EDC6DD2926D}"/>
              </a:ext>
            </a:extLst>
          </p:cNvPr>
          <p:cNvSpPr txBox="1"/>
          <p:nvPr/>
        </p:nvSpPr>
        <p:spPr>
          <a:xfrm>
            <a:off x="20262356" y="12051414"/>
            <a:ext cx="2026347" cy="338554"/>
          </a:xfrm>
          <a:prstGeom prst="rect">
            <a:avLst/>
          </a:prstGeom>
          <a:noFill/>
        </p:spPr>
        <p:txBody>
          <a:bodyPr wrap="square" rtlCol="0">
            <a:spAutoFit/>
          </a:bodyPr>
          <a:lstStyle/>
          <a:p>
            <a:r>
              <a:rPr lang="en-US" sz="1600" b="1" dirty="0">
                <a:solidFill>
                  <a:srgbClr val="FF99CC"/>
                </a:solidFill>
                <a:latin typeface="Arial" panose="020B0604020202020204" pitchFamily="34" charset="0"/>
                <a:cs typeface="Arial" panose="020B0604020202020204" pitchFamily="34" charset="0"/>
              </a:rPr>
              <a:t>Late-born neurons</a:t>
            </a:r>
          </a:p>
        </p:txBody>
      </p:sp>
      <p:sp>
        <p:nvSpPr>
          <p:cNvPr id="52" name="TextBox 51">
            <a:extLst>
              <a:ext uri="{FF2B5EF4-FFF2-40B4-BE49-F238E27FC236}">
                <a16:creationId xmlns:a16="http://schemas.microsoft.com/office/drawing/2014/main" id="{4DCA3CA4-4D87-47A6-A47C-41C5B9E08BB3}"/>
              </a:ext>
            </a:extLst>
          </p:cNvPr>
          <p:cNvSpPr txBox="1"/>
          <p:nvPr/>
        </p:nvSpPr>
        <p:spPr>
          <a:xfrm>
            <a:off x="18099680" y="5127997"/>
            <a:ext cx="295905"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a:t>
            </a:r>
          </a:p>
        </p:txBody>
      </p:sp>
      <p:sp>
        <p:nvSpPr>
          <p:cNvPr id="94" name="TextBox 93">
            <a:extLst>
              <a:ext uri="{FF2B5EF4-FFF2-40B4-BE49-F238E27FC236}">
                <a16:creationId xmlns:a16="http://schemas.microsoft.com/office/drawing/2014/main" id="{B4F9D35D-A45A-43CA-91CE-43B0918FA20D}"/>
              </a:ext>
            </a:extLst>
          </p:cNvPr>
          <p:cNvSpPr txBox="1"/>
          <p:nvPr/>
        </p:nvSpPr>
        <p:spPr>
          <a:xfrm>
            <a:off x="9876356" y="10729738"/>
            <a:ext cx="295905"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B</a:t>
            </a:r>
          </a:p>
        </p:txBody>
      </p:sp>
      <p:sp>
        <p:nvSpPr>
          <p:cNvPr id="102" name="TextBox 101">
            <a:extLst>
              <a:ext uri="{FF2B5EF4-FFF2-40B4-BE49-F238E27FC236}">
                <a16:creationId xmlns:a16="http://schemas.microsoft.com/office/drawing/2014/main" id="{0DC8230A-F559-4D79-94D7-909410CDCF5F}"/>
              </a:ext>
            </a:extLst>
          </p:cNvPr>
          <p:cNvSpPr txBox="1"/>
          <p:nvPr/>
        </p:nvSpPr>
        <p:spPr>
          <a:xfrm>
            <a:off x="19760741" y="9971225"/>
            <a:ext cx="295905"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a:t>
            </a:r>
          </a:p>
        </p:txBody>
      </p:sp>
      <p:sp>
        <p:nvSpPr>
          <p:cNvPr id="53" name="TextBox 52">
            <a:extLst>
              <a:ext uri="{FF2B5EF4-FFF2-40B4-BE49-F238E27FC236}">
                <a16:creationId xmlns:a16="http://schemas.microsoft.com/office/drawing/2014/main" id="{52F3902A-64E0-41A8-8620-1F48E738534B}"/>
              </a:ext>
            </a:extLst>
          </p:cNvPr>
          <p:cNvSpPr txBox="1"/>
          <p:nvPr/>
        </p:nvSpPr>
        <p:spPr>
          <a:xfrm>
            <a:off x="18114190" y="12325841"/>
            <a:ext cx="2279243" cy="338554"/>
          </a:xfrm>
          <a:prstGeom prst="rect">
            <a:avLst/>
          </a:prstGeom>
          <a:noFill/>
        </p:spPr>
        <p:txBody>
          <a:bodyPr wrap="square" rtlCol="0">
            <a:spAutoFit/>
          </a:bodyPr>
          <a:lstStyle/>
          <a:p>
            <a:r>
              <a:rPr lang="en-US" sz="1600" b="1" dirty="0">
                <a:solidFill>
                  <a:srgbClr val="E31ED2"/>
                </a:solidFill>
                <a:latin typeface="Arial" panose="020B0604020202020204" pitchFamily="34" charset="0"/>
                <a:cs typeface="Arial" panose="020B0604020202020204" pitchFamily="34" charset="0"/>
              </a:rPr>
              <a:t>Calbindin</a:t>
            </a:r>
            <a:r>
              <a:rPr lang="en-US" sz="1600" b="1" dirty="0">
                <a:latin typeface="Arial" panose="020B0604020202020204" pitchFamily="34" charset="0"/>
                <a:cs typeface="Arial" panose="020B0604020202020204" pitchFamily="34" charset="0"/>
              </a:rPr>
              <a:t>/</a:t>
            </a:r>
            <a:r>
              <a:rPr lang="en-US" sz="1600" b="1" dirty="0">
                <a:solidFill>
                  <a:srgbClr val="FF0000"/>
                </a:solidFill>
                <a:latin typeface="Arial" panose="020B0604020202020204" pitchFamily="34" charset="0"/>
                <a:cs typeface="Arial" panose="020B0604020202020204" pitchFamily="34" charset="0"/>
              </a:rPr>
              <a:t>AC3</a:t>
            </a:r>
            <a:r>
              <a:rPr lang="en-US" sz="1600" b="1" dirty="0">
                <a:latin typeface="Arial" panose="020B0604020202020204" pitchFamily="34" charset="0"/>
                <a:cs typeface="Arial" panose="020B0604020202020204" pitchFamily="34" charset="0"/>
              </a:rPr>
              <a:t>/</a:t>
            </a:r>
            <a:r>
              <a:rPr lang="en-US" sz="1600" b="1" dirty="0">
                <a:solidFill>
                  <a:srgbClr val="323EA9"/>
                </a:solidFill>
                <a:latin typeface="Arial" panose="020B0604020202020204" pitchFamily="34" charset="0"/>
                <a:cs typeface="Arial" panose="020B0604020202020204" pitchFamily="34" charset="0"/>
              </a:rPr>
              <a:t>DAPI</a:t>
            </a:r>
          </a:p>
        </p:txBody>
      </p:sp>
      <p:cxnSp>
        <p:nvCxnSpPr>
          <p:cNvPr id="103" name="Straight Connector 102">
            <a:extLst>
              <a:ext uri="{FF2B5EF4-FFF2-40B4-BE49-F238E27FC236}">
                <a16:creationId xmlns:a16="http://schemas.microsoft.com/office/drawing/2014/main" id="{151D3854-C671-43C8-8270-6CC071B26081}"/>
              </a:ext>
            </a:extLst>
          </p:cNvPr>
          <p:cNvCxnSpPr>
            <a:cxnSpLocks/>
          </p:cNvCxnSpPr>
          <p:nvPr/>
        </p:nvCxnSpPr>
        <p:spPr>
          <a:xfrm>
            <a:off x="36014064" y="26106627"/>
            <a:ext cx="3154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1C30A67-87CF-4F63-8394-51A17E894160}"/>
              </a:ext>
            </a:extLst>
          </p:cNvPr>
          <p:cNvCxnSpPr>
            <a:cxnSpLocks/>
          </p:cNvCxnSpPr>
          <p:nvPr/>
        </p:nvCxnSpPr>
        <p:spPr>
          <a:xfrm>
            <a:off x="36914580" y="26106627"/>
            <a:ext cx="2741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D5AAFA5B-EE35-4D91-A2B0-BC8863AB97E5}"/>
              </a:ext>
            </a:extLst>
          </p:cNvPr>
          <p:cNvSpPr txBox="1"/>
          <p:nvPr/>
        </p:nvSpPr>
        <p:spPr>
          <a:xfrm>
            <a:off x="39338229" y="25849553"/>
            <a:ext cx="592969"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a:t>
            </a:r>
          </a:p>
        </p:txBody>
      </p:sp>
      <p:sp>
        <p:nvSpPr>
          <p:cNvPr id="106" name="TextBox 105">
            <a:extLst>
              <a:ext uri="{FF2B5EF4-FFF2-40B4-BE49-F238E27FC236}">
                <a16:creationId xmlns:a16="http://schemas.microsoft.com/office/drawing/2014/main" id="{FB580D9C-59D5-4C67-A714-10BA4D51C770}"/>
              </a:ext>
            </a:extLst>
          </p:cNvPr>
          <p:cNvSpPr txBox="1"/>
          <p:nvPr/>
        </p:nvSpPr>
        <p:spPr>
          <a:xfrm>
            <a:off x="35860416" y="25806011"/>
            <a:ext cx="592968"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N.S</a:t>
            </a:r>
          </a:p>
        </p:txBody>
      </p:sp>
      <p:sp>
        <p:nvSpPr>
          <p:cNvPr id="107" name="TextBox 106">
            <a:extLst>
              <a:ext uri="{FF2B5EF4-FFF2-40B4-BE49-F238E27FC236}">
                <a16:creationId xmlns:a16="http://schemas.microsoft.com/office/drawing/2014/main" id="{12A6C572-CCE2-4F32-A376-42E392EA7655}"/>
              </a:ext>
            </a:extLst>
          </p:cNvPr>
          <p:cNvSpPr txBox="1"/>
          <p:nvPr/>
        </p:nvSpPr>
        <p:spPr>
          <a:xfrm>
            <a:off x="36751373" y="25809510"/>
            <a:ext cx="592968"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N.S</a:t>
            </a:r>
          </a:p>
        </p:txBody>
      </p:sp>
      <p:cxnSp>
        <p:nvCxnSpPr>
          <p:cNvPr id="108" name="Straight Connector 107">
            <a:extLst>
              <a:ext uri="{FF2B5EF4-FFF2-40B4-BE49-F238E27FC236}">
                <a16:creationId xmlns:a16="http://schemas.microsoft.com/office/drawing/2014/main" id="{E15D5FF0-7F28-42D6-BB36-01535596FB55}"/>
              </a:ext>
            </a:extLst>
          </p:cNvPr>
          <p:cNvCxnSpPr>
            <a:cxnSpLocks/>
          </p:cNvCxnSpPr>
          <p:nvPr/>
        </p:nvCxnSpPr>
        <p:spPr>
          <a:xfrm>
            <a:off x="38492716" y="26179020"/>
            <a:ext cx="297732" cy="57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9CC068D-6011-4A8B-9156-627374BEF1E6}"/>
              </a:ext>
            </a:extLst>
          </p:cNvPr>
          <p:cNvCxnSpPr>
            <a:cxnSpLocks/>
          </p:cNvCxnSpPr>
          <p:nvPr/>
        </p:nvCxnSpPr>
        <p:spPr>
          <a:xfrm>
            <a:off x="39484528" y="26116594"/>
            <a:ext cx="29412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A4AAD269-85E5-4E6B-9A07-2E6299C74CFA}"/>
              </a:ext>
            </a:extLst>
          </p:cNvPr>
          <p:cNvSpPr txBox="1"/>
          <p:nvPr/>
        </p:nvSpPr>
        <p:spPr>
          <a:xfrm>
            <a:off x="38356673" y="25871243"/>
            <a:ext cx="592968"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N.S</a:t>
            </a:r>
          </a:p>
        </p:txBody>
      </p:sp>
      <p:cxnSp>
        <p:nvCxnSpPr>
          <p:cNvPr id="111" name="Straight Connector 110">
            <a:extLst>
              <a:ext uri="{FF2B5EF4-FFF2-40B4-BE49-F238E27FC236}">
                <a16:creationId xmlns:a16="http://schemas.microsoft.com/office/drawing/2014/main" id="{0080F231-6F4B-4861-BC7E-DCDE7C76849F}"/>
              </a:ext>
            </a:extLst>
          </p:cNvPr>
          <p:cNvCxnSpPr>
            <a:cxnSpLocks/>
          </p:cNvCxnSpPr>
          <p:nvPr/>
        </p:nvCxnSpPr>
        <p:spPr>
          <a:xfrm>
            <a:off x="41229009" y="26542813"/>
            <a:ext cx="3154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389564C5-D450-4CBD-A791-7F4FD5D16BD1}"/>
              </a:ext>
            </a:extLst>
          </p:cNvPr>
          <p:cNvSpPr txBox="1"/>
          <p:nvPr/>
        </p:nvSpPr>
        <p:spPr>
          <a:xfrm>
            <a:off x="41194412" y="26492608"/>
            <a:ext cx="592968"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N.S</a:t>
            </a:r>
          </a:p>
        </p:txBody>
      </p:sp>
      <p:cxnSp>
        <p:nvCxnSpPr>
          <p:cNvPr id="88" name="Straight Arrow Connector 87">
            <a:extLst>
              <a:ext uri="{FF2B5EF4-FFF2-40B4-BE49-F238E27FC236}">
                <a16:creationId xmlns:a16="http://schemas.microsoft.com/office/drawing/2014/main" id="{3030E68A-9FB1-419C-BCC5-F8008EDC27B0}"/>
              </a:ext>
            </a:extLst>
          </p:cNvPr>
          <p:cNvCxnSpPr>
            <a:cxnSpLocks/>
          </p:cNvCxnSpPr>
          <p:nvPr/>
        </p:nvCxnSpPr>
        <p:spPr>
          <a:xfrm flipH="1" flipV="1">
            <a:off x="36729558" y="20090875"/>
            <a:ext cx="222813" cy="283404"/>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cxnSp>
        <p:nvCxnSpPr>
          <p:cNvPr id="117" name="Straight Arrow Connector 116">
            <a:extLst>
              <a:ext uri="{FF2B5EF4-FFF2-40B4-BE49-F238E27FC236}">
                <a16:creationId xmlns:a16="http://schemas.microsoft.com/office/drawing/2014/main" id="{26A2B66B-3844-42C4-89FD-12D64A30B588}"/>
              </a:ext>
            </a:extLst>
          </p:cNvPr>
          <p:cNvCxnSpPr>
            <a:cxnSpLocks/>
          </p:cNvCxnSpPr>
          <p:nvPr/>
        </p:nvCxnSpPr>
        <p:spPr>
          <a:xfrm flipH="1" flipV="1">
            <a:off x="40013427" y="20105436"/>
            <a:ext cx="222813" cy="283404"/>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pic>
        <p:nvPicPr>
          <p:cNvPr id="120" name="Picture 119">
            <a:extLst>
              <a:ext uri="{FF2B5EF4-FFF2-40B4-BE49-F238E27FC236}">
                <a16:creationId xmlns:a16="http://schemas.microsoft.com/office/drawing/2014/main" id="{3E42B96F-E0C4-4622-B021-B431F29E1E0E}"/>
              </a:ext>
            </a:extLst>
          </p:cNvPr>
          <p:cNvPicPr>
            <a:picLocks noChangeAspect="1"/>
          </p:cNvPicPr>
          <p:nvPr/>
        </p:nvPicPr>
        <p:blipFill rotWithShape="1">
          <a:blip r:embed="rId25">
            <a:extLst>
              <a:ext uri="{28A0092B-C50C-407E-A947-70E740481C1C}">
                <a14:useLocalDpi xmlns:a14="http://schemas.microsoft.com/office/drawing/2010/main" val="0"/>
              </a:ext>
            </a:extLst>
          </a:blip>
          <a:srcRect r="12869"/>
          <a:stretch/>
        </p:blipFill>
        <p:spPr>
          <a:xfrm>
            <a:off x="22048250" y="22467405"/>
            <a:ext cx="2007935" cy="2501116"/>
          </a:xfrm>
          <a:prstGeom prst="rect">
            <a:avLst/>
          </a:prstGeom>
        </p:spPr>
      </p:pic>
      <p:pic>
        <p:nvPicPr>
          <p:cNvPr id="122" name="Picture 121">
            <a:extLst>
              <a:ext uri="{FF2B5EF4-FFF2-40B4-BE49-F238E27FC236}">
                <a16:creationId xmlns:a16="http://schemas.microsoft.com/office/drawing/2014/main" id="{4B8DAE3B-A89B-48B6-BE5D-5E72BC96DD5F}"/>
              </a:ext>
            </a:extLst>
          </p:cNvPr>
          <p:cNvPicPr>
            <a:picLocks noChangeAspect="1"/>
          </p:cNvPicPr>
          <p:nvPr/>
        </p:nvPicPr>
        <p:blipFill rotWithShape="1">
          <a:blip r:embed="rId26">
            <a:extLst>
              <a:ext uri="{28A0092B-C50C-407E-A947-70E740481C1C}">
                <a14:useLocalDpi xmlns:a14="http://schemas.microsoft.com/office/drawing/2010/main" val="0"/>
              </a:ext>
            </a:extLst>
          </a:blip>
          <a:srcRect r="14879"/>
          <a:stretch/>
        </p:blipFill>
        <p:spPr>
          <a:xfrm>
            <a:off x="23674949" y="22445531"/>
            <a:ext cx="1961595" cy="2501116"/>
          </a:xfrm>
          <a:prstGeom prst="rect">
            <a:avLst/>
          </a:prstGeom>
        </p:spPr>
      </p:pic>
      <p:pic>
        <p:nvPicPr>
          <p:cNvPr id="125" name="Picture 124" descr="A picture containing colorful&#10;&#10;Description automatically generated">
            <a:extLst>
              <a:ext uri="{FF2B5EF4-FFF2-40B4-BE49-F238E27FC236}">
                <a16:creationId xmlns:a16="http://schemas.microsoft.com/office/drawing/2014/main" id="{FE8E7D7C-CD72-4136-88EF-4490996CD75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2051162" y="19876480"/>
            <a:ext cx="3570774" cy="2403789"/>
          </a:xfrm>
          <a:prstGeom prst="rect">
            <a:avLst/>
          </a:prstGeom>
        </p:spPr>
      </p:pic>
      <p:cxnSp>
        <p:nvCxnSpPr>
          <p:cNvPr id="126" name="Straight Connector 125">
            <a:extLst>
              <a:ext uri="{FF2B5EF4-FFF2-40B4-BE49-F238E27FC236}">
                <a16:creationId xmlns:a16="http://schemas.microsoft.com/office/drawing/2014/main" id="{E9A2D0B5-5FB8-4053-8A46-B8C87BE55E05}"/>
              </a:ext>
            </a:extLst>
          </p:cNvPr>
          <p:cNvCxnSpPr>
            <a:cxnSpLocks/>
          </p:cNvCxnSpPr>
          <p:nvPr/>
        </p:nvCxnSpPr>
        <p:spPr>
          <a:xfrm>
            <a:off x="22852575" y="22733827"/>
            <a:ext cx="647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F7C844A8-9A5F-42AF-8072-3E9FF5C7E2E7}"/>
              </a:ext>
            </a:extLst>
          </p:cNvPr>
          <p:cNvSpPr txBox="1"/>
          <p:nvPr/>
        </p:nvSpPr>
        <p:spPr>
          <a:xfrm>
            <a:off x="22852574" y="22474619"/>
            <a:ext cx="648115"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a:t>
            </a:r>
          </a:p>
        </p:txBody>
      </p:sp>
      <p:sp>
        <p:nvSpPr>
          <p:cNvPr id="128" name="TextBox 127">
            <a:extLst>
              <a:ext uri="{FF2B5EF4-FFF2-40B4-BE49-F238E27FC236}">
                <a16:creationId xmlns:a16="http://schemas.microsoft.com/office/drawing/2014/main" id="{EC6A4E73-9D21-42D2-AEE4-E668A7189538}"/>
              </a:ext>
            </a:extLst>
          </p:cNvPr>
          <p:cNvSpPr txBox="1"/>
          <p:nvPr/>
        </p:nvSpPr>
        <p:spPr>
          <a:xfrm>
            <a:off x="21912124" y="19480237"/>
            <a:ext cx="658945"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E</a:t>
            </a:r>
          </a:p>
        </p:txBody>
      </p:sp>
      <p:sp>
        <p:nvSpPr>
          <p:cNvPr id="129" name="TextBox 128">
            <a:extLst>
              <a:ext uri="{FF2B5EF4-FFF2-40B4-BE49-F238E27FC236}">
                <a16:creationId xmlns:a16="http://schemas.microsoft.com/office/drawing/2014/main" id="{4A154006-C63A-4290-A88D-A2D73D99AF7C}"/>
              </a:ext>
            </a:extLst>
          </p:cNvPr>
          <p:cNvSpPr txBox="1"/>
          <p:nvPr/>
        </p:nvSpPr>
        <p:spPr>
          <a:xfrm>
            <a:off x="21895767" y="22303853"/>
            <a:ext cx="550855" cy="473203"/>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F</a:t>
            </a:r>
          </a:p>
        </p:txBody>
      </p:sp>
      <p:cxnSp>
        <p:nvCxnSpPr>
          <p:cNvPr id="134" name="Straight Connector 133">
            <a:extLst>
              <a:ext uri="{FF2B5EF4-FFF2-40B4-BE49-F238E27FC236}">
                <a16:creationId xmlns:a16="http://schemas.microsoft.com/office/drawing/2014/main" id="{5043ADF4-92F0-4B02-81C9-1972A886C045}"/>
              </a:ext>
            </a:extLst>
          </p:cNvPr>
          <p:cNvCxnSpPr>
            <a:cxnSpLocks/>
          </p:cNvCxnSpPr>
          <p:nvPr/>
        </p:nvCxnSpPr>
        <p:spPr>
          <a:xfrm>
            <a:off x="24568571" y="22734603"/>
            <a:ext cx="647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31F10EC2-8B6E-4087-8A28-85DC491FD6FC}"/>
              </a:ext>
            </a:extLst>
          </p:cNvPr>
          <p:cNvSpPr txBox="1"/>
          <p:nvPr/>
        </p:nvSpPr>
        <p:spPr>
          <a:xfrm>
            <a:off x="24568570" y="22461540"/>
            <a:ext cx="648115"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F9044778-F01C-4A78-9CFC-722109FDE3D0}"/>
              </a:ext>
            </a:extLst>
          </p:cNvPr>
          <p:cNvSpPr txBox="1"/>
          <p:nvPr/>
        </p:nvSpPr>
        <p:spPr>
          <a:xfrm>
            <a:off x="23183572" y="20090260"/>
            <a:ext cx="975535"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Layer 1-4</a:t>
            </a:r>
          </a:p>
        </p:txBody>
      </p:sp>
      <p:sp>
        <p:nvSpPr>
          <p:cNvPr id="115" name="TextBox 114">
            <a:extLst>
              <a:ext uri="{FF2B5EF4-FFF2-40B4-BE49-F238E27FC236}">
                <a16:creationId xmlns:a16="http://schemas.microsoft.com/office/drawing/2014/main" id="{0E1BFFB1-750F-49C6-A3F7-1A1077C2D2BE}"/>
              </a:ext>
            </a:extLst>
          </p:cNvPr>
          <p:cNvSpPr txBox="1"/>
          <p:nvPr/>
        </p:nvSpPr>
        <p:spPr>
          <a:xfrm>
            <a:off x="23197599" y="20333248"/>
            <a:ext cx="644914"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Layer 5</a:t>
            </a:r>
          </a:p>
        </p:txBody>
      </p:sp>
      <p:sp>
        <p:nvSpPr>
          <p:cNvPr id="116" name="TextBox 115">
            <a:extLst>
              <a:ext uri="{FF2B5EF4-FFF2-40B4-BE49-F238E27FC236}">
                <a16:creationId xmlns:a16="http://schemas.microsoft.com/office/drawing/2014/main" id="{164C1C63-9482-4CBB-8F06-9A32E6A8A567}"/>
              </a:ext>
            </a:extLst>
          </p:cNvPr>
          <p:cNvSpPr txBox="1"/>
          <p:nvPr/>
        </p:nvSpPr>
        <p:spPr>
          <a:xfrm>
            <a:off x="23200733" y="20741137"/>
            <a:ext cx="644914"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Layer 6</a:t>
            </a:r>
          </a:p>
        </p:txBody>
      </p:sp>
      <p:sp>
        <p:nvSpPr>
          <p:cNvPr id="118" name="TextBox 117">
            <a:extLst>
              <a:ext uri="{FF2B5EF4-FFF2-40B4-BE49-F238E27FC236}">
                <a16:creationId xmlns:a16="http://schemas.microsoft.com/office/drawing/2014/main" id="{C0299E0D-8563-41ED-B983-1814E9392E62}"/>
              </a:ext>
            </a:extLst>
          </p:cNvPr>
          <p:cNvSpPr txBox="1"/>
          <p:nvPr/>
        </p:nvSpPr>
        <p:spPr>
          <a:xfrm>
            <a:off x="23222347" y="21319797"/>
            <a:ext cx="975535"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Layer 1-4</a:t>
            </a:r>
          </a:p>
        </p:txBody>
      </p:sp>
      <p:sp>
        <p:nvSpPr>
          <p:cNvPr id="119" name="TextBox 118">
            <a:extLst>
              <a:ext uri="{FF2B5EF4-FFF2-40B4-BE49-F238E27FC236}">
                <a16:creationId xmlns:a16="http://schemas.microsoft.com/office/drawing/2014/main" id="{32957633-CC3A-4B9D-AB30-20AFE983A93C}"/>
              </a:ext>
            </a:extLst>
          </p:cNvPr>
          <p:cNvSpPr txBox="1"/>
          <p:nvPr/>
        </p:nvSpPr>
        <p:spPr>
          <a:xfrm>
            <a:off x="23218537" y="21607921"/>
            <a:ext cx="644914"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Layer 5</a:t>
            </a:r>
          </a:p>
        </p:txBody>
      </p:sp>
      <p:sp>
        <p:nvSpPr>
          <p:cNvPr id="121" name="TextBox 120">
            <a:extLst>
              <a:ext uri="{FF2B5EF4-FFF2-40B4-BE49-F238E27FC236}">
                <a16:creationId xmlns:a16="http://schemas.microsoft.com/office/drawing/2014/main" id="{C0DFA295-07D7-42CD-ACDD-46DC14D6D7C9}"/>
              </a:ext>
            </a:extLst>
          </p:cNvPr>
          <p:cNvSpPr txBox="1"/>
          <p:nvPr/>
        </p:nvSpPr>
        <p:spPr>
          <a:xfrm>
            <a:off x="23255923" y="21974914"/>
            <a:ext cx="669548" cy="220828"/>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Layer 6</a:t>
            </a:r>
          </a:p>
        </p:txBody>
      </p:sp>
      <p:sp>
        <p:nvSpPr>
          <p:cNvPr id="124" name="TextBox 123">
            <a:extLst>
              <a:ext uri="{FF2B5EF4-FFF2-40B4-BE49-F238E27FC236}">
                <a16:creationId xmlns:a16="http://schemas.microsoft.com/office/drawing/2014/main" id="{C29FA4E4-F271-4D42-A087-D3E98CE6456B}"/>
              </a:ext>
            </a:extLst>
          </p:cNvPr>
          <p:cNvSpPr txBox="1"/>
          <p:nvPr/>
        </p:nvSpPr>
        <p:spPr>
          <a:xfrm>
            <a:off x="28433621" y="25819073"/>
            <a:ext cx="320772" cy="307777"/>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a:t>
            </a:r>
          </a:p>
        </p:txBody>
      </p:sp>
      <p:cxnSp>
        <p:nvCxnSpPr>
          <p:cNvPr id="130" name="Straight Connector 129">
            <a:extLst>
              <a:ext uri="{FF2B5EF4-FFF2-40B4-BE49-F238E27FC236}">
                <a16:creationId xmlns:a16="http://schemas.microsoft.com/office/drawing/2014/main" id="{B143D9D0-E095-4F0F-8856-3EA863ECD51E}"/>
              </a:ext>
            </a:extLst>
          </p:cNvPr>
          <p:cNvCxnSpPr>
            <a:cxnSpLocks/>
          </p:cNvCxnSpPr>
          <p:nvPr/>
        </p:nvCxnSpPr>
        <p:spPr>
          <a:xfrm>
            <a:off x="28046499" y="25940340"/>
            <a:ext cx="2450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596EF9D2-9D7A-4C16-A904-161636B4B98E}"/>
              </a:ext>
            </a:extLst>
          </p:cNvPr>
          <p:cNvSpPr txBox="1"/>
          <p:nvPr/>
        </p:nvSpPr>
        <p:spPr>
          <a:xfrm>
            <a:off x="27943018" y="25720999"/>
            <a:ext cx="483076" cy="261610"/>
          </a:xfrm>
          <a:prstGeom prst="rect">
            <a:avLst/>
          </a:prstGeom>
          <a:noFill/>
        </p:spPr>
        <p:txBody>
          <a:bodyPr wrap="square" rtlCol="0">
            <a:spAutoFit/>
          </a:bodyPr>
          <a:lstStyle/>
          <a:p>
            <a:pPr algn="ctr"/>
            <a:r>
              <a:rPr lang="en-US" sz="1100" dirty="0">
                <a:latin typeface="Times New Roman" panose="02020603050405020304" pitchFamily="18" charset="0"/>
                <a:cs typeface="Times New Roman" panose="02020603050405020304" pitchFamily="18" charset="0"/>
              </a:rPr>
              <a:t>N.S</a:t>
            </a:r>
          </a:p>
        </p:txBody>
      </p:sp>
      <p:cxnSp>
        <p:nvCxnSpPr>
          <p:cNvPr id="132" name="Straight Connector 131">
            <a:extLst>
              <a:ext uri="{FF2B5EF4-FFF2-40B4-BE49-F238E27FC236}">
                <a16:creationId xmlns:a16="http://schemas.microsoft.com/office/drawing/2014/main" id="{053BC6F5-D5A2-4E56-910C-1E514AA5D7E9}"/>
              </a:ext>
            </a:extLst>
          </p:cNvPr>
          <p:cNvCxnSpPr>
            <a:cxnSpLocks/>
          </p:cNvCxnSpPr>
          <p:nvPr/>
        </p:nvCxnSpPr>
        <p:spPr>
          <a:xfrm>
            <a:off x="28504151" y="25999600"/>
            <a:ext cx="1797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7BE8484-A19E-4ABA-B846-1690F9F1FC1C}"/>
              </a:ext>
            </a:extLst>
          </p:cNvPr>
          <p:cNvCxnSpPr>
            <a:cxnSpLocks/>
          </p:cNvCxnSpPr>
          <p:nvPr/>
        </p:nvCxnSpPr>
        <p:spPr>
          <a:xfrm>
            <a:off x="42261808" y="26752580"/>
            <a:ext cx="2741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74E13E02-7D36-4715-BB86-CFAA4FEADA07}"/>
              </a:ext>
            </a:extLst>
          </p:cNvPr>
          <p:cNvSpPr txBox="1"/>
          <p:nvPr/>
        </p:nvSpPr>
        <p:spPr>
          <a:xfrm>
            <a:off x="42044528" y="26780196"/>
            <a:ext cx="592968"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N.S</a:t>
            </a:r>
          </a:p>
        </p:txBody>
      </p:sp>
      <p:sp>
        <p:nvSpPr>
          <p:cNvPr id="27" name="TextBox 26">
            <a:extLst>
              <a:ext uri="{FF2B5EF4-FFF2-40B4-BE49-F238E27FC236}">
                <a16:creationId xmlns:a16="http://schemas.microsoft.com/office/drawing/2014/main" id="{5BF58370-31CD-4AC5-8180-E39067D84EDB}"/>
              </a:ext>
            </a:extLst>
          </p:cNvPr>
          <p:cNvSpPr txBox="1"/>
          <p:nvPr/>
        </p:nvSpPr>
        <p:spPr>
          <a:xfrm>
            <a:off x="35662209" y="10926586"/>
            <a:ext cx="1067349" cy="230832"/>
          </a:xfrm>
          <a:prstGeom prst="rect">
            <a:avLst/>
          </a:prstGeom>
          <a:noFill/>
        </p:spPr>
        <p:txBody>
          <a:bodyPr wrap="square" rtlCol="0">
            <a:spAutoFit/>
          </a:bodyPr>
          <a:lstStyle/>
          <a:p>
            <a:r>
              <a:rPr lang="en-US" sz="900" dirty="0">
                <a:solidFill>
                  <a:schemeClr val="bg1"/>
                </a:solidFill>
                <a:latin typeface="Arial" panose="020B0604020202020204" pitchFamily="34" charset="0"/>
                <a:cs typeface="Arial" panose="020B0604020202020204" pitchFamily="34" charset="0"/>
              </a:rPr>
              <a:t>Outmost layer</a:t>
            </a:r>
          </a:p>
        </p:txBody>
      </p:sp>
      <p:cxnSp>
        <p:nvCxnSpPr>
          <p:cNvPr id="17" name="Straight Connector 16">
            <a:extLst>
              <a:ext uri="{FF2B5EF4-FFF2-40B4-BE49-F238E27FC236}">
                <a16:creationId xmlns:a16="http://schemas.microsoft.com/office/drawing/2014/main" id="{773D4F33-0EE5-4F54-A1A9-2CF7E49068E7}"/>
              </a:ext>
            </a:extLst>
          </p:cNvPr>
          <p:cNvCxnSpPr>
            <a:cxnSpLocks/>
          </p:cNvCxnSpPr>
          <p:nvPr/>
        </p:nvCxnSpPr>
        <p:spPr>
          <a:xfrm>
            <a:off x="35713732" y="10926586"/>
            <a:ext cx="1522668"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337576C-0B85-42B4-BD23-3D3A755E18C3}"/>
              </a:ext>
            </a:extLst>
          </p:cNvPr>
          <p:cNvCxnSpPr>
            <a:cxnSpLocks/>
          </p:cNvCxnSpPr>
          <p:nvPr/>
        </p:nvCxnSpPr>
        <p:spPr>
          <a:xfrm>
            <a:off x="35713731" y="11129556"/>
            <a:ext cx="1522669" cy="1685"/>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8F33096-85EF-4197-ABF8-B9D61C38F3D0}"/>
              </a:ext>
            </a:extLst>
          </p:cNvPr>
          <p:cNvSpPr/>
          <p:nvPr/>
        </p:nvSpPr>
        <p:spPr>
          <a:xfrm>
            <a:off x="28208471" y="25197295"/>
            <a:ext cx="1680768" cy="179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Object 47">
            <a:extLst>
              <a:ext uri="{FF2B5EF4-FFF2-40B4-BE49-F238E27FC236}">
                <a16:creationId xmlns:a16="http://schemas.microsoft.com/office/drawing/2014/main" id="{CC3CE3E8-79A8-4C6F-90A1-0E2497B1FE51}"/>
              </a:ext>
            </a:extLst>
          </p:cNvPr>
          <p:cNvGraphicFramePr>
            <a:graphicFrameLocks noChangeAspect="1"/>
          </p:cNvGraphicFramePr>
          <p:nvPr>
            <p:extLst>
              <p:ext uri="{D42A27DB-BD31-4B8C-83A1-F6EECF244321}">
                <p14:modId xmlns:p14="http://schemas.microsoft.com/office/powerpoint/2010/main" val="2487476313"/>
              </p:ext>
            </p:extLst>
          </p:nvPr>
        </p:nvGraphicFramePr>
        <p:xfrm>
          <a:off x="20233495" y="9892269"/>
          <a:ext cx="2993512" cy="2049022"/>
        </p:xfrm>
        <a:graphic>
          <a:graphicData uri="http://schemas.openxmlformats.org/presentationml/2006/ole">
            <mc:AlternateContent xmlns:mc="http://schemas.openxmlformats.org/markup-compatibility/2006">
              <mc:Choice xmlns:v="urn:schemas-microsoft-com:vml" Requires="v">
                <p:oleObj name="CorelDRAW Home &amp; Student" r:id="rId28" imgW="2108224" imgH="1443574" progId="CorelDRAWHome.Graphic.21">
                  <p:embed/>
                </p:oleObj>
              </mc:Choice>
              <mc:Fallback>
                <p:oleObj name="CorelDRAW Home &amp; Student" r:id="rId28" imgW="2108224" imgH="1443574" progId="CorelDRAWHome.Graphic.21">
                  <p:embed/>
                  <p:pic>
                    <p:nvPicPr>
                      <p:cNvPr id="48" name="Object 47">
                        <a:extLst>
                          <a:ext uri="{FF2B5EF4-FFF2-40B4-BE49-F238E27FC236}">
                            <a16:creationId xmlns:a16="http://schemas.microsoft.com/office/drawing/2014/main" id="{CC3CE3E8-79A8-4C6F-90A1-0E2497B1FE51}"/>
                          </a:ext>
                        </a:extLst>
                      </p:cNvPr>
                      <p:cNvPicPr/>
                      <p:nvPr/>
                    </p:nvPicPr>
                    <p:blipFill>
                      <a:blip r:embed="rId29"/>
                      <a:stretch>
                        <a:fillRect/>
                      </a:stretch>
                    </p:blipFill>
                    <p:spPr>
                      <a:xfrm>
                        <a:off x="20233495" y="9892269"/>
                        <a:ext cx="2993512" cy="2049022"/>
                      </a:xfrm>
                      <a:prstGeom prst="rect">
                        <a:avLst/>
                      </a:prstGeom>
                    </p:spPr>
                  </p:pic>
                </p:oleObj>
              </mc:Fallback>
            </mc:AlternateContent>
          </a:graphicData>
        </a:graphic>
      </p:graphicFrame>
      <p:pic>
        <p:nvPicPr>
          <p:cNvPr id="123" name="Picture 122">
            <a:extLst>
              <a:ext uri="{FF2B5EF4-FFF2-40B4-BE49-F238E27FC236}">
                <a16:creationId xmlns:a16="http://schemas.microsoft.com/office/drawing/2014/main" id="{0DBBC294-4478-4E5F-862E-3C6DE57BC5E6}"/>
              </a:ext>
            </a:extLst>
          </p:cNvPr>
          <p:cNvPicPr>
            <a:picLocks noChangeAspect="1"/>
          </p:cNvPicPr>
          <p:nvPr/>
        </p:nvPicPr>
        <p:blipFill>
          <a:blip r:embed="rId30"/>
          <a:stretch>
            <a:fillRect/>
          </a:stretch>
        </p:blipFill>
        <p:spPr>
          <a:xfrm>
            <a:off x="756896" y="5294360"/>
            <a:ext cx="8661193" cy="11917196"/>
          </a:xfrm>
          <a:prstGeom prst="rect">
            <a:avLst/>
          </a:prstGeom>
        </p:spPr>
      </p:pic>
      <p:sp>
        <p:nvSpPr>
          <p:cNvPr id="114" name="TextBox 113">
            <a:extLst>
              <a:ext uri="{FF2B5EF4-FFF2-40B4-BE49-F238E27FC236}">
                <a16:creationId xmlns:a16="http://schemas.microsoft.com/office/drawing/2014/main" id="{E00A58C9-58BE-4E44-B361-B0EAA5FCA182}"/>
              </a:ext>
            </a:extLst>
          </p:cNvPr>
          <p:cNvSpPr txBox="1"/>
          <p:nvPr/>
        </p:nvSpPr>
        <p:spPr>
          <a:xfrm>
            <a:off x="29721301" y="25156909"/>
            <a:ext cx="6469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F</a:t>
            </a:r>
          </a:p>
        </p:txBody>
      </p:sp>
    </p:spTree>
    <p:extLst>
      <p:ext uri="{BB962C8B-B14F-4D97-AF65-F5344CB8AC3E}">
        <p14:creationId xmlns:p14="http://schemas.microsoft.com/office/powerpoint/2010/main" val="863365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7550</TotalTime>
  <Words>1583</Words>
  <Application>Microsoft Office PowerPoint</Application>
  <PresentationFormat>Custom</PresentationFormat>
  <Paragraphs>60</Paragraphs>
  <Slides>1</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7" baseType="lpstr">
      <vt:lpstr>Arial</vt:lpstr>
      <vt:lpstr>Calibri</vt:lpstr>
      <vt:lpstr>Calibri Light</vt:lpstr>
      <vt:lpstr>Times New Roman</vt:lpstr>
      <vt:lpstr>Office Theme</vt:lpstr>
      <vt:lpstr>CorelDRAW Home &amp; Student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Warzin, Ashlee</dc:creator>
  <cp:lastModifiedBy>Juan Yang</cp:lastModifiedBy>
  <cp:revision>56</cp:revision>
  <dcterms:created xsi:type="dcterms:W3CDTF">2019-01-03T14:51:26Z</dcterms:created>
  <dcterms:modified xsi:type="dcterms:W3CDTF">2023-03-30T17:34:52Z</dcterms:modified>
</cp:coreProperties>
</file>