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32918400" cy="21945600"/>
  <p:notesSz cx="6858000" cy="9144000"/>
  <p:defaultTextStyle>
    <a:defPPr>
      <a:defRPr lang="en-US"/>
    </a:defPPr>
    <a:lvl1pPr marL="0" algn="l" defTabSz="2404202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1pPr>
    <a:lvl2pPr marL="1202101" algn="l" defTabSz="2404202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2pPr>
    <a:lvl3pPr marL="2404202" algn="l" defTabSz="2404202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3pPr>
    <a:lvl4pPr marL="3606303" algn="l" defTabSz="2404202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4pPr>
    <a:lvl5pPr marL="4808404" algn="l" defTabSz="2404202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5pPr>
    <a:lvl6pPr marL="6010505" algn="l" defTabSz="2404202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6pPr>
    <a:lvl7pPr marL="7212606" algn="l" defTabSz="2404202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7pPr>
    <a:lvl8pPr marL="8414707" algn="l" defTabSz="2404202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8pPr>
    <a:lvl9pPr marL="9616808" algn="l" defTabSz="2404202" rtl="0" eaLnBrk="1" latinLnBrk="0" hangingPunct="1">
      <a:defRPr sz="4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7" autoAdjust="0"/>
    <p:restoredTop sz="86432" autoAdjust="0"/>
  </p:normalViewPr>
  <p:slideViewPr>
    <p:cSldViewPr snapToGrid="0">
      <p:cViewPr>
        <p:scale>
          <a:sx n="35" d="100"/>
          <a:sy n="35" d="100"/>
        </p:scale>
        <p:origin x="1400" y="16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962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98140" algn="l" defTabSz="5962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96280" algn="l" defTabSz="5962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94420" algn="l" defTabSz="5962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92560" algn="l" defTabSz="5962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90701" algn="l" defTabSz="5962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88841" algn="l" defTabSz="5962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86981" algn="l" defTabSz="5962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385121" algn="l" defTabSz="5962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6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660400"/>
            <a:ext cx="23317200" cy="16763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4800600" y="2392403"/>
            <a:ext cx="23317200" cy="55399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4/14/20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57250" y="3901440"/>
            <a:ext cx="9601200" cy="812800"/>
          </a:xfrm>
          <a:prstGeom prst="round1Rect">
            <a:avLst/>
          </a:prstGeom>
          <a:solidFill>
            <a:schemeClr val="accent2"/>
          </a:solidFill>
        </p:spPr>
        <p:txBody>
          <a:bodyPr lIns="238512" anchor="ctr">
            <a:noAutofit/>
          </a:bodyPr>
          <a:lstStyle>
            <a:lvl1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857250" y="4714240"/>
            <a:ext cx="9601200" cy="4572000"/>
          </a:xfrm>
        </p:spPr>
        <p:txBody>
          <a:bodyPr lIns="238512"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57250" y="10021824"/>
            <a:ext cx="9601200" cy="812800"/>
          </a:xfrm>
          <a:prstGeom prst="round1Rect">
            <a:avLst/>
          </a:prstGeom>
          <a:solidFill>
            <a:schemeClr val="accent3"/>
          </a:solidFill>
        </p:spPr>
        <p:txBody>
          <a:bodyPr lIns="238512" anchor="ctr">
            <a:noAutofit/>
          </a:bodyPr>
          <a:lstStyle>
            <a:lvl1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857250" y="10834625"/>
            <a:ext cx="9601200" cy="6058777"/>
          </a:xfrm>
        </p:spPr>
        <p:txBody>
          <a:bodyPr lIns="238512"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857250" y="17221200"/>
            <a:ext cx="9601200" cy="812800"/>
          </a:xfrm>
          <a:prstGeom prst="round1Rect">
            <a:avLst/>
          </a:prstGeom>
          <a:solidFill>
            <a:schemeClr val="accent4"/>
          </a:solidFill>
        </p:spPr>
        <p:txBody>
          <a:bodyPr lIns="238512" anchor="ctr">
            <a:noAutofit/>
          </a:bodyPr>
          <a:lstStyle>
            <a:lvl1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857250" y="18038064"/>
            <a:ext cx="9601200" cy="3048000"/>
          </a:xfrm>
        </p:spPr>
        <p:txBody>
          <a:bodyPr lIns="238512"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1658600" y="3901440"/>
            <a:ext cx="9601200" cy="812800"/>
          </a:xfrm>
          <a:prstGeom prst="round1Rect">
            <a:avLst/>
          </a:prstGeom>
          <a:solidFill>
            <a:schemeClr val="accent5"/>
          </a:solidFill>
        </p:spPr>
        <p:txBody>
          <a:bodyPr lIns="238512" anchor="ctr">
            <a:noAutofit/>
          </a:bodyPr>
          <a:lstStyle>
            <a:lvl1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1658600" y="4714240"/>
            <a:ext cx="9601200" cy="3048000"/>
          </a:xfrm>
        </p:spPr>
        <p:txBody>
          <a:bodyPr lIns="238512"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1658600" y="7965440"/>
            <a:ext cx="9601200" cy="4114800"/>
          </a:xfrm>
        </p:spPr>
        <p:txBody>
          <a:bodyPr lIns="238512"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1658600" y="15646400"/>
            <a:ext cx="9601200" cy="1168400"/>
          </a:xfrm>
        </p:spPr>
        <p:txBody>
          <a:bodyPr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1658600" y="17221200"/>
            <a:ext cx="9601200" cy="812800"/>
          </a:xfrm>
          <a:prstGeom prst="round1Rect">
            <a:avLst/>
          </a:prstGeom>
          <a:solidFill>
            <a:schemeClr val="accent6"/>
          </a:solidFill>
        </p:spPr>
        <p:txBody>
          <a:bodyPr lIns="238512" anchor="ctr">
            <a:noAutofit/>
          </a:bodyPr>
          <a:lstStyle>
            <a:lvl1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1658600" y="18038064"/>
            <a:ext cx="9601200" cy="3048000"/>
          </a:xfrm>
        </p:spPr>
        <p:txBody>
          <a:bodyPr lIns="238512"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425660" y="3901440"/>
            <a:ext cx="9601200" cy="812800"/>
          </a:xfrm>
          <a:prstGeom prst="round1Rect">
            <a:avLst/>
          </a:prstGeom>
          <a:solidFill>
            <a:schemeClr val="accent6"/>
          </a:solidFill>
        </p:spPr>
        <p:txBody>
          <a:bodyPr lIns="238512" anchor="ctr">
            <a:noAutofit/>
          </a:bodyPr>
          <a:lstStyle>
            <a:lvl1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2425660" y="4714240"/>
            <a:ext cx="9601200" cy="4876800"/>
          </a:xfrm>
        </p:spPr>
        <p:txBody>
          <a:bodyPr lIns="238512"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2425660" y="10558272"/>
            <a:ext cx="9601200" cy="4876800"/>
          </a:xfrm>
        </p:spPr>
        <p:txBody>
          <a:bodyPr lIns="238512"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2425660" y="17221200"/>
            <a:ext cx="9601200" cy="812800"/>
          </a:xfrm>
          <a:prstGeom prst="round1Rect">
            <a:avLst/>
          </a:prstGeom>
          <a:solidFill>
            <a:schemeClr val="accent1"/>
          </a:solidFill>
        </p:spPr>
        <p:txBody>
          <a:bodyPr lIns="238512" anchor="ctr">
            <a:noAutofit/>
          </a:bodyPr>
          <a:lstStyle>
            <a:lvl1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9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2425660" y="18038064"/>
            <a:ext cx="9601200" cy="3048000"/>
          </a:xfrm>
        </p:spPr>
        <p:txBody>
          <a:bodyPr lIns="238512" tIns="119256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45446" y="878417"/>
            <a:ext cx="29627513" cy="3657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45446" y="5120218"/>
            <a:ext cx="14756606" cy="71913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6516353" y="5120218"/>
            <a:ext cx="14756606" cy="71913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645446" y="12413193"/>
            <a:ext cx="14756606" cy="7191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516353" y="12413193"/>
            <a:ext cx="14756606" cy="71913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E7164-4707-4A19-A6AB-6533AC9FA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1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32918400" cy="335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9628" tIns="29814" rIns="59628" bIns="29814"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800600" y="660400"/>
            <a:ext cx="23317200" cy="1676360"/>
          </a:xfrm>
          <a:prstGeom prst="rect">
            <a:avLst/>
          </a:prstGeom>
        </p:spPr>
        <p:txBody>
          <a:bodyPr vert="horz" lIns="59628" tIns="29814" rIns="59628" bIns="29814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0" y="4013200"/>
            <a:ext cx="23317200" cy="15753081"/>
          </a:xfrm>
          <a:prstGeom prst="rect">
            <a:avLst/>
          </a:prstGeom>
        </p:spPr>
        <p:txBody>
          <a:bodyPr vert="horz" lIns="59628" tIns="29814" rIns="59628" bIns="298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50" y="21409799"/>
            <a:ext cx="7406640" cy="304800"/>
          </a:xfrm>
          <a:prstGeom prst="rect">
            <a:avLst/>
          </a:prstGeom>
        </p:spPr>
        <p:txBody>
          <a:bodyPr vert="horz" lIns="59628" tIns="29814" rIns="59628" bIns="29814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4/14/20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3890" y="21409799"/>
            <a:ext cx="16390620" cy="304800"/>
          </a:xfrm>
          <a:prstGeom prst="rect">
            <a:avLst/>
          </a:prstGeom>
        </p:spPr>
        <p:txBody>
          <a:bodyPr vert="horz" lIns="59628" tIns="29814" rIns="59628" bIns="29814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654510" y="21409799"/>
            <a:ext cx="7406640" cy="304800"/>
          </a:xfrm>
          <a:prstGeom prst="rect">
            <a:avLst/>
          </a:prstGeom>
        </p:spPr>
        <p:txBody>
          <a:bodyPr vert="horz" lIns="59628" tIns="29814" rIns="59628" bIns="29814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2862145" rtl="0" eaLnBrk="1" latinLnBrk="0" hangingPunct="1">
        <a:lnSpc>
          <a:spcPct val="90000"/>
        </a:lnSpc>
        <a:spcBef>
          <a:spcPct val="0"/>
        </a:spcBef>
        <a:buNone/>
        <a:defRPr sz="57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98140" indent="-298140" algn="l" defTabSz="2862145" rtl="0" eaLnBrk="1" latinLnBrk="0" hangingPunct="1">
        <a:lnSpc>
          <a:spcPct val="100000"/>
        </a:lnSpc>
        <a:spcBef>
          <a:spcPts val="783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5536" indent="-298140" algn="l" defTabSz="2862145" rtl="0" eaLnBrk="1" latinLnBrk="0" hangingPunct="1">
        <a:lnSpc>
          <a:spcPct val="100000"/>
        </a:lnSpc>
        <a:spcBef>
          <a:spcPts val="783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15536" indent="-298140" algn="l" defTabSz="2862145" rtl="0" eaLnBrk="1" latinLnBrk="0" hangingPunct="1">
        <a:lnSpc>
          <a:spcPct val="100000"/>
        </a:lnSpc>
        <a:spcBef>
          <a:spcPts val="783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536" indent="-298140" algn="l" defTabSz="2862145" rtl="0" eaLnBrk="1" latinLnBrk="0" hangingPunct="1">
        <a:lnSpc>
          <a:spcPct val="100000"/>
        </a:lnSpc>
        <a:spcBef>
          <a:spcPts val="783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5536" indent="-298140" algn="l" defTabSz="2862145" rtl="0" eaLnBrk="1" latinLnBrk="0" hangingPunct="1">
        <a:lnSpc>
          <a:spcPct val="100000"/>
        </a:lnSpc>
        <a:spcBef>
          <a:spcPts val="783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715536" indent="-298140" algn="l" defTabSz="2862145" rtl="0" eaLnBrk="1" latinLnBrk="0" hangingPunct="1">
        <a:lnSpc>
          <a:spcPct val="100000"/>
        </a:lnSpc>
        <a:spcBef>
          <a:spcPts val="783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715536" indent="-298140" algn="l" defTabSz="2862145" rtl="0" eaLnBrk="1" latinLnBrk="0" hangingPunct="1">
        <a:lnSpc>
          <a:spcPct val="100000"/>
        </a:lnSpc>
        <a:spcBef>
          <a:spcPts val="783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15536" indent="-298140" algn="l" defTabSz="2862145" rtl="0" eaLnBrk="1" latinLnBrk="0" hangingPunct="1">
        <a:lnSpc>
          <a:spcPct val="100000"/>
        </a:lnSpc>
        <a:spcBef>
          <a:spcPts val="783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715536" indent="-298140" algn="l" defTabSz="2862145" rtl="0" eaLnBrk="1" latinLnBrk="0" hangingPunct="1">
        <a:lnSpc>
          <a:spcPct val="100000"/>
        </a:lnSpc>
        <a:spcBef>
          <a:spcPts val="783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62145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31073" algn="l" defTabSz="2862145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62145" algn="l" defTabSz="2862145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93218" algn="l" defTabSz="2862145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724290" algn="l" defTabSz="2862145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155363" algn="l" defTabSz="2862145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586435" algn="l" defTabSz="2862145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10017508" algn="l" defTabSz="2862145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448581" algn="l" defTabSz="2862145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sters.unh.edu/" TargetMode="External"/><Relationship Id="rId4" Type="http://schemas.openxmlformats.org/officeDocument/2006/relationships/hyperlink" Target="http://goo.gl/1E7TJY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2285" y="366111"/>
            <a:ext cx="23317200" cy="1676360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Ontological Elements of Mathematics Curricula</a:t>
            </a:r>
            <a:endParaRPr lang="en-US" sz="8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556990" y="17020318"/>
            <a:ext cx="9601200" cy="812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17350" y="3901440"/>
            <a:ext cx="9601200" cy="812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>
          <a:xfrm>
            <a:off x="441115" y="4872135"/>
            <a:ext cx="9832953" cy="8708511"/>
          </a:xfrm>
        </p:spPr>
        <p:txBody>
          <a:bodyPr>
            <a:normAutofit lnSpcReduction="10000"/>
          </a:bodyPr>
          <a:lstStyle/>
          <a:p>
            <a:r>
              <a:rPr lang="en-US" sz="3100" dirty="0" smtClean="0"/>
              <a:t>Ontology: The study of being/existence, In mathematics, ontology is concerned with the ways in which various mathematical objects exist</a:t>
            </a:r>
          </a:p>
          <a:p>
            <a:pPr lvl="1"/>
            <a:r>
              <a:rPr lang="en-US" sz="2900" dirty="0" smtClean="0"/>
              <a:t>Platonism: Objects exist in their own right, independent of human consciousness</a:t>
            </a:r>
          </a:p>
          <a:p>
            <a:pPr lvl="1"/>
            <a:r>
              <a:rPr lang="en-US" sz="2900" dirty="0" smtClean="0"/>
              <a:t>Relational Ontology: </a:t>
            </a:r>
            <a:r>
              <a:rPr lang="en-US" sz="2900" dirty="0" smtClean="0"/>
              <a:t>To </a:t>
            </a:r>
            <a:r>
              <a:rPr lang="en-US" sz="2900" dirty="0"/>
              <a:t>be at all, is to be in relation; the </a:t>
            </a:r>
            <a:r>
              <a:rPr lang="en-US" sz="2900" dirty="0" smtClean="0"/>
              <a:t>individual </a:t>
            </a:r>
            <a:r>
              <a:rPr lang="en-US" sz="2900" dirty="0"/>
              <a:t>is </a:t>
            </a:r>
            <a:r>
              <a:rPr lang="en-US" sz="2900" dirty="0" smtClean="0"/>
              <a:t>constituted </a:t>
            </a:r>
            <a:r>
              <a:rPr lang="en-US" sz="2900" dirty="0"/>
              <a:t>by its obligations </a:t>
            </a:r>
            <a:r>
              <a:rPr lang="en-US" sz="2900" dirty="0" smtClean="0"/>
              <a:t>to </a:t>
            </a:r>
            <a:r>
              <a:rPr lang="en-US" sz="2900" i="1" dirty="0"/>
              <a:t>all</a:t>
            </a:r>
            <a:r>
              <a:rPr lang="en-US" sz="2900" dirty="0"/>
              <a:t> </a:t>
            </a:r>
            <a:r>
              <a:rPr lang="en-US" sz="2900" dirty="0" smtClean="0"/>
              <a:t>others</a:t>
            </a:r>
          </a:p>
          <a:p>
            <a:pPr lvl="1"/>
            <a:r>
              <a:rPr lang="en-US" sz="2900" dirty="0" smtClean="0"/>
              <a:t>Absolutist/Aesthetic: entities are quantifiable, but also constituted by patterns/relationships</a:t>
            </a:r>
          </a:p>
          <a:p>
            <a:pPr lvl="1"/>
            <a:r>
              <a:rPr lang="en-US" sz="2900" dirty="0" err="1" smtClean="0"/>
              <a:t>Fallibilist</a:t>
            </a:r>
            <a:r>
              <a:rPr lang="en-US" sz="2900" dirty="0" smtClean="0"/>
              <a:t>: Values based on quantifiable measurement, not always precise</a:t>
            </a:r>
          </a:p>
          <a:p>
            <a:r>
              <a:rPr lang="en-US" sz="3100" dirty="0" smtClean="0"/>
              <a:t>Curriculum classified by Lloyd et al. (2016) (Fig. 1)</a:t>
            </a:r>
          </a:p>
          <a:p>
            <a:pPr lvl="1"/>
            <a:r>
              <a:rPr lang="en-US" sz="2900" dirty="0" smtClean="0"/>
              <a:t>Intended Curriculum: goals for student learning, what we want students to learn</a:t>
            </a:r>
          </a:p>
          <a:p>
            <a:pPr lvl="1"/>
            <a:r>
              <a:rPr lang="en-US" sz="2900" dirty="0" smtClean="0"/>
              <a:t>Enacted Curriculum: Classroom interactions among individuals and curricular materials</a:t>
            </a:r>
          </a:p>
          <a:p>
            <a:pPr lvl="1"/>
            <a:r>
              <a:rPr lang="en-US" sz="2900" dirty="0" smtClean="0"/>
              <a:t>Attained Curriculum: the material students have learned after instruction</a:t>
            </a:r>
            <a:endParaRPr lang="en-US" sz="2900" dirty="0"/>
          </a:p>
          <a:p>
            <a:pPr lvl="1"/>
            <a:endParaRPr lang="en-US" sz="2900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1804430" y="3901440"/>
            <a:ext cx="9601200" cy="812800"/>
          </a:xfrm>
        </p:spPr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>
          <a:xfrm>
            <a:off x="11707918" y="4789187"/>
            <a:ext cx="9601200" cy="7000042"/>
          </a:xfrm>
        </p:spPr>
        <p:txBody>
          <a:bodyPr>
            <a:normAutofit/>
          </a:bodyPr>
          <a:lstStyle/>
          <a:p>
            <a:r>
              <a:rPr lang="en-US" sz="3100" dirty="0"/>
              <a:t>Intended Curriculum: </a:t>
            </a:r>
            <a:r>
              <a:rPr lang="en-US" sz="3100" dirty="0" err="1"/>
              <a:t>Chesky</a:t>
            </a:r>
            <a:r>
              <a:rPr lang="en-US" sz="3100" dirty="0"/>
              <a:t> (2014) evaluates the ontological assumptions made by </a:t>
            </a:r>
            <a:r>
              <a:rPr lang="en-US" sz="3100" dirty="0" smtClean="0"/>
              <a:t>major curricular </a:t>
            </a:r>
            <a:r>
              <a:rPr lang="en-US" sz="3100" dirty="0"/>
              <a:t>policy documents </a:t>
            </a:r>
          </a:p>
          <a:p>
            <a:pPr lvl="1"/>
            <a:r>
              <a:rPr lang="en-US" sz="2900" dirty="0"/>
              <a:t>Gutstein (2003) Teaching and Learning Mathematics for Social Justice Mathematics in Context (</a:t>
            </a:r>
            <a:r>
              <a:rPr lang="en-US" sz="2900" dirty="0" err="1" smtClean="0"/>
              <a:t>MiC</a:t>
            </a:r>
            <a:r>
              <a:rPr lang="en-US" sz="2900" dirty="0" smtClean="0"/>
              <a:t>)</a:t>
            </a:r>
            <a:r>
              <a:rPr lang="en-US" sz="2900" i="1" dirty="0" smtClean="0"/>
              <a:t>: </a:t>
            </a:r>
            <a:r>
              <a:rPr lang="en-US" sz="2900" dirty="0" err="1" smtClean="0"/>
              <a:t>Fallibilist</a:t>
            </a:r>
            <a:r>
              <a:rPr lang="en-US" sz="2900" dirty="0" smtClean="0"/>
              <a:t>- emphasis on human activity, cultural content, sense-making</a:t>
            </a:r>
          </a:p>
          <a:p>
            <a:pPr lvl="1"/>
            <a:r>
              <a:rPr lang="en-US" sz="2900" dirty="0"/>
              <a:t>NCTM (2009) “Executive Summary: Principals and Standards for School </a:t>
            </a:r>
            <a:r>
              <a:rPr lang="en-US" sz="2900" dirty="0" smtClean="0"/>
              <a:t>Mathematics”: Absolutist/Aesthetic- practical, critical power, relationships</a:t>
            </a:r>
            <a:r>
              <a:rPr lang="en-US" sz="2900" dirty="0"/>
              <a:t>, </a:t>
            </a:r>
            <a:r>
              <a:rPr lang="en-US" sz="2900" dirty="0" smtClean="0"/>
              <a:t>integrated </a:t>
            </a:r>
            <a:r>
              <a:rPr lang="en-US" sz="2900" dirty="0"/>
              <a:t>field of </a:t>
            </a:r>
            <a:r>
              <a:rPr lang="en-US" sz="2900" dirty="0" smtClean="0"/>
              <a:t>study</a:t>
            </a:r>
          </a:p>
          <a:p>
            <a:pPr lvl="1"/>
            <a:r>
              <a:rPr lang="en-US" sz="2900" dirty="0"/>
              <a:t>Adding it Up (2001) Helping Children Learn </a:t>
            </a:r>
            <a:r>
              <a:rPr lang="en-US" sz="2900" dirty="0" smtClean="0"/>
              <a:t>Mathematics: Absolutist/Aesthetic :universal</a:t>
            </a:r>
            <a:r>
              <a:rPr lang="en-US" sz="2900" dirty="0"/>
              <a:t>, utilitarian </a:t>
            </a:r>
            <a:r>
              <a:rPr lang="en-US" sz="2900" dirty="0" smtClean="0"/>
              <a:t>subject, also esoteric</a:t>
            </a:r>
            <a:endParaRPr lang="en-US" sz="2900" dirty="0"/>
          </a:p>
          <a:p>
            <a:pPr lvl="1"/>
            <a:endParaRPr lang="en-US" sz="2900" dirty="0"/>
          </a:p>
          <a:p>
            <a:pPr lvl="1"/>
            <a:endParaRPr lang="en-US" sz="29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22425660" y="11941413"/>
            <a:ext cx="9601200" cy="812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22425660" y="12997647"/>
            <a:ext cx="9601200" cy="5967045"/>
          </a:xfrm>
        </p:spPr>
        <p:txBody>
          <a:bodyPr>
            <a:noAutofit/>
          </a:bodyPr>
          <a:lstStyle/>
          <a:p>
            <a:r>
              <a:rPr lang="en-US" dirty="0" err="1"/>
              <a:t>Chesky</a:t>
            </a:r>
            <a:r>
              <a:rPr lang="en-US" dirty="0"/>
              <a:t>, N. (2014).Policy and Praxis:  An Ontological Study of U.S. Mathematics Education Discourses</a:t>
            </a:r>
            <a:r>
              <a:rPr lang="en-US" i="1" dirty="0"/>
              <a:t>. Philosophy of Mathematics Education Journal</a:t>
            </a:r>
            <a:r>
              <a:rPr lang="en-US" dirty="0"/>
              <a:t>, (28). Retrieved from http://</a:t>
            </a:r>
            <a:r>
              <a:rPr lang="en-US" dirty="0" err="1"/>
              <a:t>socialsciences.exeter.ac.uk</a:t>
            </a:r>
            <a:r>
              <a:rPr lang="en-US" dirty="0"/>
              <a:t>/education/research/</a:t>
            </a:r>
            <a:r>
              <a:rPr lang="en-US" dirty="0" err="1"/>
              <a:t>centres</a:t>
            </a:r>
            <a:r>
              <a:rPr lang="en-US" dirty="0"/>
              <a:t>/stem/publications/</a:t>
            </a:r>
            <a:r>
              <a:rPr lang="en-US" dirty="0" err="1"/>
              <a:t>pmej</a:t>
            </a:r>
            <a:r>
              <a:rPr lang="en-US" dirty="0"/>
              <a:t>/pome28/</a:t>
            </a:r>
            <a:r>
              <a:rPr lang="en-US" dirty="0" err="1"/>
              <a:t>index.html</a:t>
            </a:r>
            <a:endParaRPr lang="en-US" dirty="0"/>
          </a:p>
          <a:p>
            <a:r>
              <a:rPr lang="en-US" dirty="0"/>
              <a:t>Crawford, K., Gordon, S., Nicholas, J., &amp; Prosser, M. (1994). Conceptions of mathematics and how it is learned: The perspectives of students entering university. </a:t>
            </a:r>
            <a:r>
              <a:rPr lang="en-US" i="1" dirty="0"/>
              <a:t>Learning and Instruction</a:t>
            </a:r>
            <a:r>
              <a:rPr lang="en-US" dirty="0"/>
              <a:t>, </a:t>
            </a:r>
            <a:r>
              <a:rPr lang="en-US" i="1" dirty="0"/>
              <a:t>4</a:t>
            </a:r>
            <a:r>
              <a:rPr lang="en-US" dirty="0"/>
              <a:t>(4), 331–345. https://</a:t>
            </a:r>
            <a:r>
              <a:rPr lang="en-US" dirty="0" err="1"/>
              <a:t>doi.org</a:t>
            </a:r>
            <a:r>
              <a:rPr lang="en-US" dirty="0"/>
              <a:t>/10.1016/0959-4752(94)90005-1Jardine, D. W., Friesen, S., &amp; Clifford, P. (2003). Behind every jewel are three thousand sweating horses”: Meditations on the ontology of mathematics and mathematics education. </a:t>
            </a:r>
            <a:r>
              <a:rPr lang="en-US" i="1" dirty="0"/>
              <a:t>Curriculum </a:t>
            </a:r>
            <a:r>
              <a:rPr lang="en-US" i="1" dirty="0" err="1"/>
              <a:t>intertext</a:t>
            </a:r>
            <a:r>
              <a:rPr lang="en-US" i="1" dirty="0"/>
              <a:t>: Place/language/pedagogy</a:t>
            </a:r>
            <a:r>
              <a:rPr lang="en-US" dirty="0"/>
              <a:t>, 39-49.</a:t>
            </a:r>
          </a:p>
          <a:p>
            <a:r>
              <a:rPr lang="en-US" dirty="0"/>
              <a:t>Lloyd, G. M., </a:t>
            </a:r>
            <a:r>
              <a:rPr lang="en-US" dirty="0" err="1"/>
              <a:t>Cai</a:t>
            </a:r>
            <a:r>
              <a:rPr lang="en-US" dirty="0"/>
              <a:t>, J., &amp; </a:t>
            </a:r>
            <a:r>
              <a:rPr lang="en-US" dirty="0" err="1"/>
              <a:t>Tarr</a:t>
            </a:r>
            <a:r>
              <a:rPr lang="en-US" dirty="0"/>
              <a:t>, J. E. (2016). Research issues in curriculum studies: Evidence-based insights and future directions. </a:t>
            </a:r>
            <a:r>
              <a:rPr lang="en-US" i="1" dirty="0"/>
              <a:t>Compendium for Research in Mathematics Education. National Council of Teachers of Mathematics: Reston, VA</a:t>
            </a:r>
            <a:r>
              <a:rPr lang="en-US" dirty="0"/>
              <a:t>.</a:t>
            </a:r>
          </a:p>
          <a:p>
            <a:r>
              <a:rPr lang="en-US" dirty="0" err="1"/>
              <a:t>Petocz</a:t>
            </a:r>
            <a:r>
              <a:rPr lang="en-US" dirty="0"/>
              <a:t>, P., Reid, A., Wood, L. N., Smith, G. H., Mather, G., Harding, A., ... &amp; Perrett, G. (2007). Undergraduate students’ conceptions of mathematics: An international study. </a:t>
            </a:r>
            <a:r>
              <a:rPr lang="en-US" i="1" dirty="0"/>
              <a:t>International Journal of Science and Mathematics Education</a:t>
            </a:r>
            <a:r>
              <a:rPr lang="en-US" dirty="0"/>
              <a:t>, </a:t>
            </a:r>
            <a:r>
              <a:rPr lang="en-US" i="1" dirty="0"/>
              <a:t>5</a:t>
            </a:r>
            <a:r>
              <a:rPr lang="en-US" dirty="0"/>
              <a:t>(3), 439-459</a:t>
            </a:r>
          </a:p>
          <a:p>
            <a:r>
              <a:rPr lang="en-US" dirty="0"/>
              <a:t>Schroter, A. (2018). In Defense of Platonism in the Mathematics Classroom. </a:t>
            </a:r>
            <a:r>
              <a:rPr lang="en-US" i="1" dirty="0"/>
              <a:t>Philosophy of Mathematics Education Journal</a:t>
            </a:r>
            <a:r>
              <a:rPr lang="en-US" dirty="0"/>
              <a:t>, (33). Retrieved from http://</a:t>
            </a:r>
            <a:r>
              <a:rPr lang="en-US" dirty="0" err="1"/>
              <a:t>socialsciences.exeter.ac.uk</a:t>
            </a:r>
            <a:r>
              <a:rPr lang="en-US" dirty="0"/>
              <a:t>/education/research/</a:t>
            </a:r>
            <a:r>
              <a:rPr lang="en-US" dirty="0" err="1"/>
              <a:t>centres</a:t>
            </a:r>
            <a:r>
              <a:rPr lang="en-US" dirty="0"/>
              <a:t>/stem/publications/</a:t>
            </a:r>
            <a:r>
              <a:rPr lang="en-US" dirty="0" err="1"/>
              <a:t>pmej</a:t>
            </a:r>
            <a:r>
              <a:rPr lang="en-US" dirty="0"/>
              <a:t>/pome33/</a:t>
            </a:r>
            <a:r>
              <a:rPr lang="en-US" dirty="0" err="1"/>
              <a:t>index.html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800" dirty="0"/>
          </a:p>
        </p:txBody>
      </p:sp>
      <p:sp>
        <p:nvSpPr>
          <p:cNvPr id="30" name="Text Placeholder 1"/>
          <p:cNvSpPr>
            <a:spLocks noGrp="1"/>
          </p:cNvSpPr>
          <p:nvPr>
            <p:ph sz="quarter" idx="25"/>
          </p:nvPr>
        </p:nvSpPr>
        <p:spPr>
          <a:xfrm>
            <a:off x="672868" y="17970870"/>
            <a:ext cx="9601200" cy="3725636"/>
          </a:xfrm>
        </p:spPr>
        <p:txBody>
          <a:bodyPr>
            <a:normAutofit/>
          </a:bodyPr>
          <a:lstStyle/>
          <a:p>
            <a:r>
              <a:rPr lang="en-US" sz="3100" dirty="0" smtClean="0"/>
              <a:t>Aim: Assess current literature regarding connections between mathematical ontology and mathematics curricula</a:t>
            </a:r>
            <a:endParaRPr lang="en-US" sz="3100" dirty="0"/>
          </a:p>
          <a:p>
            <a:r>
              <a:rPr lang="en-US" sz="3100" dirty="0" smtClean="0"/>
              <a:t>What </a:t>
            </a:r>
            <a:r>
              <a:rPr lang="en-US" sz="3100" dirty="0"/>
              <a:t>influence does ontology have on mathematics curricula? </a:t>
            </a:r>
            <a:r>
              <a:rPr lang="en-US" sz="3100" dirty="0" smtClean="0"/>
              <a:t>(Intended, Enacted)</a:t>
            </a:r>
          </a:p>
          <a:p>
            <a:r>
              <a:rPr lang="en-US" sz="3100" dirty="0" smtClean="0"/>
              <a:t>What </a:t>
            </a:r>
            <a:r>
              <a:rPr lang="en-US" sz="3100" dirty="0"/>
              <a:t>influences do mathematics curricula have on </a:t>
            </a:r>
            <a:r>
              <a:rPr lang="en-US" sz="3100" dirty="0" smtClean="0"/>
              <a:t>mathematical ontology</a:t>
            </a:r>
            <a:r>
              <a:rPr lang="en-US" sz="3100" dirty="0"/>
              <a:t>? </a:t>
            </a:r>
            <a:r>
              <a:rPr lang="en-US" sz="3100" dirty="0" smtClean="0"/>
              <a:t>(Enacted, Attained)</a:t>
            </a:r>
            <a:endParaRPr lang="en-US" sz="3100" dirty="0"/>
          </a:p>
        </p:txBody>
      </p:sp>
      <p:sp>
        <p:nvSpPr>
          <p:cNvPr id="45" name="TextBox 44"/>
          <p:cNvSpPr txBox="1"/>
          <p:nvPr/>
        </p:nvSpPr>
        <p:spPr>
          <a:xfrm>
            <a:off x="4812284" y="2075321"/>
            <a:ext cx="23317200" cy="677109"/>
          </a:xfrm>
          <a:prstGeom prst="rect">
            <a:avLst/>
          </a:prstGeom>
          <a:noFill/>
        </p:spPr>
        <p:txBody>
          <a:bodyPr wrap="square" lIns="59628" tIns="29814" rIns="59628" bIns="29814" rtlCol="0">
            <a:spAutoFit/>
          </a:bodyPr>
          <a:lstStyle/>
          <a:p>
            <a:pPr algn="ctr"/>
            <a:r>
              <a:rPr lang="en-US" sz="3900" dirty="0" smtClean="0">
                <a:solidFill>
                  <a:schemeClr val="bg1"/>
                </a:solidFill>
              </a:rPr>
              <a:t>Rebecca Butler</a:t>
            </a:r>
            <a:r>
              <a:rPr lang="en-US" sz="3900" dirty="0" smtClean="0">
                <a:solidFill>
                  <a:schemeClr val="bg1"/>
                </a:solidFill>
              </a:rPr>
              <a:t>, Mathematics Education, </a:t>
            </a:r>
            <a:r>
              <a:rPr lang="en-US" sz="3900" dirty="0">
                <a:solidFill>
                  <a:schemeClr val="bg1"/>
                </a:solidFill>
              </a:rPr>
              <a:t>University of New Hampshire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68" y="675560"/>
            <a:ext cx="1581987" cy="19050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4873" y="675560"/>
            <a:ext cx="1581987" cy="1905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30"/>
          </p:nvPr>
        </p:nvSpPr>
        <p:spPr>
          <a:xfrm>
            <a:off x="11707918" y="16815036"/>
            <a:ext cx="9601200" cy="3668486"/>
          </a:xfrm>
        </p:spPr>
        <p:txBody>
          <a:bodyPr>
            <a:normAutofit lnSpcReduction="10000"/>
          </a:bodyPr>
          <a:lstStyle/>
          <a:p>
            <a:r>
              <a:rPr lang="en-US" sz="3100" dirty="0"/>
              <a:t>Attained Curriculum: What ontological commitments do students of mathematics hold</a:t>
            </a:r>
            <a:r>
              <a:rPr lang="en-US" sz="3100" dirty="0" smtClean="0"/>
              <a:t>? How do students view mathematics?</a:t>
            </a:r>
          </a:p>
          <a:p>
            <a:pPr lvl="1"/>
            <a:r>
              <a:rPr lang="en-US" sz="2900" dirty="0" smtClean="0"/>
              <a:t>Crawford et al. (1994)- First year undergraduate view math as numbers with connections to problems</a:t>
            </a:r>
          </a:p>
          <a:p>
            <a:pPr lvl="1"/>
            <a:r>
              <a:rPr lang="en-US" sz="2900" dirty="0" err="1"/>
              <a:t>Petocz</a:t>
            </a:r>
            <a:r>
              <a:rPr lang="en-US" sz="2900" dirty="0"/>
              <a:t> et </a:t>
            </a:r>
            <a:r>
              <a:rPr lang="en-US" sz="2900" dirty="0" smtClean="0"/>
              <a:t>al. (2007)- First year undergraduate students view mathematics as a set of tools, with little connection to the physical world or logical structures</a:t>
            </a:r>
            <a:endParaRPr lang="en-US" sz="2900" dirty="0"/>
          </a:p>
          <a:p>
            <a:pPr lvl="1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707918" y="11961952"/>
            <a:ext cx="9601200" cy="4375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8140" lvl="0" indent="-29814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rgbClr val="292934"/>
                </a:solidFill>
              </a:rPr>
              <a:t>Enacted </a:t>
            </a:r>
            <a:r>
              <a:rPr lang="en-US" sz="3100" dirty="0"/>
              <a:t>Curriculum: How do ontological commitments shape classroom interaction?</a:t>
            </a:r>
          </a:p>
          <a:p>
            <a:pPr marL="911225" lvl="1" indent="-358775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2900" dirty="0"/>
              <a:t>Platonism: Entails a classroom focused on the establishment of facts, instructor is a presenter of claims, Schroter (2018) suggests an </a:t>
            </a:r>
            <a:r>
              <a:rPr lang="en-US" sz="2900" i="1" dirty="0"/>
              <a:t>epistemic</a:t>
            </a:r>
            <a:r>
              <a:rPr lang="en-US" sz="2900" dirty="0"/>
              <a:t> bent toward Fallibilism can reestablish the Platonistic classroom as a place of </a:t>
            </a:r>
            <a:r>
              <a:rPr lang="en-US" sz="2900" dirty="0" smtClean="0"/>
              <a:t>inquiry</a:t>
            </a:r>
          </a:p>
          <a:p>
            <a:pPr marL="911225" lvl="1" indent="-358775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2900" dirty="0" smtClean="0"/>
              <a:t>Relational</a:t>
            </a:r>
            <a:r>
              <a:rPr lang="en-US" sz="2900" dirty="0"/>
              <a:t>: Requires a personal relationship, over and above the rote assimilation of disjoint propositions</a:t>
            </a:r>
            <a:endParaRPr lang="en-US" sz="2900" dirty="0"/>
          </a:p>
        </p:txBody>
      </p:sp>
      <p:sp>
        <p:nvSpPr>
          <p:cNvPr id="28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22425660" y="19427288"/>
            <a:ext cx="9601200" cy="812800"/>
          </a:xfrm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681216" y="20483522"/>
            <a:ext cx="894425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smtClean="0"/>
              <a:t>Rebecca Butler</a:t>
            </a:r>
          </a:p>
          <a:p>
            <a:r>
              <a:rPr lang="en-US" sz="3100" dirty="0" smtClean="0"/>
              <a:t>rlb1053@wildcats.unh.edu</a:t>
            </a:r>
            <a:endParaRPr lang="en-US" sz="3100" dirty="0"/>
          </a:p>
        </p:txBody>
      </p:sp>
      <p:sp>
        <p:nvSpPr>
          <p:cNvPr id="26" name="Rectangle 25"/>
          <p:cNvSpPr/>
          <p:nvPr/>
        </p:nvSpPr>
        <p:spPr>
          <a:xfrm>
            <a:off x="441115" y="13289588"/>
            <a:ext cx="4136571" cy="808007"/>
          </a:xfrm>
          <a:prstGeom prst="rect">
            <a:avLst/>
          </a:prstGeom>
          <a:solidFill>
            <a:schemeClr val="lt1">
              <a:alpha val="6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Intended Curriculum</a:t>
            </a:r>
            <a:endParaRPr lang="en-US" sz="3000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7283560" y="13245519"/>
            <a:ext cx="4136571" cy="808007"/>
          </a:xfrm>
          <a:prstGeom prst="rect">
            <a:avLst/>
          </a:prstGeom>
          <a:solidFill>
            <a:schemeClr val="lt1">
              <a:alpha val="6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Enacted</a:t>
            </a:r>
            <a:r>
              <a:rPr lang="en-US" sz="3000" dirty="0" smtClean="0"/>
              <a:t> Curriculum</a:t>
            </a:r>
            <a:endParaRPr lang="en-US" sz="3000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3842849" y="15185235"/>
            <a:ext cx="4136571" cy="808007"/>
          </a:xfrm>
          <a:prstGeom prst="rect">
            <a:avLst/>
          </a:prstGeom>
          <a:solidFill>
            <a:schemeClr val="lt1">
              <a:alpha val="6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Attained</a:t>
            </a:r>
            <a:r>
              <a:rPr lang="en-US" sz="3000" dirty="0" smtClean="0"/>
              <a:t> Curriculum</a:t>
            </a:r>
            <a:endParaRPr lang="en-US" sz="30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672868" y="16374735"/>
            <a:ext cx="89663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smtClean="0"/>
              <a:t>Fig 1: Curricular Levels  interdependent, mutually constitutive</a:t>
            </a:r>
            <a:endParaRPr lang="en-US" sz="2700" dirty="0" smtClean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8608102" y="14692376"/>
            <a:ext cx="960120" cy="914400"/>
          </a:xfrm>
          <a:prstGeom prst="straightConnector1">
            <a:avLst/>
          </a:prstGeom>
          <a:ln w="28575">
            <a:solidFill>
              <a:schemeClr val="accent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254855" y="14648209"/>
            <a:ext cx="961207" cy="914400"/>
          </a:xfrm>
          <a:prstGeom prst="straightConnector1">
            <a:avLst/>
          </a:prstGeom>
          <a:ln w="28575">
            <a:solidFill>
              <a:schemeClr val="accent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812284" y="13693591"/>
            <a:ext cx="2197703" cy="0"/>
          </a:xfrm>
          <a:prstGeom prst="straightConnector1">
            <a:avLst/>
          </a:prstGeom>
          <a:ln w="28575">
            <a:solidFill>
              <a:schemeClr val="accent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2425660" y="4943369"/>
            <a:ext cx="9455370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8140" lvl="0" indent="-29814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3100" dirty="0">
                <a:solidFill>
                  <a:srgbClr val="292934"/>
                </a:solidFill>
              </a:rPr>
              <a:t>Intended </a:t>
            </a:r>
            <a:r>
              <a:rPr lang="en-US" sz="3100" dirty="0" smtClean="0">
                <a:solidFill>
                  <a:srgbClr val="292934"/>
                </a:solidFill>
              </a:rPr>
              <a:t>Curriculum</a:t>
            </a:r>
          </a:p>
          <a:p>
            <a:pPr marL="539750" lvl="1" indent="-19050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292934"/>
                </a:solidFill>
              </a:rPr>
              <a:t>Explication of ontological assumptions in curricular documents to clarify aims for student conceptions of mathematics</a:t>
            </a:r>
          </a:p>
          <a:p>
            <a:pPr marL="298140" lvl="0" indent="-29814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3100" dirty="0" smtClean="0">
                <a:solidFill>
                  <a:srgbClr val="292934"/>
                </a:solidFill>
              </a:rPr>
              <a:t>Enacted Curriculum</a:t>
            </a:r>
          </a:p>
          <a:p>
            <a:pPr marL="539750" lvl="1" indent="-12700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292934"/>
                </a:solidFill>
              </a:rPr>
              <a:t>Explore how classroom interaction shapes ontological ideology of classroom participants and vice versa</a:t>
            </a:r>
          </a:p>
          <a:p>
            <a:pPr marL="298140" lvl="0" indent="-29814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3100" dirty="0" smtClean="0">
                <a:solidFill>
                  <a:srgbClr val="292934"/>
                </a:solidFill>
              </a:rPr>
              <a:t>Attained Curriculum</a:t>
            </a:r>
          </a:p>
          <a:p>
            <a:pPr marL="635000" lvl="1" indent="-22225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292934"/>
                </a:solidFill>
              </a:rPr>
              <a:t>Further classification of student conceptions of mathematic across a range of levels</a:t>
            </a:r>
          </a:p>
          <a:p>
            <a:pPr marL="698500" lvl="1" indent="-22225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292934"/>
                </a:solidFill>
              </a:rPr>
              <a:t>Gauge student conceptions of mathematics as invented v. discovered, revelatory of social or Platonistic ontological schemas</a:t>
            </a:r>
          </a:p>
          <a:p>
            <a:pPr marL="1500241" lvl="1" indent="-29814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endParaRPr lang="en-US" sz="3100" dirty="0">
              <a:solidFill>
                <a:srgbClr val="292934"/>
              </a:solidFill>
            </a:endParaRPr>
          </a:p>
          <a:p>
            <a:pPr marL="1500241" lvl="1" indent="-29814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endParaRPr lang="en-US" sz="3100" dirty="0" smtClean="0">
              <a:solidFill>
                <a:srgbClr val="292934"/>
              </a:solidFill>
            </a:endParaRPr>
          </a:p>
          <a:p>
            <a:pPr marL="1500241" lvl="1" indent="-298140" defTabSz="2862145">
              <a:spcBef>
                <a:spcPts val="783"/>
              </a:spcBef>
              <a:buClr>
                <a:srgbClr val="AD8F67"/>
              </a:buClr>
              <a:buFont typeface="Arial" panose="020B0604020202020204" pitchFamily="34" charset="0"/>
              <a:buChar char="•"/>
            </a:pPr>
            <a:endParaRPr lang="en-US" sz="3100" dirty="0" smtClean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-12700"/>
            <a:ext cx="32918400" cy="21958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62181" y="2089294"/>
            <a:ext cx="28293202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poster template provided courtesy of </a:t>
            </a:r>
          </a:p>
          <a:p>
            <a:pPr algn="ctr"/>
            <a:r>
              <a:rPr lang="en-US" sz="9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UNH ESRC Poster Printing Services</a:t>
            </a:r>
          </a:p>
          <a:p>
            <a:pPr algn="ctr"/>
            <a:endParaRPr lang="en-US" sz="7300" dirty="0">
              <a:solidFill>
                <a:schemeClr val="tx2"/>
              </a:solidFill>
            </a:endParaRPr>
          </a:p>
          <a:p>
            <a:pPr algn="ctr"/>
            <a:endParaRPr lang="en-US" sz="8000" dirty="0">
              <a:solidFill>
                <a:schemeClr val="tx2"/>
              </a:solidFill>
            </a:endParaRPr>
          </a:p>
          <a:p>
            <a:pPr algn="ctr"/>
            <a:r>
              <a:rPr lang="en-US" sz="9600" dirty="0">
                <a:solidFill>
                  <a:srgbClr val="002060"/>
                </a:solidFill>
              </a:rPr>
              <a:t>Trust us to make your poster look </a:t>
            </a:r>
            <a:r>
              <a:rPr lang="en-US" sz="9600" b="1" dirty="0">
                <a:solidFill>
                  <a:srgbClr val="002060"/>
                </a:solidFill>
              </a:rPr>
              <a:t>GREAT!</a:t>
            </a:r>
          </a:p>
          <a:p>
            <a:pPr algn="ctr"/>
            <a:endParaRPr lang="en-US" sz="73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81" y="17355300"/>
            <a:ext cx="3035654" cy="379723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412539" y="12513409"/>
            <a:ext cx="22294899" cy="33701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7300" b="1" dirty="0">
                <a:solidFill>
                  <a:srgbClr val="002060"/>
                </a:solidFill>
              </a:rPr>
              <a:t>Website: </a:t>
            </a:r>
            <a:r>
              <a:rPr lang="en-US" sz="7300" dirty="0">
                <a:solidFill>
                  <a:srgbClr val="002060"/>
                </a:solidFill>
                <a:hlinkClick r:id="rId3"/>
              </a:rPr>
              <a:t>http://posters.unh.edu</a:t>
            </a:r>
            <a:endParaRPr lang="en-US" sz="7300" dirty="0">
              <a:solidFill>
                <a:srgbClr val="002060"/>
              </a:solidFill>
            </a:endParaRPr>
          </a:p>
          <a:p>
            <a:r>
              <a:rPr lang="en-US" sz="7300" b="1" dirty="0">
                <a:solidFill>
                  <a:srgbClr val="002060"/>
                </a:solidFill>
              </a:rPr>
              <a:t>Poster Guide: </a:t>
            </a:r>
            <a:r>
              <a:rPr lang="en-US" sz="7300" dirty="0">
                <a:solidFill>
                  <a:srgbClr val="002060"/>
                </a:solidFill>
                <a:hlinkClick r:id="rId4"/>
              </a:rPr>
              <a:t>http://goo.gl/1E7TJY</a:t>
            </a:r>
            <a:endParaRPr lang="en-US" sz="7300" dirty="0">
              <a:solidFill>
                <a:srgbClr val="002060"/>
              </a:solidFill>
            </a:endParaRPr>
          </a:p>
          <a:p>
            <a:endParaRPr lang="en-US" sz="6700" dirty="0"/>
          </a:p>
        </p:txBody>
      </p:sp>
      <p:sp>
        <p:nvSpPr>
          <p:cNvPr id="12" name="TextBox 11"/>
          <p:cNvSpPr txBox="1"/>
          <p:nvPr/>
        </p:nvSpPr>
        <p:spPr>
          <a:xfrm>
            <a:off x="7660484" y="18469085"/>
            <a:ext cx="21557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 THIS SLIDE BEFORE PRINTING</a:t>
            </a:r>
          </a:p>
        </p:txBody>
      </p:sp>
    </p:spTree>
    <p:extLst>
      <p:ext uri="{BB962C8B-B14F-4D97-AF65-F5344CB8AC3E}">
        <p14:creationId xmlns:p14="http://schemas.microsoft.com/office/powerpoint/2010/main" val="3426446301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(blue and brown design)</Template>
  <TotalTime>0</TotalTime>
  <Words>607</Words>
  <Application>Microsoft Macintosh PowerPoint</Application>
  <PresentationFormat>Custom</PresentationFormat>
  <Paragraphs>60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Cambria</vt:lpstr>
      <vt:lpstr>Arial</vt:lpstr>
      <vt:lpstr>Medical Poster</vt:lpstr>
      <vt:lpstr>Ontological Elements of Mathematics Curricula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2015-04-29T17:08:18Z</dcterms:created>
  <dcterms:modified xsi:type="dcterms:W3CDTF">2020-04-15T16:09:43Z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