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43891200"/>
  <p:notesSz cx="32099250" cy="43748325"/>
  <p:defaultTextStyle>
    <a:defPPr>
      <a:defRPr lang="en-US"/>
    </a:defPPr>
    <a:lvl1pPr algn="ctr" rtl="0" fontAlgn="base">
      <a:spcBef>
        <a:spcPct val="0"/>
      </a:spcBef>
      <a:spcAft>
        <a:spcPct val="0"/>
      </a:spcAft>
      <a:defRPr sz="8600" kern="1200">
        <a:solidFill>
          <a:schemeClr val="tx1"/>
        </a:solidFill>
        <a:latin typeface="Arial" charset="0"/>
        <a:ea typeface="+mn-ea"/>
        <a:cs typeface="+mn-cs"/>
      </a:defRPr>
    </a:lvl1pPr>
    <a:lvl2pPr marL="457200" algn="ctr" rtl="0" fontAlgn="base">
      <a:spcBef>
        <a:spcPct val="0"/>
      </a:spcBef>
      <a:spcAft>
        <a:spcPct val="0"/>
      </a:spcAft>
      <a:defRPr sz="8600" kern="1200">
        <a:solidFill>
          <a:schemeClr val="tx1"/>
        </a:solidFill>
        <a:latin typeface="Arial" charset="0"/>
        <a:ea typeface="+mn-ea"/>
        <a:cs typeface="+mn-cs"/>
      </a:defRPr>
    </a:lvl2pPr>
    <a:lvl3pPr marL="914400" algn="ctr" rtl="0" fontAlgn="base">
      <a:spcBef>
        <a:spcPct val="0"/>
      </a:spcBef>
      <a:spcAft>
        <a:spcPct val="0"/>
      </a:spcAft>
      <a:defRPr sz="8600" kern="1200">
        <a:solidFill>
          <a:schemeClr val="tx1"/>
        </a:solidFill>
        <a:latin typeface="Arial" charset="0"/>
        <a:ea typeface="+mn-ea"/>
        <a:cs typeface="+mn-cs"/>
      </a:defRPr>
    </a:lvl3pPr>
    <a:lvl4pPr marL="1371600" algn="ctr" rtl="0" fontAlgn="base">
      <a:spcBef>
        <a:spcPct val="0"/>
      </a:spcBef>
      <a:spcAft>
        <a:spcPct val="0"/>
      </a:spcAft>
      <a:defRPr sz="8600" kern="1200">
        <a:solidFill>
          <a:schemeClr val="tx1"/>
        </a:solidFill>
        <a:latin typeface="Arial" charset="0"/>
        <a:ea typeface="+mn-ea"/>
        <a:cs typeface="+mn-cs"/>
      </a:defRPr>
    </a:lvl4pPr>
    <a:lvl5pPr marL="1828800" algn="ctr"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448" userDrawn="1">
          <p15:clr>
            <a:srgbClr val="A4A3A4"/>
          </p15:clr>
        </p15:guide>
        <p15:guide id="2" orient="horz" pos="26928" userDrawn="1">
          <p15:clr>
            <a:srgbClr val="A4A3A4"/>
          </p15:clr>
        </p15:guide>
        <p15:guide id="3" orient="horz" pos="2864" userDrawn="1">
          <p15:clr>
            <a:srgbClr val="A4A3A4"/>
          </p15:clr>
        </p15:guide>
        <p15:guide id="4"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D2"/>
    <a:srgbClr val="A7FFA7"/>
    <a:srgbClr val="A7AFFF"/>
    <a:srgbClr val="A7FFCB"/>
    <a:srgbClr val="003064"/>
    <a:srgbClr val="EAEAEA"/>
    <a:srgbClr val="C0C0C0"/>
    <a:srgbClr val="FF0000"/>
    <a:srgbClr val="698ED9"/>
    <a:srgbClr val="A7C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877" autoAdjust="0"/>
    <p:restoredTop sz="94660"/>
  </p:normalViewPr>
  <p:slideViewPr>
    <p:cSldViewPr snapToGrid="0">
      <p:cViewPr>
        <p:scale>
          <a:sx n="21" d="100"/>
          <a:sy n="21" d="100"/>
        </p:scale>
        <p:origin x="2280" y="-1917"/>
      </p:cViewPr>
      <p:guideLst>
        <p:guide orient="horz" pos="6448"/>
        <p:guide orient="horz" pos="26928"/>
        <p:guide orient="horz" pos="2864"/>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13909677" cy="2187419"/>
          </a:xfrm>
          <a:prstGeom prst="rect">
            <a:avLst/>
          </a:prstGeom>
          <a:noFill/>
          <a:ln w="9525">
            <a:noFill/>
            <a:miter lim="800000"/>
            <a:headEnd/>
            <a:tailEnd/>
          </a:ln>
          <a:effectLst/>
        </p:spPr>
        <p:txBody>
          <a:bodyPr vert="horz" wrap="square" lIns="434706" tIns="217353" rIns="434706" bIns="217353" numCol="1" anchor="t" anchorCtr="0" compatLnSpc="1">
            <a:prstTxWarp prst="textNoShape">
              <a:avLst/>
            </a:prstTxWarp>
          </a:bodyPr>
          <a:lstStyle>
            <a:lvl1pPr algn="l">
              <a:defRPr sz="5700"/>
            </a:lvl1pPr>
          </a:lstStyle>
          <a:p>
            <a:endParaRPr lang="en-US" dirty="0"/>
          </a:p>
        </p:txBody>
      </p:sp>
      <p:sp>
        <p:nvSpPr>
          <p:cNvPr id="3075" name="Rectangle 3"/>
          <p:cNvSpPr>
            <a:spLocks noGrp="1" noChangeArrowheads="1"/>
          </p:cNvSpPr>
          <p:nvPr>
            <p:ph type="dt" idx="1"/>
          </p:nvPr>
        </p:nvSpPr>
        <p:spPr bwMode="auto">
          <a:xfrm>
            <a:off x="18181987" y="2"/>
            <a:ext cx="13909677" cy="2187419"/>
          </a:xfrm>
          <a:prstGeom prst="rect">
            <a:avLst/>
          </a:prstGeom>
          <a:noFill/>
          <a:ln w="9525">
            <a:noFill/>
            <a:miter lim="800000"/>
            <a:headEnd/>
            <a:tailEnd/>
          </a:ln>
          <a:effectLst/>
        </p:spPr>
        <p:txBody>
          <a:bodyPr vert="horz" wrap="square" lIns="434706" tIns="217353" rIns="434706" bIns="217353" numCol="1" anchor="t" anchorCtr="0" compatLnSpc="1">
            <a:prstTxWarp prst="textNoShape">
              <a:avLst/>
            </a:prstTxWarp>
          </a:bodyPr>
          <a:lstStyle>
            <a:lvl1pPr algn="r">
              <a:defRPr sz="5700"/>
            </a:lvl1pPr>
          </a:lstStyle>
          <a:p>
            <a:endParaRPr lang="en-US" dirty="0"/>
          </a:p>
        </p:txBody>
      </p:sp>
      <p:sp>
        <p:nvSpPr>
          <p:cNvPr id="3076" name="Rectangle 4"/>
          <p:cNvSpPr>
            <a:spLocks noGrp="1" noRot="1" noChangeAspect="1" noChangeArrowheads="1" noTextEdit="1"/>
          </p:cNvSpPr>
          <p:nvPr>
            <p:ph type="sldImg" idx="2"/>
          </p:nvPr>
        </p:nvSpPr>
        <p:spPr bwMode="auto">
          <a:xfrm>
            <a:off x="9899650" y="3276600"/>
            <a:ext cx="12307888" cy="164099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3209927" y="20784215"/>
            <a:ext cx="25679400" cy="19686744"/>
          </a:xfrm>
          <a:prstGeom prst="rect">
            <a:avLst/>
          </a:prstGeom>
          <a:noFill/>
          <a:ln w="9525">
            <a:noFill/>
            <a:miter lim="800000"/>
            <a:headEnd/>
            <a:tailEnd/>
          </a:ln>
          <a:effectLst/>
        </p:spPr>
        <p:txBody>
          <a:bodyPr vert="horz" wrap="square" lIns="434706" tIns="217353" rIns="434706" bIns="2173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41553394"/>
            <a:ext cx="13909677" cy="2187419"/>
          </a:xfrm>
          <a:prstGeom prst="rect">
            <a:avLst/>
          </a:prstGeom>
          <a:noFill/>
          <a:ln w="9525">
            <a:noFill/>
            <a:miter lim="800000"/>
            <a:headEnd/>
            <a:tailEnd/>
          </a:ln>
          <a:effectLst/>
        </p:spPr>
        <p:txBody>
          <a:bodyPr vert="horz" wrap="square" lIns="434706" tIns="217353" rIns="434706" bIns="217353" numCol="1" anchor="b" anchorCtr="0" compatLnSpc="1">
            <a:prstTxWarp prst="textNoShape">
              <a:avLst/>
            </a:prstTxWarp>
          </a:bodyPr>
          <a:lstStyle>
            <a:lvl1pPr algn="l">
              <a:defRPr sz="5700"/>
            </a:lvl1pPr>
          </a:lstStyle>
          <a:p>
            <a:endParaRPr lang="en-US" dirty="0"/>
          </a:p>
        </p:txBody>
      </p:sp>
      <p:sp>
        <p:nvSpPr>
          <p:cNvPr id="3079" name="Rectangle 7"/>
          <p:cNvSpPr>
            <a:spLocks noGrp="1" noChangeArrowheads="1"/>
          </p:cNvSpPr>
          <p:nvPr>
            <p:ph type="sldNum" sz="quarter" idx="5"/>
          </p:nvPr>
        </p:nvSpPr>
        <p:spPr bwMode="auto">
          <a:xfrm>
            <a:off x="18181987" y="41553394"/>
            <a:ext cx="13909677" cy="2187419"/>
          </a:xfrm>
          <a:prstGeom prst="rect">
            <a:avLst/>
          </a:prstGeom>
          <a:noFill/>
          <a:ln w="9525">
            <a:noFill/>
            <a:miter lim="800000"/>
            <a:headEnd/>
            <a:tailEnd/>
          </a:ln>
          <a:effectLst/>
        </p:spPr>
        <p:txBody>
          <a:bodyPr vert="horz" wrap="square" lIns="434706" tIns="217353" rIns="434706" bIns="217353" numCol="1" anchor="b" anchorCtr="0" compatLnSpc="1">
            <a:prstTxWarp prst="textNoShape">
              <a:avLst/>
            </a:prstTxWarp>
          </a:bodyPr>
          <a:lstStyle>
            <a:lvl1pPr algn="r">
              <a:defRPr sz="5700"/>
            </a:lvl1pPr>
          </a:lstStyle>
          <a:p>
            <a:fld id="{7FB84CA5-7362-492D-8EBC-472296314F28}" type="slidenum">
              <a:rPr lang="en-US"/>
              <a:pPr/>
              <a:t>‹#›</a:t>
            </a:fld>
            <a:endParaRPr lang="en-US" dirty="0"/>
          </a:p>
        </p:txBody>
      </p:sp>
    </p:spTree>
    <p:extLst>
      <p:ext uri="{BB962C8B-B14F-4D97-AF65-F5344CB8AC3E}">
        <p14:creationId xmlns:p14="http://schemas.microsoft.com/office/powerpoint/2010/main" val="29468225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D40FB-8398-4C90-906C-C9755161D6CD}" type="slidenum">
              <a:rPr lang="en-US"/>
              <a:pPr/>
              <a:t>1</a:t>
            </a:fld>
            <a:endParaRPr lang="en-US" dirty="0"/>
          </a:p>
        </p:txBody>
      </p:sp>
      <p:sp>
        <p:nvSpPr>
          <p:cNvPr id="4098" name="Rectangle 2"/>
          <p:cNvSpPr>
            <a:spLocks noGrp="1" noRot="1" noChangeAspect="1" noChangeArrowheads="1" noTextEdit="1"/>
          </p:cNvSpPr>
          <p:nvPr>
            <p:ph type="sldImg"/>
          </p:nvPr>
        </p:nvSpPr>
        <p:spPr>
          <a:xfrm>
            <a:off x="9899650" y="3276600"/>
            <a:ext cx="12307888" cy="16409988"/>
          </a:xfrm>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26871336" y="43194184"/>
            <a:ext cx="3106340" cy="2836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29923586" y="43078401"/>
            <a:ext cx="1830502" cy="276999"/>
          </a:xfrm>
          <a:prstGeom prst="rect">
            <a:avLst/>
          </a:prstGeom>
          <a:noFill/>
        </p:spPr>
        <p:txBody>
          <a:bodyPr wrap="none" rtlCol="0">
            <a:spAutoFit/>
          </a:bodyPr>
          <a:lstStyle/>
          <a:p>
            <a:r>
              <a:rPr lang="en-US" sz="1200" dirty="0">
                <a:solidFill>
                  <a:schemeClr val="bg1"/>
                </a:solidFill>
              </a:rPr>
              <a:t>www.postersession.com</a:t>
            </a:r>
          </a:p>
        </p:txBody>
      </p:sp>
      <p:sp>
        <p:nvSpPr>
          <p:cNvPr id="4" name="TextBox 3">
            <a:extLst>
              <a:ext uri="{FF2B5EF4-FFF2-40B4-BE49-F238E27FC236}">
                <a16:creationId xmlns:a16="http://schemas.microsoft.com/office/drawing/2014/main" id="{4839A897-3608-4B3C-B0EF-8356550C6F0C}"/>
              </a:ext>
            </a:extLst>
          </p:cNvPr>
          <p:cNvSpPr txBox="1"/>
          <p:nvPr userDrawn="1"/>
        </p:nvSpPr>
        <p:spPr>
          <a:xfrm>
            <a:off x="-33771" y="43755628"/>
            <a:ext cx="409086" cy="11541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50" b="1" dirty="0">
                <a:solidFill>
                  <a:srgbClr val="003064"/>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3291997" rtl="0" fontAlgn="base">
        <a:spcBef>
          <a:spcPct val="0"/>
        </a:spcBef>
        <a:spcAft>
          <a:spcPct val="0"/>
        </a:spcAft>
        <a:defRPr sz="15825">
          <a:solidFill>
            <a:schemeClr val="tx2"/>
          </a:solidFill>
          <a:latin typeface="+mj-lt"/>
          <a:ea typeface="+mj-ea"/>
          <a:cs typeface="+mj-cs"/>
        </a:defRPr>
      </a:lvl1pPr>
      <a:lvl2pPr algn="ctr" defTabSz="3291997" rtl="0" fontAlgn="base">
        <a:spcBef>
          <a:spcPct val="0"/>
        </a:spcBef>
        <a:spcAft>
          <a:spcPct val="0"/>
        </a:spcAft>
        <a:defRPr sz="15825">
          <a:solidFill>
            <a:schemeClr val="tx2"/>
          </a:solidFill>
          <a:latin typeface="Arial" charset="0"/>
        </a:defRPr>
      </a:lvl2pPr>
      <a:lvl3pPr algn="ctr" defTabSz="3291997" rtl="0" fontAlgn="base">
        <a:spcBef>
          <a:spcPct val="0"/>
        </a:spcBef>
        <a:spcAft>
          <a:spcPct val="0"/>
        </a:spcAft>
        <a:defRPr sz="15825">
          <a:solidFill>
            <a:schemeClr val="tx2"/>
          </a:solidFill>
          <a:latin typeface="Arial" charset="0"/>
        </a:defRPr>
      </a:lvl3pPr>
      <a:lvl4pPr algn="ctr" defTabSz="3291997" rtl="0" fontAlgn="base">
        <a:spcBef>
          <a:spcPct val="0"/>
        </a:spcBef>
        <a:spcAft>
          <a:spcPct val="0"/>
        </a:spcAft>
        <a:defRPr sz="15825">
          <a:solidFill>
            <a:schemeClr val="tx2"/>
          </a:solidFill>
          <a:latin typeface="Arial" charset="0"/>
        </a:defRPr>
      </a:lvl4pPr>
      <a:lvl5pPr algn="ctr" defTabSz="3291997" rtl="0" fontAlgn="base">
        <a:spcBef>
          <a:spcPct val="0"/>
        </a:spcBef>
        <a:spcAft>
          <a:spcPct val="0"/>
        </a:spcAft>
        <a:defRPr sz="15825">
          <a:solidFill>
            <a:schemeClr val="tx2"/>
          </a:solidFill>
          <a:latin typeface="Arial" charset="0"/>
        </a:defRPr>
      </a:lvl5pPr>
      <a:lvl6pPr marL="342892" algn="ctr" defTabSz="3291997" rtl="0" fontAlgn="base">
        <a:spcBef>
          <a:spcPct val="0"/>
        </a:spcBef>
        <a:spcAft>
          <a:spcPct val="0"/>
        </a:spcAft>
        <a:defRPr sz="15825">
          <a:solidFill>
            <a:schemeClr val="tx2"/>
          </a:solidFill>
          <a:latin typeface="Arial" charset="0"/>
        </a:defRPr>
      </a:lvl6pPr>
      <a:lvl7pPr marL="685784" algn="ctr" defTabSz="3291997" rtl="0" fontAlgn="base">
        <a:spcBef>
          <a:spcPct val="0"/>
        </a:spcBef>
        <a:spcAft>
          <a:spcPct val="0"/>
        </a:spcAft>
        <a:defRPr sz="15825">
          <a:solidFill>
            <a:schemeClr val="tx2"/>
          </a:solidFill>
          <a:latin typeface="Arial" charset="0"/>
        </a:defRPr>
      </a:lvl7pPr>
      <a:lvl8pPr marL="1028675" algn="ctr" defTabSz="3291997" rtl="0" fontAlgn="base">
        <a:spcBef>
          <a:spcPct val="0"/>
        </a:spcBef>
        <a:spcAft>
          <a:spcPct val="0"/>
        </a:spcAft>
        <a:defRPr sz="15825">
          <a:solidFill>
            <a:schemeClr val="tx2"/>
          </a:solidFill>
          <a:latin typeface="Arial" charset="0"/>
        </a:defRPr>
      </a:lvl8pPr>
      <a:lvl9pPr marL="1371566" algn="ctr" defTabSz="3291997" rtl="0" fontAlgn="base">
        <a:spcBef>
          <a:spcPct val="0"/>
        </a:spcBef>
        <a:spcAft>
          <a:spcPct val="0"/>
        </a:spcAft>
        <a:defRPr sz="15825">
          <a:solidFill>
            <a:schemeClr val="tx2"/>
          </a:solidFill>
          <a:latin typeface="Arial" charset="0"/>
        </a:defRPr>
      </a:lvl9pPr>
    </p:titleStyle>
    <p:bodyStyle>
      <a:lvl1pPr marL="1234648" indent="-1234648" algn="l" defTabSz="3291997" rtl="0" fontAlgn="base">
        <a:spcBef>
          <a:spcPct val="20000"/>
        </a:spcBef>
        <a:spcAft>
          <a:spcPct val="0"/>
        </a:spcAft>
        <a:buChar char="•"/>
        <a:defRPr sz="11550">
          <a:solidFill>
            <a:schemeClr val="tx1"/>
          </a:solidFill>
          <a:latin typeface="+mn-lt"/>
          <a:ea typeface="+mn-ea"/>
          <a:cs typeface="+mn-cs"/>
        </a:defRPr>
      </a:lvl1pPr>
      <a:lvl2pPr marL="2674077" indent="-1028675" algn="l" defTabSz="3291997" rtl="0" fontAlgn="base">
        <a:spcBef>
          <a:spcPct val="20000"/>
        </a:spcBef>
        <a:spcAft>
          <a:spcPct val="0"/>
        </a:spcAft>
        <a:buChar char="–"/>
        <a:defRPr sz="10050">
          <a:solidFill>
            <a:schemeClr val="tx1"/>
          </a:solidFill>
          <a:latin typeface="+mn-lt"/>
        </a:defRPr>
      </a:lvl2pPr>
      <a:lvl3pPr marL="4114697" indent="-822702" algn="l" defTabSz="3291997" rtl="0" fontAlgn="base">
        <a:spcBef>
          <a:spcPct val="20000"/>
        </a:spcBef>
        <a:spcAft>
          <a:spcPct val="0"/>
        </a:spcAft>
        <a:buChar char="•"/>
        <a:defRPr sz="8625">
          <a:solidFill>
            <a:schemeClr val="tx1"/>
          </a:solidFill>
          <a:latin typeface="+mn-lt"/>
        </a:defRPr>
      </a:lvl3pPr>
      <a:lvl4pPr marL="5760100" indent="-822702" algn="l" defTabSz="3291997" rtl="0" fontAlgn="base">
        <a:spcBef>
          <a:spcPct val="20000"/>
        </a:spcBef>
        <a:spcAft>
          <a:spcPct val="0"/>
        </a:spcAft>
        <a:buChar char="–"/>
        <a:defRPr sz="7200">
          <a:solidFill>
            <a:schemeClr val="tx1"/>
          </a:solidFill>
          <a:latin typeface="+mn-lt"/>
        </a:defRPr>
      </a:lvl4pPr>
      <a:lvl5pPr marL="7406693" indent="-822702" algn="l" defTabSz="3291997" rtl="0" fontAlgn="base">
        <a:spcBef>
          <a:spcPct val="20000"/>
        </a:spcBef>
        <a:spcAft>
          <a:spcPct val="0"/>
        </a:spcAft>
        <a:buChar char="»"/>
        <a:defRPr sz="7200">
          <a:solidFill>
            <a:schemeClr val="tx1"/>
          </a:solidFill>
          <a:latin typeface="+mn-lt"/>
        </a:defRPr>
      </a:lvl5pPr>
      <a:lvl6pPr marL="7749585" indent="-822702" algn="l" defTabSz="3291997" rtl="0" fontAlgn="base">
        <a:spcBef>
          <a:spcPct val="20000"/>
        </a:spcBef>
        <a:spcAft>
          <a:spcPct val="0"/>
        </a:spcAft>
        <a:buChar char="»"/>
        <a:defRPr sz="7200">
          <a:solidFill>
            <a:schemeClr val="tx1"/>
          </a:solidFill>
          <a:latin typeface="+mn-lt"/>
        </a:defRPr>
      </a:lvl6pPr>
      <a:lvl7pPr marL="8092476" indent="-822702" algn="l" defTabSz="3291997" rtl="0" fontAlgn="base">
        <a:spcBef>
          <a:spcPct val="20000"/>
        </a:spcBef>
        <a:spcAft>
          <a:spcPct val="0"/>
        </a:spcAft>
        <a:buChar char="»"/>
        <a:defRPr sz="7200">
          <a:solidFill>
            <a:schemeClr val="tx1"/>
          </a:solidFill>
          <a:latin typeface="+mn-lt"/>
        </a:defRPr>
      </a:lvl7pPr>
      <a:lvl8pPr marL="8435368" indent="-822702" algn="l" defTabSz="3291997" rtl="0" fontAlgn="base">
        <a:spcBef>
          <a:spcPct val="20000"/>
        </a:spcBef>
        <a:spcAft>
          <a:spcPct val="0"/>
        </a:spcAft>
        <a:buChar char="»"/>
        <a:defRPr sz="7200">
          <a:solidFill>
            <a:schemeClr val="tx1"/>
          </a:solidFill>
          <a:latin typeface="+mn-lt"/>
        </a:defRPr>
      </a:lvl8pPr>
      <a:lvl9pPr marL="8778260" indent="-822702" algn="l" defTabSz="3291997" rtl="0" fontAlgn="base">
        <a:spcBef>
          <a:spcPct val="20000"/>
        </a:spcBef>
        <a:spcAft>
          <a:spcPct val="0"/>
        </a:spcAft>
        <a:buChar char="»"/>
        <a:defRPr sz="7200">
          <a:solidFill>
            <a:schemeClr val="tx1"/>
          </a:solidFill>
          <a:latin typeface="+mn-lt"/>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100000">
              <a:srgbClr val="EAEAEA"/>
            </a:gs>
            <a:gs pos="100000">
              <a:srgbClr val="003064"/>
            </a:gs>
          </a:gsLst>
          <a:lin ang="5400000" scaled="1"/>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1D45E68-8903-CB07-DADB-049536B3E70A}"/>
              </a:ext>
            </a:extLst>
          </p:cNvPr>
          <p:cNvGrpSpPr/>
          <p:nvPr/>
        </p:nvGrpSpPr>
        <p:grpSpPr>
          <a:xfrm>
            <a:off x="1600200" y="1593761"/>
            <a:ext cx="29718000" cy="40772470"/>
            <a:chOff x="1600200" y="1593761"/>
            <a:chExt cx="29718000" cy="40772470"/>
          </a:xfrm>
        </p:grpSpPr>
        <p:grpSp>
          <p:nvGrpSpPr>
            <p:cNvPr id="5" name="Group 4">
              <a:extLst>
                <a:ext uri="{FF2B5EF4-FFF2-40B4-BE49-F238E27FC236}">
                  <a16:creationId xmlns:a16="http://schemas.microsoft.com/office/drawing/2014/main" id="{40ECF193-E9DC-A58D-9C65-43035FEE6853}"/>
                </a:ext>
              </a:extLst>
            </p:cNvPr>
            <p:cNvGrpSpPr/>
            <p:nvPr/>
          </p:nvGrpSpPr>
          <p:grpSpPr>
            <a:xfrm>
              <a:off x="1600200" y="1593761"/>
              <a:ext cx="29718000" cy="40772470"/>
              <a:chOff x="457200" y="316230"/>
              <a:chExt cx="31946850" cy="43258738"/>
            </a:xfrm>
          </p:grpSpPr>
          <p:sp>
            <p:nvSpPr>
              <p:cNvPr id="2061" name="AutoShape 13"/>
              <p:cNvSpPr>
                <a:spLocks noChangeArrowheads="1"/>
              </p:cNvSpPr>
              <p:nvPr/>
            </p:nvSpPr>
            <p:spPr bwMode="auto">
              <a:xfrm>
                <a:off x="514350" y="316230"/>
                <a:ext cx="31889700" cy="3943350"/>
              </a:xfrm>
              <a:prstGeom prst="roundRect">
                <a:avLst>
                  <a:gd name="adj" fmla="val 10870"/>
                </a:avLst>
              </a:prstGeom>
              <a:gradFill rotWithShape="1">
                <a:gsLst>
                  <a:gs pos="100000">
                    <a:schemeClr val="bg1"/>
                  </a:gs>
                  <a:gs pos="100000">
                    <a:schemeClr val="bg1"/>
                  </a:gs>
                </a:gsLst>
                <a:lin ang="5400000" scaled="1"/>
              </a:gradFill>
              <a:ln w="9525">
                <a:solidFill>
                  <a:schemeClr val="tx1"/>
                </a:solidFill>
                <a:round/>
                <a:headEnd/>
                <a:tailEnd/>
              </a:ln>
              <a:effectLst/>
            </p:spPr>
            <p:txBody>
              <a:bodyPr wrap="none" anchor="ctr"/>
              <a:lstStyle/>
              <a:p>
                <a:pPr defTabSz="3291997"/>
                <a:endParaRPr lang="en-US" sz="6450" dirty="0">
                  <a:latin typeface="+mn-lt"/>
                </a:endParaRPr>
              </a:p>
            </p:txBody>
          </p:sp>
          <p:sp>
            <p:nvSpPr>
              <p:cNvPr id="2062" name="Text Box 14"/>
              <p:cNvSpPr txBox="1">
                <a:spLocks noChangeArrowheads="1"/>
              </p:cNvSpPr>
              <p:nvPr/>
            </p:nvSpPr>
            <p:spPr bwMode="auto">
              <a:xfrm>
                <a:off x="3738085" y="412004"/>
                <a:ext cx="24749999" cy="3257281"/>
              </a:xfrm>
              <a:prstGeom prst="rect">
                <a:avLst/>
              </a:prstGeom>
              <a:noFill/>
              <a:ln w="9525">
                <a:noFill/>
                <a:miter lim="800000"/>
                <a:headEnd/>
                <a:tailEnd/>
              </a:ln>
              <a:effectLst/>
            </p:spPr>
            <p:txBody>
              <a:bodyPr wrap="square">
                <a:spAutoFit/>
              </a:bodyPr>
              <a:lstStyle/>
              <a:p>
                <a:r>
                  <a:rPr lang="en-US" sz="5400" dirty="0">
                    <a:effectLst/>
                    <a:latin typeface="+mn-lt"/>
                    <a:ea typeface="Times New Roman" panose="02020603050405020304" pitchFamily="18" charset="0"/>
                    <a:cs typeface="Times New Roman" panose="02020603050405020304" pitchFamily="18" charset="0"/>
                  </a:rPr>
                  <a:t>Breeding and Developing Genetic Resources within the </a:t>
                </a:r>
                <a:r>
                  <a:rPr lang="en-US" sz="5400" i="1" dirty="0">
                    <a:effectLst/>
                    <a:latin typeface="+mn-lt"/>
                    <a:ea typeface="Times New Roman" panose="02020603050405020304" pitchFamily="18" charset="0"/>
                    <a:cs typeface="Times New Roman" panose="02020603050405020304" pitchFamily="18" charset="0"/>
                  </a:rPr>
                  <a:t>Chenopodium</a:t>
                </a:r>
                <a:r>
                  <a:rPr lang="en-US" sz="5400" dirty="0">
                    <a:effectLst/>
                    <a:latin typeface="+mn-lt"/>
                    <a:ea typeface="Times New Roman" panose="02020603050405020304" pitchFamily="18" charset="0"/>
                    <a:cs typeface="Times New Roman" panose="02020603050405020304" pitchFamily="18" charset="0"/>
                  </a:rPr>
                  <a:t> genus to Advance the </a:t>
                </a:r>
                <a:r>
                  <a:rPr lang="en-US" sz="5400" i="1" dirty="0">
                    <a:effectLst/>
                    <a:latin typeface="+mn-lt"/>
                    <a:ea typeface="Times New Roman" panose="02020603050405020304" pitchFamily="18" charset="0"/>
                    <a:cs typeface="Times New Roman" panose="02020603050405020304" pitchFamily="18" charset="0"/>
                  </a:rPr>
                  <a:t>de novo</a:t>
                </a:r>
                <a:r>
                  <a:rPr lang="en-US" sz="5400" dirty="0">
                    <a:effectLst/>
                    <a:latin typeface="+mn-lt"/>
                    <a:ea typeface="Times New Roman" panose="02020603050405020304" pitchFamily="18" charset="0"/>
                    <a:cs typeface="Times New Roman" panose="02020603050405020304" pitchFamily="18" charset="0"/>
                  </a:rPr>
                  <a:t> Domestication of </a:t>
                </a:r>
                <a:r>
                  <a:rPr lang="en-US" sz="5400" i="1" dirty="0">
                    <a:effectLst/>
                    <a:latin typeface="+mn-lt"/>
                    <a:ea typeface="Times New Roman" panose="02020603050405020304" pitchFamily="18" charset="0"/>
                    <a:cs typeface="Times New Roman" panose="02020603050405020304" pitchFamily="18" charset="0"/>
                  </a:rPr>
                  <a:t>C. berlandieri</a:t>
                </a:r>
                <a:r>
                  <a:rPr lang="en-US" sz="5400" dirty="0">
                    <a:effectLst/>
                    <a:latin typeface="+mn-lt"/>
                    <a:ea typeface="Times New Roman" panose="02020603050405020304" pitchFamily="18" charset="0"/>
                    <a:cs typeface="Times New Roman" panose="02020603050405020304" pitchFamily="18" charset="0"/>
                  </a:rPr>
                  <a:t> </a:t>
                </a:r>
                <a:endParaRPr lang="en-US" sz="5400" dirty="0">
                  <a:latin typeface="+mn-lt"/>
                </a:endParaRPr>
              </a:p>
              <a:p>
                <a:pPr defTabSz="3291997"/>
                <a:r>
                  <a:rPr lang="en-US" sz="4950" b="1" dirty="0">
                    <a:latin typeface="+mn-lt"/>
                  </a:rPr>
                  <a:t>Clayton Ludwig, Thomas Davis</a:t>
                </a:r>
                <a:endParaRPr lang="en-US" sz="4950" dirty="0">
                  <a:latin typeface="+mn-lt"/>
                </a:endParaRPr>
              </a:p>
              <a:p>
                <a:pPr defTabSz="3291997"/>
                <a:r>
                  <a:rPr lang="en-US" sz="3600" i="1" dirty="0">
                    <a:latin typeface="+mn-lt"/>
                  </a:rPr>
                  <a:t>University of New Hampshire</a:t>
                </a:r>
                <a:endParaRPr lang="en-US" sz="6450" dirty="0">
                  <a:latin typeface="+mn-lt"/>
                </a:endParaRPr>
              </a:p>
            </p:txBody>
          </p:sp>
          <p:sp>
            <p:nvSpPr>
              <p:cNvPr id="2064" name="Text Box 16"/>
              <p:cNvSpPr txBox="1">
                <a:spLocks noChangeArrowheads="1"/>
              </p:cNvSpPr>
              <p:nvPr/>
            </p:nvSpPr>
            <p:spPr bwMode="auto">
              <a:xfrm>
                <a:off x="514350" y="1687830"/>
                <a:ext cx="2743200" cy="440835"/>
              </a:xfrm>
              <a:prstGeom prst="rect">
                <a:avLst/>
              </a:prstGeom>
              <a:noFill/>
              <a:ln w="9525">
                <a:noFill/>
                <a:miter lim="800000"/>
                <a:headEnd/>
                <a:tailEnd/>
              </a:ln>
              <a:effectLst/>
            </p:spPr>
            <p:txBody>
              <a:bodyPr wrap="square">
                <a:spAutoFit/>
              </a:bodyPr>
              <a:lstStyle/>
              <a:p>
                <a:pPr defTabSz="3291997">
                  <a:spcBef>
                    <a:spcPct val="50000"/>
                  </a:spcBef>
                </a:pPr>
                <a:endParaRPr lang="en-US" sz="2100" dirty="0">
                  <a:latin typeface="+mn-lt"/>
                </a:endParaRPr>
              </a:p>
            </p:txBody>
          </p:sp>
          <p:sp>
            <p:nvSpPr>
              <p:cNvPr id="2097" name="Text Box 49"/>
              <p:cNvSpPr txBox="1">
                <a:spLocks noChangeArrowheads="1"/>
              </p:cNvSpPr>
              <p:nvPr/>
            </p:nvSpPr>
            <p:spPr bwMode="auto">
              <a:xfrm>
                <a:off x="29545359" y="1709261"/>
                <a:ext cx="2743200" cy="955142"/>
              </a:xfrm>
              <a:prstGeom prst="rect">
                <a:avLst/>
              </a:prstGeom>
              <a:noFill/>
              <a:ln w="9525">
                <a:noFill/>
                <a:miter lim="800000"/>
                <a:headEnd/>
                <a:tailEnd/>
              </a:ln>
              <a:effectLst/>
            </p:spPr>
            <p:txBody>
              <a:bodyPr wrap="square">
                <a:spAutoFit/>
              </a:bodyPr>
              <a:lstStyle/>
              <a:p>
                <a:pPr defTabSz="3291997">
                  <a:spcBef>
                    <a:spcPct val="50000"/>
                  </a:spcBef>
                </a:pPr>
                <a:endParaRPr lang="en-US" sz="2100" b="1" dirty="0">
                  <a:latin typeface="+mn-lt"/>
                </a:endParaRPr>
              </a:p>
              <a:p>
                <a:pPr defTabSz="3291997">
                  <a:spcBef>
                    <a:spcPct val="50000"/>
                  </a:spcBef>
                </a:pPr>
                <a:endParaRPr lang="en-US" sz="2100" dirty="0">
                  <a:latin typeface="+mn-lt"/>
                </a:endParaRPr>
              </a:p>
            </p:txBody>
          </p:sp>
          <p:sp>
            <p:nvSpPr>
              <p:cNvPr id="21" name="AutoShape 29"/>
              <p:cNvSpPr>
                <a:spLocks noChangeArrowheads="1"/>
              </p:cNvSpPr>
              <p:nvPr/>
            </p:nvSpPr>
            <p:spPr bwMode="auto">
              <a:xfrm>
                <a:off x="16689863" y="4724400"/>
                <a:ext cx="15657037" cy="38850568"/>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6450" dirty="0">
                  <a:latin typeface="+mn-lt"/>
                </a:endParaRPr>
              </a:p>
            </p:txBody>
          </p:sp>
          <p:sp>
            <p:nvSpPr>
              <p:cNvPr id="2058" name="Text Box 10"/>
              <p:cNvSpPr txBox="1">
                <a:spLocks noChangeArrowheads="1"/>
              </p:cNvSpPr>
              <p:nvPr/>
            </p:nvSpPr>
            <p:spPr bwMode="auto">
              <a:xfrm>
                <a:off x="994885" y="26892871"/>
                <a:ext cx="12102659" cy="1151069"/>
              </a:xfrm>
              <a:prstGeom prst="rect">
                <a:avLst/>
              </a:prstGeom>
              <a:noFill/>
              <a:ln w="9525">
                <a:noFill/>
                <a:miter lim="800000"/>
                <a:headEnd/>
                <a:tailEnd/>
              </a:ln>
              <a:effectLst/>
            </p:spPr>
            <p:txBody>
              <a:bodyPr wrap="square">
                <a:spAutoFit/>
              </a:bodyPr>
              <a:lstStyle/>
              <a:p>
                <a:pPr defTabSz="3291997">
                  <a:spcBef>
                    <a:spcPct val="50000"/>
                  </a:spcBef>
                </a:pPr>
                <a:r>
                  <a:rPr lang="en-US" sz="6450" b="1" dirty="0">
                    <a:latin typeface="+mn-lt"/>
                  </a:rPr>
                  <a:t>Objectives and Approaches</a:t>
                </a:r>
              </a:p>
            </p:txBody>
          </p:sp>
          <p:grpSp>
            <p:nvGrpSpPr>
              <p:cNvPr id="8" name="Group 7">
                <a:extLst>
                  <a:ext uri="{FF2B5EF4-FFF2-40B4-BE49-F238E27FC236}">
                    <a16:creationId xmlns:a16="http://schemas.microsoft.com/office/drawing/2014/main" id="{67E0B73A-E13A-47F4-B005-1D95A6F1C74D}"/>
                  </a:ext>
                </a:extLst>
              </p:cNvPr>
              <p:cNvGrpSpPr/>
              <p:nvPr/>
            </p:nvGrpSpPr>
            <p:grpSpPr>
              <a:xfrm>
                <a:off x="457200" y="4717771"/>
                <a:ext cx="15657037" cy="38850568"/>
                <a:chOff x="457200" y="4724400"/>
                <a:chExt cx="7772400" cy="19488150"/>
              </a:xfrm>
            </p:grpSpPr>
            <p:sp>
              <p:nvSpPr>
                <p:cNvPr id="23" name="AutoShape 4"/>
                <p:cNvSpPr>
                  <a:spLocks noChangeArrowheads="1"/>
                </p:cNvSpPr>
                <p:nvPr/>
              </p:nvSpPr>
              <p:spPr bwMode="auto">
                <a:xfrm>
                  <a:off x="457200" y="4724400"/>
                  <a:ext cx="7772400" cy="19488150"/>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6450" dirty="0">
                    <a:latin typeface="+mn-lt"/>
                  </a:endParaRPr>
                </a:p>
              </p:txBody>
            </p:sp>
            <p:sp>
              <p:nvSpPr>
                <p:cNvPr id="2057" name="Text Box 9"/>
                <p:cNvSpPr txBox="1">
                  <a:spLocks noChangeArrowheads="1"/>
                </p:cNvSpPr>
                <p:nvPr/>
              </p:nvSpPr>
              <p:spPr bwMode="auto">
                <a:xfrm>
                  <a:off x="577343" y="5338482"/>
                  <a:ext cx="7509590" cy="5369897"/>
                </a:xfrm>
                <a:prstGeom prst="rect">
                  <a:avLst/>
                </a:prstGeom>
                <a:noFill/>
                <a:ln w="9525">
                  <a:noFill/>
                  <a:miter lim="800000"/>
                  <a:headEnd/>
                  <a:tailEnd/>
                </a:ln>
                <a:effectLst/>
              </p:spPr>
              <p:txBody>
                <a:bodyPr wrap="square">
                  <a:spAutoFit/>
                </a:bodyPr>
                <a:lstStyle/>
                <a:p>
                  <a:pPr algn="just">
                    <a:lnSpc>
                      <a:spcPct val="107000"/>
                    </a:lnSpc>
                    <a:spcBef>
                      <a:spcPts val="0"/>
                    </a:spcBef>
                    <a:spcAft>
                      <a:spcPts val="600"/>
                    </a:spcAft>
                  </a:pPr>
                  <a:r>
                    <a:rPr lang="en-US" sz="3000" i="1" dirty="0">
                      <a:latin typeface="+mj-lt"/>
                      <a:ea typeface="Calibri" panose="020F0502020204030204" pitchFamily="34" charset="0"/>
                      <a:cs typeface="Times New Roman" panose="02020603050405020304" pitchFamily="18" charset="0"/>
                    </a:rPr>
                    <a:t>Chenopodium quinoa</a:t>
                  </a:r>
                  <a:r>
                    <a:rPr lang="en-US" sz="3000" dirty="0">
                      <a:latin typeface="+mj-lt"/>
                      <a:ea typeface="Calibri" panose="020F0502020204030204" pitchFamily="34" charset="0"/>
                      <a:cs typeface="Times New Roman" panose="02020603050405020304" pitchFamily="18" charset="0"/>
                    </a:rPr>
                    <a:t> Willd. </a:t>
                  </a:r>
                  <a:r>
                    <a:rPr lang="en-US" sz="3000" dirty="0">
                      <a:effectLst/>
                      <a:latin typeface="+mj-lt"/>
                      <a:ea typeface="Calibri" panose="020F0502020204030204" pitchFamily="34" charset="0"/>
                    </a:rPr>
                    <a:t>(2n = 4x = 36: AABB) </a:t>
                  </a:r>
                  <a:r>
                    <a:rPr lang="en-US" sz="3000" dirty="0">
                      <a:latin typeface="+mj-lt"/>
                      <a:ea typeface="Calibri" panose="020F0502020204030204" pitchFamily="34" charset="0"/>
                      <a:cs typeface="Times New Roman" panose="02020603050405020304" pitchFamily="18" charset="0"/>
                    </a:rPr>
                    <a:t>is a pseudocereal native to the Andean Altiplano [1] and produces a highly nutritious seed [2]. Quinoa production in the northeastern United States is currently limited by its susceptibility to </a:t>
                  </a:r>
                  <a:r>
                    <a:rPr lang="en-US" sz="3000" i="1" dirty="0">
                      <a:latin typeface="+mj-lt"/>
                      <a:ea typeface="Calibri" panose="020F0502020204030204" pitchFamily="34" charset="0"/>
                      <a:cs typeface="Times New Roman" panose="02020603050405020304" pitchFamily="18" charset="0"/>
                    </a:rPr>
                    <a:t>Peronospora variabilis</a:t>
                  </a:r>
                  <a:r>
                    <a:rPr lang="en-US" sz="3000" dirty="0">
                      <a:latin typeface="+mj-lt"/>
                      <a:ea typeface="Calibri" panose="020F0502020204030204" pitchFamily="34" charset="0"/>
                      <a:cs typeface="Times New Roman" panose="02020603050405020304" pitchFamily="18" charset="0"/>
                    </a:rPr>
                    <a:t>, the causal agent of downy mildew which can reduce yield substantially [3], as does humid conditions during grain filling [4]. </a:t>
                  </a:r>
                  <a:r>
                    <a:rPr lang="en-US" sz="3000" i="1" dirty="0">
                      <a:latin typeface="+mj-lt"/>
                      <a:ea typeface="Calibri" panose="020F0502020204030204" pitchFamily="34" charset="0"/>
                      <a:cs typeface="Times New Roman" panose="02020603050405020304" pitchFamily="18" charset="0"/>
                    </a:rPr>
                    <a:t>Chenopodium berlandieri </a:t>
                  </a:r>
                  <a:r>
                    <a:rPr lang="en-US" sz="3000" dirty="0">
                      <a:latin typeface="+mj-lt"/>
                      <a:ea typeface="Calibri" panose="020F0502020204030204" pitchFamily="34" charset="0"/>
                      <a:cs typeface="Times New Roman" panose="02020603050405020304" pitchFamily="18" charset="0"/>
                    </a:rPr>
                    <a:t>var. </a:t>
                  </a:r>
                  <a:r>
                    <a:rPr lang="en-US" sz="3000" i="1" dirty="0">
                      <a:latin typeface="+mj-lt"/>
                      <a:ea typeface="Calibri" panose="020F0502020204030204" pitchFamily="34" charset="0"/>
                      <a:cs typeface="Times New Roman" panose="02020603050405020304" pitchFamily="18" charset="0"/>
                    </a:rPr>
                    <a:t>macrocalycium (B</a:t>
                  </a:r>
                  <a:r>
                    <a:rPr lang="en-US" sz="3000" dirty="0">
                      <a:latin typeface="+mj-lt"/>
                      <a:ea typeface="Calibri" panose="020F0502020204030204" pitchFamily="34" charset="0"/>
                      <a:cs typeface="Times New Roman" panose="02020603050405020304" pitchFamily="18" charset="0"/>
                    </a:rPr>
                    <a:t>v</a:t>
                  </a:r>
                  <a:r>
                    <a:rPr lang="en-US" sz="3000" i="1" dirty="0">
                      <a:latin typeface="+mj-lt"/>
                      <a:ea typeface="Calibri" panose="020F0502020204030204" pitchFamily="34" charset="0"/>
                      <a:cs typeface="Times New Roman" panose="02020603050405020304" pitchFamily="18" charset="0"/>
                    </a:rPr>
                    <a:t>M) </a:t>
                  </a:r>
                  <a:r>
                    <a:rPr lang="en-US" sz="3000" dirty="0">
                      <a:effectLst/>
                      <a:latin typeface="+mj-lt"/>
                      <a:ea typeface="Calibri" panose="020F0502020204030204" pitchFamily="34" charset="0"/>
                    </a:rPr>
                    <a:t>(2n = 4x = 36: AABB)</a:t>
                  </a:r>
                  <a:r>
                    <a:rPr lang="en-US" sz="3000" dirty="0">
                      <a:latin typeface="+mj-lt"/>
                      <a:ea typeface="Calibri" panose="020F0502020204030204" pitchFamily="34" charset="0"/>
                      <a:cs typeface="Times New Roman" panose="02020603050405020304" pitchFamily="18" charset="0"/>
                    </a:rPr>
                    <a:t> is a weedy species native to Northern New England (NNE) that is well adapted to the local conditions, thrives in poor soils, is less susceptible to downy mildew, and can be crossed with quinoa. Our long-term goal of this study is to produce a quinoa-like crop through crossing and/or </a:t>
                  </a:r>
                  <a:r>
                    <a:rPr lang="en-US" sz="3000" i="1" dirty="0">
                      <a:latin typeface="+mj-lt"/>
                      <a:ea typeface="Calibri" panose="020F0502020204030204" pitchFamily="34" charset="0"/>
                      <a:cs typeface="Times New Roman" panose="02020603050405020304" pitchFamily="18" charset="0"/>
                    </a:rPr>
                    <a:t>de novo </a:t>
                  </a:r>
                  <a:r>
                    <a:rPr lang="en-US" sz="3000" dirty="0">
                      <a:latin typeface="+mj-lt"/>
                      <a:ea typeface="Calibri" panose="020F0502020204030204" pitchFamily="34" charset="0"/>
                      <a:cs typeface="Times New Roman" panose="02020603050405020304" pitchFamily="18" charset="0"/>
                    </a:rPr>
                    <a:t>domestication that can thrive in the New England climate on marginal soils and produce a source of nutritious, locally grown food. </a:t>
                  </a:r>
                </a:p>
                <a:p>
                  <a:pPr algn="just">
                    <a:lnSpc>
                      <a:spcPct val="107000"/>
                    </a:lnSpc>
                    <a:spcBef>
                      <a:spcPts val="0"/>
                    </a:spcBef>
                    <a:spcAft>
                      <a:spcPts val="600"/>
                    </a:spcAft>
                  </a:pPr>
                  <a:endParaRPr lang="en-US" sz="3000" dirty="0">
                    <a:latin typeface="+mj-lt"/>
                    <a:ea typeface="Calibri" panose="020F0502020204030204" pitchFamily="34" charset="0"/>
                    <a:cs typeface="Times New Roman" panose="02020603050405020304" pitchFamily="18" charset="0"/>
                  </a:endParaRPr>
                </a:p>
                <a:p>
                  <a:pPr algn="just">
                    <a:lnSpc>
                      <a:spcPct val="107000"/>
                    </a:lnSpc>
                    <a:spcBef>
                      <a:spcPts val="0"/>
                    </a:spcBef>
                    <a:spcAft>
                      <a:spcPts val="600"/>
                    </a:spcAft>
                  </a:pPr>
                  <a:r>
                    <a:rPr lang="en-US" sz="3000" dirty="0">
                      <a:latin typeface="+mj-lt"/>
                      <a:ea typeface="Calibri" panose="020F0502020204030204" pitchFamily="34" charset="0"/>
                      <a:cs typeface="Times New Roman" panose="02020603050405020304" pitchFamily="18" charset="0"/>
                    </a:rPr>
                    <a:t>To achieve this goal this research focuses on utilizing three species native to the NNE region as sources of germplasm and genetic data; </a:t>
                  </a:r>
                  <a:r>
                    <a:rPr lang="en-US" sz="3000" i="1" dirty="0">
                      <a:latin typeface="+mj-lt"/>
                      <a:ea typeface="Calibri" panose="020F0502020204030204" pitchFamily="34" charset="0"/>
                      <a:cs typeface="Times New Roman" panose="02020603050405020304" pitchFamily="18" charset="0"/>
                    </a:rPr>
                    <a:t>B</a:t>
                  </a:r>
                  <a:r>
                    <a:rPr lang="en-US" sz="3000" dirty="0">
                      <a:latin typeface="+mj-lt"/>
                      <a:ea typeface="Calibri" panose="020F0502020204030204" pitchFamily="34" charset="0"/>
                      <a:cs typeface="Times New Roman" panose="02020603050405020304" pitchFamily="18" charset="0"/>
                    </a:rPr>
                    <a:t>v</a:t>
                  </a:r>
                  <a:r>
                    <a:rPr lang="en-US" sz="3000" i="1" dirty="0">
                      <a:latin typeface="+mj-lt"/>
                      <a:ea typeface="Calibri" panose="020F0502020204030204" pitchFamily="34" charset="0"/>
                      <a:cs typeface="Times New Roman" panose="02020603050405020304" pitchFamily="18" charset="0"/>
                    </a:rPr>
                    <a:t>M</a:t>
                  </a:r>
                  <a:r>
                    <a:rPr lang="en-US" sz="3000" dirty="0">
                      <a:latin typeface="+mj-lt"/>
                      <a:ea typeface="Calibri" panose="020F0502020204030204" pitchFamily="34" charset="0"/>
                      <a:cs typeface="Times New Roman" panose="02020603050405020304" pitchFamily="18" charset="0"/>
                    </a:rPr>
                    <a:t> </a:t>
                  </a:r>
                  <a:r>
                    <a:rPr lang="en-US" sz="3000" dirty="0">
                      <a:effectLst/>
                      <a:latin typeface="+mj-lt"/>
                      <a:ea typeface="Calibri" panose="020F0502020204030204" pitchFamily="34" charset="0"/>
                    </a:rPr>
                    <a:t>(2n = 4x = 36: AABB), </a:t>
                  </a:r>
                  <a:r>
                    <a:rPr lang="en-US" sz="3000" i="1" dirty="0">
                      <a:effectLst/>
                      <a:latin typeface="+mj-lt"/>
                      <a:ea typeface="Calibri" panose="020F0502020204030204" pitchFamily="34" charset="0"/>
                    </a:rPr>
                    <a:t>C. foggii </a:t>
                  </a:r>
                  <a:r>
                    <a:rPr lang="en-US" sz="3000" dirty="0">
                      <a:effectLst/>
                      <a:latin typeface="+mj-lt"/>
                      <a:ea typeface="Calibri" panose="020F0502020204030204" pitchFamily="34" charset="0"/>
                    </a:rPr>
                    <a:t>(2n = 2x = 18: AA), and  </a:t>
                  </a:r>
                  <a:r>
                    <a:rPr lang="en-US" sz="3000" i="1" dirty="0">
                      <a:effectLst/>
                      <a:latin typeface="+mj-lt"/>
                      <a:ea typeface="Calibri" panose="020F0502020204030204" pitchFamily="34" charset="0"/>
                    </a:rPr>
                    <a:t>C. ficifolium </a:t>
                  </a:r>
                  <a:r>
                    <a:rPr lang="en-US" sz="3000" dirty="0">
                      <a:effectLst/>
                      <a:latin typeface="+mj-lt"/>
                      <a:ea typeface="Calibri" panose="020F0502020204030204" pitchFamily="34" charset="0"/>
                    </a:rPr>
                    <a:t>(2n = 2x = 18: BB). </a:t>
                  </a:r>
                  <a:r>
                    <a:rPr lang="en-US" sz="3000" i="1" dirty="0">
                      <a:effectLst/>
                      <a:latin typeface="+mj-lt"/>
                      <a:ea typeface="Calibri" panose="020F0502020204030204" pitchFamily="34" charset="0"/>
                    </a:rPr>
                    <a:t>C. ficifolium </a:t>
                  </a:r>
                  <a:r>
                    <a:rPr lang="en-US" sz="3000" dirty="0">
                      <a:effectLst/>
                      <a:latin typeface="+mj-lt"/>
                      <a:ea typeface="Calibri" panose="020F0502020204030204" pitchFamily="34" charset="0"/>
                    </a:rPr>
                    <a:t>is being </a:t>
                  </a:r>
                  <a:r>
                    <a:rPr lang="en-US" sz="3000" dirty="0">
                      <a:latin typeface="+mj-lt"/>
                      <a:ea typeface="Calibri" panose="020F0502020204030204" pitchFamily="34" charset="0"/>
                    </a:rPr>
                    <a:t>advanced as a diploid model system as its diploidy and reduced generation time makes it a preferred candidate. To that end, </a:t>
                  </a:r>
                  <a:r>
                    <a:rPr lang="en-US" sz="3000" dirty="0">
                      <a:effectLst/>
                      <a:latin typeface="+mj-lt"/>
                      <a:ea typeface="Calibri" panose="020F0502020204030204" pitchFamily="34" charset="0"/>
                    </a:rPr>
                    <a:t>a reference genome is currently under development. Using these germplasm and genomic resources, this work seeks to investigate allelic variation in domestication-related traits and expands genetic resources to be used in marker assisted breeding programs.</a:t>
                  </a:r>
                  <a:endParaRPr lang="en-US" sz="3000" dirty="0">
                    <a:latin typeface="+mj-lt"/>
                    <a:ea typeface="Calibri" panose="020F0502020204030204" pitchFamily="34" charset="0"/>
                    <a:cs typeface="Times New Roman" panose="02020603050405020304" pitchFamily="18" charset="0"/>
                  </a:endParaRPr>
                </a:p>
              </p:txBody>
            </p:sp>
            <p:sp>
              <p:nvSpPr>
                <p:cNvPr id="2090" name="Text Box 42"/>
                <p:cNvSpPr txBox="1">
                  <a:spLocks noChangeArrowheads="1"/>
                </p:cNvSpPr>
                <p:nvPr/>
              </p:nvSpPr>
              <p:spPr bwMode="auto">
                <a:xfrm>
                  <a:off x="628651" y="4767516"/>
                  <a:ext cx="7372350" cy="577397"/>
                </a:xfrm>
                <a:prstGeom prst="rect">
                  <a:avLst/>
                </a:prstGeom>
                <a:noFill/>
                <a:ln w="9525">
                  <a:noFill/>
                  <a:miter lim="800000"/>
                  <a:headEnd/>
                  <a:tailEnd/>
                </a:ln>
                <a:effectLst/>
              </p:spPr>
              <p:txBody>
                <a:bodyPr wrap="square">
                  <a:spAutoFit/>
                </a:bodyPr>
                <a:lstStyle/>
                <a:p>
                  <a:pPr defTabSz="3291997">
                    <a:spcBef>
                      <a:spcPct val="50000"/>
                    </a:spcBef>
                  </a:pPr>
                  <a:r>
                    <a:rPr lang="en-US" sz="6450" b="1" dirty="0">
                      <a:latin typeface="+mn-lt"/>
                    </a:rPr>
                    <a:t>Introduction</a:t>
                  </a:r>
                </a:p>
              </p:txBody>
            </p:sp>
            <p:pic>
              <p:nvPicPr>
                <p:cNvPr id="27" name="Picture 26">
                  <a:extLst>
                    <a:ext uri="{FF2B5EF4-FFF2-40B4-BE49-F238E27FC236}">
                      <a16:creationId xmlns:a16="http://schemas.microsoft.com/office/drawing/2014/main" id="{E51D9C2E-3C80-4A72-BE2D-30A34AB0F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269" y="10757440"/>
                  <a:ext cx="5286355" cy="5335825"/>
                </a:xfrm>
                <a:prstGeom prst="rect">
                  <a:avLst/>
                </a:prstGeom>
              </p:spPr>
            </p:pic>
            <p:sp>
              <p:nvSpPr>
                <p:cNvPr id="2" name="TextBox 1">
                  <a:extLst>
                    <a:ext uri="{FF2B5EF4-FFF2-40B4-BE49-F238E27FC236}">
                      <a16:creationId xmlns:a16="http://schemas.microsoft.com/office/drawing/2014/main" id="{D87E07CE-E06F-4094-A1AA-2E8E27601F3D}"/>
                    </a:ext>
                  </a:extLst>
                </p:cNvPr>
                <p:cNvSpPr txBox="1"/>
                <p:nvPr/>
              </p:nvSpPr>
              <p:spPr>
                <a:xfrm>
                  <a:off x="2358763" y="16136954"/>
                  <a:ext cx="3975566" cy="325554"/>
                </a:xfrm>
                <a:prstGeom prst="rect">
                  <a:avLst/>
                </a:prstGeom>
                <a:noFill/>
              </p:spPr>
              <p:txBody>
                <a:bodyPr wrap="square" rtlCol="0">
                  <a:spAutoFit/>
                </a:bodyPr>
                <a:lstStyle/>
                <a:p>
                  <a:r>
                    <a:rPr lang="en-US" sz="3375" i="1" dirty="0">
                      <a:latin typeface="+mn-lt"/>
                    </a:rPr>
                    <a:t>C. berlandieri</a:t>
                  </a:r>
                  <a:r>
                    <a:rPr lang="en-US" sz="3375" dirty="0">
                      <a:latin typeface="+mn-lt"/>
                    </a:rPr>
                    <a:t> (left), </a:t>
                  </a:r>
                  <a:r>
                    <a:rPr lang="en-US" sz="3375" i="1" dirty="0">
                      <a:latin typeface="+mn-lt"/>
                    </a:rPr>
                    <a:t>C. quinoa</a:t>
                  </a:r>
                  <a:r>
                    <a:rPr lang="en-US" sz="3375" dirty="0">
                      <a:latin typeface="+mn-lt"/>
                    </a:rPr>
                    <a:t> (right)</a:t>
                  </a:r>
                </a:p>
              </p:txBody>
            </p:sp>
          </p:grpSp>
          <p:sp>
            <p:nvSpPr>
              <p:cNvPr id="3" name="TextBox 2">
                <a:extLst>
                  <a:ext uri="{FF2B5EF4-FFF2-40B4-BE49-F238E27FC236}">
                    <a16:creationId xmlns:a16="http://schemas.microsoft.com/office/drawing/2014/main" id="{0E871DC6-0D3B-4036-8289-A789BA400C76}"/>
                  </a:ext>
                </a:extLst>
              </p:cNvPr>
              <p:cNvSpPr txBox="1"/>
              <p:nvPr/>
            </p:nvSpPr>
            <p:spPr>
              <a:xfrm>
                <a:off x="815263" y="39571337"/>
                <a:ext cx="15024265" cy="3214966"/>
              </a:xfrm>
              <a:prstGeom prst="rect">
                <a:avLst/>
              </a:prstGeom>
              <a:noFill/>
            </p:spPr>
            <p:txBody>
              <a:bodyPr wrap="square" rtlCol="0">
                <a:spAutoFit/>
              </a:bodyPr>
              <a:lstStyle/>
              <a:p>
                <a:pPr marL="285750" indent="-285750" algn="l">
                  <a:lnSpc>
                    <a:spcPct val="107000"/>
                  </a:lnSpc>
                  <a:spcBef>
                    <a:spcPts val="0"/>
                  </a:spcBef>
                  <a:spcAft>
                    <a:spcPts val="800"/>
                  </a:spcAft>
                  <a:buFont typeface="Arial" panose="020B0604020202020204" pitchFamily="34" charset="0"/>
                  <a:buChar char="•"/>
                  <a:tabLst>
                    <a:tab pos="914400" algn="l"/>
                  </a:tabLst>
                </a:pPr>
                <a:r>
                  <a:rPr lang="en-US" sz="2800" dirty="0">
                    <a:effectLst/>
                    <a:latin typeface="+mn-lt"/>
                    <a:ea typeface="Calibri" panose="020F0502020204030204" pitchFamily="34" charset="0"/>
                    <a:cs typeface="Times New Roman" panose="02020603050405020304" pitchFamily="18" charset="0"/>
                  </a:rPr>
                  <a:t>Use beneficial traits in quinoa, </a:t>
                </a:r>
                <a:r>
                  <a:rPr lang="en-US" sz="2800" i="1" dirty="0">
                    <a:effectLst/>
                    <a:latin typeface="+mn-lt"/>
                    <a:ea typeface="Calibri" panose="020F0502020204030204" pitchFamily="34" charset="0"/>
                    <a:cs typeface="Times New Roman" panose="02020603050405020304" pitchFamily="18" charset="0"/>
                  </a:rPr>
                  <a:t>B</a:t>
                </a:r>
                <a:r>
                  <a:rPr lang="en-US" sz="2800" dirty="0">
                    <a:effectLst/>
                    <a:latin typeface="+mn-lt"/>
                    <a:ea typeface="Calibri" panose="020F0502020204030204" pitchFamily="34" charset="0"/>
                    <a:cs typeface="Times New Roman" panose="02020603050405020304" pitchFamily="18" charset="0"/>
                  </a:rPr>
                  <a:t>v</a:t>
                </a:r>
                <a:r>
                  <a:rPr lang="en-US" sz="2800" i="1" dirty="0">
                    <a:effectLst/>
                    <a:latin typeface="+mn-lt"/>
                    <a:ea typeface="Calibri" panose="020F0502020204030204" pitchFamily="34" charset="0"/>
                    <a:cs typeface="Times New Roman" panose="02020603050405020304" pitchFamily="18" charset="0"/>
                  </a:rPr>
                  <a:t>M</a:t>
                </a:r>
                <a:r>
                  <a:rPr lang="en-US" sz="2800" dirty="0">
                    <a:effectLst/>
                    <a:latin typeface="+mn-lt"/>
                    <a:ea typeface="Calibri" panose="020F0502020204030204" pitchFamily="34" charset="0"/>
                    <a:cs typeface="Times New Roman" panose="02020603050405020304" pitchFamily="18" charset="0"/>
                  </a:rPr>
                  <a:t>, and other species within the genus to define a target ideotype for </a:t>
                </a:r>
                <a:r>
                  <a:rPr lang="en-US" sz="2800" i="1" dirty="0">
                    <a:effectLst/>
                    <a:latin typeface="+mn-lt"/>
                    <a:ea typeface="Calibri" panose="020F0502020204030204" pitchFamily="34" charset="0"/>
                    <a:cs typeface="Times New Roman" panose="02020603050405020304" pitchFamily="18" charset="0"/>
                  </a:rPr>
                  <a:t>B</a:t>
                </a:r>
                <a:r>
                  <a:rPr lang="en-US" sz="2800" dirty="0">
                    <a:effectLst/>
                    <a:latin typeface="+mn-lt"/>
                    <a:ea typeface="Calibri" panose="020F0502020204030204" pitchFamily="34" charset="0"/>
                    <a:cs typeface="Times New Roman" panose="02020603050405020304" pitchFamily="18" charset="0"/>
                  </a:rPr>
                  <a:t>v</a:t>
                </a:r>
                <a:r>
                  <a:rPr lang="en-US" sz="2800" i="1" dirty="0">
                    <a:effectLst/>
                    <a:latin typeface="+mn-lt"/>
                    <a:ea typeface="Calibri" panose="020F0502020204030204" pitchFamily="34" charset="0"/>
                    <a:cs typeface="Times New Roman" panose="02020603050405020304" pitchFamily="18" charset="0"/>
                  </a:rPr>
                  <a:t>M</a:t>
                </a:r>
                <a:r>
                  <a:rPr lang="en-US" sz="2800" dirty="0">
                    <a:effectLst/>
                    <a:latin typeface="+mn-lt"/>
                    <a:ea typeface="Calibri" panose="020F0502020204030204" pitchFamily="34" charset="0"/>
                    <a:cs typeface="Times New Roman" panose="02020603050405020304" pitchFamily="18" charset="0"/>
                  </a:rPr>
                  <a:t> domestication </a:t>
                </a:r>
              </a:p>
              <a:p>
                <a:pPr marL="285750" indent="-285750" algn="l">
                  <a:lnSpc>
                    <a:spcPct val="107000"/>
                  </a:lnSpc>
                  <a:spcBef>
                    <a:spcPts val="0"/>
                  </a:spcBef>
                  <a:spcAft>
                    <a:spcPts val="800"/>
                  </a:spcAft>
                  <a:buFont typeface="Arial" panose="020B0604020202020204" pitchFamily="34" charset="0"/>
                  <a:buChar char="•"/>
                  <a:tabLst>
                    <a:tab pos="914400" algn="l"/>
                  </a:tabLst>
                </a:pPr>
                <a:r>
                  <a:rPr lang="en-US" sz="2800" dirty="0">
                    <a:effectLst/>
                    <a:latin typeface="+mn-lt"/>
                    <a:ea typeface="Calibri" panose="020F0502020204030204" pitchFamily="34" charset="0"/>
                    <a:cs typeface="Times New Roman" panose="02020603050405020304" pitchFamily="18" charset="0"/>
                  </a:rPr>
                  <a:t>Focus on well defined simply inherited (monogenic or digenic) domestication-related traits  </a:t>
                </a:r>
              </a:p>
              <a:p>
                <a:pPr marL="285750" indent="-285750" algn="l">
                  <a:lnSpc>
                    <a:spcPct val="107000"/>
                  </a:lnSpc>
                  <a:spcBef>
                    <a:spcPts val="0"/>
                  </a:spcBef>
                  <a:spcAft>
                    <a:spcPts val="800"/>
                  </a:spcAft>
                  <a:buFont typeface="Arial" panose="020B0604020202020204" pitchFamily="34" charset="0"/>
                  <a:buChar char="•"/>
                  <a:tabLst>
                    <a:tab pos="914400" algn="l"/>
                  </a:tabLst>
                </a:pPr>
                <a:r>
                  <a:rPr lang="en-US" sz="2800" dirty="0">
                    <a:latin typeface="+mn-lt"/>
                    <a:ea typeface="Calibri" panose="020F0502020204030204" pitchFamily="34" charset="0"/>
                    <a:cs typeface="Times New Roman" panose="02020603050405020304" pitchFamily="18" charset="0"/>
                  </a:rPr>
                  <a:t>Develop and utilize </a:t>
                </a:r>
                <a:r>
                  <a:rPr lang="en-US" sz="2800" i="1" dirty="0">
                    <a:latin typeface="+mn-lt"/>
                    <a:ea typeface="Calibri" panose="020F0502020204030204" pitchFamily="34" charset="0"/>
                    <a:cs typeface="Times New Roman" panose="02020603050405020304" pitchFamily="18" charset="0"/>
                  </a:rPr>
                  <a:t>C. ficifolium</a:t>
                </a:r>
                <a:r>
                  <a:rPr lang="en-US" sz="2800" dirty="0">
                    <a:latin typeface="+mn-lt"/>
                    <a:ea typeface="Calibri" panose="020F0502020204030204" pitchFamily="34" charset="0"/>
                    <a:cs typeface="Times New Roman" panose="02020603050405020304" pitchFamily="18" charset="0"/>
                  </a:rPr>
                  <a:t> as a diploid model species including the assembly of a reference genome and establishment of </a:t>
                </a:r>
                <a:r>
                  <a:rPr lang="en-US" sz="2800" i="1" dirty="0">
                    <a:latin typeface="+mn-lt"/>
                    <a:ea typeface="Calibri" panose="020F0502020204030204" pitchFamily="34" charset="0"/>
                    <a:cs typeface="Times New Roman" panose="02020603050405020304" pitchFamily="18" charset="0"/>
                  </a:rPr>
                  <a:t>in vitro</a:t>
                </a:r>
                <a:r>
                  <a:rPr lang="en-US" sz="2800" dirty="0">
                    <a:latin typeface="+mn-lt"/>
                    <a:ea typeface="Calibri" panose="020F0502020204030204" pitchFamily="34" charset="0"/>
                    <a:cs typeface="Times New Roman" panose="02020603050405020304" pitchFamily="18" charset="0"/>
                  </a:rPr>
                  <a:t> protocols</a:t>
                </a:r>
              </a:p>
            </p:txBody>
          </p:sp>
          <p:sp>
            <p:nvSpPr>
              <p:cNvPr id="12" name="TextBox 11">
                <a:extLst>
                  <a:ext uri="{FF2B5EF4-FFF2-40B4-BE49-F238E27FC236}">
                    <a16:creationId xmlns:a16="http://schemas.microsoft.com/office/drawing/2014/main" id="{9C67ECCF-7977-4366-B43D-FB98A167FB4F}"/>
                  </a:ext>
                </a:extLst>
              </p:cNvPr>
              <p:cNvSpPr txBox="1"/>
              <p:nvPr/>
            </p:nvSpPr>
            <p:spPr>
              <a:xfrm>
                <a:off x="1361118" y="28141745"/>
                <a:ext cx="13932555" cy="1151069"/>
              </a:xfrm>
              <a:prstGeom prst="rect">
                <a:avLst/>
              </a:prstGeom>
              <a:noFill/>
            </p:spPr>
            <p:txBody>
              <a:bodyPr wrap="square" rtlCol="0">
                <a:spAutoFit/>
              </a:bodyPr>
              <a:lstStyle/>
              <a:p>
                <a:r>
                  <a:rPr lang="en-US" sz="6450" b="1" dirty="0">
                    <a:latin typeface="+mn-lt"/>
                  </a:rPr>
                  <a:t>Project Goal</a:t>
                </a:r>
              </a:p>
            </p:txBody>
          </p:sp>
          <p:sp>
            <p:nvSpPr>
              <p:cNvPr id="13" name="TextBox 12">
                <a:extLst>
                  <a:ext uri="{FF2B5EF4-FFF2-40B4-BE49-F238E27FC236}">
                    <a16:creationId xmlns:a16="http://schemas.microsoft.com/office/drawing/2014/main" id="{9007F378-9AE9-4A40-A299-FF4B4CC2D47E}"/>
                  </a:ext>
                </a:extLst>
              </p:cNvPr>
              <p:cNvSpPr txBox="1"/>
              <p:nvPr/>
            </p:nvSpPr>
            <p:spPr>
              <a:xfrm>
                <a:off x="802579" y="29499298"/>
                <a:ext cx="15127623" cy="3522326"/>
              </a:xfrm>
              <a:prstGeom prst="rect">
                <a:avLst/>
              </a:prstGeom>
              <a:noFill/>
            </p:spPr>
            <p:txBody>
              <a:bodyPr wrap="square" rtlCol="0">
                <a:spAutoFit/>
              </a:bodyPr>
              <a:lstStyle/>
              <a:p>
                <a:pPr marL="540" algn="l">
                  <a:lnSpc>
                    <a:spcPct val="90000"/>
                  </a:lnSpc>
                  <a:spcBef>
                    <a:spcPts val="751"/>
                  </a:spcBef>
                  <a:buClr>
                    <a:srgbClr val="000000"/>
                  </a:buClr>
                </a:pPr>
                <a:r>
                  <a:rPr lang="en-US" sz="2800" b="1" spc="-1" dirty="0">
                    <a:latin typeface="+mn-lt"/>
                  </a:rPr>
                  <a:t>Employ</a:t>
                </a:r>
                <a:r>
                  <a:rPr lang="en-US" sz="2800" b="1" i="1" spc="-1" dirty="0">
                    <a:latin typeface="+mn-lt"/>
                  </a:rPr>
                  <a:t> C. berlandieri</a:t>
                </a:r>
                <a:r>
                  <a:rPr lang="en-US" sz="2800" b="1" spc="-1" dirty="0">
                    <a:latin typeface="+mn-lt"/>
                  </a:rPr>
                  <a:t> (BvM), a locally adapted Crop Wild Relative (CWR) to develop a quinoa-like crop for New England.</a:t>
                </a:r>
              </a:p>
              <a:p>
                <a:pPr marL="540" algn="l">
                  <a:lnSpc>
                    <a:spcPct val="90000"/>
                  </a:lnSpc>
                  <a:spcBef>
                    <a:spcPts val="751"/>
                  </a:spcBef>
                  <a:buClr>
                    <a:srgbClr val="000000"/>
                  </a:buClr>
                </a:pPr>
                <a:endParaRPr lang="en-US" sz="2800" spc="-1" dirty="0">
                  <a:latin typeface="+mn-lt"/>
                </a:endParaRPr>
              </a:p>
              <a:p>
                <a:pPr marL="540" algn="l">
                  <a:lnSpc>
                    <a:spcPct val="90000"/>
                  </a:lnSpc>
                  <a:spcBef>
                    <a:spcPts val="751"/>
                  </a:spcBef>
                  <a:buClr>
                    <a:srgbClr val="000000"/>
                  </a:buClr>
                </a:pPr>
                <a:r>
                  <a:rPr lang="en-US" sz="2800" spc="-1" dirty="0">
                    <a:latin typeface="+mn-lt"/>
                  </a:rPr>
                  <a:t>Achievement of this goal has the potential to:</a:t>
                </a:r>
              </a:p>
              <a:p>
                <a:pPr marL="914940" lvl="1" indent="-457200" algn="l">
                  <a:lnSpc>
                    <a:spcPct val="90000"/>
                  </a:lnSpc>
                  <a:spcBef>
                    <a:spcPts val="751"/>
                  </a:spcBef>
                  <a:buClr>
                    <a:srgbClr val="000000"/>
                  </a:buClr>
                  <a:buFont typeface="Arial" panose="020B0604020202020204" pitchFamily="34" charset="0"/>
                  <a:buChar char="•"/>
                </a:pPr>
                <a:r>
                  <a:rPr lang="en-US" sz="2800" spc="-1" dirty="0">
                    <a:latin typeface="+mn-lt"/>
                  </a:rPr>
                  <a:t>Improve food security in the region</a:t>
                </a:r>
              </a:p>
              <a:p>
                <a:pPr marL="914940" lvl="1" indent="-457200" algn="l">
                  <a:lnSpc>
                    <a:spcPct val="90000"/>
                  </a:lnSpc>
                  <a:spcBef>
                    <a:spcPts val="751"/>
                  </a:spcBef>
                  <a:buClr>
                    <a:srgbClr val="000000"/>
                  </a:buClr>
                  <a:buFont typeface="Arial" panose="020B0604020202020204" pitchFamily="34" charset="0"/>
                  <a:buChar char="•"/>
                </a:pPr>
                <a:r>
                  <a:rPr lang="en-US" sz="2800" spc="-1" dirty="0">
                    <a:latin typeface="+mn-lt"/>
                  </a:rPr>
                  <a:t>Be cultivated on marginal land unsuitable for production of other major crops</a:t>
                </a:r>
              </a:p>
              <a:p>
                <a:pPr marL="914940" lvl="1" indent="-457200" algn="l">
                  <a:lnSpc>
                    <a:spcPct val="90000"/>
                  </a:lnSpc>
                  <a:spcBef>
                    <a:spcPts val="751"/>
                  </a:spcBef>
                  <a:buClr>
                    <a:srgbClr val="000000"/>
                  </a:buClr>
                  <a:buFont typeface="Arial" panose="020B0604020202020204" pitchFamily="34" charset="0"/>
                  <a:buChar char="•"/>
                </a:pPr>
                <a:r>
                  <a:rPr lang="en-US" sz="2800" spc="-1" dirty="0">
                    <a:latin typeface="+mn-lt"/>
                  </a:rPr>
                  <a:t>Increase income of local growers</a:t>
                </a:r>
              </a:p>
            </p:txBody>
          </p:sp>
          <p:sp>
            <p:nvSpPr>
              <p:cNvPr id="2073" name="Text Box 25"/>
              <p:cNvSpPr txBox="1">
                <a:spLocks noChangeArrowheads="1"/>
              </p:cNvSpPr>
              <p:nvPr/>
            </p:nvSpPr>
            <p:spPr bwMode="auto">
              <a:xfrm>
                <a:off x="17154145" y="21184634"/>
                <a:ext cx="14728469" cy="3298099"/>
              </a:xfrm>
              <a:prstGeom prst="rect">
                <a:avLst/>
              </a:prstGeom>
              <a:noFill/>
              <a:ln w="9525">
                <a:noFill/>
                <a:miter lim="800000"/>
                <a:headEnd/>
                <a:tailEnd/>
              </a:ln>
              <a:effectLst/>
            </p:spPr>
            <p:txBody>
              <a:bodyPr wrap="square">
                <a:spAutoFit/>
              </a:bodyPr>
              <a:lstStyle/>
              <a:p>
                <a:pPr defTabSz="3291997">
                  <a:spcBef>
                    <a:spcPct val="50000"/>
                  </a:spcBef>
                </a:pPr>
                <a:r>
                  <a:rPr lang="en-US" sz="2800" dirty="0">
                    <a:latin typeface="+mn-lt"/>
                  </a:rPr>
                  <a:t>This assembly of the </a:t>
                </a:r>
                <a:r>
                  <a:rPr lang="en-US" sz="2800" i="1" dirty="0">
                    <a:latin typeface="+mn-lt"/>
                  </a:rPr>
                  <a:t>C. ficifolium </a:t>
                </a:r>
                <a:r>
                  <a:rPr lang="en-US" sz="2800" dirty="0">
                    <a:latin typeface="+mn-lt"/>
                  </a:rPr>
                  <a:t>“Portsmouth” nuclear genome comprises 9 chromosomes and spans 711.5 Mb. </a:t>
                </a:r>
                <a:r>
                  <a:rPr lang="en-US" sz="2800" b="1" dirty="0">
                    <a:latin typeface="+mn-lt"/>
                  </a:rPr>
                  <a:t>a. </a:t>
                </a:r>
                <a:r>
                  <a:rPr lang="en-US" sz="2800" dirty="0">
                    <a:latin typeface="+mn-lt"/>
                  </a:rPr>
                  <a:t>Gene density determined using a pipeline that includes SNAP, MAKER, and AUGUSTUS. </a:t>
                </a:r>
                <a:r>
                  <a:rPr lang="en-US" sz="2800" b="1" dirty="0">
                    <a:latin typeface="+mn-lt"/>
                  </a:rPr>
                  <a:t>b. </a:t>
                </a:r>
                <a:r>
                  <a:rPr lang="en-US" sz="2800" dirty="0">
                    <a:latin typeface="+mn-lt"/>
                  </a:rPr>
                  <a:t>Repetitive element density produced by REPEATMODELER </a:t>
                </a:r>
                <a:r>
                  <a:rPr lang="en-US" sz="2800" b="1" dirty="0">
                    <a:latin typeface="+mn-lt"/>
                  </a:rPr>
                  <a:t>c. </a:t>
                </a:r>
                <a:r>
                  <a:rPr lang="en-US" sz="2800" dirty="0">
                    <a:latin typeface="+mn-lt"/>
                  </a:rPr>
                  <a:t>SNPs present compared to a </a:t>
                </a:r>
                <a:r>
                  <a:rPr lang="en-US" sz="2800" i="1" dirty="0">
                    <a:latin typeface="+mn-lt"/>
                  </a:rPr>
                  <a:t>C. ficifolium</a:t>
                </a:r>
                <a:r>
                  <a:rPr lang="en-US" sz="2800" dirty="0">
                    <a:latin typeface="+mn-lt"/>
                  </a:rPr>
                  <a:t> accession from Quebec City, Canada (QC). </a:t>
                </a:r>
                <a:r>
                  <a:rPr lang="en-US" sz="2800" b="1" dirty="0">
                    <a:latin typeface="+mn-lt"/>
                  </a:rPr>
                  <a:t>d. </a:t>
                </a:r>
                <a:r>
                  <a:rPr lang="en-US" sz="2800" dirty="0">
                    <a:latin typeface="+mn-lt"/>
                  </a:rPr>
                  <a:t>G/C content. Graph represents 20%-55% G/C Ratio. </a:t>
                </a:r>
                <a:r>
                  <a:rPr lang="en-US" sz="2800" b="1" dirty="0">
                    <a:latin typeface="+mn-lt"/>
                  </a:rPr>
                  <a:t>e. </a:t>
                </a:r>
                <a:r>
                  <a:rPr lang="en-US" sz="2800" dirty="0">
                    <a:latin typeface="+mn-lt"/>
                  </a:rPr>
                  <a:t>A small selected set of potential domestication-related genes and their approximate location within the genome. </a:t>
                </a:r>
                <a:r>
                  <a:rPr lang="en-US" sz="2800" b="1" dirty="0">
                    <a:latin typeface="+mn-lt"/>
                  </a:rPr>
                  <a:t>f. </a:t>
                </a:r>
                <a:r>
                  <a:rPr lang="en-US" sz="2800" dirty="0">
                    <a:latin typeface="+mn-lt"/>
                  </a:rPr>
                  <a:t>Chloroplast assembly.</a:t>
                </a:r>
              </a:p>
            </p:txBody>
          </p:sp>
          <p:sp>
            <p:nvSpPr>
              <p:cNvPr id="2088" name="Text Box 40"/>
              <p:cNvSpPr txBox="1">
                <a:spLocks noChangeArrowheads="1"/>
              </p:cNvSpPr>
              <p:nvPr/>
            </p:nvSpPr>
            <p:spPr bwMode="auto">
              <a:xfrm>
                <a:off x="17102948" y="25635941"/>
                <a:ext cx="14821953" cy="2517825"/>
              </a:xfrm>
              <a:prstGeom prst="rect">
                <a:avLst/>
              </a:prstGeom>
              <a:noFill/>
              <a:ln w="57150" cmpd="thinThick">
                <a:noFill/>
                <a:miter lim="800000"/>
                <a:headEnd/>
                <a:tailEnd/>
              </a:ln>
              <a:effectLst/>
            </p:spPr>
            <p:txBody>
              <a:bodyPr wrap="square" lIns="45878" tIns="22938" rIns="45878" bIns="22938">
                <a:spAutoFit/>
              </a:bodyPr>
              <a:lstStyle/>
              <a:p>
                <a:pPr marL="540" algn="l">
                  <a:lnSpc>
                    <a:spcPct val="90000"/>
                  </a:lnSpc>
                  <a:spcBef>
                    <a:spcPts val="751"/>
                  </a:spcBef>
                  <a:buClr>
                    <a:srgbClr val="000000"/>
                  </a:buClr>
                </a:pPr>
                <a:r>
                  <a:rPr lang="en-US" sz="2800" spc="-1" dirty="0">
                    <a:latin typeface="+mn-lt"/>
                    <a:ea typeface="DejaVu Sans"/>
                  </a:rPr>
                  <a:t>A male sterile quinoa (PI 510536) was crossed with two </a:t>
                </a:r>
                <a:r>
                  <a:rPr lang="en-US" sz="2800" i="1" spc="-1" dirty="0">
                    <a:latin typeface="+mn-lt"/>
                    <a:ea typeface="DejaVu Sans"/>
                  </a:rPr>
                  <a:t>B</a:t>
                </a:r>
                <a:r>
                  <a:rPr lang="en-US" sz="2800" spc="-1" dirty="0">
                    <a:latin typeface="+mn-lt"/>
                    <a:ea typeface="DejaVu Sans"/>
                  </a:rPr>
                  <a:t>v</a:t>
                </a:r>
                <a:r>
                  <a:rPr lang="en-US" sz="2800" i="1" spc="-1" dirty="0">
                    <a:latin typeface="+mn-lt"/>
                    <a:ea typeface="DejaVu Sans"/>
                  </a:rPr>
                  <a:t>M</a:t>
                </a:r>
                <a:r>
                  <a:rPr lang="en-US" sz="2800" spc="-1" dirty="0">
                    <a:latin typeface="+mn-lt"/>
                    <a:ea typeface="DejaVu Sans"/>
                  </a:rPr>
                  <a:t> accessions local to NNE yielding several male-fertile F1 plants and subsequent F2 populations. These are currently being screened under glass and will be outplanted next season to investigate in-field performance. Individuals are being assessed for a series of domestication-related traits and can be used in future crosses and/</a:t>
                </a:r>
                <a:r>
                  <a:rPr lang="en-US" sz="2800" spc="-1" dirty="0">
                    <a:ea typeface="DejaVu Sans"/>
                  </a:rPr>
                  <a:t>or as a foundation for future breeding and cultivar development</a:t>
                </a:r>
                <a:r>
                  <a:rPr lang="en-US" sz="2800" spc="-1" dirty="0">
                    <a:latin typeface="+mn-lt"/>
                    <a:ea typeface="DejaVu Sans"/>
                  </a:rPr>
                  <a:t>.</a:t>
                </a:r>
              </a:p>
            </p:txBody>
          </p:sp>
          <p:sp>
            <p:nvSpPr>
              <p:cNvPr id="2091" name="Text Box 43"/>
              <p:cNvSpPr txBox="1">
                <a:spLocks noChangeArrowheads="1"/>
              </p:cNvSpPr>
              <p:nvPr/>
            </p:nvSpPr>
            <p:spPr bwMode="auto">
              <a:xfrm>
                <a:off x="16885306" y="24491967"/>
                <a:ext cx="15326272" cy="1151069"/>
              </a:xfrm>
              <a:prstGeom prst="rect">
                <a:avLst/>
              </a:prstGeom>
              <a:noFill/>
              <a:ln w="9525">
                <a:noFill/>
                <a:miter lim="800000"/>
                <a:headEnd/>
                <a:tailEnd/>
              </a:ln>
              <a:effectLst/>
            </p:spPr>
            <p:txBody>
              <a:bodyPr wrap="square">
                <a:spAutoFit/>
              </a:bodyPr>
              <a:lstStyle/>
              <a:p>
                <a:pPr defTabSz="3291997">
                  <a:spcBef>
                    <a:spcPct val="50000"/>
                  </a:spcBef>
                </a:pPr>
                <a:r>
                  <a:rPr lang="en-US" sz="6450" b="1" dirty="0">
                    <a:latin typeface="+mn-lt"/>
                  </a:rPr>
                  <a:t>Tetraploid Crosses</a:t>
                </a:r>
              </a:p>
            </p:txBody>
          </p:sp>
          <p:sp>
            <p:nvSpPr>
              <p:cNvPr id="4" name="TextBox 3">
                <a:extLst>
                  <a:ext uri="{FF2B5EF4-FFF2-40B4-BE49-F238E27FC236}">
                    <a16:creationId xmlns:a16="http://schemas.microsoft.com/office/drawing/2014/main" id="{C39921A0-9C11-4415-90BE-441D80135C39}"/>
                  </a:ext>
                </a:extLst>
              </p:cNvPr>
              <p:cNvSpPr txBox="1"/>
              <p:nvPr/>
            </p:nvSpPr>
            <p:spPr>
              <a:xfrm>
                <a:off x="17433649" y="4804820"/>
                <a:ext cx="14169463" cy="1151069"/>
              </a:xfrm>
              <a:prstGeom prst="rect">
                <a:avLst/>
              </a:prstGeom>
              <a:noFill/>
            </p:spPr>
            <p:txBody>
              <a:bodyPr wrap="square" rtlCol="0">
                <a:spAutoFit/>
              </a:bodyPr>
              <a:lstStyle/>
              <a:p>
                <a:r>
                  <a:rPr lang="en-US" sz="6450" b="1" dirty="0">
                    <a:latin typeface="+mn-lt"/>
                  </a:rPr>
                  <a:t>The </a:t>
                </a:r>
                <a:r>
                  <a:rPr lang="en-US" sz="6450" b="1" i="1" dirty="0">
                    <a:latin typeface="+mn-lt"/>
                  </a:rPr>
                  <a:t>C. ficifolium </a:t>
                </a:r>
                <a:r>
                  <a:rPr lang="en-US" sz="6450" b="1" dirty="0">
                    <a:latin typeface="+mn-lt"/>
                  </a:rPr>
                  <a:t>Genome</a:t>
                </a:r>
              </a:p>
            </p:txBody>
          </p:sp>
          <p:sp>
            <p:nvSpPr>
              <p:cNvPr id="16" name="TextBox 15">
                <a:extLst>
                  <a:ext uri="{FF2B5EF4-FFF2-40B4-BE49-F238E27FC236}">
                    <a16:creationId xmlns:a16="http://schemas.microsoft.com/office/drawing/2014/main" id="{8E2924CE-4A30-4BBD-8A66-2477AB84407F}"/>
                  </a:ext>
                </a:extLst>
              </p:cNvPr>
              <p:cNvSpPr txBox="1"/>
              <p:nvPr/>
            </p:nvSpPr>
            <p:spPr>
              <a:xfrm>
                <a:off x="17049940" y="36310611"/>
                <a:ext cx="14915438" cy="1077597"/>
              </a:xfrm>
              <a:prstGeom prst="rect">
                <a:avLst/>
              </a:prstGeom>
              <a:noFill/>
            </p:spPr>
            <p:txBody>
              <a:bodyPr wrap="square" rtlCol="0">
                <a:spAutoFit/>
              </a:bodyPr>
              <a:lstStyle/>
              <a:p>
                <a:r>
                  <a:rPr lang="en-US" sz="3000" dirty="0"/>
                  <a:t>An F2 population sample from a quinoa X </a:t>
                </a:r>
                <a:r>
                  <a:rPr lang="en-US" sz="3000" i="1" dirty="0"/>
                  <a:t>B</a:t>
                </a:r>
                <a:r>
                  <a:rPr lang="en-US" sz="3000" dirty="0"/>
                  <a:t>v</a:t>
                </a:r>
                <a:r>
                  <a:rPr lang="en-US" sz="3000" i="1" dirty="0"/>
                  <a:t>M </a:t>
                </a:r>
                <a:r>
                  <a:rPr lang="en-US" sz="3000" dirty="0"/>
                  <a:t>cross displaying segregation for height, inflorescence architecture, and leaf morphology amongst other traits. </a:t>
                </a:r>
              </a:p>
            </p:txBody>
          </p:sp>
          <p:grpSp>
            <p:nvGrpSpPr>
              <p:cNvPr id="14" name="Group 13">
                <a:extLst>
                  <a:ext uri="{FF2B5EF4-FFF2-40B4-BE49-F238E27FC236}">
                    <a16:creationId xmlns:a16="http://schemas.microsoft.com/office/drawing/2014/main" id="{AD95DD79-30BA-4735-A6B1-FCB381B12D83}"/>
                  </a:ext>
                </a:extLst>
              </p:cNvPr>
              <p:cNvGrpSpPr/>
              <p:nvPr/>
            </p:nvGrpSpPr>
            <p:grpSpPr>
              <a:xfrm>
                <a:off x="17503483" y="39781629"/>
                <a:ext cx="14195322" cy="3443678"/>
                <a:chOff x="51562000" y="33637370"/>
                <a:chExt cx="14195322" cy="3443678"/>
              </a:xfrm>
            </p:grpSpPr>
            <p:sp>
              <p:nvSpPr>
                <p:cNvPr id="2075" name="Text Box 27"/>
                <p:cNvSpPr txBox="1">
                  <a:spLocks noChangeArrowheads="1"/>
                </p:cNvSpPr>
                <p:nvPr/>
              </p:nvSpPr>
              <p:spPr bwMode="auto">
                <a:xfrm>
                  <a:off x="52235666" y="33637370"/>
                  <a:ext cx="12762031" cy="893915"/>
                </a:xfrm>
                <a:prstGeom prst="rect">
                  <a:avLst/>
                </a:prstGeom>
                <a:noFill/>
                <a:ln w="9525">
                  <a:noFill/>
                  <a:miter lim="800000"/>
                  <a:headEnd/>
                  <a:tailEnd/>
                </a:ln>
                <a:effectLst/>
              </p:spPr>
              <p:txBody>
                <a:bodyPr wrap="square">
                  <a:spAutoFit/>
                </a:bodyPr>
                <a:lstStyle/>
                <a:p>
                  <a:pPr defTabSz="3291997">
                    <a:spcBef>
                      <a:spcPct val="50000"/>
                    </a:spcBef>
                  </a:pPr>
                  <a:r>
                    <a:rPr lang="en-US" sz="4875" dirty="0">
                      <a:latin typeface="+mn-lt"/>
                    </a:rPr>
                    <a:t>Bibliography</a:t>
                  </a:r>
                </a:p>
              </p:txBody>
            </p:sp>
            <p:sp>
              <p:nvSpPr>
                <p:cNvPr id="2086" name="Text Box 38"/>
                <p:cNvSpPr txBox="1">
                  <a:spLocks noChangeArrowheads="1"/>
                </p:cNvSpPr>
                <p:nvPr/>
              </p:nvSpPr>
              <p:spPr bwMode="auto">
                <a:xfrm>
                  <a:off x="51562000" y="34412196"/>
                  <a:ext cx="14195322" cy="2668852"/>
                </a:xfrm>
                <a:prstGeom prst="rect">
                  <a:avLst/>
                </a:prstGeom>
                <a:noFill/>
                <a:ln w="57150" cmpd="thinThick">
                  <a:noFill/>
                  <a:miter lim="800000"/>
                  <a:headEnd/>
                  <a:tailEnd/>
                </a:ln>
                <a:effectLst/>
              </p:spPr>
              <p:txBody>
                <a:bodyPr wrap="square" lIns="45878" tIns="22938" rIns="45878" bIns="22938">
                  <a:spAutoFit/>
                </a:bodyPr>
                <a:lstStyle/>
                <a:p>
                  <a:pPr marL="304793" indent="-304793" algn="just">
                    <a:lnSpc>
                      <a:spcPct val="107000"/>
                    </a:lnSpc>
                    <a:spcBef>
                      <a:spcPts val="0"/>
                    </a:spcBef>
                    <a:spcAft>
                      <a:spcPts val="600"/>
                    </a:spcAft>
                  </a:pPr>
                  <a:r>
                    <a:rPr lang="en-US" sz="1650" dirty="0">
                      <a:latin typeface="Calibri" panose="020F0502020204030204" pitchFamily="34" charset="0"/>
                      <a:ea typeface="Calibri" panose="020F0502020204030204" pitchFamily="34" charset="0"/>
                      <a:cs typeface="Calibri" panose="020F0502020204030204" pitchFamily="34" charset="0"/>
                    </a:rPr>
                    <a:t>[1]	P. J. Maughan </a:t>
                  </a:r>
                  <a:r>
                    <a:rPr lang="en-US" sz="1650" i="1" dirty="0">
                      <a:latin typeface="Calibri" panose="020F0502020204030204" pitchFamily="34" charset="0"/>
                      <a:ea typeface="Calibri" panose="020F0502020204030204" pitchFamily="34" charset="0"/>
                      <a:cs typeface="Calibri" panose="020F0502020204030204" pitchFamily="34" charset="0"/>
                    </a:rPr>
                    <a:t>et al.</a:t>
                  </a:r>
                  <a:r>
                    <a:rPr lang="en-US" sz="1650" dirty="0">
                      <a:latin typeface="Calibri" panose="020F0502020204030204" pitchFamily="34" charset="0"/>
                      <a:ea typeface="Calibri" panose="020F0502020204030204" pitchFamily="34" charset="0"/>
                      <a:cs typeface="Calibri" panose="020F0502020204030204" pitchFamily="34" charset="0"/>
                    </a:rPr>
                    <a:t>, “Single Nucleotide Polymorphism Identification, Characterization, and Linkage Mapping in Quinoa,” </a:t>
                  </a:r>
                  <a:r>
                    <a:rPr lang="en-US" sz="1650" i="1" dirty="0">
                      <a:latin typeface="Calibri" panose="020F0502020204030204" pitchFamily="34" charset="0"/>
                      <a:ea typeface="Calibri" panose="020F0502020204030204" pitchFamily="34" charset="0"/>
                      <a:cs typeface="Calibri" panose="020F0502020204030204" pitchFamily="34" charset="0"/>
                    </a:rPr>
                    <a:t>Plant Genome</a:t>
                  </a:r>
                  <a:r>
                    <a:rPr lang="en-US" sz="1650" dirty="0">
                      <a:latin typeface="Calibri" panose="020F0502020204030204" pitchFamily="34" charset="0"/>
                      <a:ea typeface="Calibri" panose="020F0502020204030204" pitchFamily="34" charset="0"/>
                      <a:cs typeface="Calibri" panose="020F0502020204030204" pitchFamily="34" charset="0"/>
                    </a:rPr>
                    <a:t>, vol. 5, no. 3, pp. 114–125, 2012.</a:t>
                  </a: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marL="304793" indent="-304793" algn="just">
                    <a:lnSpc>
                      <a:spcPct val="107000"/>
                    </a:lnSpc>
                    <a:spcBef>
                      <a:spcPts val="0"/>
                    </a:spcBef>
                    <a:spcAft>
                      <a:spcPts val="600"/>
                    </a:spcAft>
                  </a:pPr>
                  <a:r>
                    <a:rPr lang="en-US" sz="1650" dirty="0">
                      <a:latin typeface="Calibri" panose="020F0502020204030204" pitchFamily="34" charset="0"/>
                      <a:ea typeface="Calibri" panose="020F0502020204030204" pitchFamily="34" charset="0"/>
                      <a:cs typeface="Calibri" panose="020F0502020204030204" pitchFamily="34" charset="0"/>
                    </a:rPr>
                    <a:t>[2]	S. E. Jacobsen, “The Situation for Quinoa and Its Production in Southern Bolivia: From Economic Success to Environmental Disaster,” </a:t>
                  </a:r>
                  <a:r>
                    <a:rPr lang="en-US" sz="1650" i="1" dirty="0">
                      <a:latin typeface="Calibri" panose="020F0502020204030204" pitchFamily="34" charset="0"/>
                      <a:ea typeface="Calibri" panose="020F0502020204030204" pitchFamily="34" charset="0"/>
                      <a:cs typeface="Calibri" panose="020F0502020204030204" pitchFamily="34" charset="0"/>
                    </a:rPr>
                    <a:t>J. Agron. Crop Sci.</a:t>
                  </a:r>
                  <a:r>
                    <a:rPr lang="en-US" sz="1650" dirty="0">
                      <a:latin typeface="Calibri" panose="020F0502020204030204" pitchFamily="34" charset="0"/>
                      <a:ea typeface="Calibri" panose="020F0502020204030204" pitchFamily="34" charset="0"/>
                      <a:cs typeface="Calibri" panose="020F0502020204030204" pitchFamily="34" charset="0"/>
                    </a:rPr>
                    <a:t>, vol. 197, no. 5, pp. 390–399, 2011.</a:t>
                  </a: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marL="304793" indent="-304793" algn="just">
                    <a:lnSpc>
                      <a:spcPct val="107000"/>
                    </a:lnSpc>
                    <a:spcBef>
                      <a:spcPts val="0"/>
                    </a:spcBef>
                    <a:spcAft>
                      <a:spcPts val="600"/>
                    </a:spcAft>
                  </a:pPr>
                  <a:r>
                    <a:rPr lang="en-US" sz="1650" dirty="0">
                      <a:latin typeface="Calibri" panose="020F0502020204030204" pitchFamily="34" charset="0"/>
                      <a:ea typeface="Calibri" panose="020F0502020204030204" pitchFamily="34" charset="0"/>
                      <a:cs typeface="Calibri" panose="020F0502020204030204" pitchFamily="34" charset="0"/>
                    </a:rPr>
                    <a:t>[3]	S. Danielsen, S. E. Jacobsen, J. Echegaray, T. Ames, and others, “Impact of downy mildew on the yield of quinoa,” </a:t>
                  </a:r>
                  <a:r>
                    <a:rPr lang="en-US" sz="1650" i="1" dirty="0">
                      <a:latin typeface="Calibri" panose="020F0502020204030204" pitchFamily="34" charset="0"/>
                      <a:ea typeface="Calibri" panose="020F0502020204030204" pitchFamily="34" charset="0"/>
                      <a:cs typeface="Calibri" panose="020F0502020204030204" pitchFamily="34" charset="0"/>
                    </a:rPr>
                    <a:t>CIP Progr. Rep.</a:t>
                  </a:r>
                  <a:r>
                    <a:rPr lang="en-US" sz="1650" dirty="0">
                      <a:latin typeface="Calibri" panose="020F0502020204030204" pitchFamily="34" charset="0"/>
                      <a:ea typeface="Calibri" panose="020F0502020204030204" pitchFamily="34" charset="0"/>
                      <a:cs typeface="Calibri" panose="020F0502020204030204" pitchFamily="34" charset="0"/>
                    </a:rPr>
                    <a:t>, vol. 2000, no. October, pp. 397–401, 1999.</a:t>
                  </a: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marL="304793" indent="-304793" algn="just">
                    <a:lnSpc>
                      <a:spcPct val="107000"/>
                    </a:lnSpc>
                    <a:spcBef>
                      <a:spcPts val="0"/>
                    </a:spcBef>
                    <a:spcAft>
                      <a:spcPts val="600"/>
                    </a:spcAft>
                  </a:pPr>
                  <a:r>
                    <a:rPr lang="en-US" sz="1650" dirty="0">
                      <a:latin typeface="Calibri" panose="020F0502020204030204" pitchFamily="34" charset="0"/>
                      <a:ea typeface="Calibri" panose="020F0502020204030204" pitchFamily="34" charset="0"/>
                      <a:cs typeface="Calibri" panose="020F0502020204030204" pitchFamily="34" charset="0"/>
                    </a:rPr>
                    <a:t>[4]	J. A. Kellogg and K. M. Murphy, “Grains: Growing Quinoa in Home Gardens,” </a:t>
                  </a:r>
                  <a:r>
                    <a:rPr lang="en-US" sz="1650" i="1" dirty="0">
                      <a:latin typeface="Calibri" panose="020F0502020204030204" pitchFamily="34" charset="0"/>
                      <a:ea typeface="Calibri" panose="020F0502020204030204" pitchFamily="34" charset="0"/>
                      <a:cs typeface="Calibri" panose="020F0502020204030204" pitchFamily="34" charset="0"/>
                    </a:rPr>
                    <a:t>Washington State University Extension</a:t>
                  </a:r>
                  <a:r>
                    <a:rPr lang="en-US" sz="1650" dirty="0">
                      <a:latin typeface="Calibri" panose="020F0502020204030204" pitchFamily="34" charset="0"/>
                      <a:ea typeface="Calibri" panose="020F0502020204030204" pitchFamily="34" charset="0"/>
                      <a:cs typeface="Calibri" panose="020F0502020204030204" pitchFamily="34" charset="0"/>
                    </a:rPr>
                    <a:t>. 2017.</a:t>
                  </a:r>
                </a:p>
                <a:p>
                  <a:pPr marL="304793" indent="-304793" algn="just">
                    <a:lnSpc>
                      <a:spcPct val="107000"/>
                    </a:lnSpc>
                    <a:spcBef>
                      <a:spcPts val="0"/>
                    </a:spcBef>
                    <a:spcAft>
                      <a:spcPts val="600"/>
                    </a:spcAft>
                  </a:pPr>
                  <a:r>
                    <a:rPr lang="en-US" sz="1650" dirty="0">
                      <a:latin typeface="Calibri" panose="020F0502020204030204" pitchFamily="34" charset="0"/>
                      <a:ea typeface="Calibri" panose="020F0502020204030204" pitchFamily="34" charset="0"/>
                      <a:cs typeface="Calibri" panose="020F0502020204030204" pitchFamily="34" charset="0"/>
                    </a:rPr>
                    <a:t>[5] </a:t>
                  </a:r>
                  <a:r>
                    <a:rPr lang="en-US" sz="1650" dirty="0">
                      <a:effectLst/>
                      <a:latin typeface="Calibri" panose="020F0502020204030204" pitchFamily="34" charset="0"/>
                      <a:ea typeface="Calibri" panose="020F0502020204030204" pitchFamily="34" charset="0"/>
                      <a:cs typeface="Calibri" panose="020F0502020204030204" pitchFamily="34" charset="0"/>
                    </a:rPr>
                    <a:t>Jarvis, D. E. </a:t>
                  </a:r>
                  <a:r>
                    <a:rPr lang="en-US" sz="1650" i="1" dirty="0">
                      <a:effectLst/>
                      <a:latin typeface="Calibri" panose="020F0502020204030204" pitchFamily="34" charset="0"/>
                      <a:ea typeface="Calibri" panose="020F0502020204030204" pitchFamily="34" charset="0"/>
                      <a:cs typeface="Calibri" panose="020F0502020204030204" pitchFamily="34" charset="0"/>
                    </a:rPr>
                    <a:t>et al.</a:t>
                  </a:r>
                  <a:r>
                    <a:rPr lang="en-US" sz="1650" dirty="0">
                      <a:effectLst/>
                      <a:latin typeface="Calibri" panose="020F0502020204030204" pitchFamily="34" charset="0"/>
                      <a:ea typeface="Calibri" panose="020F0502020204030204" pitchFamily="34" charset="0"/>
                      <a:cs typeface="Calibri" panose="020F0502020204030204" pitchFamily="34" charset="0"/>
                    </a:rPr>
                    <a:t> The genome of Chenopodium quinoa. </a:t>
                  </a:r>
                  <a:r>
                    <a:rPr lang="en-US" sz="1650" i="1" dirty="0">
                      <a:effectLst/>
                      <a:latin typeface="Calibri" panose="020F0502020204030204" pitchFamily="34" charset="0"/>
                      <a:ea typeface="Calibri" panose="020F0502020204030204" pitchFamily="34" charset="0"/>
                      <a:cs typeface="Calibri" panose="020F0502020204030204" pitchFamily="34" charset="0"/>
                    </a:rPr>
                    <a:t>Nature</a:t>
                  </a:r>
                  <a:r>
                    <a:rPr lang="en-US" sz="1650" dirty="0">
                      <a:effectLst/>
                      <a:latin typeface="Calibri" panose="020F0502020204030204" pitchFamily="34" charset="0"/>
                      <a:ea typeface="Calibri" panose="020F0502020204030204" pitchFamily="34" charset="0"/>
                      <a:cs typeface="Calibri" panose="020F0502020204030204" pitchFamily="34" charset="0"/>
                    </a:rPr>
                    <a:t> </a:t>
                  </a:r>
                  <a:r>
                    <a:rPr lang="en-US" sz="1650" b="1" dirty="0">
                      <a:effectLst/>
                      <a:latin typeface="Calibri" panose="020F0502020204030204" pitchFamily="34" charset="0"/>
                      <a:ea typeface="Calibri" panose="020F0502020204030204" pitchFamily="34" charset="0"/>
                      <a:cs typeface="Calibri" panose="020F0502020204030204" pitchFamily="34" charset="0"/>
                    </a:rPr>
                    <a:t>542</a:t>
                  </a:r>
                  <a:r>
                    <a:rPr lang="en-US" sz="1650" dirty="0">
                      <a:effectLst/>
                      <a:latin typeface="Calibri" panose="020F0502020204030204" pitchFamily="34" charset="0"/>
                      <a:ea typeface="Calibri" panose="020F0502020204030204" pitchFamily="34" charset="0"/>
                      <a:cs typeface="Calibri" panose="020F0502020204030204" pitchFamily="34" charset="0"/>
                    </a:rPr>
                    <a:t>, 307–312 (</a:t>
                  </a:r>
                  <a:r>
                    <a:rPr lang="en-US" sz="1650">
                      <a:effectLst/>
                      <a:latin typeface="Calibri" panose="020F0502020204030204" pitchFamily="34" charset="0"/>
                      <a:ea typeface="Calibri" panose="020F0502020204030204" pitchFamily="34" charset="0"/>
                      <a:cs typeface="Calibri" panose="020F0502020204030204" pitchFamily="34" charset="0"/>
                    </a:rPr>
                    <a:t>2017).</a:t>
                  </a:r>
                  <a:endParaRPr lang="en-US" sz="165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9FC6CBF-0864-42CA-BE13-E69093BD0FD7}"/>
                  </a:ext>
                </a:extLst>
              </p:cNvPr>
              <p:cNvSpPr txBox="1"/>
              <p:nvPr/>
            </p:nvSpPr>
            <p:spPr>
              <a:xfrm>
                <a:off x="1319440" y="33228108"/>
                <a:ext cx="13932555" cy="1151069"/>
              </a:xfrm>
              <a:prstGeom prst="rect">
                <a:avLst/>
              </a:prstGeom>
              <a:noFill/>
            </p:spPr>
            <p:txBody>
              <a:bodyPr wrap="square" rtlCol="0">
                <a:spAutoFit/>
              </a:bodyPr>
              <a:lstStyle/>
              <a:p>
                <a:r>
                  <a:rPr lang="en-US" sz="6450" b="1" dirty="0">
                    <a:latin typeface="+mn-lt"/>
                  </a:rPr>
                  <a:t>Objectives</a:t>
                </a:r>
              </a:p>
            </p:txBody>
          </p:sp>
          <p:pic>
            <p:nvPicPr>
              <p:cNvPr id="9" name="Picture 8">
                <a:extLst>
                  <a:ext uri="{FF2B5EF4-FFF2-40B4-BE49-F238E27FC236}">
                    <a16:creationId xmlns:a16="http://schemas.microsoft.com/office/drawing/2014/main" id="{00914129-FED4-4642-924D-69B0F1B62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647" y="1210621"/>
                <a:ext cx="2887924" cy="2776619"/>
              </a:xfrm>
              <a:prstGeom prst="rect">
                <a:avLst/>
              </a:prstGeom>
            </p:spPr>
          </p:pic>
          <p:sp>
            <p:nvSpPr>
              <p:cNvPr id="42" name="TextBox 41">
                <a:extLst>
                  <a:ext uri="{FF2B5EF4-FFF2-40B4-BE49-F238E27FC236}">
                    <a16:creationId xmlns:a16="http://schemas.microsoft.com/office/drawing/2014/main" id="{A51B8700-2685-49C8-9C71-EBF577A5349F}"/>
                  </a:ext>
                </a:extLst>
              </p:cNvPr>
              <p:cNvSpPr txBox="1"/>
              <p:nvPr/>
            </p:nvSpPr>
            <p:spPr>
              <a:xfrm>
                <a:off x="1261879" y="38213786"/>
                <a:ext cx="13932555" cy="1151069"/>
              </a:xfrm>
              <a:prstGeom prst="rect">
                <a:avLst/>
              </a:prstGeom>
              <a:noFill/>
            </p:spPr>
            <p:txBody>
              <a:bodyPr wrap="square" rtlCol="0">
                <a:spAutoFit/>
              </a:bodyPr>
              <a:lstStyle/>
              <a:p>
                <a:r>
                  <a:rPr lang="en-US" sz="6450" b="1" dirty="0">
                    <a:latin typeface="+mn-lt"/>
                  </a:rPr>
                  <a:t>Approaches</a:t>
                </a:r>
              </a:p>
            </p:txBody>
          </p:sp>
          <p:sp>
            <p:nvSpPr>
              <p:cNvPr id="44" name="TextBox 43">
                <a:extLst>
                  <a:ext uri="{FF2B5EF4-FFF2-40B4-BE49-F238E27FC236}">
                    <a16:creationId xmlns:a16="http://schemas.microsoft.com/office/drawing/2014/main" id="{FD2B18FB-B63A-4986-B80F-1BA6A0E88AC5}"/>
                  </a:ext>
                </a:extLst>
              </p:cNvPr>
              <p:cNvSpPr txBox="1"/>
              <p:nvPr/>
            </p:nvSpPr>
            <p:spPr>
              <a:xfrm>
                <a:off x="717525" y="34585660"/>
                <a:ext cx="15024265" cy="3421642"/>
              </a:xfrm>
              <a:prstGeom prst="rect">
                <a:avLst/>
              </a:prstGeom>
              <a:noFill/>
            </p:spPr>
            <p:txBody>
              <a:bodyPr wrap="square" rtlCol="0">
                <a:spAutoFit/>
              </a:bodyPr>
              <a:lstStyle/>
              <a:p>
                <a:pPr marL="457200" indent="-457200" algn="l">
                  <a:lnSpc>
                    <a:spcPct val="107000"/>
                  </a:lnSpc>
                  <a:spcBef>
                    <a:spcPts val="0"/>
                  </a:spcBef>
                  <a:spcAft>
                    <a:spcPts val="800"/>
                  </a:spcAft>
                  <a:buFont typeface="Arial" panose="020B0604020202020204" pitchFamily="34" charset="0"/>
                  <a:buChar char="•"/>
                  <a:tabLst>
                    <a:tab pos="457200" algn="l"/>
                  </a:tabLst>
                </a:pPr>
                <a:r>
                  <a:rPr lang="en-US" sz="2800" dirty="0">
                    <a:latin typeface="+mn-lt"/>
                    <a:ea typeface="Calibri" panose="020F0502020204030204" pitchFamily="34" charset="0"/>
                    <a:cs typeface="Times New Roman" panose="02020603050405020304" pitchFamily="18" charset="0"/>
                  </a:rPr>
                  <a:t>Expand genetic resources through germplasm collection</a:t>
                </a:r>
                <a:endParaRPr lang="en-US" sz="2800" dirty="0">
                  <a:effectLst/>
                  <a:latin typeface="+mn-lt"/>
                  <a:ea typeface="Calibri" panose="020F0502020204030204" pitchFamily="34" charset="0"/>
                  <a:cs typeface="Times New Roman" panose="02020603050405020304" pitchFamily="18" charset="0"/>
                </a:endParaRPr>
              </a:p>
              <a:p>
                <a:pPr marL="457200" indent="-457200" algn="l">
                  <a:lnSpc>
                    <a:spcPct val="107000"/>
                  </a:lnSpc>
                  <a:spcBef>
                    <a:spcPts val="0"/>
                  </a:spcBef>
                  <a:spcAft>
                    <a:spcPts val="800"/>
                  </a:spcAft>
                  <a:buFont typeface="Arial" panose="020B0604020202020204" pitchFamily="34" charset="0"/>
                  <a:buChar char="•"/>
                  <a:tabLst>
                    <a:tab pos="457200" algn="l"/>
                  </a:tabLst>
                </a:pPr>
                <a:r>
                  <a:rPr lang="en-US" sz="2800" dirty="0">
                    <a:effectLst/>
                    <a:latin typeface="+mn-lt"/>
                    <a:ea typeface="Calibri" panose="020F0502020204030204" pitchFamily="34" charset="0"/>
                    <a:cs typeface="Times New Roman" panose="02020603050405020304" pitchFamily="18" charset="0"/>
                  </a:rPr>
                  <a:t>Utilize several </a:t>
                </a:r>
                <a:r>
                  <a:rPr lang="en-US" sz="2800" i="1" dirty="0">
                    <a:effectLst/>
                    <a:latin typeface="+mn-lt"/>
                    <a:ea typeface="Calibri" panose="020F0502020204030204" pitchFamily="34" charset="0"/>
                    <a:cs typeface="Times New Roman" panose="02020603050405020304" pitchFamily="18" charset="0"/>
                  </a:rPr>
                  <a:t>B</a:t>
                </a:r>
                <a:r>
                  <a:rPr lang="en-US" sz="2800" dirty="0">
                    <a:effectLst/>
                    <a:latin typeface="+mn-lt"/>
                    <a:ea typeface="Calibri" panose="020F0502020204030204" pitchFamily="34" charset="0"/>
                    <a:cs typeface="Times New Roman" panose="02020603050405020304" pitchFamily="18" charset="0"/>
                  </a:rPr>
                  <a:t>v</a:t>
                </a:r>
                <a:r>
                  <a:rPr lang="en-US" sz="2800" i="1" dirty="0">
                    <a:effectLst/>
                    <a:latin typeface="+mn-lt"/>
                    <a:ea typeface="Calibri" panose="020F0502020204030204" pitchFamily="34" charset="0"/>
                    <a:cs typeface="Times New Roman" panose="02020603050405020304" pitchFamily="18" charset="0"/>
                  </a:rPr>
                  <a:t>M</a:t>
                </a:r>
                <a:r>
                  <a:rPr lang="en-US" sz="2800" dirty="0">
                    <a:effectLst/>
                    <a:latin typeface="+mn-lt"/>
                    <a:ea typeface="Calibri" panose="020F0502020204030204" pitchFamily="34" charset="0"/>
                    <a:cs typeface="Times New Roman" panose="02020603050405020304" pitchFamily="18" charset="0"/>
                  </a:rPr>
                  <a:t> and quinoa accessions to develop segregating populations</a:t>
                </a:r>
              </a:p>
              <a:p>
                <a:pPr marL="457200" indent="-457200" algn="l">
                  <a:lnSpc>
                    <a:spcPct val="107000"/>
                  </a:lnSpc>
                  <a:spcBef>
                    <a:spcPts val="0"/>
                  </a:spcBef>
                  <a:spcAft>
                    <a:spcPts val="800"/>
                  </a:spcAft>
                  <a:buFont typeface="Arial" panose="020B0604020202020204" pitchFamily="34" charset="0"/>
                  <a:buChar char="•"/>
                  <a:tabLst>
                    <a:tab pos="457200" algn="l"/>
                  </a:tabLst>
                </a:pPr>
                <a:r>
                  <a:rPr lang="en-US" sz="2800" dirty="0">
                    <a:effectLst/>
                    <a:latin typeface="+mn-lt"/>
                    <a:ea typeface="Calibri" panose="020F0502020204030204" pitchFamily="34" charset="0"/>
                    <a:cs typeface="Times New Roman" panose="02020603050405020304" pitchFamily="18" charset="0"/>
                  </a:rPr>
                  <a:t>Identify allelic variation responsible for conferring domestication-related traits in a 50-gene panel</a:t>
                </a:r>
              </a:p>
              <a:p>
                <a:pPr marL="457740" indent="-457200" algn="l">
                  <a:lnSpc>
                    <a:spcPct val="90000"/>
                  </a:lnSpc>
                  <a:spcBef>
                    <a:spcPts val="751"/>
                  </a:spcBef>
                  <a:buClr>
                    <a:srgbClr val="000000"/>
                  </a:buClr>
                  <a:buFont typeface="Arial" panose="020B0604020202020204" pitchFamily="34" charset="0"/>
                  <a:buChar char="•"/>
                </a:pPr>
                <a:r>
                  <a:rPr lang="en-US" sz="2800" dirty="0">
                    <a:effectLst/>
                    <a:latin typeface="+mn-lt"/>
                    <a:ea typeface="Calibri" panose="020F0502020204030204" pitchFamily="34" charset="0"/>
                    <a:cs typeface="Times New Roman" panose="02020603050405020304" pitchFamily="18" charset="0"/>
                  </a:rPr>
                  <a:t>Develop markers to be used in a tetraploid-level breeding program </a:t>
                </a:r>
              </a:p>
              <a:p>
                <a:pPr marL="171446" indent="-170906" algn="l">
                  <a:lnSpc>
                    <a:spcPct val="90000"/>
                  </a:lnSpc>
                  <a:spcBef>
                    <a:spcPts val="751"/>
                  </a:spcBef>
                  <a:buClr>
                    <a:srgbClr val="000000"/>
                  </a:buClr>
                  <a:buFont typeface="Arial"/>
                  <a:buChar char="•"/>
                </a:pPr>
                <a:endParaRPr lang="en-US" sz="2800" spc="-1" dirty="0">
                  <a:latin typeface="+mn-lt"/>
                </a:endParaRPr>
              </a:p>
            </p:txBody>
          </p:sp>
          <p:pic>
            <p:nvPicPr>
              <p:cNvPr id="7" name="Picture 6">
                <a:extLst>
                  <a:ext uri="{FF2B5EF4-FFF2-40B4-BE49-F238E27FC236}">
                    <a16:creationId xmlns:a16="http://schemas.microsoft.com/office/drawing/2014/main" id="{E2DCC3C5-B508-DDBB-1FA1-5ADAF855A45A}"/>
                  </a:ext>
                </a:extLst>
              </p:cNvPr>
              <p:cNvPicPr>
                <a:picLocks noChangeAspect="1"/>
              </p:cNvPicPr>
              <p:nvPr/>
            </p:nvPicPr>
            <p:blipFill rotWithShape="1">
              <a:blip r:embed="rId5">
                <a:extLst>
                  <a:ext uri="{28A0092B-C50C-407E-A947-70E740481C1C}">
                    <a14:useLocalDpi xmlns:a14="http://schemas.microsoft.com/office/drawing/2010/main" val="0"/>
                  </a:ext>
                </a:extLst>
              </a:blip>
              <a:srcRect t="7138"/>
              <a:stretch/>
            </p:blipFill>
            <p:spPr>
              <a:xfrm>
                <a:off x="17918992" y="28452925"/>
                <a:ext cx="13198775" cy="7825868"/>
              </a:xfrm>
              <a:prstGeom prst="rect">
                <a:avLst/>
              </a:prstGeom>
            </p:spPr>
          </p:pic>
          <p:pic>
            <p:nvPicPr>
              <p:cNvPr id="18" name="Picture 17">
                <a:extLst>
                  <a:ext uri="{FF2B5EF4-FFF2-40B4-BE49-F238E27FC236}">
                    <a16:creationId xmlns:a16="http://schemas.microsoft.com/office/drawing/2014/main" id="{2C198ADB-ECE4-119C-EC3C-EABC224981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28816" y="5885137"/>
                <a:ext cx="15559744" cy="15265590"/>
              </a:xfrm>
              <a:prstGeom prst="rect">
                <a:avLst/>
              </a:prstGeom>
            </p:spPr>
          </p:pic>
        </p:grpSp>
        <p:sp>
          <p:nvSpPr>
            <p:cNvPr id="6" name="Text Box 27">
              <a:extLst>
                <a:ext uri="{FF2B5EF4-FFF2-40B4-BE49-F238E27FC236}">
                  <a16:creationId xmlns:a16="http://schemas.microsoft.com/office/drawing/2014/main" id="{578E67B4-2DC3-2BB5-1FBC-3A4A567071E6}"/>
                </a:ext>
              </a:extLst>
            </p:cNvPr>
            <p:cNvSpPr txBox="1">
              <a:spLocks noChangeArrowheads="1"/>
            </p:cNvSpPr>
            <p:nvPr/>
          </p:nvSpPr>
          <p:spPr bwMode="auto">
            <a:xfrm>
              <a:off x="18036891" y="36427634"/>
              <a:ext cx="11871657" cy="842538"/>
            </a:xfrm>
            <a:prstGeom prst="rect">
              <a:avLst/>
            </a:prstGeom>
            <a:noFill/>
            <a:ln w="9525">
              <a:noFill/>
              <a:miter lim="800000"/>
              <a:headEnd/>
              <a:tailEnd/>
            </a:ln>
            <a:effectLst/>
          </p:spPr>
          <p:txBody>
            <a:bodyPr wrap="square">
              <a:spAutoFit/>
            </a:bodyPr>
            <a:lstStyle/>
            <a:p>
              <a:pPr defTabSz="3291997">
                <a:spcBef>
                  <a:spcPct val="50000"/>
                </a:spcBef>
              </a:pPr>
              <a:r>
                <a:rPr lang="en-US" sz="4875" dirty="0">
                  <a:latin typeface="+mn-lt"/>
                </a:rPr>
                <a:t>Acknowledgements</a:t>
              </a:r>
            </a:p>
          </p:txBody>
        </p:sp>
        <p:pic>
          <p:nvPicPr>
            <p:cNvPr id="10" name="Picture 9">
              <a:extLst>
                <a:ext uri="{FF2B5EF4-FFF2-40B4-BE49-F238E27FC236}">
                  <a16:creationId xmlns:a16="http://schemas.microsoft.com/office/drawing/2014/main" id="{9544CCF1-E03A-8D46-A394-327FD35838D6}"/>
                </a:ext>
              </a:extLst>
            </p:cNvPr>
            <p:cNvPicPr>
              <a:picLocks noChangeAspect="1"/>
            </p:cNvPicPr>
            <p:nvPr/>
          </p:nvPicPr>
          <p:blipFill>
            <a:blip r:embed="rId7"/>
            <a:stretch>
              <a:fillRect/>
            </a:stretch>
          </p:blipFill>
          <p:spPr>
            <a:xfrm>
              <a:off x="17035307" y="37238208"/>
              <a:ext cx="5943600" cy="596265"/>
            </a:xfrm>
            <a:prstGeom prst="rect">
              <a:avLst/>
            </a:prstGeom>
          </p:spPr>
        </p:pic>
        <p:pic>
          <p:nvPicPr>
            <p:cNvPr id="11" name="Picture 10">
              <a:extLst>
                <a:ext uri="{FF2B5EF4-FFF2-40B4-BE49-F238E27FC236}">
                  <a16:creationId xmlns:a16="http://schemas.microsoft.com/office/drawing/2014/main" id="{203AA5C8-E8AD-1E78-5E9C-87FA14387E03}"/>
                </a:ext>
              </a:extLst>
            </p:cNvPr>
            <p:cNvPicPr>
              <a:picLocks noChangeAspect="1"/>
            </p:cNvPicPr>
            <p:nvPr/>
          </p:nvPicPr>
          <p:blipFill>
            <a:blip r:embed="rId7"/>
            <a:stretch>
              <a:fillRect/>
            </a:stretch>
          </p:blipFill>
          <p:spPr>
            <a:xfrm>
              <a:off x="4749949" y="4294993"/>
              <a:ext cx="7742880" cy="776770"/>
            </a:xfrm>
            <a:prstGeom prst="rect">
              <a:avLst/>
            </a:prstGeom>
          </p:spPr>
        </p:pic>
        <p:pic>
          <p:nvPicPr>
            <p:cNvPr id="17" name="Picture 16" descr="Graphical user interface&#10;&#10;Description automatically generated with low confidence">
              <a:extLst>
                <a:ext uri="{FF2B5EF4-FFF2-40B4-BE49-F238E27FC236}">
                  <a16:creationId xmlns:a16="http://schemas.microsoft.com/office/drawing/2014/main" id="{B8824DFA-4140-63B0-3D98-B9E1F766D5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55896" y="38062099"/>
              <a:ext cx="4274806" cy="1118205"/>
            </a:xfrm>
            <a:prstGeom prst="rect">
              <a:avLst/>
            </a:prstGeom>
          </p:spPr>
        </p:pic>
        <p:sp>
          <p:nvSpPr>
            <p:cNvPr id="19" name="TextBox 18">
              <a:extLst>
                <a:ext uri="{FF2B5EF4-FFF2-40B4-BE49-F238E27FC236}">
                  <a16:creationId xmlns:a16="http://schemas.microsoft.com/office/drawing/2014/main" id="{7EFB557C-94A7-B588-4F82-1FBC06F21F17}"/>
                </a:ext>
              </a:extLst>
            </p:cNvPr>
            <p:cNvSpPr txBox="1"/>
            <p:nvPr/>
          </p:nvSpPr>
          <p:spPr>
            <a:xfrm>
              <a:off x="23531332" y="37351198"/>
              <a:ext cx="7396222" cy="1369606"/>
            </a:xfrm>
            <a:prstGeom prst="rect">
              <a:avLst/>
            </a:prstGeom>
            <a:noFill/>
          </p:spPr>
          <p:txBody>
            <a:bodyPr wrap="square" rtlCol="0">
              <a:spAutoFit/>
            </a:bodyPr>
            <a:lstStyle/>
            <a:p>
              <a:pPr algn="l"/>
              <a:r>
                <a:rPr lang="en-US" sz="1800" dirty="0">
                  <a:effectLst/>
                  <a:latin typeface="Arial" panose="020B0604020202020204" pitchFamily="34" charset="0"/>
                  <a:ea typeface="Calibri" panose="020F0502020204030204" pitchFamily="34" charset="0"/>
                  <a:cs typeface="Times New Roman" panose="02020603050405020304" pitchFamily="18" charset="0"/>
                </a:rPr>
                <a:t>This work is supported by Agricultural and Food Research Initiative grant no. 2022-67014-36427 from the USDA National Institute of Food and Agriculture and through the New Hampshire Agricultural Experiment Station NHAES Hatch Project NH00678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100" dirty="0"/>
            </a:p>
          </p:txBody>
        </p:sp>
        <p:pic>
          <p:nvPicPr>
            <p:cNvPr id="20" name="Picture 19">
              <a:extLst>
                <a:ext uri="{FF2B5EF4-FFF2-40B4-BE49-F238E27FC236}">
                  <a16:creationId xmlns:a16="http://schemas.microsoft.com/office/drawing/2014/main" id="{76308A17-D53F-89C0-16EA-654D55B2DC4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7971"/>
            <a:stretch/>
          </p:blipFill>
          <p:spPr>
            <a:xfrm>
              <a:off x="28501434" y="1712722"/>
              <a:ext cx="2371046" cy="3457674"/>
            </a:xfrm>
            <a:prstGeom prst="rect">
              <a:avLst/>
            </a:prstGeom>
          </p:spPr>
        </p:pic>
        <p:sp>
          <p:nvSpPr>
            <p:cNvPr id="22" name="Rectangle 21">
              <a:extLst>
                <a:ext uri="{FF2B5EF4-FFF2-40B4-BE49-F238E27FC236}">
                  <a16:creationId xmlns:a16="http://schemas.microsoft.com/office/drawing/2014/main" id="{8D381209-FD21-11E1-002D-5959BC735A20}"/>
                </a:ext>
              </a:extLst>
            </p:cNvPr>
            <p:cNvSpPr/>
            <p:nvPr/>
          </p:nvSpPr>
          <p:spPr bwMode="auto">
            <a:xfrm>
              <a:off x="29686957" y="20668286"/>
              <a:ext cx="313902" cy="24905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BC192A30-4EFD-548E-04B8-4A20EDF9061D}"/>
                </a:ext>
              </a:extLst>
            </p:cNvPr>
            <p:cNvSpPr txBox="1"/>
            <p:nvPr/>
          </p:nvSpPr>
          <p:spPr>
            <a:xfrm>
              <a:off x="29623313" y="20646938"/>
              <a:ext cx="441189" cy="276999"/>
            </a:xfrm>
            <a:prstGeom prst="rect">
              <a:avLst/>
            </a:prstGeom>
            <a:noFill/>
          </p:spPr>
          <p:txBody>
            <a:bodyPr wrap="square" rtlCol="0">
              <a:spAutoFit/>
            </a:bodyPr>
            <a:lstStyle/>
            <a:p>
              <a:r>
                <a:rPr lang="en-US" sz="1200" dirty="0"/>
                <a:t>QC</a:t>
              </a:r>
            </a:p>
          </p:txBody>
        </p:sp>
      </p:grpSp>
    </p:spTree>
  </p:cSld>
  <p:clrMapOvr>
    <a:masterClrMapping/>
  </p:clrMapOvr>
</p:sld>
</file>

<file path=ppt/theme/theme1.xml><?xml version="1.0" encoding="utf-8"?>
<a:theme xmlns:a="http://schemas.openxmlformats.org/drawingml/2006/main" name="Default Design">
  <a:themeElements>
    <a:clrScheme name="Custom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20406</TotalTime>
  <Words>956</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Company>CDLA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Horizontal Poster</dc:title>
  <dc:creator>Clay Ludwig</dc:creator>
  <cp:keywords>Quinoa Pag Poster 2023</cp:keywords>
  <cp:lastModifiedBy>CDL</cp:lastModifiedBy>
  <cp:revision>827362</cp:revision>
  <cp:lastPrinted>2011-03-08T18:07:35Z</cp:lastPrinted>
  <dcterms:created xsi:type="dcterms:W3CDTF">2008-12-04T00:20:37Z</dcterms:created>
  <dcterms:modified xsi:type="dcterms:W3CDTF">2023-01-09T18:39:29Z</dcterms:modified>
  <cp:category>Research Poster</cp:category>
</cp:coreProperties>
</file>