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0_BEA41B87.xml" ContentType="application/vnd.ms-powerpoint.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3"/>
  </p:notesMasterIdLst>
  <p:sldIdLst>
    <p:sldId id="256" r:id="rId2"/>
  </p:sldIdLst>
  <p:sldSz cx="402336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92" userDrawn="1">
          <p15:clr>
            <a:srgbClr val="A4A3A4"/>
          </p15:clr>
        </p15:guide>
        <p15:guide id="2" pos="12624" userDrawn="1">
          <p15:clr>
            <a:srgbClr val="000000"/>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06C7CAF-0669-38DC-3938-A51D1C4A2C4F}" name="Rebecca Maida" initials="RM" userId="S::rmm1144@usnh.edu::95ec6a37-d29d-440a-bd47-53f65f1d93a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BEBEB"/>
    <a:srgbClr val="76A091"/>
    <a:srgbClr val="D2D5D5"/>
    <a:srgbClr val="00622F"/>
    <a:srgbClr val="CEB9FF"/>
    <a:srgbClr val="942093"/>
    <a:srgbClr val="004C24"/>
    <a:srgbClr val="009051"/>
    <a:srgbClr val="011893"/>
    <a:srgbClr val="6262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490"/>
    <p:restoredTop sz="94569"/>
  </p:normalViewPr>
  <p:slideViewPr>
    <p:cSldViewPr snapToGrid="0" snapToObjects="1">
      <p:cViewPr>
        <p:scale>
          <a:sx n="61" d="100"/>
          <a:sy n="61" d="100"/>
        </p:scale>
        <p:origin x="-4320" y="-2880"/>
      </p:cViewPr>
      <p:guideLst>
        <p:guide orient="horz" pos="10392"/>
        <p:guide pos="126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8/10/relationships/authors" Target="authors.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rebeccamaida/Desktop/research/Tables%20and%20Figure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'Prevelance of BD'!$A$3</c:f>
              <c:strCache>
                <c:ptCount val="1"/>
                <c:pt idx="0">
                  <c:v>HEI Scores (mean)</c:v>
                </c:pt>
              </c:strCache>
            </c:strRef>
          </c:tx>
          <c:spPr>
            <a:solidFill>
              <a:srgbClr val="76A091"/>
            </a:solidFill>
            <a:ln>
              <a:noFill/>
            </a:ln>
            <a:effectLst/>
          </c:spPr>
          <c:invertIfNegative val="0"/>
          <c:dLbls>
            <c:dLbl>
              <c:idx val="0"/>
              <c:layout>
                <c:manualLayout>
                  <c:x val="5.82589462042815E-2"/>
                  <c:y val="-4.4073130847885632E-2"/>
                </c:manualLayout>
              </c:layout>
              <c:tx>
                <c:rich>
                  <a:bodyPr/>
                  <a:lstStyle/>
                  <a:p>
                    <a:r>
                      <a:rPr lang="en-US" dirty="0">
                        <a:solidFill>
                          <a:schemeClr val="tx1"/>
                        </a:solidFill>
                      </a:rPr>
                      <a:t>65.5*</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C60-5A43-811C-A198558E4A8D}"/>
                </c:ext>
              </c:extLst>
            </c:dLbl>
            <c:dLbl>
              <c:idx val="1"/>
              <c:layout>
                <c:manualLayout>
                  <c:x val="6.4183584801327048E-2"/>
                  <c:y val="-4.525916773830236E-2"/>
                </c:manualLayout>
              </c:layout>
              <c:tx>
                <c:rich>
                  <a:bodyPr/>
                  <a:lstStyle/>
                  <a:p>
                    <a:r>
                      <a:rPr lang="en-US" dirty="0">
                        <a:solidFill>
                          <a:schemeClr val="tx1"/>
                        </a:solidFill>
                      </a:rPr>
                      <a:t>64.8*</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3C60-5A43-811C-A198558E4A8D}"/>
                </c:ext>
              </c:extLst>
            </c:dLbl>
            <c:dLbl>
              <c:idx val="2"/>
              <c:layout>
                <c:manualLayout>
                  <c:x val="6.2208705268978447E-2"/>
                  <c:y val="-3.6956909505385264E-2"/>
                </c:manualLayout>
              </c:layout>
              <c:tx>
                <c:rich>
                  <a:bodyPr/>
                  <a:lstStyle/>
                  <a:p>
                    <a:r>
                      <a:rPr lang="en-US" dirty="0">
                        <a:solidFill>
                          <a:schemeClr val="tx1"/>
                        </a:solidFill>
                      </a:rPr>
                      <a:t>63.8</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3C60-5A43-811C-A198558E4A8D}"/>
                </c:ext>
              </c:extLst>
            </c:dLbl>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tx1">
                        <a:lumMod val="75000"/>
                        <a:lumOff val="25000"/>
                      </a:schemeClr>
                    </a:solidFill>
                    <a:latin typeface="Athelas" panose="02000503000000020003" pitchFamily="2" charset="77"/>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'Prevelance of BD'!$B$4:$D$4</c:f>
                <c:numCache>
                  <c:formatCode>General</c:formatCode>
                  <c:ptCount val="3"/>
                  <c:pt idx="0">
                    <c:v>0.29699999999999999</c:v>
                  </c:pt>
                  <c:pt idx="1">
                    <c:v>0.308</c:v>
                  </c:pt>
                  <c:pt idx="2">
                    <c:v>0.436</c:v>
                  </c:pt>
                </c:numCache>
              </c:numRef>
            </c:plus>
            <c:minus>
              <c:numLit>
                <c:formatCode>General</c:formatCode>
                <c:ptCount val="1"/>
                <c:pt idx="0">
                  <c:v>1</c:v>
                </c:pt>
              </c:numLit>
            </c:minus>
            <c:spPr>
              <a:noFill/>
              <a:ln w="9525" cap="flat" cmpd="sng" algn="ctr">
                <a:solidFill>
                  <a:schemeClr val="tx1">
                    <a:lumMod val="65000"/>
                    <a:lumOff val="35000"/>
                  </a:schemeClr>
                </a:solidFill>
                <a:round/>
              </a:ln>
              <a:effectLst/>
            </c:spPr>
          </c:errBars>
          <c:cat>
            <c:strRef>
              <c:f>'Prevelance of BD'!$B$1:$D$2</c:f>
              <c:strCache>
                <c:ptCount val="3"/>
                <c:pt idx="0">
                  <c:v>Non-Binge Drinking</c:v>
                </c:pt>
                <c:pt idx="1">
                  <c:v>Moderate Binge Drinking</c:v>
                </c:pt>
                <c:pt idx="2">
                  <c:v>Heavy Binge Drinking</c:v>
                </c:pt>
              </c:strCache>
            </c:strRef>
          </c:cat>
          <c:val>
            <c:numRef>
              <c:f>'Prevelance of BD'!$B$3:$D$3</c:f>
              <c:numCache>
                <c:formatCode>General</c:formatCode>
                <c:ptCount val="3"/>
                <c:pt idx="0">
                  <c:v>65.466999999999999</c:v>
                </c:pt>
                <c:pt idx="1">
                  <c:v>64.802000000000007</c:v>
                </c:pt>
                <c:pt idx="2">
                  <c:v>63.767000000000003</c:v>
                </c:pt>
              </c:numCache>
            </c:numRef>
          </c:val>
          <c:extLst>
            <c:ext xmlns:c16="http://schemas.microsoft.com/office/drawing/2014/chart" uri="{C3380CC4-5D6E-409C-BE32-E72D297353CC}">
              <c16:uniqueId val="{00000000-3C60-5A43-811C-A198558E4A8D}"/>
            </c:ext>
          </c:extLst>
        </c:ser>
        <c:dLbls>
          <c:dLblPos val="inEnd"/>
          <c:showLegendKey val="0"/>
          <c:showVal val="1"/>
          <c:showCatName val="0"/>
          <c:showSerName val="0"/>
          <c:showPercent val="0"/>
          <c:showBubbleSize val="0"/>
        </c:dLbls>
        <c:gapWidth val="219"/>
        <c:overlap val="-27"/>
        <c:axId val="359819680"/>
        <c:axId val="359821360"/>
      </c:barChart>
      <c:catAx>
        <c:axId val="359819680"/>
        <c:scaling>
          <c:orientation val="minMax"/>
        </c:scaling>
        <c:delete val="0"/>
        <c:axPos val="b"/>
        <c:title>
          <c:tx>
            <c:rich>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sz="3200" b="1" dirty="0">
                    <a:solidFill>
                      <a:schemeClr val="tx1"/>
                    </a:solidFill>
                    <a:latin typeface="Athelas" panose="02000503000000020003" pitchFamily="2" charset="77"/>
                  </a:rPr>
                  <a:t>Binge Drinking Category</a:t>
                </a:r>
              </a:p>
            </c:rich>
          </c:tx>
          <c:layout>
            <c:manualLayout>
              <c:xMode val="edge"/>
              <c:yMode val="edge"/>
              <c:x val="0.36509924469410515"/>
              <c:y val="0.94325999516246373"/>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85000"/>
                    <a:lumOff val="15000"/>
                  </a:schemeClr>
                </a:solidFill>
                <a:latin typeface="Athelas" panose="02000503000000020003" pitchFamily="2" charset="77"/>
                <a:ea typeface="+mn-ea"/>
                <a:cs typeface="+mn-cs"/>
              </a:defRPr>
            </a:pPr>
            <a:endParaRPr lang="en-US"/>
          </a:p>
        </c:txPr>
        <c:crossAx val="359821360"/>
        <c:crosses val="autoZero"/>
        <c:auto val="1"/>
        <c:lblAlgn val="ctr"/>
        <c:lblOffset val="100"/>
        <c:noMultiLvlLbl val="0"/>
      </c:catAx>
      <c:valAx>
        <c:axId val="359821360"/>
        <c:scaling>
          <c:orientation val="minMax"/>
          <c:max val="67"/>
          <c:min val="60"/>
        </c:scaling>
        <c:delete val="0"/>
        <c:axPos val="l"/>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sz="3200" b="1" dirty="0">
                    <a:solidFill>
                      <a:schemeClr val="tx1"/>
                    </a:solidFill>
                    <a:latin typeface="Athelas" panose="02000503000000020003" pitchFamily="2" charset="77"/>
                  </a:rPr>
                  <a:t>Modified</a:t>
                </a:r>
                <a:r>
                  <a:rPr lang="en-US" sz="3200" b="1" baseline="0" dirty="0">
                    <a:solidFill>
                      <a:schemeClr val="tx1"/>
                    </a:solidFill>
                    <a:latin typeface="Athelas" panose="02000503000000020003" pitchFamily="2" charset="77"/>
                  </a:rPr>
                  <a:t> HEI Score</a:t>
                </a:r>
                <a:endParaRPr lang="en-US" sz="3200" b="1" dirty="0">
                  <a:solidFill>
                    <a:schemeClr val="tx1"/>
                  </a:solidFill>
                  <a:latin typeface="Athelas" panose="02000503000000020003" pitchFamily="2" charset="77"/>
                </a:endParaRP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85000"/>
                    <a:lumOff val="15000"/>
                  </a:schemeClr>
                </a:solidFill>
                <a:latin typeface="Athelas" panose="02000503000000020003" pitchFamily="2" charset="77"/>
                <a:ea typeface="+mn-ea"/>
                <a:cs typeface="+mn-cs"/>
              </a:defRPr>
            </a:pPr>
            <a:endParaRPr lang="en-US"/>
          </a:p>
        </c:txPr>
        <c:crossAx val="359819680"/>
        <c:crosses val="autoZero"/>
        <c:crossBetween val="between"/>
      </c:valAx>
      <c:spPr>
        <a:noFill/>
        <a:ln>
          <a:noFill/>
        </a:ln>
        <a:effectLst/>
      </c:spPr>
    </c:plotArea>
    <c:plotVisOnly val="1"/>
    <c:dispBlanksAs val="gap"/>
    <c:showDLblsOverMax val="0"/>
  </c:chart>
  <c:spPr>
    <a:solidFill>
      <a:schemeClr val="bg1"/>
    </a:solidFill>
    <a:ln>
      <a:solidFill>
        <a:schemeClr val="tx1">
          <a:lumMod val="85000"/>
          <a:lumOff val="15000"/>
        </a:schemeClr>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00_BEA41B87.xml><?xml version="1.0" encoding="utf-8"?>
<p188:cmLst xmlns:a="http://schemas.openxmlformats.org/drawingml/2006/main" xmlns:r="http://schemas.openxmlformats.org/officeDocument/2006/relationships" xmlns:p188="http://schemas.microsoft.com/office/powerpoint/2018/8/main">
  <p188:cm id="{3139D044-C524-BB4A-9AD4-17A16D7F0060}" authorId="{906C7CAF-0669-38DC-3938-A51D1C4A2C4F}" status="resolved" created="2022-04-05T14:23:50.828" complete="100000">
    <ac:txMkLst xmlns:ac="http://schemas.microsoft.com/office/drawing/2013/main/command">
      <pc:docMk xmlns:pc="http://schemas.microsoft.com/office/powerpoint/2013/main/command"/>
      <pc:sldMk xmlns:pc="http://schemas.microsoft.com/office/powerpoint/2013/main/command" cId="3198425991" sldId="256"/>
      <ac:spMk id="53" creationId="{5919B2A4-AE67-8C42-92BC-1F653B216BFD}"/>
      <ac:txMk cp="0">
        <ac:context len="1409" hash="3910554482"/>
      </ac:txMk>
    </ac:txMkLst>
    <p188:pos x="13043885" y="9001908"/>
    <p188:txBody>
      <a:bodyPr/>
      <a:lstStyle/>
      <a:p>
        <a:r>
          <a:rPr lang="en-US"/>
          <a:t>should i put this here? it is a covariate.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BD1F0C-CA79-1D4A-BC15-2EC2C2518460}" type="datetimeFigureOut">
              <a:rPr lang="en-US" smtClean="0"/>
              <a:t>4/27/22</a:t>
            </a:fld>
            <a:endParaRPr lang="en-US"/>
          </a:p>
        </p:txBody>
      </p:sp>
      <p:sp>
        <p:nvSpPr>
          <p:cNvPr id="4" name="Slide Image Placeholder 3"/>
          <p:cNvSpPr>
            <a:spLocks noGrp="1" noRot="1" noChangeAspect="1"/>
          </p:cNvSpPr>
          <p:nvPr>
            <p:ph type="sldImg" idx="2"/>
          </p:nvPr>
        </p:nvSpPr>
        <p:spPr>
          <a:xfrm>
            <a:off x="1543050" y="1143000"/>
            <a:ext cx="37719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FB82F2-4288-5A43-A46F-6784D522A5BC}" type="slidenum">
              <a:rPr lang="en-US" smtClean="0"/>
              <a:t>‹#›</a:t>
            </a:fld>
            <a:endParaRPr lang="en-US"/>
          </a:p>
        </p:txBody>
      </p:sp>
    </p:spTree>
    <p:extLst>
      <p:ext uri="{BB962C8B-B14F-4D97-AF65-F5344CB8AC3E}">
        <p14:creationId xmlns:p14="http://schemas.microsoft.com/office/powerpoint/2010/main" val="2858213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FB82F2-4288-5A43-A46F-6784D522A5BC}" type="slidenum">
              <a:rPr lang="en-US" smtClean="0"/>
              <a:t>1</a:t>
            </a:fld>
            <a:endParaRPr lang="en-US"/>
          </a:p>
        </p:txBody>
      </p:sp>
    </p:spTree>
    <p:extLst>
      <p:ext uri="{BB962C8B-B14F-4D97-AF65-F5344CB8AC3E}">
        <p14:creationId xmlns:p14="http://schemas.microsoft.com/office/powerpoint/2010/main" val="1868177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0"/>
            </a:lvl1pPr>
          </a:lstStyle>
          <a:p>
            <a:r>
              <a:rPr lang="en-US"/>
              <a:t>Click to edit Master title style</a:t>
            </a:r>
            <a:endParaRPr lang="en-US" dirty="0"/>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6536E06-1792-3F4E-B55B-2265E2849774}" type="datetimeFigureOut">
              <a:rPr lang="en-US" smtClean="0"/>
              <a:t>4/27/22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072BE7-E5F6-E244-B934-9499D7BC17E7}" type="slidenum">
              <a:rPr lang="en-US" smtClean="0"/>
              <a:t>‹#›</a:t>
            </a:fld>
            <a:endParaRPr lang="en-US"/>
          </a:p>
        </p:txBody>
      </p:sp>
    </p:spTree>
    <p:extLst>
      <p:ext uri="{BB962C8B-B14F-4D97-AF65-F5344CB8AC3E}">
        <p14:creationId xmlns:p14="http://schemas.microsoft.com/office/powerpoint/2010/main" val="1680136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536E06-1792-3F4E-B55B-2265E2849774}" type="datetimeFigureOut">
              <a:rPr lang="en-US" smtClean="0"/>
              <a:t>4/27/22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072BE7-E5F6-E244-B934-9499D7BC17E7}" type="slidenum">
              <a:rPr lang="en-US" smtClean="0"/>
              <a:t>‹#›</a:t>
            </a:fld>
            <a:endParaRPr lang="en-US"/>
          </a:p>
        </p:txBody>
      </p:sp>
    </p:spTree>
    <p:extLst>
      <p:ext uri="{BB962C8B-B14F-4D97-AF65-F5344CB8AC3E}">
        <p14:creationId xmlns:p14="http://schemas.microsoft.com/office/powerpoint/2010/main" val="3063586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536E06-1792-3F4E-B55B-2265E2849774}" type="datetimeFigureOut">
              <a:rPr lang="en-US" smtClean="0"/>
              <a:t>4/27/22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072BE7-E5F6-E244-B934-9499D7BC17E7}" type="slidenum">
              <a:rPr lang="en-US" smtClean="0"/>
              <a:t>‹#›</a:t>
            </a:fld>
            <a:endParaRPr lang="en-US"/>
          </a:p>
        </p:txBody>
      </p:sp>
    </p:spTree>
    <p:extLst>
      <p:ext uri="{BB962C8B-B14F-4D97-AF65-F5344CB8AC3E}">
        <p14:creationId xmlns:p14="http://schemas.microsoft.com/office/powerpoint/2010/main" val="268930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536E06-1792-3F4E-B55B-2265E2849774}" type="datetimeFigureOut">
              <a:rPr lang="en-US" smtClean="0"/>
              <a:t>4/27/22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072BE7-E5F6-E244-B934-9499D7BC17E7}" type="slidenum">
              <a:rPr lang="en-US" smtClean="0"/>
              <a:t>‹#›</a:t>
            </a:fld>
            <a:endParaRPr lang="en-US"/>
          </a:p>
        </p:txBody>
      </p:sp>
    </p:spTree>
    <p:extLst>
      <p:ext uri="{BB962C8B-B14F-4D97-AF65-F5344CB8AC3E}">
        <p14:creationId xmlns:p14="http://schemas.microsoft.com/office/powerpoint/2010/main" val="2848127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0"/>
            </a:lvl1pPr>
          </a:lstStyle>
          <a:p>
            <a:r>
              <a:rPr lang="en-US"/>
              <a:t>Click to edit Master title style</a:t>
            </a:r>
            <a:endParaRPr lang="en-US" dirty="0"/>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solidFill>
              </a:defRPr>
            </a:lvl1pPr>
            <a:lvl2pPr marL="2011680" indent="0">
              <a:buNone/>
              <a:defRPr sz="8800">
                <a:solidFill>
                  <a:schemeClr val="tx1">
                    <a:tint val="75000"/>
                  </a:schemeClr>
                </a:solidFill>
              </a:defRPr>
            </a:lvl2pPr>
            <a:lvl3pPr marL="4023360" indent="0">
              <a:buNone/>
              <a:defRPr sz="7920">
                <a:solidFill>
                  <a:schemeClr val="tx1">
                    <a:tint val="75000"/>
                  </a:schemeClr>
                </a:solidFill>
              </a:defRPr>
            </a:lvl3pPr>
            <a:lvl4pPr marL="6035040" indent="0">
              <a:buNone/>
              <a:defRPr sz="7040">
                <a:solidFill>
                  <a:schemeClr val="tx1">
                    <a:tint val="75000"/>
                  </a:schemeClr>
                </a:solidFill>
              </a:defRPr>
            </a:lvl4pPr>
            <a:lvl5pPr marL="8046720" indent="0">
              <a:buNone/>
              <a:defRPr sz="7040">
                <a:solidFill>
                  <a:schemeClr val="tx1">
                    <a:tint val="75000"/>
                  </a:schemeClr>
                </a:solidFill>
              </a:defRPr>
            </a:lvl5pPr>
            <a:lvl6pPr marL="10058400" indent="0">
              <a:buNone/>
              <a:defRPr sz="7040">
                <a:solidFill>
                  <a:schemeClr val="tx1">
                    <a:tint val="75000"/>
                  </a:schemeClr>
                </a:solidFill>
              </a:defRPr>
            </a:lvl6pPr>
            <a:lvl7pPr marL="12070080" indent="0">
              <a:buNone/>
              <a:defRPr sz="7040">
                <a:solidFill>
                  <a:schemeClr val="tx1">
                    <a:tint val="75000"/>
                  </a:schemeClr>
                </a:solidFill>
              </a:defRPr>
            </a:lvl7pPr>
            <a:lvl8pPr marL="14081760" indent="0">
              <a:buNone/>
              <a:defRPr sz="7040">
                <a:solidFill>
                  <a:schemeClr val="tx1">
                    <a:tint val="75000"/>
                  </a:schemeClr>
                </a:solidFill>
              </a:defRPr>
            </a:lvl8pPr>
            <a:lvl9pPr marL="16093440" indent="0">
              <a:buNone/>
              <a:defRPr sz="70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6536E06-1792-3F4E-B55B-2265E2849774}" type="datetimeFigureOut">
              <a:rPr lang="en-US" smtClean="0"/>
              <a:t>4/27/22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072BE7-E5F6-E244-B934-9499D7BC17E7}" type="slidenum">
              <a:rPr lang="en-US" smtClean="0"/>
              <a:t>‹#›</a:t>
            </a:fld>
            <a:endParaRPr lang="en-US"/>
          </a:p>
        </p:txBody>
      </p:sp>
    </p:spTree>
    <p:extLst>
      <p:ext uri="{BB962C8B-B14F-4D97-AF65-F5344CB8AC3E}">
        <p14:creationId xmlns:p14="http://schemas.microsoft.com/office/powerpoint/2010/main" val="497663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660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3682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6536E06-1792-3F4E-B55B-2265E2849774}" type="datetimeFigureOut">
              <a:rPr lang="en-US" smtClean="0"/>
              <a:t>4/27/22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072BE7-E5F6-E244-B934-9499D7BC17E7}" type="slidenum">
              <a:rPr lang="en-US" smtClean="0"/>
              <a:t>‹#›</a:t>
            </a:fld>
            <a:endParaRPr lang="en-US"/>
          </a:p>
        </p:txBody>
      </p:sp>
    </p:spTree>
    <p:extLst>
      <p:ext uri="{BB962C8B-B14F-4D97-AF65-F5344CB8AC3E}">
        <p14:creationId xmlns:p14="http://schemas.microsoft.com/office/powerpoint/2010/main" val="872664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Click to 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Click to 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536E06-1792-3F4E-B55B-2265E2849774}" type="datetimeFigureOut">
              <a:rPr lang="en-US" smtClean="0"/>
              <a:t>4/27/22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072BE7-E5F6-E244-B934-9499D7BC17E7}" type="slidenum">
              <a:rPr lang="en-US" smtClean="0"/>
              <a:t>‹#›</a:t>
            </a:fld>
            <a:endParaRPr lang="en-US"/>
          </a:p>
        </p:txBody>
      </p:sp>
    </p:spTree>
    <p:extLst>
      <p:ext uri="{BB962C8B-B14F-4D97-AF65-F5344CB8AC3E}">
        <p14:creationId xmlns:p14="http://schemas.microsoft.com/office/powerpoint/2010/main" val="392748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6536E06-1792-3F4E-B55B-2265E2849774}" type="datetimeFigureOut">
              <a:rPr lang="en-US" smtClean="0"/>
              <a:t>4/27/22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072BE7-E5F6-E244-B934-9499D7BC17E7}" type="slidenum">
              <a:rPr lang="en-US" smtClean="0"/>
              <a:t>‹#›</a:t>
            </a:fld>
            <a:endParaRPr lang="en-US"/>
          </a:p>
        </p:txBody>
      </p:sp>
    </p:spTree>
    <p:extLst>
      <p:ext uri="{BB962C8B-B14F-4D97-AF65-F5344CB8AC3E}">
        <p14:creationId xmlns:p14="http://schemas.microsoft.com/office/powerpoint/2010/main" val="825803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536E06-1792-3F4E-B55B-2265E2849774}" type="datetimeFigureOut">
              <a:rPr lang="en-US" smtClean="0"/>
              <a:t>4/27/22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072BE7-E5F6-E244-B934-9499D7BC17E7}" type="slidenum">
              <a:rPr lang="en-US" smtClean="0"/>
              <a:t>‹#›</a:t>
            </a:fld>
            <a:endParaRPr lang="en-US"/>
          </a:p>
        </p:txBody>
      </p:sp>
    </p:spTree>
    <p:extLst>
      <p:ext uri="{BB962C8B-B14F-4D97-AF65-F5344CB8AC3E}">
        <p14:creationId xmlns:p14="http://schemas.microsoft.com/office/powerpoint/2010/main" val="2061759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Content Placeholder 2"/>
          <p:cNvSpPr>
            <a:spLocks noGrp="1"/>
          </p:cNvSpPr>
          <p:nvPr>
            <p:ph idx="1"/>
          </p:nvPr>
        </p:nvSpPr>
        <p:spPr>
          <a:xfrm>
            <a:off x="17104520" y="4739647"/>
            <a:ext cx="20368260" cy="23393400"/>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Click to edit Master text styles</a:t>
            </a:r>
          </a:p>
        </p:txBody>
      </p:sp>
      <p:sp>
        <p:nvSpPr>
          <p:cNvPr id="5" name="Date Placeholder 4"/>
          <p:cNvSpPr>
            <a:spLocks noGrp="1"/>
          </p:cNvSpPr>
          <p:nvPr>
            <p:ph type="dt" sz="half" idx="10"/>
          </p:nvPr>
        </p:nvSpPr>
        <p:spPr/>
        <p:txBody>
          <a:bodyPr/>
          <a:lstStyle/>
          <a:p>
            <a:fld id="{E6536E06-1792-3F4E-B55B-2265E2849774}" type="datetimeFigureOut">
              <a:rPr lang="en-US" smtClean="0"/>
              <a:t>4/27/22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072BE7-E5F6-E244-B934-9499D7BC17E7}" type="slidenum">
              <a:rPr lang="en-US" smtClean="0"/>
              <a:t>‹#›</a:t>
            </a:fld>
            <a:endParaRPr lang="en-US"/>
          </a:p>
        </p:txBody>
      </p:sp>
    </p:spTree>
    <p:extLst>
      <p:ext uri="{BB962C8B-B14F-4D97-AF65-F5344CB8AC3E}">
        <p14:creationId xmlns:p14="http://schemas.microsoft.com/office/powerpoint/2010/main" val="1130276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Click to edit Master text styles</a:t>
            </a:r>
          </a:p>
        </p:txBody>
      </p:sp>
      <p:sp>
        <p:nvSpPr>
          <p:cNvPr id="5" name="Date Placeholder 4"/>
          <p:cNvSpPr>
            <a:spLocks noGrp="1"/>
          </p:cNvSpPr>
          <p:nvPr>
            <p:ph type="dt" sz="half" idx="10"/>
          </p:nvPr>
        </p:nvSpPr>
        <p:spPr/>
        <p:txBody>
          <a:bodyPr/>
          <a:lstStyle/>
          <a:p>
            <a:fld id="{E6536E06-1792-3F4E-B55B-2265E2849774}" type="datetimeFigureOut">
              <a:rPr lang="en-US" smtClean="0"/>
              <a:t>4/27/22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072BE7-E5F6-E244-B934-9499D7BC17E7}" type="slidenum">
              <a:rPr lang="en-US" smtClean="0"/>
              <a:t>‹#›</a:t>
            </a:fld>
            <a:endParaRPr lang="en-US"/>
          </a:p>
        </p:txBody>
      </p:sp>
    </p:spTree>
    <p:extLst>
      <p:ext uri="{BB962C8B-B14F-4D97-AF65-F5344CB8AC3E}">
        <p14:creationId xmlns:p14="http://schemas.microsoft.com/office/powerpoint/2010/main" val="38823157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40000"/>
            <a:lumOff val="60000"/>
            <a:alpha val="56039"/>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75000"/>
                  </a:schemeClr>
                </a:solidFill>
              </a:defRPr>
            </a:lvl1pPr>
          </a:lstStyle>
          <a:p>
            <a:fld id="{E6536E06-1792-3F4E-B55B-2265E2849774}" type="datetimeFigureOut">
              <a:rPr lang="en-US" smtClean="0"/>
              <a:t>4/27/22</a:t>
            </a:fld>
            <a:endParaRPr lang="en-US" dirty="0"/>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75000"/>
                  </a:schemeClr>
                </a:solidFill>
              </a:defRPr>
            </a:lvl1pPr>
          </a:lstStyle>
          <a:p>
            <a:fld id="{97072BE7-E5F6-E244-B934-9499D7BC17E7}" type="slidenum">
              <a:rPr lang="en-US" smtClean="0"/>
              <a:t>‹#›</a:t>
            </a:fld>
            <a:endParaRPr lang="en-US"/>
          </a:p>
        </p:txBody>
      </p:sp>
      <p:pic>
        <p:nvPicPr>
          <p:cNvPr id="8" name="Picture 7" descr="Text&#10;&#10;Description automatically generated">
            <a:extLst>
              <a:ext uri="{FF2B5EF4-FFF2-40B4-BE49-F238E27FC236}">
                <a16:creationId xmlns:a16="http://schemas.microsoft.com/office/drawing/2014/main" id="{C7BAC70D-EE2B-9146-B445-4BCCD70E9053}"/>
              </a:ext>
            </a:extLst>
          </p:cNvPr>
          <p:cNvPicPr>
            <a:picLocks noChangeAspect="1"/>
          </p:cNvPicPr>
          <p:nvPr userDrawn="1"/>
        </p:nvPicPr>
        <p:blipFill>
          <a:blip r:embed="rId13"/>
          <a:stretch>
            <a:fillRect/>
          </a:stretch>
        </p:blipFill>
        <p:spPr>
          <a:xfrm>
            <a:off x="362018" y="30297113"/>
            <a:ext cx="12713242" cy="2621287"/>
          </a:xfrm>
          <a:prstGeom prst="rect">
            <a:avLst/>
          </a:prstGeom>
        </p:spPr>
      </p:pic>
    </p:spTree>
    <p:extLst>
      <p:ext uri="{BB962C8B-B14F-4D97-AF65-F5344CB8AC3E}">
        <p14:creationId xmlns:p14="http://schemas.microsoft.com/office/powerpoint/2010/main" val="215184074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1.xml"/><Relationship Id="rId3" Type="http://schemas.microsoft.com/office/2018/10/relationships/comments" Target="../comments/modernComment_100_BEA41B87.xml"/><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917DBF-2110-6343-B153-906DB5CCF143}"/>
              </a:ext>
            </a:extLst>
          </p:cNvPr>
          <p:cNvSpPr txBox="1"/>
          <p:nvPr/>
        </p:nvSpPr>
        <p:spPr>
          <a:xfrm>
            <a:off x="230555" y="238511"/>
            <a:ext cx="39772490" cy="3271433"/>
          </a:xfrm>
          <a:prstGeom prst="rect">
            <a:avLst/>
          </a:prstGeom>
          <a:solidFill>
            <a:srgbClr val="00622F">
              <a:alpha val="50000"/>
            </a:srgbClr>
          </a:solidFill>
          <a:ln>
            <a:solidFill>
              <a:schemeClr val="tx1">
                <a:lumMod val="75000"/>
                <a:lumOff val="25000"/>
              </a:schemeClr>
            </a:solidFill>
          </a:ln>
        </p:spPr>
        <p:txBody>
          <a:bodyPr wrap="none" lIns="0" tIns="0" rIns="0" bIns="0" rtlCol="0">
            <a:noAutofit/>
          </a:bodyPr>
          <a:lstStyle/>
          <a:p>
            <a:pPr algn="ctr"/>
            <a:endParaRPr lang="en-US" sz="4000" b="1" dirty="0">
              <a:solidFill>
                <a:schemeClr val="bg1"/>
              </a:solidFill>
              <a:latin typeface="Athelas" panose="02000503000000020003" pitchFamily="2" charset="77"/>
              <a:cs typeface="Arial Hebrew" pitchFamily="2" charset="-79"/>
            </a:endParaRPr>
          </a:p>
          <a:p>
            <a:pPr algn="ctr"/>
            <a:r>
              <a:rPr lang="en-US" sz="7200" b="1" dirty="0">
                <a:solidFill>
                  <a:schemeClr val="bg1"/>
                </a:solidFill>
                <a:latin typeface="Athelas" panose="02000503000000020003" pitchFamily="2" charset="77"/>
                <a:cs typeface="Arial Hebrew" pitchFamily="2" charset="-79"/>
              </a:rPr>
              <a:t>Relationship Between Binge Drinking and Diet Quality Scores Among College Students</a:t>
            </a:r>
          </a:p>
          <a:p>
            <a:pPr algn="ctr"/>
            <a:r>
              <a:rPr lang="en-US" sz="4800" dirty="0">
                <a:solidFill>
                  <a:schemeClr val="bg1"/>
                </a:solidFill>
                <a:latin typeface="Athelas" panose="02000503000000020003" pitchFamily="2" charset="77"/>
                <a:cs typeface="Arial Hebrew" pitchFamily="2" charset="-79"/>
              </a:rPr>
              <a:t>Rebecca Maida, BS and Jesse Stabile Morrell, PhD</a:t>
            </a:r>
          </a:p>
          <a:p>
            <a:pPr algn="ctr"/>
            <a:r>
              <a:rPr lang="en-US" sz="4800" dirty="0">
                <a:solidFill>
                  <a:schemeClr val="bg1"/>
                </a:solidFill>
                <a:latin typeface="Athelas" panose="02000503000000020003" pitchFamily="2" charset="77"/>
                <a:cs typeface="Arial Hebrew" pitchFamily="2" charset="-79"/>
              </a:rPr>
              <a:t>Department of Agriculture, Nutrition, and Food Systems </a:t>
            </a:r>
          </a:p>
        </p:txBody>
      </p:sp>
      <p:grpSp>
        <p:nvGrpSpPr>
          <p:cNvPr id="6" name="Group 5">
            <a:extLst>
              <a:ext uri="{FF2B5EF4-FFF2-40B4-BE49-F238E27FC236}">
                <a16:creationId xmlns:a16="http://schemas.microsoft.com/office/drawing/2014/main" id="{2C45A792-00C3-7042-82AB-BE928B7EC13D}"/>
              </a:ext>
            </a:extLst>
          </p:cNvPr>
          <p:cNvGrpSpPr/>
          <p:nvPr/>
        </p:nvGrpSpPr>
        <p:grpSpPr>
          <a:xfrm>
            <a:off x="230545" y="3907075"/>
            <a:ext cx="12861545" cy="10618994"/>
            <a:chOff x="230553" y="3923359"/>
            <a:chExt cx="10938190" cy="10618994"/>
          </a:xfrm>
        </p:grpSpPr>
        <p:sp>
          <p:nvSpPr>
            <p:cNvPr id="12" name="Rectangle 11">
              <a:extLst>
                <a:ext uri="{FF2B5EF4-FFF2-40B4-BE49-F238E27FC236}">
                  <a16:creationId xmlns:a16="http://schemas.microsoft.com/office/drawing/2014/main" id="{792C23C5-1065-D746-BCC5-2A77ACE29FE3}"/>
                </a:ext>
              </a:extLst>
            </p:cNvPr>
            <p:cNvSpPr/>
            <p:nvPr/>
          </p:nvSpPr>
          <p:spPr>
            <a:xfrm>
              <a:off x="230553" y="3923359"/>
              <a:ext cx="10938188" cy="1151469"/>
            </a:xfrm>
            <a:prstGeom prst="rect">
              <a:avLst/>
            </a:prstGeom>
            <a:solidFill>
              <a:srgbClr val="EBEBEB"/>
            </a:solidFill>
            <a:ln>
              <a:solidFill>
                <a:schemeClr val="tx1">
                  <a:lumMod val="75000"/>
                  <a:lumOff val="25000"/>
                </a:schemeClr>
              </a:solidFill>
            </a:ln>
          </p:spPr>
          <p:txBody>
            <a:bodyPr wrap="square" anchor="ctr">
              <a:noAutofit/>
            </a:bodyPr>
            <a:lstStyle/>
            <a:p>
              <a:pPr indent="457200" algn="ctr"/>
              <a:r>
                <a:rPr lang="en-US" sz="6000" b="1" dirty="0">
                  <a:solidFill>
                    <a:srgbClr val="00622F"/>
                  </a:solidFill>
                  <a:latin typeface="Athelas" panose="02000503000000020003" pitchFamily="2" charset="77"/>
                  <a:ea typeface="Times New Roman" panose="02020603050405020304" pitchFamily="18" charset="0"/>
                </a:rPr>
                <a:t>Introduction</a:t>
              </a:r>
            </a:p>
          </p:txBody>
        </p:sp>
        <mc:AlternateContent xmlns:mc="http://schemas.openxmlformats.org/markup-compatibility/2006" xmlns:a14="http://schemas.microsoft.com/office/drawing/2010/main">
          <mc:Choice Requires="a14">
            <p:sp>
              <p:nvSpPr>
                <p:cNvPr id="47" name="Rectangle 46">
                  <a:extLst>
                    <a:ext uri="{FF2B5EF4-FFF2-40B4-BE49-F238E27FC236}">
                      <a16:creationId xmlns:a16="http://schemas.microsoft.com/office/drawing/2014/main" id="{4A1E95E9-84E0-384F-BC0A-97403DC8ADFE}"/>
                    </a:ext>
                  </a:extLst>
                </p:cNvPr>
                <p:cNvSpPr/>
                <p:nvPr/>
              </p:nvSpPr>
              <p:spPr>
                <a:xfrm>
                  <a:off x="230555" y="5060357"/>
                  <a:ext cx="10938188" cy="9481996"/>
                </a:xfrm>
                <a:prstGeom prst="rect">
                  <a:avLst/>
                </a:prstGeom>
                <a:solidFill>
                  <a:schemeClr val="bg1"/>
                </a:solidFill>
                <a:ln>
                  <a:solidFill>
                    <a:schemeClr val="tx1">
                      <a:lumMod val="75000"/>
                      <a:lumOff val="25000"/>
                    </a:schemeClr>
                  </a:solidFill>
                </a:ln>
              </p:spPr>
              <p:txBody>
                <a:bodyPr wrap="square" anchor="t">
                  <a:noAutofit/>
                </a:bodyPr>
                <a:lstStyle/>
                <a:p>
                  <a:pPr marL="742950" lvl="1" indent="-285750">
                    <a:buFont typeface="Arial" panose="020B0604020202020204" pitchFamily="34" charset="0"/>
                    <a:buChar char="•"/>
                  </a:pPr>
                  <a:r>
                    <a:rPr lang="en-US" sz="3200" dirty="0">
                      <a:latin typeface="Athelas" panose="02000503000000020003" pitchFamily="2" charset="77"/>
                    </a:rPr>
                    <a:t>College students have the highest rates of binge drinking in the United States, with members of Greek life, athletes, and off-campus residents at an elevated risk</a:t>
                  </a:r>
                  <a:r>
                    <a:rPr lang="en-US" sz="3200" baseline="-25000" dirty="0">
                      <a:latin typeface="Athelas" panose="02000503000000020003" pitchFamily="2" charset="77"/>
                    </a:rPr>
                    <a:t>­</a:t>
                  </a:r>
                  <a:r>
                    <a:rPr lang="en-US" sz="3200" baseline="30000" dirty="0">
                      <a:latin typeface="Athelas" panose="02000503000000020003" pitchFamily="2" charset="77"/>
                    </a:rPr>
                    <a:t>1,4 </a:t>
                  </a:r>
                </a:p>
                <a:p>
                  <a:pPr marL="742950" lvl="1" indent="-285750">
                    <a:buFont typeface="Arial" panose="020B0604020202020204" pitchFamily="34" charset="0"/>
                    <a:buChar char="•"/>
                  </a:pPr>
                  <a:r>
                    <a:rPr lang="en-US" sz="3200" dirty="0">
                      <a:latin typeface="Athelas" panose="02000503000000020003" pitchFamily="2" charset="77"/>
                    </a:rPr>
                    <a:t>New Hampshire has the highest alcohol use and 3</a:t>
                  </a:r>
                  <a:r>
                    <a:rPr lang="en-US" sz="3200" baseline="30000" dirty="0">
                      <a:latin typeface="Athelas" panose="02000503000000020003" pitchFamily="2" charset="77"/>
                    </a:rPr>
                    <a:t>rd</a:t>
                  </a:r>
                  <a:r>
                    <a:rPr lang="en-US" sz="3200" dirty="0">
                      <a:latin typeface="Athelas" panose="02000503000000020003" pitchFamily="2" charset="77"/>
                    </a:rPr>
                    <a:t> highest rates of binge drinking in the US.</a:t>
                  </a:r>
                  <a:r>
                    <a:rPr lang="en-US" sz="3200" baseline="30000" dirty="0">
                      <a:latin typeface="Athelas" panose="02000503000000020003" pitchFamily="2" charset="77"/>
                    </a:rPr>
                    <a:t>1</a:t>
                  </a:r>
                </a:p>
                <a:p>
                  <a:pPr marL="742950" lvl="1" indent="-285750">
                    <a:buFont typeface="Arial" panose="020B0604020202020204" pitchFamily="34" charset="0"/>
                    <a:buChar char="•"/>
                  </a:pPr>
                  <a:r>
                    <a:rPr lang="en-US" sz="3200" dirty="0">
                      <a:latin typeface="Athelas" panose="02000503000000020003" pitchFamily="2" charset="77"/>
                    </a:rPr>
                    <a:t>Binge drinking is defined as a drinking pattern that leads to a person’s blood alcohol concentration (BAC) to be </a:t>
                  </a:r>
                  <a14:m>
                    <m:oMath xmlns:m="http://schemas.openxmlformats.org/officeDocument/2006/math">
                      <m:r>
                        <a:rPr lang="en-US" sz="3200" i="1">
                          <a:solidFill>
                            <a:srgbClr val="000000"/>
                          </a:solidFill>
                          <a:latin typeface="Cambria Math" panose="02040503050406030204" pitchFamily="18" charset="0"/>
                          <a:ea typeface="Cambria Math" panose="02040503050406030204" pitchFamily="18" charset="0"/>
                        </a:rPr>
                        <m:t>≥</m:t>
                      </m:r>
                    </m:oMath>
                  </a14:m>
                  <a:r>
                    <a:rPr lang="en-US" sz="3200" dirty="0">
                      <a:latin typeface="Athelas" panose="02000503000000020003" pitchFamily="2" charset="77"/>
                    </a:rPr>
                    <a:t>0.08 g/dL and is defined as </a:t>
                  </a:r>
                  <a14:m>
                    <m:oMath xmlns:m="http://schemas.openxmlformats.org/officeDocument/2006/math">
                      <m:r>
                        <a:rPr lang="en-US" sz="3200" i="1">
                          <a:solidFill>
                            <a:srgbClr val="000000"/>
                          </a:solidFill>
                          <a:latin typeface="Cambria Math" panose="02040503050406030204" pitchFamily="18" charset="0"/>
                          <a:ea typeface="Cambria Math" panose="02040503050406030204" pitchFamily="18" charset="0"/>
                        </a:rPr>
                        <m:t>≥</m:t>
                      </m:r>
                    </m:oMath>
                  </a14:m>
                  <a:r>
                    <a:rPr lang="en-US" sz="3200" dirty="0">
                      <a:latin typeface="Athelas" panose="02000503000000020003" pitchFamily="2" charset="77"/>
                    </a:rPr>
                    <a:t>5 (men) alcoholic drinks and </a:t>
                  </a:r>
                  <a14:m>
                    <m:oMath xmlns:m="http://schemas.openxmlformats.org/officeDocument/2006/math">
                      <m:r>
                        <a:rPr lang="en-US" sz="3200" i="1">
                          <a:solidFill>
                            <a:srgbClr val="000000"/>
                          </a:solidFill>
                          <a:latin typeface="Cambria Math" panose="02040503050406030204" pitchFamily="18" charset="0"/>
                          <a:ea typeface="Cambria Math" panose="02040503050406030204" pitchFamily="18" charset="0"/>
                        </a:rPr>
                        <m:t>≥</m:t>
                      </m:r>
                    </m:oMath>
                  </a14:m>
                  <a:r>
                    <a:rPr lang="en-US" sz="3200" dirty="0">
                      <a:latin typeface="Athelas" panose="02000503000000020003" pitchFamily="2" charset="77"/>
                    </a:rPr>
                    <a:t>4 (women) alcoholic drinks within a 2-hour period.</a:t>
                  </a:r>
                  <a:r>
                    <a:rPr lang="en-US" sz="3200" baseline="30000" dirty="0">
                      <a:latin typeface="Athelas" panose="02000503000000020003" pitchFamily="2" charset="77"/>
                    </a:rPr>
                    <a:t>2</a:t>
                  </a:r>
                  <a:endParaRPr lang="en-US" sz="3200" dirty="0">
                    <a:latin typeface="Athelas" panose="02000503000000020003" pitchFamily="2" charset="77"/>
                  </a:endParaRPr>
                </a:p>
                <a:p>
                  <a:pPr marL="742950" lvl="1" indent="-285750">
                    <a:buFont typeface="Arial" panose="020B0604020202020204" pitchFamily="34" charset="0"/>
                    <a:buChar char="•"/>
                  </a:pPr>
                  <a:r>
                    <a:rPr lang="en-US" sz="3200" dirty="0">
                      <a:latin typeface="Athelas" panose="02000503000000020003" pitchFamily="2" charset="77"/>
                    </a:rPr>
                    <a:t>Binge Drinking can lead to negative health consequences such as injury, chronic disease (heart disease, high blood pressure, liver disease), and violence.</a:t>
                  </a:r>
                  <a:r>
                    <a:rPr lang="en-US" sz="3200" baseline="30000" dirty="0">
                      <a:latin typeface="Athelas" panose="02000503000000020003" pitchFamily="2" charset="77"/>
                    </a:rPr>
                    <a:t>3</a:t>
                  </a:r>
                  <a:r>
                    <a:rPr lang="en-US" sz="3200" dirty="0">
                      <a:latin typeface="Athelas" panose="02000503000000020003" pitchFamily="2" charset="77"/>
                    </a:rPr>
                    <a:t> </a:t>
                  </a:r>
                </a:p>
                <a:p>
                  <a:pPr marL="742950" lvl="1" indent="-285750">
                    <a:buFont typeface="Arial" panose="020B0604020202020204" pitchFamily="34" charset="0"/>
                    <a:buChar char="•"/>
                  </a:pPr>
                  <a:r>
                    <a:rPr lang="en-US" sz="3200" dirty="0">
                      <a:latin typeface="Athelas" panose="02000503000000020003" pitchFamily="2" charset="77"/>
                    </a:rPr>
                    <a:t>College student have additional negative effects including, poor academic performance, missing class, sexual and physical assault, lapses in memory, injury, and even death.</a:t>
                  </a:r>
                  <a:r>
                    <a:rPr lang="en-US" sz="3200" baseline="30000" dirty="0">
                      <a:latin typeface="Athelas" panose="02000503000000020003" pitchFamily="2" charset="77"/>
                    </a:rPr>
                    <a:t>3</a:t>
                  </a:r>
                </a:p>
                <a:p>
                  <a:pPr marL="742950" lvl="1" indent="-285750">
                    <a:buFont typeface="Arial" panose="020B0604020202020204" pitchFamily="34" charset="0"/>
                    <a:buChar char="•"/>
                  </a:pPr>
                  <a:r>
                    <a:rPr lang="en-US" sz="3200" dirty="0">
                      <a:latin typeface="Athelas" panose="02000503000000020003" pitchFamily="2" charset="77"/>
                    </a:rPr>
                    <a:t>Restricting intake pre or post binge drinking episodes, increased caloric intake during a binge drinking episode and increased caloric intake from alcohol itself are all common problems among this population.</a:t>
                  </a:r>
                  <a:r>
                    <a:rPr lang="en-US" sz="3200" baseline="30000" dirty="0">
                      <a:latin typeface="Athelas" panose="02000503000000020003" pitchFamily="2" charset="77"/>
                    </a:rPr>
                    <a:t>5</a:t>
                  </a:r>
                  <a:r>
                    <a:rPr lang="en-US" sz="3200" dirty="0">
                      <a:latin typeface="Athelas" panose="02000503000000020003" pitchFamily="2" charset="77"/>
                    </a:rPr>
                    <a:t> </a:t>
                  </a:r>
                  <a:endParaRPr lang="en-US" sz="3200" baseline="30000" dirty="0">
                    <a:latin typeface="Athelas" panose="02000503000000020003" pitchFamily="2" charset="77"/>
                  </a:endParaRPr>
                </a:p>
                <a:p>
                  <a:pPr marL="742950" lvl="1" indent="-285750">
                    <a:buFont typeface="Arial" panose="020B0604020202020204" pitchFamily="34" charset="0"/>
                    <a:buChar char="•"/>
                  </a:pPr>
                  <a:endParaRPr lang="en-US" sz="3200" dirty="0">
                    <a:latin typeface="Athelas" panose="02000503000000020003" pitchFamily="2" charset="77"/>
                  </a:endParaRPr>
                </a:p>
                <a:p>
                  <a:pPr marL="742950" lvl="1" indent="-285750">
                    <a:buFont typeface="Arial" panose="020B0604020202020204" pitchFamily="34" charset="0"/>
                    <a:buChar char="•"/>
                  </a:pPr>
                  <a:endParaRPr lang="en-US" sz="3200" b="1" dirty="0">
                    <a:solidFill>
                      <a:srgbClr val="00622F"/>
                    </a:solidFill>
                    <a:latin typeface="Athelas" panose="02000503000000020003" pitchFamily="2" charset="77"/>
                    <a:ea typeface="Times New Roman" panose="02020603050405020304" pitchFamily="18" charset="0"/>
                  </a:endParaRPr>
                </a:p>
              </p:txBody>
            </p:sp>
          </mc:Choice>
          <mc:Fallback xmlns="">
            <p:sp>
              <p:nvSpPr>
                <p:cNvPr id="47" name="Rectangle 46">
                  <a:extLst>
                    <a:ext uri="{FF2B5EF4-FFF2-40B4-BE49-F238E27FC236}">
                      <a16:creationId xmlns:a16="http://schemas.microsoft.com/office/drawing/2014/main" id="{4A1E95E9-84E0-384F-BC0A-97403DC8ADFE}"/>
                    </a:ext>
                  </a:extLst>
                </p:cNvPr>
                <p:cNvSpPr>
                  <a:spLocks noRot="1" noChangeAspect="1" noMove="1" noResize="1" noEditPoints="1" noAdjustHandles="1" noChangeArrowheads="1" noChangeShapeType="1" noTextEdit="1"/>
                </p:cNvSpPr>
                <p:nvPr/>
              </p:nvSpPr>
              <p:spPr>
                <a:xfrm>
                  <a:off x="230555" y="5060357"/>
                  <a:ext cx="10938188" cy="9481996"/>
                </a:xfrm>
                <a:prstGeom prst="rect">
                  <a:avLst/>
                </a:prstGeom>
                <a:blipFill>
                  <a:blip r:embed="rId4"/>
                  <a:stretch>
                    <a:fillRect t="-668" r="-887" b="-668"/>
                  </a:stretch>
                </a:blipFill>
                <a:ln>
                  <a:solidFill>
                    <a:schemeClr val="tx1">
                      <a:lumMod val="75000"/>
                      <a:lumOff val="25000"/>
                    </a:schemeClr>
                  </a:solidFill>
                </a:ln>
              </p:spPr>
              <p:txBody>
                <a:bodyPr/>
                <a:lstStyle/>
                <a:p>
                  <a:r>
                    <a:rPr lang="en-US">
                      <a:noFill/>
                    </a:rPr>
                    <a:t> </a:t>
                  </a:r>
                </a:p>
              </p:txBody>
            </p:sp>
          </mc:Fallback>
        </mc:AlternateContent>
      </p:grpSp>
      <p:grpSp>
        <p:nvGrpSpPr>
          <p:cNvPr id="66" name="Group 65">
            <a:extLst>
              <a:ext uri="{FF2B5EF4-FFF2-40B4-BE49-F238E27FC236}">
                <a16:creationId xmlns:a16="http://schemas.microsoft.com/office/drawing/2014/main" id="{627A2C83-899F-624E-B02D-CD0477803EF9}"/>
              </a:ext>
            </a:extLst>
          </p:cNvPr>
          <p:cNvGrpSpPr/>
          <p:nvPr/>
        </p:nvGrpSpPr>
        <p:grpSpPr>
          <a:xfrm>
            <a:off x="230545" y="24738470"/>
            <a:ext cx="12861545" cy="5285562"/>
            <a:chOff x="230555" y="3908889"/>
            <a:chExt cx="10938188" cy="5285562"/>
          </a:xfrm>
        </p:grpSpPr>
        <p:sp>
          <p:nvSpPr>
            <p:cNvPr id="67" name="Rectangle 66">
              <a:extLst>
                <a:ext uri="{FF2B5EF4-FFF2-40B4-BE49-F238E27FC236}">
                  <a16:creationId xmlns:a16="http://schemas.microsoft.com/office/drawing/2014/main" id="{424C228F-A1BD-8344-981E-389F3E56DBA1}"/>
                </a:ext>
              </a:extLst>
            </p:cNvPr>
            <p:cNvSpPr/>
            <p:nvPr/>
          </p:nvSpPr>
          <p:spPr>
            <a:xfrm>
              <a:off x="230555" y="3908889"/>
              <a:ext cx="10938188" cy="1151468"/>
            </a:xfrm>
            <a:prstGeom prst="rect">
              <a:avLst/>
            </a:prstGeom>
            <a:solidFill>
              <a:srgbClr val="EBEBEB"/>
            </a:solidFill>
            <a:ln>
              <a:solidFill>
                <a:schemeClr val="tx1">
                  <a:lumMod val="75000"/>
                  <a:lumOff val="25000"/>
                </a:schemeClr>
              </a:solidFill>
            </a:ln>
          </p:spPr>
          <p:txBody>
            <a:bodyPr wrap="square" anchor="ctr">
              <a:noAutofit/>
            </a:bodyPr>
            <a:lstStyle/>
            <a:p>
              <a:pPr indent="457200" algn="ctr"/>
              <a:r>
                <a:rPr lang="en-US" sz="6000" b="1" dirty="0">
                  <a:solidFill>
                    <a:srgbClr val="00622F"/>
                  </a:solidFill>
                  <a:latin typeface="Athelas" panose="02000503000000020003" pitchFamily="2" charset="77"/>
                  <a:ea typeface="Times New Roman" panose="02020603050405020304" pitchFamily="18" charset="0"/>
                </a:rPr>
                <a:t>References</a:t>
              </a:r>
            </a:p>
          </p:txBody>
        </p:sp>
        <p:sp>
          <p:nvSpPr>
            <p:cNvPr id="68" name="Rectangle 67">
              <a:extLst>
                <a:ext uri="{FF2B5EF4-FFF2-40B4-BE49-F238E27FC236}">
                  <a16:creationId xmlns:a16="http://schemas.microsoft.com/office/drawing/2014/main" id="{9C3BF6DB-036A-8B49-8966-8499D0549974}"/>
                </a:ext>
              </a:extLst>
            </p:cNvPr>
            <p:cNvSpPr/>
            <p:nvPr/>
          </p:nvSpPr>
          <p:spPr>
            <a:xfrm>
              <a:off x="230555" y="5060356"/>
              <a:ext cx="10938188" cy="4134095"/>
            </a:xfrm>
            <a:prstGeom prst="rect">
              <a:avLst/>
            </a:prstGeom>
            <a:solidFill>
              <a:schemeClr val="bg1"/>
            </a:solidFill>
            <a:ln>
              <a:solidFill>
                <a:schemeClr val="tx1">
                  <a:lumMod val="75000"/>
                  <a:lumOff val="25000"/>
                </a:schemeClr>
              </a:solidFill>
            </a:ln>
          </p:spPr>
          <p:txBody>
            <a:bodyPr wrap="square" anchor="t">
              <a:noAutofit/>
            </a:bodyPr>
            <a:lstStyle/>
            <a:p>
              <a:pPr marL="342900" lvl="0" indent="-342900">
                <a:buFont typeface="+mj-lt"/>
                <a:buAutoNum type="arabicPeriod"/>
              </a:pPr>
              <a:r>
                <a:rPr lang="en-US" sz="2400" dirty="0">
                  <a:latin typeface="Athelas" panose="02000503000000020003" pitchFamily="2" charset="77"/>
                </a:rPr>
                <a:t>2020 National Survey of Drug Use and Health. Substance Abuse and Mental Health Services Administration. </a:t>
              </a:r>
            </a:p>
            <a:p>
              <a:pPr marL="342900" lvl="0" indent="-342900">
                <a:buFont typeface="+mj-lt"/>
                <a:buAutoNum type="arabicPeriod"/>
              </a:pPr>
              <a:r>
                <a:rPr lang="en-US" sz="2400" dirty="0">
                  <a:latin typeface="Athelas" panose="02000503000000020003" pitchFamily="2" charset="77"/>
                </a:rPr>
                <a:t>National Institute of Alcohol Abuse and Alcoholism. NIAAA council approves definition of binge drinking. NIAAA Newsletter.2004;3.</a:t>
              </a:r>
            </a:p>
            <a:p>
              <a:pPr marL="342900" lvl="0" indent="-342900">
                <a:buFont typeface="+mj-lt"/>
                <a:buAutoNum type="arabicPeriod"/>
              </a:pPr>
              <a:r>
                <a:rPr lang="en-US" sz="2400" dirty="0">
                  <a:latin typeface="Athelas" panose="02000503000000020003" pitchFamily="2" charset="77"/>
                </a:rPr>
                <a:t>White A, </a:t>
              </a:r>
              <a:r>
                <a:rPr lang="en-US" sz="2400" dirty="0" err="1">
                  <a:latin typeface="Athelas" panose="02000503000000020003" pitchFamily="2" charset="77"/>
                </a:rPr>
                <a:t>Hingson</a:t>
              </a:r>
              <a:r>
                <a:rPr lang="en-US" sz="2400" dirty="0">
                  <a:latin typeface="Athelas" panose="02000503000000020003" pitchFamily="2" charset="77"/>
                </a:rPr>
                <a:t> R. The burden of alcohol use: excessive alcohol consumption and related consequences among college students. </a:t>
              </a:r>
              <a:r>
                <a:rPr lang="en-US" sz="2400" i="1" dirty="0">
                  <a:latin typeface="Athelas" panose="02000503000000020003" pitchFamily="2" charset="77"/>
                </a:rPr>
                <a:t>Alcohol Res</a:t>
              </a:r>
              <a:r>
                <a:rPr lang="en-US" sz="2400" dirty="0">
                  <a:latin typeface="Athelas" panose="02000503000000020003" pitchFamily="2" charset="77"/>
                </a:rPr>
                <a:t>. 2013;35(2):201-218.</a:t>
              </a:r>
            </a:p>
            <a:p>
              <a:pPr marL="342900" lvl="0" indent="-342900">
                <a:buFont typeface="+mj-lt"/>
                <a:buAutoNum type="arabicPeriod"/>
              </a:pPr>
              <a:r>
                <a:rPr lang="en-US" sz="2400" dirty="0">
                  <a:latin typeface="Athelas" panose="02000503000000020003" pitchFamily="2" charset="77"/>
                </a:rPr>
                <a:t>Hill EM, Lego JE. Examining the role of body esteem and sensation seeking in drunkorexia behaviors. </a:t>
              </a:r>
              <a:r>
                <a:rPr lang="en-US" sz="2400" i="1" dirty="0">
                  <a:latin typeface="Athelas" panose="02000503000000020003" pitchFamily="2" charset="77"/>
                </a:rPr>
                <a:t>Eat Weight </a:t>
              </a:r>
              <a:r>
                <a:rPr lang="en-US" sz="2400" i="1" dirty="0" err="1">
                  <a:latin typeface="Athelas" panose="02000503000000020003" pitchFamily="2" charset="77"/>
                </a:rPr>
                <a:t>Disord</a:t>
              </a:r>
              <a:r>
                <a:rPr lang="en-US" sz="2400" dirty="0">
                  <a:latin typeface="Athelas" panose="02000503000000020003" pitchFamily="2" charset="77"/>
                </a:rPr>
                <a:t>. 2020;25(6):1507-1513. </a:t>
              </a:r>
            </a:p>
            <a:p>
              <a:pPr marL="342900" indent="-342900">
                <a:buFont typeface="+mj-lt"/>
                <a:buAutoNum type="arabicPeriod"/>
              </a:pPr>
              <a:r>
                <a:rPr lang="en-US" sz="2400" dirty="0">
                  <a:latin typeface="Athelas" panose="02000503000000020003" pitchFamily="2" charset="77"/>
                </a:rPr>
                <a:t>Kwok A, </a:t>
              </a:r>
              <a:r>
                <a:rPr lang="en-US" sz="2400" dirty="0" err="1">
                  <a:latin typeface="Athelas" panose="02000503000000020003" pitchFamily="2" charset="77"/>
                </a:rPr>
                <a:t>Dordevic</a:t>
              </a:r>
              <a:r>
                <a:rPr lang="en-US" sz="2400" dirty="0">
                  <a:latin typeface="Athelas" panose="02000503000000020003" pitchFamily="2" charset="77"/>
                </a:rPr>
                <a:t> AL, Paton G, et al. Effect of alcohol consumption on food energy intake: a systematic review and meta-analysis. </a:t>
              </a:r>
              <a:r>
                <a:rPr lang="en-US" sz="2400" i="1" dirty="0">
                  <a:latin typeface="Athelas" panose="02000503000000020003" pitchFamily="2" charset="77"/>
                </a:rPr>
                <a:t>Br J </a:t>
              </a:r>
              <a:r>
                <a:rPr lang="en-US" sz="2400" i="1" dirty="0" err="1">
                  <a:latin typeface="Athelas" panose="02000503000000020003" pitchFamily="2" charset="77"/>
                </a:rPr>
                <a:t>Nutr</a:t>
              </a:r>
              <a:r>
                <a:rPr lang="en-US" sz="2400" i="1" dirty="0">
                  <a:latin typeface="Athelas" panose="02000503000000020003" pitchFamily="2" charset="77"/>
                </a:rPr>
                <a:t>.</a:t>
              </a:r>
              <a:r>
                <a:rPr lang="en-US" sz="2400" dirty="0">
                  <a:latin typeface="Athelas" panose="02000503000000020003" pitchFamily="2" charset="77"/>
                </a:rPr>
                <a:t> 2019;121:481-495.</a:t>
              </a:r>
            </a:p>
            <a:p>
              <a:pPr marL="342900" indent="-342900">
                <a:buFont typeface="+mj-lt"/>
                <a:buAutoNum type="arabicPeriod"/>
              </a:pPr>
              <a:r>
                <a:rPr lang="en-US" sz="2400" dirty="0">
                  <a:latin typeface="Athelas" panose="02000503000000020003" pitchFamily="2" charset="77"/>
                </a:rPr>
                <a:t>HEI Scores for Americans. USDA Food and Nutrition Service. 2019</a:t>
              </a:r>
            </a:p>
          </p:txBody>
        </p:sp>
      </p:grpSp>
      <mc:AlternateContent xmlns:mc="http://schemas.openxmlformats.org/markup-compatibility/2006" xmlns:a14="http://schemas.microsoft.com/office/drawing/2010/main">
        <mc:Choice Requires="a14">
          <p:graphicFrame>
            <p:nvGraphicFramePr>
              <p:cNvPr id="2" name="Table 2">
                <a:extLst>
                  <a:ext uri="{FF2B5EF4-FFF2-40B4-BE49-F238E27FC236}">
                    <a16:creationId xmlns:a16="http://schemas.microsoft.com/office/drawing/2014/main" id="{AC874F2A-44F0-F148-B9CA-ABF5536E4430}"/>
                  </a:ext>
                </a:extLst>
              </p:cNvPr>
              <p:cNvGraphicFramePr>
                <a:graphicFrameLocks noGrp="1"/>
              </p:cNvGraphicFramePr>
              <p:nvPr>
                <p:extLst>
                  <p:ext uri="{D42A27DB-BD31-4B8C-83A1-F6EECF244321}">
                    <p14:modId xmlns:p14="http://schemas.microsoft.com/office/powerpoint/2010/main" val="3016810793"/>
                  </p:ext>
                </p:extLst>
              </p:nvPr>
            </p:nvGraphicFramePr>
            <p:xfrm>
              <a:off x="230545" y="14979559"/>
              <a:ext cx="12861543" cy="9305422"/>
            </p:xfrm>
            <a:graphic>
              <a:graphicData uri="http://schemas.openxmlformats.org/drawingml/2006/table">
                <a:tbl>
                  <a:tblPr firstRow="1" bandRow="1">
                    <a:solidFill>
                      <a:schemeClr val="tx1"/>
                    </a:solidFill>
                    <a:tableStyleId>{5C22544A-7EE6-4342-B048-85BDC9FD1C3A}</a:tableStyleId>
                  </a:tblPr>
                  <a:tblGrid>
                    <a:gridCol w="2771070">
                      <a:extLst>
                        <a:ext uri="{9D8B030D-6E8A-4147-A177-3AD203B41FA5}">
                          <a16:colId xmlns:a16="http://schemas.microsoft.com/office/drawing/2014/main" val="445163304"/>
                        </a:ext>
                      </a:extLst>
                    </a:gridCol>
                    <a:gridCol w="2788869">
                      <a:extLst>
                        <a:ext uri="{9D8B030D-6E8A-4147-A177-3AD203B41FA5}">
                          <a16:colId xmlns:a16="http://schemas.microsoft.com/office/drawing/2014/main" val="1153945061"/>
                        </a:ext>
                      </a:extLst>
                    </a:gridCol>
                    <a:gridCol w="3751079">
                      <a:extLst>
                        <a:ext uri="{9D8B030D-6E8A-4147-A177-3AD203B41FA5}">
                          <a16:colId xmlns:a16="http://schemas.microsoft.com/office/drawing/2014/main" val="648312799"/>
                        </a:ext>
                      </a:extLst>
                    </a:gridCol>
                    <a:gridCol w="3550525">
                      <a:extLst>
                        <a:ext uri="{9D8B030D-6E8A-4147-A177-3AD203B41FA5}">
                          <a16:colId xmlns:a16="http://schemas.microsoft.com/office/drawing/2014/main" val="169062993"/>
                        </a:ext>
                      </a:extLst>
                    </a:gridCol>
                  </a:tblGrid>
                  <a:tr h="804675">
                    <a:tc gridSpan="4">
                      <a:txBody>
                        <a:bodyPr/>
                        <a:lstStyle/>
                        <a:p>
                          <a:pPr algn="ctr"/>
                          <a:r>
                            <a:rPr lang="en-US" sz="6000" dirty="0">
                              <a:latin typeface="Athelas" panose="02000503000000020003" pitchFamily="2" charset="77"/>
                            </a:rPr>
                            <a:t>Participant Characteristics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6A091"/>
                        </a:solidFill>
                      </a:tcPr>
                    </a:tc>
                    <a:tc hMerge="1">
                      <a:txBody>
                        <a:bodyPr/>
                        <a:lstStyle/>
                        <a:p>
                          <a:endParaRPr lang="en-US"/>
                        </a:p>
                      </a:txBody>
                      <a:tcPr>
                        <a:solidFill>
                          <a:srgbClr val="76A091"/>
                        </a:solidFill>
                      </a:tcPr>
                    </a:tc>
                    <a:tc hMerge="1">
                      <a:txBody>
                        <a:bodyPr/>
                        <a:lstStyle/>
                        <a:p>
                          <a:endParaRPr lang="en-US"/>
                        </a:p>
                      </a:txBody>
                      <a:tcPr>
                        <a:solidFill>
                          <a:srgbClr val="76A091"/>
                        </a:solidFill>
                      </a:tcPr>
                    </a:tc>
                    <a:tc hMerge="1">
                      <a:txBody>
                        <a:bodyPr/>
                        <a:lstStyle/>
                        <a:p>
                          <a:endParaRPr lang="en-US" dirty="0"/>
                        </a:p>
                      </a:txBody>
                      <a:tcPr>
                        <a:solidFill>
                          <a:srgbClr val="76A091"/>
                        </a:solidFill>
                      </a:tcPr>
                    </a:tc>
                    <a:extLst>
                      <a:ext uri="{0D108BD9-81ED-4DB2-BD59-A6C34878D82A}">
                        <a16:rowId xmlns:a16="http://schemas.microsoft.com/office/drawing/2014/main" val="831457727"/>
                      </a:ext>
                    </a:extLst>
                  </a:tr>
                  <a:tr h="1584687">
                    <a:tc>
                      <a:txBody>
                        <a:bodyPr/>
                        <a:lstStyle/>
                        <a:p>
                          <a:endParaRPr lang="en-US" sz="3200" b="0" i="0" dirty="0">
                            <a:latin typeface="Athelas" panose="02000503000000020003" pitchFamily="2" charset="77"/>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a:r>
                            <a:rPr lang="en-US" sz="3200" b="0" i="0" dirty="0">
                              <a:latin typeface="Athelas" panose="02000503000000020003" pitchFamily="2" charset="77"/>
                            </a:rPr>
                            <a:t>Non-Binge Drinking </a:t>
                          </a:r>
                        </a:p>
                        <a:p>
                          <a:pPr algn="ctr"/>
                          <a:r>
                            <a:rPr lang="en-US" sz="3200" b="0" i="0" dirty="0">
                              <a:latin typeface="Athelas" panose="02000503000000020003" pitchFamily="2" charset="77"/>
                            </a:rPr>
                            <a:t>0/30 days (</a:t>
                          </a:r>
                          <a:r>
                            <a:rPr lang="en-US" sz="3200" b="0" i="1" dirty="0">
                              <a:latin typeface="Athelas" panose="02000503000000020003" pitchFamily="2" charset="77"/>
                            </a:rPr>
                            <a:t>n=1,895)</a:t>
                          </a:r>
                          <a:endParaRPr lang="en-US" sz="3200" b="0" i="0" dirty="0">
                            <a:latin typeface="Athelas" panose="02000503000000020003" pitchFamily="2" charset="77"/>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a:r>
                            <a:rPr lang="en-US" sz="3200" b="0" i="0" dirty="0">
                              <a:latin typeface="Athelas" panose="02000503000000020003" pitchFamily="2" charset="77"/>
                            </a:rPr>
                            <a:t>Moderate Binge Drinking </a:t>
                          </a:r>
                        </a:p>
                        <a:p>
                          <a:pPr algn="ctr"/>
                          <a:r>
                            <a:rPr lang="en-US" sz="3200" b="0" i="0" dirty="0">
                              <a:latin typeface="Athelas" panose="02000503000000020003" pitchFamily="2" charset="77"/>
                            </a:rPr>
                            <a:t>1-5/30 days </a:t>
                          </a:r>
                        </a:p>
                        <a:p>
                          <a:pPr algn="ctr"/>
                          <a:r>
                            <a:rPr lang="en-US" sz="3200" b="0" i="1" dirty="0">
                              <a:latin typeface="Athelas" panose="02000503000000020003" pitchFamily="2" charset="77"/>
                            </a:rPr>
                            <a:t>(n=1,731)</a:t>
                          </a:r>
                          <a:endParaRPr lang="en-US" sz="3200" b="0" i="0" dirty="0">
                            <a:latin typeface="Athelas" panose="02000503000000020003" pitchFamily="2" charset="77"/>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a:r>
                            <a:rPr lang="en-US" sz="3200" b="0" i="0" dirty="0">
                              <a:latin typeface="Athelas" panose="02000503000000020003" pitchFamily="2" charset="77"/>
                            </a:rPr>
                            <a:t>Heavy Binge Drinking </a:t>
                          </a:r>
                          <a:endParaRPr lang="en-US" sz="3200" i="1" dirty="0">
                            <a:solidFill>
                              <a:srgbClr val="000000"/>
                            </a:solidFill>
                            <a:latin typeface="Cambria Math" panose="02040503050406030204" pitchFamily="18" charset="0"/>
                            <a:ea typeface="Cambria Math" panose="02040503050406030204" pitchFamily="18" charset="0"/>
                          </a:endParaRPr>
                        </a:p>
                        <a:p>
                          <a:pPr algn="ctr"/>
                          <a14:m>
                            <m:oMath xmlns:m="http://schemas.openxmlformats.org/officeDocument/2006/math">
                              <m:r>
                                <a:rPr lang="en-US" sz="3200" i="1" smtClean="0">
                                  <a:solidFill>
                                    <a:srgbClr val="000000"/>
                                  </a:solidFill>
                                  <a:latin typeface="Cambria Math" panose="02040503050406030204" pitchFamily="18" charset="0"/>
                                  <a:ea typeface="Cambria Math" panose="02040503050406030204" pitchFamily="18" charset="0"/>
                                </a:rPr>
                                <m:t>≥</m:t>
                              </m:r>
                            </m:oMath>
                          </a14:m>
                          <a:r>
                            <a:rPr lang="en-US" sz="3200" dirty="0">
                              <a:latin typeface="Athelas" panose="02000503000000020003" pitchFamily="2" charset="77"/>
                            </a:rPr>
                            <a:t>6/30 days</a:t>
                          </a:r>
                          <a:r>
                            <a:rPr lang="en-US" sz="3200" b="0" i="0" dirty="0">
                              <a:latin typeface="Athelas" panose="02000503000000020003" pitchFamily="2" charset="77"/>
                            </a:rPr>
                            <a:t> </a:t>
                          </a:r>
                        </a:p>
                        <a:p>
                          <a:pPr algn="ctr"/>
                          <a:r>
                            <a:rPr lang="en-US" sz="3200" b="0" i="1" dirty="0">
                              <a:latin typeface="Athelas" panose="02000503000000020003" pitchFamily="2" charset="77"/>
                            </a:rPr>
                            <a:t>(n=893)</a:t>
                          </a:r>
                          <a:endParaRPr lang="en-US" sz="3200" b="0" i="0" dirty="0">
                            <a:latin typeface="Athelas" panose="02000503000000020003" pitchFamily="2" charset="77"/>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extLst>
                      <a:ext uri="{0D108BD9-81ED-4DB2-BD59-A6C34878D82A}">
                        <a16:rowId xmlns:a16="http://schemas.microsoft.com/office/drawing/2014/main" val="3943394849"/>
                      </a:ext>
                    </a:extLst>
                  </a:tr>
                  <a:tr h="536712">
                    <a:tc>
                      <a:txBody>
                        <a:bodyPr/>
                        <a:lstStyle/>
                        <a:p>
                          <a:pPr algn="l"/>
                          <a:r>
                            <a:rPr lang="en-US" sz="3200" b="0" i="0" dirty="0">
                              <a:latin typeface="Athelas" panose="02000503000000020003" pitchFamily="2" charset="77"/>
                            </a:rPr>
                            <a:t>Male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530 (35.1%)</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566 (37.4%)</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416 (27.5%)</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1821336"/>
                      </a:ext>
                    </a:extLst>
                  </a:tr>
                  <a:tr h="536712">
                    <a:tc>
                      <a:txBody>
                        <a:bodyPr/>
                        <a:lstStyle/>
                        <a:p>
                          <a:pPr algn="l"/>
                          <a:r>
                            <a:rPr lang="en-US" sz="3200" b="0" i="0" dirty="0">
                              <a:latin typeface="Athelas" panose="02000503000000020003" pitchFamily="2" charset="77"/>
                            </a:rPr>
                            <a:t>Female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solidFill>
                          <a:srgbClr val="EBEBEB"/>
                        </a:solidFill>
                      </a:tcPr>
                    </a:tc>
                    <a:tc>
                      <a:txBody>
                        <a:bodyPr/>
                        <a:lstStyle/>
                        <a:p>
                          <a:pPr algn="ctr" fontAlgn="b"/>
                          <a:r>
                            <a:rPr lang="en-US" sz="3200" b="0" i="0" u="none" strike="noStrike" dirty="0">
                              <a:solidFill>
                                <a:srgbClr val="000000"/>
                              </a:solidFill>
                              <a:effectLst/>
                              <a:latin typeface="Athelas" panose="02000503000000020003" pitchFamily="2" charset="77"/>
                            </a:rPr>
                            <a:t>1365 (45.4%)</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fontAlgn="b"/>
                          <a:r>
                            <a:rPr lang="en-US" sz="3200" b="0" i="0" u="none" strike="noStrike" dirty="0">
                              <a:solidFill>
                                <a:srgbClr val="000000"/>
                              </a:solidFill>
                              <a:effectLst/>
                              <a:latin typeface="Athelas" panose="02000503000000020003" pitchFamily="2" charset="77"/>
                            </a:rPr>
                            <a:t>1165 (38.7%)</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fontAlgn="b"/>
                          <a:r>
                            <a:rPr lang="en-US" sz="3200" b="0" i="0" u="none" strike="noStrike" dirty="0">
                              <a:solidFill>
                                <a:srgbClr val="000000"/>
                              </a:solidFill>
                              <a:effectLst/>
                              <a:latin typeface="Athelas" panose="02000503000000020003" pitchFamily="2" charset="77"/>
                            </a:rPr>
                            <a:t>477 (15.9%)</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extLst>
                      <a:ext uri="{0D108BD9-81ED-4DB2-BD59-A6C34878D82A}">
                        <a16:rowId xmlns:a16="http://schemas.microsoft.com/office/drawing/2014/main" val="3072934388"/>
                      </a:ext>
                    </a:extLst>
                  </a:tr>
                  <a:tr h="812231">
                    <a:tc>
                      <a:txBody>
                        <a:bodyPr/>
                        <a:lstStyle/>
                        <a:p>
                          <a:r>
                            <a:rPr lang="en-US" sz="3200" b="0" i="0" dirty="0">
                              <a:latin typeface="Athelas" panose="02000503000000020003" pitchFamily="2" charset="77"/>
                            </a:rPr>
                            <a:t>BMI (kg/m</a:t>
                          </a:r>
                          <a:r>
                            <a:rPr lang="en-US" sz="3200" b="0" i="0" baseline="30000" dirty="0">
                              <a:latin typeface="Athelas" panose="02000503000000020003" pitchFamily="2" charset="77"/>
                            </a:rPr>
                            <a:t>2</a:t>
                          </a:r>
                          <a:r>
                            <a:rPr lang="en-US" sz="3200" b="0" i="0" dirty="0">
                              <a:latin typeface="Athelas" panose="02000503000000020003" pitchFamily="2" charset="77"/>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23.29±.09</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23.43±.09</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23.91±.12</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14686385"/>
                      </a:ext>
                    </a:extLst>
                  </a:tr>
                  <a:tr h="812231">
                    <a:tc>
                      <a:txBody>
                        <a:bodyPr/>
                        <a:lstStyle/>
                        <a:p>
                          <a:r>
                            <a:rPr lang="en-US" sz="3200" b="0" i="0" dirty="0">
                              <a:latin typeface="Athelas" panose="02000503000000020003" pitchFamily="2" charset="77"/>
                            </a:rPr>
                            <a:t>Age (years)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solidFill>
                          <a:srgbClr val="EBEBEB"/>
                        </a:solidFill>
                      </a:tcPr>
                    </a:tc>
                    <a:tc>
                      <a:txBody>
                        <a:bodyPr/>
                        <a:lstStyle/>
                        <a:p>
                          <a:pPr algn="ctr" fontAlgn="b"/>
                          <a:r>
                            <a:rPr lang="en-US" sz="3200" b="0" i="0" u="none" strike="noStrike" dirty="0">
                              <a:solidFill>
                                <a:srgbClr val="000000"/>
                              </a:solidFill>
                              <a:effectLst/>
                              <a:latin typeface="Athelas" panose="02000503000000020003" pitchFamily="2" charset="77"/>
                            </a:rPr>
                            <a:t>18.8±.03</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fontAlgn="b"/>
                          <a:r>
                            <a:rPr lang="en-US" sz="3200" b="0" i="0" u="none" strike="noStrike" dirty="0">
                              <a:solidFill>
                                <a:srgbClr val="000000"/>
                              </a:solidFill>
                              <a:effectLst/>
                              <a:latin typeface="Athelas" panose="02000503000000020003" pitchFamily="2" charset="77"/>
                            </a:rPr>
                            <a:t>19.0±.03</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fontAlgn="b"/>
                          <a:r>
                            <a:rPr lang="en-US" sz="3200" b="0" i="0" u="none" strike="noStrike" dirty="0">
                              <a:solidFill>
                                <a:srgbClr val="000000"/>
                              </a:solidFill>
                              <a:effectLst/>
                              <a:latin typeface="Athelas" panose="02000503000000020003" pitchFamily="2" charset="77"/>
                            </a:rPr>
                            <a:t>18.9±.04</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extLst>
                      <a:ext uri="{0D108BD9-81ED-4DB2-BD59-A6C34878D82A}">
                        <a16:rowId xmlns:a16="http://schemas.microsoft.com/office/drawing/2014/main" val="2011556762"/>
                      </a:ext>
                    </a:extLst>
                  </a:tr>
                  <a:tr h="532089">
                    <a:tc>
                      <a:txBody>
                        <a:bodyPr/>
                        <a:lstStyle/>
                        <a:p>
                          <a:r>
                            <a:rPr lang="en-US" sz="3200" b="0" i="0" dirty="0">
                              <a:latin typeface="Athelas" panose="02000503000000020003" pitchFamily="2" charset="77"/>
                            </a:rPr>
                            <a:t>Class Standing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solidFill>
                          <a:schemeClr val="bg1"/>
                        </a:solidFill>
                      </a:tcPr>
                    </a:tc>
                    <a:tc>
                      <a:txBody>
                        <a:bodyPr/>
                        <a:lstStyle/>
                        <a:p>
                          <a:pPr algn="ctr"/>
                          <a:endParaRPr lang="en-US" sz="3200" b="0" i="0" dirty="0">
                            <a:latin typeface="Athelas" panose="02000503000000020003" pitchFamily="2" charset="77"/>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endParaRPr lang="en-US" sz="3200" b="0" i="0" dirty="0">
                            <a:latin typeface="Athelas" panose="02000503000000020003" pitchFamily="2" charset="77"/>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endParaRPr lang="en-US" sz="3200" b="0" i="0" dirty="0">
                            <a:latin typeface="Athelas" panose="02000503000000020003" pitchFamily="2" charset="77"/>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942624036"/>
                      </a:ext>
                    </a:extLst>
                  </a:tr>
                  <a:tr h="489923">
                    <a:tc>
                      <a:txBody>
                        <a:bodyPr/>
                        <a:lstStyle/>
                        <a:p>
                          <a:pPr algn="l"/>
                          <a:r>
                            <a:rPr lang="en-US" sz="3200" b="0" i="0" dirty="0">
                              <a:latin typeface="Athelas" panose="02000503000000020003" pitchFamily="2" charset="77"/>
                            </a:rPr>
                            <a:t>      First year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1164 (57.8%)</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3200" b="0" i="0" u="none" strike="noStrike">
                              <a:solidFill>
                                <a:srgbClr val="000000"/>
                              </a:solidFill>
                              <a:effectLst/>
                              <a:latin typeface="Athelas" panose="02000503000000020003" pitchFamily="2" charset="77"/>
                            </a:rPr>
                            <a:t>939 (50.6%)</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470 (48.9%)</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01449159"/>
                      </a:ext>
                    </a:extLst>
                  </a:tr>
                  <a:tr h="557106">
                    <a:tc>
                      <a:txBody>
                        <a:bodyPr/>
                        <a:lstStyle/>
                        <a:p>
                          <a:pPr algn="l"/>
                          <a:r>
                            <a:rPr lang="en-US" sz="3200" b="0" i="0" dirty="0">
                              <a:latin typeface="Athelas" panose="02000503000000020003" pitchFamily="2" charset="77"/>
                            </a:rPr>
                            <a:t>      Sophomore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601 (</a:t>
                          </a:r>
                          <a:r>
                            <a:rPr lang="en-US" sz="3200" b="0" i="0" u="none" strike="noStrike">
                              <a:solidFill>
                                <a:srgbClr val="000000"/>
                              </a:solidFill>
                              <a:effectLst/>
                              <a:latin typeface="Athelas" panose="02000503000000020003" pitchFamily="2" charset="77"/>
                            </a:rPr>
                            <a:t>29.8%)</a:t>
                          </a:r>
                          <a:endParaRPr lang="en-US" sz="3200" b="0" i="0" u="none" strike="noStrike" dirty="0">
                            <a:solidFill>
                              <a:srgbClr val="000000"/>
                            </a:solidFill>
                            <a:effectLst/>
                            <a:latin typeface="Athelas" panose="02000503000000020003" pitchFamily="2" charset="77"/>
                          </a:endParaRP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607 (32.7%)</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327 (34.0%)</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70461327"/>
                      </a:ext>
                    </a:extLst>
                  </a:tr>
                  <a:tr h="360121">
                    <a:tc>
                      <a:txBody>
                        <a:bodyPr/>
                        <a:lstStyle/>
                        <a:p>
                          <a:pPr algn="l"/>
                          <a:r>
                            <a:rPr lang="en-US" sz="3200" b="0" i="0" dirty="0">
                              <a:latin typeface="Athelas" panose="02000503000000020003" pitchFamily="2" charset="77"/>
                            </a:rPr>
                            <a:t>      Junior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168 (8.3%)%</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191 (10.3%)</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96 (10.0%)</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9200762"/>
                      </a:ext>
                    </a:extLst>
                  </a:tr>
                  <a:tr h="499458">
                    <a:tc>
                      <a:txBody>
                        <a:bodyPr/>
                        <a:lstStyle/>
                        <a:p>
                          <a:pPr algn="l"/>
                          <a:r>
                            <a:rPr lang="en-US" sz="3200" b="0" i="0" dirty="0">
                              <a:latin typeface="Athelas" panose="02000503000000020003" pitchFamily="2" charset="77"/>
                            </a:rPr>
                            <a:t>      Senior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69 (3.4%) </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97 (5.2%)</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67 (7.0%)</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37176251"/>
                      </a:ext>
                    </a:extLst>
                  </a:tr>
                  <a:tr h="536712">
                    <a:tc>
                      <a:txBody>
                        <a:bodyPr/>
                        <a:lstStyle/>
                        <a:p>
                          <a:pPr algn="l"/>
                          <a:r>
                            <a:rPr lang="en-US" sz="3200" b="0" i="0" dirty="0">
                              <a:latin typeface="Athelas" panose="02000503000000020003" pitchFamily="2" charset="77"/>
                            </a:rPr>
                            <a:t>      Other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12 (0.6%)</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21 (1.1%)</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2 (0.2%)</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42025554"/>
                      </a:ext>
                    </a:extLst>
                  </a:tr>
                </a:tbl>
              </a:graphicData>
            </a:graphic>
          </p:graphicFrame>
        </mc:Choice>
        <mc:Fallback xmlns="">
          <p:graphicFrame>
            <p:nvGraphicFramePr>
              <p:cNvPr id="2" name="Table 2">
                <a:extLst>
                  <a:ext uri="{FF2B5EF4-FFF2-40B4-BE49-F238E27FC236}">
                    <a16:creationId xmlns:a16="http://schemas.microsoft.com/office/drawing/2014/main" id="{AC874F2A-44F0-F148-B9CA-ABF5536E4430}"/>
                  </a:ext>
                </a:extLst>
              </p:cNvPr>
              <p:cNvGraphicFramePr>
                <a:graphicFrameLocks noGrp="1"/>
              </p:cNvGraphicFramePr>
              <p:nvPr>
                <p:extLst>
                  <p:ext uri="{D42A27DB-BD31-4B8C-83A1-F6EECF244321}">
                    <p14:modId xmlns:p14="http://schemas.microsoft.com/office/powerpoint/2010/main" val="3016810793"/>
                  </p:ext>
                </p:extLst>
              </p:nvPr>
            </p:nvGraphicFramePr>
            <p:xfrm>
              <a:off x="230545" y="14979559"/>
              <a:ext cx="12861543" cy="9305422"/>
            </p:xfrm>
            <a:graphic>
              <a:graphicData uri="http://schemas.openxmlformats.org/drawingml/2006/table">
                <a:tbl>
                  <a:tblPr firstRow="1" bandRow="1">
                    <a:solidFill>
                      <a:schemeClr val="tx1"/>
                    </a:solidFill>
                    <a:tableStyleId>{5C22544A-7EE6-4342-B048-85BDC9FD1C3A}</a:tableStyleId>
                  </a:tblPr>
                  <a:tblGrid>
                    <a:gridCol w="2771070">
                      <a:extLst>
                        <a:ext uri="{9D8B030D-6E8A-4147-A177-3AD203B41FA5}">
                          <a16:colId xmlns:a16="http://schemas.microsoft.com/office/drawing/2014/main" val="445163304"/>
                        </a:ext>
                      </a:extLst>
                    </a:gridCol>
                    <a:gridCol w="2788869">
                      <a:extLst>
                        <a:ext uri="{9D8B030D-6E8A-4147-A177-3AD203B41FA5}">
                          <a16:colId xmlns:a16="http://schemas.microsoft.com/office/drawing/2014/main" val="1153945061"/>
                        </a:ext>
                      </a:extLst>
                    </a:gridCol>
                    <a:gridCol w="3751079">
                      <a:extLst>
                        <a:ext uri="{9D8B030D-6E8A-4147-A177-3AD203B41FA5}">
                          <a16:colId xmlns:a16="http://schemas.microsoft.com/office/drawing/2014/main" val="648312799"/>
                        </a:ext>
                      </a:extLst>
                    </a:gridCol>
                    <a:gridCol w="3550525">
                      <a:extLst>
                        <a:ext uri="{9D8B030D-6E8A-4147-A177-3AD203B41FA5}">
                          <a16:colId xmlns:a16="http://schemas.microsoft.com/office/drawing/2014/main" val="169062993"/>
                        </a:ext>
                      </a:extLst>
                    </a:gridCol>
                  </a:tblGrid>
                  <a:tr h="1005840">
                    <a:tc gridSpan="4">
                      <a:txBody>
                        <a:bodyPr/>
                        <a:lstStyle/>
                        <a:p>
                          <a:pPr algn="ctr"/>
                          <a:r>
                            <a:rPr lang="en-US" sz="6000" dirty="0">
                              <a:latin typeface="Athelas" panose="02000503000000020003" pitchFamily="2" charset="77"/>
                            </a:rPr>
                            <a:t>Participant Characteristics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6A091"/>
                        </a:solidFill>
                      </a:tcPr>
                    </a:tc>
                    <a:tc hMerge="1">
                      <a:txBody>
                        <a:bodyPr/>
                        <a:lstStyle/>
                        <a:p>
                          <a:endParaRPr lang="en-US"/>
                        </a:p>
                      </a:txBody>
                      <a:tcPr>
                        <a:solidFill>
                          <a:srgbClr val="76A091"/>
                        </a:solidFill>
                      </a:tcPr>
                    </a:tc>
                    <a:tc hMerge="1">
                      <a:txBody>
                        <a:bodyPr/>
                        <a:lstStyle/>
                        <a:p>
                          <a:endParaRPr lang="en-US"/>
                        </a:p>
                      </a:txBody>
                      <a:tcPr>
                        <a:solidFill>
                          <a:srgbClr val="76A091"/>
                        </a:solidFill>
                      </a:tcPr>
                    </a:tc>
                    <a:tc hMerge="1">
                      <a:txBody>
                        <a:bodyPr/>
                        <a:lstStyle/>
                        <a:p>
                          <a:endParaRPr lang="en-US" dirty="0"/>
                        </a:p>
                      </a:txBody>
                      <a:tcPr>
                        <a:solidFill>
                          <a:srgbClr val="76A091"/>
                        </a:solidFill>
                      </a:tcPr>
                    </a:tc>
                    <a:extLst>
                      <a:ext uri="{0D108BD9-81ED-4DB2-BD59-A6C34878D82A}">
                        <a16:rowId xmlns:a16="http://schemas.microsoft.com/office/drawing/2014/main" val="831457727"/>
                      </a:ext>
                    </a:extLst>
                  </a:tr>
                  <a:tr h="2042160">
                    <a:tc>
                      <a:txBody>
                        <a:bodyPr/>
                        <a:lstStyle/>
                        <a:p>
                          <a:endParaRPr lang="en-US" sz="3200" b="0" i="0" dirty="0">
                            <a:latin typeface="Athelas" panose="02000503000000020003" pitchFamily="2" charset="77"/>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a:r>
                            <a:rPr lang="en-US" sz="3200" b="0" i="0" dirty="0">
                              <a:latin typeface="Athelas" panose="02000503000000020003" pitchFamily="2" charset="77"/>
                            </a:rPr>
                            <a:t>Non-Binge Drinking </a:t>
                          </a:r>
                        </a:p>
                        <a:p>
                          <a:pPr algn="ctr"/>
                          <a:r>
                            <a:rPr lang="en-US" sz="3200" b="0" i="0" dirty="0">
                              <a:latin typeface="Athelas" panose="02000503000000020003" pitchFamily="2" charset="77"/>
                            </a:rPr>
                            <a:t>0/30 days (</a:t>
                          </a:r>
                          <a:r>
                            <a:rPr lang="en-US" sz="3200" b="0" i="1" dirty="0">
                              <a:latin typeface="Athelas" panose="02000503000000020003" pitchFamily="2" charset="77"/>
                            </a:rPr>
                            <a:t>n=1,895)</a:t>
                          </a:r>
                          <a:endParaRPr lang="en-US" sz="3200" b="0" i="0" dirty="0">
                            <a:latin typeface="Athelas" panose="02000503000000020003" pitchFamily="2" charset="77"/>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a:r>
                            <a:rPr lang="en-US" sz="3200" b="0" i="0" dirty="0">
                              <a:latin typeface="Athelas" panose="02000503000000020003" pitchFamily="2" charset="77"/>
                            </a:rPr>
                            <a:t>Moderate Binge Drinking </a:t>
                          </a:r>
                        </a:p>
                        <a:p>
                          <a:pPr algn="ctr"/>
                          <a:r>
                            <a:rPr lang="en-US" sz="3200" b="0" i="0" dirty="0">
                              <a:latin typeface="Athelas" panose="02000503000000020003" pitchFamily="2" charset="77"/>
                            </a:rPr>
                            <a:t>1-5/30 days </a:t>
                          </a:r>
                        </a:p>
                        <a:p>
                          <a:pPr algn="ctr"/>
                          <a:r>
                            <a:rPr lang="en-US" sz="3200" b="0" i="1" dirty="0">
                              <a:latin typeface="Athelas" panose="02000503000000020003" pitchFamily="2" charset="77"/>
                            </a:rPr>
                            <a:t>(n=1,731)</a:t>
                          </a:r>
                          <a:endParaRPr lang="en-US" sz="3200" b="0" i="0" dirty="0">
                            <a:latin typeface="Athelas" panose="02000503000000020003" pitchFamily="2" charset="77"/>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endParaRPr lang="en-US"/>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62143" t="-58385" r="-357" b="-318634"/>
                          </a:stretch>
                        </a:blipFill>
                      </a:tcPr>
                    </a:tc>
                    <a:extLst>
                      <a:ext uri="{0D108BD9-81ED-4DB2-BD59-A6C34878D82A}">
                        <a16:rowId xmlns:a16="http://schemas.microsoft.com/office/drawing/2014/main" val="3943394849"/>
                      </a:ext>
                    </a:extLst>
                  </a:tr>
                  <a:tr h="579120">
                    <a:tc>
                      <a:txBody>
                        <a:bodyPr/>
                        <a:lstStyle/>
                        <a:p>
                          <a:pPr algn="l"/>
                          <a:r>
                            <a:rPr lang="en-US" sz="3200" b="0" i="0" dirty="0">
                              <a:latin typeface="Athelas" panose="02000503000000020003" pitchFamily="2" charset="77"/>
                            </a:rPr>
                            <a:t>Male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530 (35.1%)</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566 (37.4%)</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416 (27.5%)</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1821336"/>
                      </a:ext>
                    </a:extLst>
                  </a:tr>
                  <a:tr h="579120">
                    <a:tc>
                      <a:txBody>
                        <a:bodyPr/>
                        <a:lstStyle/>
                        <a:p>
                          <a:pPr algn="l"/>
                          <a:r>
                            <a:rPr lang="en-US" sz="3200" b="0" i="0" dirty="0">
                              <a:latin typeface="Athelas" panose="02000503000000020003" pitchFamily="2" charset="77"/>
                            </a:rPr>
                            <a:t>Female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solidFill>
                          <a:srgbClr val="EBEBEB"/>
                        </a:solidFill>
                      </a:tcPr>
                    </a:tc>
                    <a:tc>
                      <a:txBody>
                        <a:bodyPr/>
                        <a:lstStyle/>
                        <a:p>
                          <a:pPr algn="ctr" fontAlgn="b"/>
                          <a:r>
                            <a:rPr lang="en-US" sz="3200" b="0" i="0" u="none" strike="noStrike" dirty="0">
                              <a:solidFill>
                                <a:srgbClr val="000000"/>
                              </a:solidFill>
                              <a:effectLst/>
                              <a:latin typeface="Athelas" panose="02000503000000020003" pitchFamily="2" charset="77"/>
                            </a:rPr>
                            <a:t>1365 (45.4%)</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fontAlgn="b"/>
                          <a:r>
                            <a:rPr lang="en-US" sz="3200" b="0" i="0" u="none" strike="noStrike" dirty="0">
                              <a:solidFill>
                                <a:srgbClr val="000000"/>
                              </a:solidFill>
                              <a:effectLst/>
                              <a:latin typeface="Athelas" panose="02000503000000020003" pitchFamily="2" charset="77"/>
                            </a:rPr>
                            <a:t>1165 (38.7%)</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fontAlgn="b"/>
                          <a:r>
                            <a:rPr lang="en-US" sz="3200" b="0" i="0" u="none" strike="noStrike" dirty="0">
                              <a:solidFill>
                                <a:srgbClr val="000000"/>
                              </a:solidFill>
                              <a:effectLst/>
                              <a:latin typeface="Athelas" panose="02000503000000020003" pitchFamily="2" charset="77"/>
                            </a:rPr>
                            <a:t>477 (15.9%)</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extLst>
                      <a:ext uri="{0D108BD9-81ED-4DB2-BD59-A6C34878D82A}">
                        <a16:rowId xmlns:a16="http://schemas.microsoft.com/office/drawing/2014/main" val="3072934388"/>
                      </a:ext>
                    </a:extLst>
                  </a:tr>
                  <a:tr h="812231">
                    <a:tc>
                      <a:txBody>
                        <a:bodyPr/>
                        <a:lstStyle/>
                        <a:p>
                          <a:r>
                            <a:rPr lang="en-US" sz="3200" b="0" i="0" dirty="0">
                              <a:latin typeface="Athelas" panose="02000503000000020003" pitchFamily="2" charset="77"/>
                            </a:rPr>
                            <a:t>BMI (kg/m</a:t>
                          </a:r>
                          <a:r>
                            <a:rPr lang="en-US" sz="3200" b="0" i="0" baseline="30000" dirty="0">
                              <a:latin typeface="Athelas" panose="02000503000000020003" pitchFamily="2" charset="77"/>
                            </a:rPr>
                            <a:t>2</a:t>
                          </a:r>
                          <a:r>
                            <a:rPr lang="en-US" sz="3200" b="0" i="0" dirty="0">
                              <a:latin typeface="Athelas" panose="02000503000000020003" pitchFamily="2" charset="77"/>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23.29±.09</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23.43±.09</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23.91±.12</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14686385"/>
                      </a:ext>
                    </a:extLst>
                  </a:tr>
                  <a:tr h="812231">
                    <a:tc>
                      <a:txBody>
                        <a:bodyPr/>
                        <a:lstStyle/>
                        <a:p>
                          <a:r>
                            <a:rPr lang="en-US" sz="3200" b="0" i="0" dirty="0">
                              <a:latin typeface="Athelas" panose="02000503000000020003" pitchFamily="2" charset="77"/>
                            </a:rPr>
                            <a:t>Age (years)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solidFill>
                          <a:srgbClr val="EBEBEB"/>
                        </a:solidFill>
                      </a:tcPr>
                    </a:tc>
                    <a:tc>
                      <a:txBody>
                        <a:bodyPr/>
                        <a:lstStyle/>
                        <a:p>
                          <a:pPr algn="ctr" fontAlgn="b"/>
                          <a:r>
                            <a:rPr lang="en-US" sz="3200" b="0" i="0" u="none" strike="noStrike" dirty="0">
                              <a:solidFill>
                                <a:srgbClr val="000000"/>
                              </a:solidFill>
                              <a:effectLst/>
                              <a:latin typeface="Athelas" panose="02000503000000020003" pitchFamily="2" charset="77"/>
                            </a:rPr>
                            <a:t>18.8±.03</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fontAlgn="b"/>
                          <a:r>
                            <a:rPr lang="en-US" sz="3200" b="0" i="0" u="none" strike="noStrike" dirty="0">
                              <a:solidFill>
                                <a:srgbClr val="000000"/>
                              </a:solidFill>
                              <a:effectLst/>
                              <a:latin typeface="Athelas" panose="02000503000000020003" pitchFamily="2" charset="77"/>
                            </a:rPr>
                            <a:t>19.0±.03</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fontAlgn="b"/>
                          <a:r>
                            <a:rPr lang="en-US" sz="3200" b="0" i="0" u="none" strike="noStrike" dirty="0">
                              <a:solidFill>
                                <a:srgbClr val="000000"/>
                              </a:solidFill>
                              <a:effectLst/>
                              <a:latin typeface="Athelas" panose="02000503000000020003" pitchFamily="2" charset="77"/>
                            </a:rPr>
                            <a:t>18.9±.04</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extLst>
                      <a:ext uri="{0D108BD9-81ED-4DB2-BD59-A6C34878D82A}">
                        <a16:rowId xmlns:a16="http://schemas.microsoft.com/office/drawing/2014/main" val="2011556762"/>
                      </a:ext>
                    </a:extLst>
                  </a:tr>
                  <a:tr h="579120">
                    <a:tc>
                      <a:txBody>
                        <a:bodyPr/>
                        <a:lstStyle/>
                        <a:p>
                          <a:r>
                            <a:rPr lang="en-US" sz="3200" b="0" i="0" dirty="0">
                              <a:latin typeface="Athelas" panose="02000503000000020003" pitchFamily="2" charset="77"/>
                            </a:rPr>
                            <a:t>Class Standing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solidFill>
                          <a:schemeClr val="bg1"/>
                        </a:solidFill>
                      </a:tcPr>
                    </a:tc>
                    <a:tc>
                      <a:txBody>
                        <a:bodyPr/>
                        <a:lstStyle/>
                        <a:p>
                          <a:pPr algn="ctr"/>
                          <a:endParaRPr lang="en-US" sz="3200" b="0" i="0" dirty="0">
                            <a:latin typeface="Athelas" panose="02000503000000020003" pitchFamily="2" charset="77"/>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endParaRPr lang="en-US" sz="3200" b="0" i="0" dirty="0">
                            <a:latin typeface="Athelas" panose="02000503000000020003" pitchFamily="2" charset="77"/>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endParaRPr lang="en-US" sz="3200" b="0" i="0" dirty="0">
                            <a:latin typeface="Athelas" panose="02000503000000020003" pitchFamily="2" charset="77"/>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942624036"/>
                      </a:ext>
                    </a:extLst>
                  </a:tr>
                  <a:tr h="579120">
                    <a:tc>
                      <a:txBody>
                        <a:bodyPr/>
                        <a:lstStyle/>
                        <a:p>
                          <a:pPr algn="l"/>
                          <a:r>
                            <a:rPr lang="en-US" sz="3200" b="0" i="0" dirty="0">
                              <a:latin typeface="Athelas" panose="02000503000000020003" pitchFamily="2" charset="77"/>
                            </a:rPr>
                            <a:t>      First year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1164 (57.8%)</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3200" b="0" i="0" u="none" strike="noStrike">
                              <a:solidFill>
                                <a:srgbClr val="000000"/>
                              </a:solidFill>
                              <a:effectLst/>
                              <a:latin typeface="Athelas" panose="02000503000000020003" pitchFamily="2" charset="77"/>
                            </a:rPr>
                            <a:t>939 (50.6%)</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470 (48.9%)</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01449159"/>
                      </a:ext>
                    </a:extLst>
                  </a:tr>
                  <a:tr h="579120">
                    <a:tc>
                      <a:txBody>
                        <a:bodyPr/>
                        <a:lstStyle/>
                        <a:p>
                          <a:pPr algn="l"/>
                          <a:r>
                            <a:rPr lang="en-US" sz="3200" b="0" i="0" dirty="0">
                              <a:latin typeface="Athelas" panose="02000503000000020003" pitchFamily="2" charset="77"/>
                            </a:rPr>
                            <a:t>      Sophomore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601 (</a:t>
                          </a:r>
                          <a:r>
                            <a:rPr lang="en-US" sz="3200" b="0" i="0" u="none" strike="noStrike">
                              <a:solidFill>
                                <a:srgbClr val="000000"/>
                              </a:solidFill>
                              <a:effectLst/>
                              <a:latin typeface="Athelas" panose="02000503000000020003" pitchFamily="2" charset="77"/>
                            </a:rPr>
                            <a:t>29.8%)</a:t>
                          </a:r>
                          <a:endParaRPr lang="en-US" sz="3200" b="0" i="0" u="none" strike="noStrike" dirty="0">
                            <a:solidFill>
                              <a:srgbClr val="000000"/>
                            </a:solidFill>
                            <a:effectLst/>
                            <a:latin typeface="Athelas" panose="02000503000000020003" pitchFamily="2" charset="77"/>
                          </a:endParaRP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607 (32.7%)</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327 (34.0%)</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70461327"/>
                      </a:ext>
                    </a:extLst>
                  </a:tr>
                  <a:tr h="579120">
                    <a:tc>
                      <a:txBody>
                        <a:bodyPr/>
                        <a:lstStyle/>
                        <a:p>
                          <a:pPr algn="l"/>
                          <a:r>
                            <a:rPr lang="en-US" sz="3200" b="0" i="0" dirty="0">
                              <a:latin typeface="Athelas" panose="02000503000000020003" pitchFamily="2" charset="77"/>
                            </a:rPr>
                            <a:t>      Junior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168 (8.3%)%</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191 (10.3%)</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96 (10.0%)</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9200762"/>
                      </a:ext>
                    </a:extLst>
                  </a:tr>
                  <a:tr h="579120">
                    <a:tc>
                      <a:txBody>
                        <a:bodyPr/>
                        <a:lstStyle/>
                        <a:p>
                          <a:pPr algn="l"/>
                          <a:r>
                            <a:rPr lang="en-US" sz="3200" b="0" i="0" dirty="0">
                              <a:latin typeface="Athelas" panose="02000503000000020003" pitchFamily="2" charset="77"/>
                            </a:rPr>
                            <a:t>      Senior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69 (3.4%) </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97 (5.2%)</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67 (7.0%)</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37176251"/>
                      </a:ext>
                    </a:extLst>
                  </a:tr>
                  <a:tr h="579120">
                    <a:tc>
                      <a:txBody>
                        <a:bodyPr/>
                        <a:lstStyle/>
                        <a:p>
                          <a:pPr algn="l"/>
                          <a:r>
                            <a:rPr lang="en-US" sz="3200" b="0" i="0" dirty="0">
                              <a:latin typeface="Athelas" panose="02000503000000020003" pitchFamily="2" charset="77"/>
                            </a:rPr>
                            <a:t>      Other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12 (0.6%)</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21 (1.1%)</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2 (0.2%)</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42025554"/>
                      </a:ext>
                    </a:extLst>
                  </a:tr>
                </a:tbl>
              </a:graphicData>
            </a:graphic>
          </p:graphicFrame>
        </mc:Fallback>
      </mc:AlternateContent>
      <p:grpSp>
        <p:nvGrpSpPr>
          <p:cNvPr id="51" name="Group 50">
            <a:extLst>
              <a:ext uri="{FF2B5EF4-FFF2-40B4-BE49-F238E27FC236}">
                <a16:creationId xmlns:a16="http://schemas.microsoft.com/office/drawing/2014/main" id="{2E497CDE-1127-1D42-86D0-F0BC2C523D9D}"/>
              </a:ext>
            </a:extLst>
          </p:cNvPr>
          <p:cNvGrpSpPr/>
          <p:nvPr/>
        </p:nvGrpSpPr>
        <p:grpSpPr>
          <a:xfrm>
            <a:off x="13620756" y="17318185"/>
            <a:ext cx="12888715" cy="15084606"/>
            <a:chOff x="207446" y="3908886"/>
            <a:chExt cx="10961297" cy="15084606"/>
          </a:xfrm>
        </p:grpSpPr>
        <p:sp>
          <p:nvSpPr>
            <p:cNvPr id="52" name="Rectangle 51">
              <a:extLst>
                <a:ext uri="{FF2B5EF4-FFF2-40B4-BE49-F238E27FC236}">
                  <a16:creationId xmlns:a16="http://schemas.microsoft.com/office/drawing/2014/main" id="{51483E73-7A97-1244-B9B9-66EFC42B338E}"/>
                </a:ext>
              </a:extLst>
            </p:cNvPr>
            <p:cNvSpPr/>
            <p:nvPr/>
          </p:nvSpPr>
          <p:spPr>
            <a:xfrm>
              <a:off x="207446" y="3908886"/>
              <a:ext cx="10938188" cy="1151469"/>
            </a:xfrm>
            <a:prstGeom prst="rect">
              <a:avLst/>
            </a:prstGeom>
            <a:solidFill>
              <a:srgbClr val="EBEBEB"/>
            </a:solidFill>
            <a:ln>
              <a:solidFill>
                <a:schemeClr val="tx1">
                  <a:lumMod val="75000"/>
                  <a:lumOff val="25000"/>
                </a:schemeClr>
              </a:solidFill>
            </a:ln>
          </p:spPr>
          <p:txBody>
            <a:bodyPr wrap="square" anchor="ctr">
              <a:noAutofit/>
            </a:bodyPr>
            <a:lstStyle/>
            <a:p>
              <a:pPr indent="457200" algn="ctr"/>
              <a:r>
                <a:rPr lang="en-US" sz="6000" b="1" dirty="0">
                  <a:solidFill>
                    <a:srgbClr val="00622F"/>
                  </a:solidFill>
                  <a:latin typeface="Athelas" panose="02000503000000020003" pitchFamily="2" charset="77"/>
                  <a:ea typeface="Times New Roman" panose="02020603050405020304" pitchFamily="18" charset="0"/>
                </a:rPr>
                <a:t>Methods</a:t>
              </a:r>
            </a:p>
          </p:txBody>
        </p:sp>
        <mc:AlternateContent xmlns:mc="http://schemas.openxmlformats.org/markup-compatibility/2006" xmlns:a14="http://schemas.microsoft.com/office/drawing/2010/main">
          <mc:Choice Requires="a14">
            <p:sp>
              <p:nvSpPr>
                <p:cNvPr id="53" name="Rectangle 52">
                  <a:extLst>
                    <a:ext uri="{FF2B5EF4-FFF2-40B4-BE49-F238E27FC236}">
                      <a16:creationId xmlns:a16="http://schemas.microsoft.com/office/drawing/2014/main" id="{5919B2A4-AE67-8C42-92BC-1F653B216BFD}"/>
                    </a:ext>
                  </a:extLst>
                </p:cNvPr>
                <p:cNvSpPr/>
                <p:nvPr/>
              </p:nvSpPr>
              <p:spPr>
                <a:xfrm>
                  <a:off x="230555" y="5060354"/>
                  <a:ext cx="10938188" cy="13933138"/>
                </a:xfrm>
                <a:prstGeom prst="rect">
                  <a:avLst/>
                </a:prstGeom>
                <a:solidFill>
                  <a:schemeClr val="bg1"/>
                </a:solidFill>
                <a:ln>
                  <a:solidFill>
                    <a:schemeClr val="tx1">
                      <a:lumMod val="75000"/>
                      <a:lumOff val="25000"/>
                    </a:schemeClr>
                  </a:solidFill>
                </a:ln>
              </p:spPr>
              <p:txBody>
                <a:bodyPr wrap="square" anchor="t">
                  <a:noAutofit/>
                </a:bodyPr>
                <a:lstStyle/>
                <a:p>
                  <a:r>
                    <a:rPr lang="en-US" sz="3200" dirty="0">
                      <a:solidFill>
                        <a:schemeClr val="tx1">
                          <a:lumMod val="85000"/>
                          <a:lumOff val="15000"/>
                        </a:schemeClr>
                      </a:solidFill>
                      <a:latin typeface="Athelas" panose="02000503000000020003" pitchFamily="2" charset="77"/>
                    </a:rPr>
                    <a:t>Data were collected between 2012-2021 from the College Health and Nutrition Assessment Survey (CHANAS); an ongoing, cross-sectional study at the University of New Hampshire. Participants are enrolled through an introductory nutrition course and informed consent is provided (UNH IRB #5524).</a:t>
                  </a:r>
                </a:p>
                <a:p>
                  <a:endParaRPr lang="en-US" sz="3200" dirty="0">
                    <a:solidFill>
                      <a:schemeClr val="tx1">
                        <a:lumMod val="85000"/>
                        <a:lumOff val="15000"/>
                      </a:schemeClr>
                    </a:solidFill>
                    <a:latin typeface="Athelas" panose="02000503000000020003" pitchFamily="2" charset="77"/>
                  </a:endParaRPr>
                </a:p>
                <a:p>
                  <a:r>
                    <a:rPr lang="en-US" sz="3200" u="sng" dirty="0">
                      <a:solidFill>
                        <a:schemeClr val="tx1">
                          <a:lumMod val="85000"/>
                          <a:lumOff val="15000"/>
                        </a:schemeClr>
                      </a:solidFill>
                      <a:latin typeface="Athelas" panose="02000503000000020003" pitchFamily="2" charset="77"/>
                      <a:ea typeface="Times New Roman" panose="02020603050405020304" pitchFamily="18" charset="0"/>
                    </a:rPr>
                    <a:t>Data Collection:</a:t>
                  </a:r>
                </a:p>
                <a:p>
                  <a:pPr marL="914400" lvl="1" indent="-457200">
                    <a:buFont typeface="Arial" panose="020B0604020202020204" pitchFamily="34" charset="0"/>
                    <a:buChar char="•"/>
                  </a:pPr>
                  <a:r>
                    <a:rPr lang="en-US" sz="3200" dirty="0">
                      <a:solidFill>
                        <a:schemeClr val="tx1">
                          <a:lumMod val="85000"/>
                          <a:lumOff val="15000"/>
                        </a:schemeClr>
                      </a:solidFill>
                      <a:latin typeface="Athelas" panose="02000503000000020003" pitchFamily="2" charset="77"/>
                      <a:ea typeface="Times New Roman" panose="02020603050405020304" pitchFamily="18" charset="0"/>
                    </a:rPr>
                    <a:t>Participants (n=5,419) answered binge drinking (# times/30 days) via an online self-administered questionnaire.</a:t>
                  </a:r>
                </a:p>
                <a:p>
                  <a:pPr marL="914400" lvl="1" indent="-457200">
                    <a:buFont typeface="Arial" panose="020B0604020202020204" pitchFamily="34" charset="0"/>
                    <a:buChar char="•"/>
                  </a:pPr>
                  <a:r>
                    <a:rPr lang="en-US" sz="3200" dirty="0">
                      <a:latin typeface="Athelas" panose="02000503000000020003" pitchFamily="2" charset="77"/>
                    </a:rPr>
                    <a:t>Three-day food records were completed and analyzed using nutrient analysis software (Diet and Wellness+). Diet quality was assessed using a modified Healthy Eating Index (HEI); scoring was based upon HEI-2005, -2010, and -2015. </a:t>
                  </a:r>
                </a:p>
                <a:p>
                  <a:pPr marL="914400" lvl="1" indent="-457200">
                    <a:buFont typeface="Arial" panose="020B0604020202020204" pitchFamily="34" charset="0"/>
                    <a:buChar char="•"/>
                  </a:pPr>
                  <a:r>
                    <a:rPr lang="en-US" sz="3200" dirty="0">
                      <a:latin typeface="Athelas" panose="02000503000000020003" pitchFamily="2" charset="77"/>
                    </a:rPr>
                    <a:t>Perceived stress scores were assessed via online questionnaire using 10 item Cohen’s Perceived Stress Scale (0-40) and further categorized into low stress (0-13), moderate stress (14-26), and high stress (26-40). </a:t>
                  </a:r>
                </a:p>
                <a:p>
                  <a:pPr lvl="1"/>
                  <a:endParaRPr lang="en-US" sz="3200" u="sng" dirty="0">
                    <a:solidFill>
                      <a:schemeClr val="tx1">
                        <a:lumMod val="85000"/>
                        <a:lumOff val="15000"/>
                      </a:schemeClr>
                    </a:solidFill>
                    <a:latin typeface="Athelas" panose="02000503000000020003" pitchFamily="2" charset="77"/>
                    <a:ea typeface="Times New Roman" panose="02020603050405020304" pitchFamily="18" charset="0"/>
                  </a:endParaRPr>
                </a:p>
                <a:p>
                  <a:r>
                    <a:rPr lang="en-US" sz="3200" u="sng" dirty="0">
                      <a:solidFill>
                        <a:schemeClr val="tx1">
                          <a:lumMod val="85000"/>
                          <a:lumOff val="15000"/>
                        </a:schemeClr>
                      </a:solidFill>
                      <a:latin typeface="Athelas" panose="02000503000000020003" pitchFamily="2" charset="77"/>
                      <a:ea typeface="Times New Roman" panose="02020603050405020304" pitchFamily="18" charset="0"/>
                    </a:rPr>
                    <a:t>Data Management &amp; Analysis:</a:t>
                  </a:r>
                </a:p>
                <a:p>
                  <a:pPr marL="914400" lvl="1" indent="-457200">
                    <a:buFont typeface="Arial" panose="020B0604020202020204" pitchFamily="34" charset="0"/>
                    <a:buChar char="•"/>
                  </a:pPr>
                  <a:r>
                    <a:rPr lang="en-US" sz="3200" dirty="0">
                      <a:solidFill>
                        <a:schemeClr val="tx1">
                          <a:lumMod val="85000"/>
                          <a:lumOff val="15000"/>
                        </a:schemeClr>
                      </a:solidFill>
                      <a:latin typeface="Athelas" panose="02000503000000020003" pitchFamily="2" charset="77"/>
                      <a:ea typeface="Times New Roman" panose="02020603050405020304" pitchFamily="18" charset="0"/>
                    </a:rPr>
                    <a:t>Binge drinking was categorized into non-binge </a:t>
                  </a:r>
                  <a:r>
                    <a:rPr lang="en-US" sz="3200" dirty="0">
                      <a:latin typeface="Athelas" panose="02000503000000020003" pitchFamily="2" charset="77"/>
                    </a:rPr>
                    <a:t>drinkers (0 times/30 days), moderate binge drinkers (1-5 times/30 days), and heavy binge drinkers (</a:t>
                  </a:r>
                  <a14:m>
                    <m:oMath xmlns:m="http://schemas.openxmlformats.org/officeDocument/2006/math">
                      <m:r>
                        <a:rPr lang="en-US" sz="3200" i="1">
                          <a:solidFill>
                            <a:srgbClr val="000000"/>
                          </a:solidFill>
                          <a:latin typeface="Cambria Math" panose="02040503050406030204" pitchFamily="18" charset="0"/>
                          <a:ea typeface="Cambria Math" panose="02040503050406030204" pitchFamily="18" charset="0"/>
                        </a:rPr>
                        <m:t>≥</m:t>
                      </m:r>
                    </m:oMath>
                  </a14:m>
                  <a:r>
                    <a:rPr lang="en-US" sz="3200" dirty="0">
                      <a:latin typeface="Athelas" panose="02000503000000020003" pitchFamily="2" charset="77"/>
                    </a:rPr>
                    <a:t>6 times/30 days).</a:t>
                  </a:r>
                </a:p>
                <a:p>
                  <a:pPr marL="914400" lvl="1" indent="-457200">
                    <a:buFont typeface="Arial" panose="020B0604020202020204" pitchFamily="34" charset="0"/>
                    <a:buChar char="•"/>
                  </a:pPr>
                  <a:r>
                    <a:rPr lang="en-US" sz="3200" dirty="0">
                      <a:latin typeface="Athelas" panose="02000503000000020003" pitchFamily="2" charset="77"/>
                    </a:rPr>
                    <a:t>Descriptive statistics were used to assess demographics and are presented as means ± SE. </a:t>
                  </a:r>
                </a:p>
                <a:p>
                  <a:pPr marL="914400" lvl="1" indent="-457200">
                    <a:buFont typeface="Arial" panose="020B0604020202020204" pitchFamily="34" charset="0"/>
                    <a:buChar char="•"/>
                  </a:pPr>
                  <a:r>
                    <a:rPr lang="en-US" sz="3200" dirty="0">
                      <a:latin typeface="Athelas" panose="02000503000000020003" pitchFamily="2" charset="77"/>
                    </a:rPr>
                    <a:t>Differences in HEI scores according to binge drinking participation were evaluated using ANCOVA; gender, age, total perceived stress scores, and BMI served as covariates. </a:t>
                  </a:r>
                </a:p>
                <a:p>
                  <a:pPr marL="914400" lvl="1" indent="-457200">
                    <a:buFont typeface="Arial" panose="020B0604020202020204" pitchFamily="34" charset="0"/>
                    <a:buChar char="•"/>
                  </a:pPr>
                  <a:r>
                    <a:rPr lang="en-US" sz="3200" dirty="0">
                      <a:latin typeface="Athelas" panose="02000503000000020003" pitchFamily="2" charset="77"/>
                    </a:rPr>
                    <a:t>All statistical analyses were performed using SPSS v.27; significance defined as p&lt;0.05.</a:t>
                  </a:r>
                </a:p>
                <a:p>
                  <a:pPr marL="914400" lvl="1" indent="-457200">
                    <a:buFont typeface="Arial" panose="020B0604020202020204" pitchFamily="34" charset="0"/>
                    <a:buChar char="•"/>
                  </a:pPr>
                  <a:endParaRPr lang="en-US" sz="3200" dirty="0">
                    <a:solidFill>
                      <a:schemeClr val="tx1">
                        <a:lumMod val="85000"/>
                        <a:lumOff val="15000"/>
                      </a:schemeClr>
                    </a:solidFill>
                    <a:latin typeface="Athelas" panose="02000503000000020003" pitchFamily="2" charset="77"/>
                    <a:ea typeface="Times New Roman" panose="02020603050405020304" pitchFamily="18" charset="0"/>
                  </a:endParaRPr>
                </a:p>
              </p:txBody>
            </p:sp>
          </mc:Choice>
          <mc:Fallback xmlns="">
            <p:sp>
              <p:nvSpPr>
                <p:cNvPr id="53" name="Rectangle 52">
                  <a:extLst>
                    <a:ext uri="{FF2B5EF4-FFF2-40B4-BE49-F238E27FC236}">
                      <a16:creationId xmlns:a16="http://schemas.microsoft.com/office/drawing/2014/main" id="{5919B2A4-AE67-8C42-92BC-1F653B216BFD}"/>
                    </a:ext>
                  </a:extLst>
                </p:cNvPr>
                <p:cNvSpPr>
                  <a:spLocks noRot="1" noChangeAspect="1" noMove="1" noResize="1" noEditPoints="1" noAdjustHandles="1" noChangeArrowheads="1" noChangeShapeType="1" noTextEdit="1"/>
                </p:cNvSpPr>
                <p:nvPr/>
              </p:nvSpPr>
              <p:spPr>
                <a:xfrm>
                  <a:off x="230555" y="5060354"/>
                  <a:ext cx="10938188" cy="13933138"/>
                </a:xfrm>
                <a:prstGeom prst="rect">
                  <a:avLst/>
                </a:prstGeom>
                <a:blipFill>
                  <a:blip r:embed="rId6"/>
                  <a:stretch>
                    <a:fillRect l="-1183" t="-455" r="-1677" b="-91"/>
                  </a:stretch>
                </a:blipFill>
                <a:ln>
                  <a:solidFill>
                    <a:schemeClr val="tx1">
                      <a:lumMod val="75000"/>
                      <a:lumOff val="25000"/>
                    </a:schemeClr>
                  </a:solidFill>
                </a:ln>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graphicFrame>
            <p:nvGraphicFramePr>
              <p:cNvPr id="8" name="Table 8">
                <a:extLst>
                  <a:ext uri="{FF2B5EF4-FFF2-40B4-BE49-F238E27FC236}">
                    <a16:creationId xmlns:a16="http://schemas.microsoft.com/office/drawing/2014/main" id="{EC1975DF-E9BE-134D-8E87-812E2A108B7B}"/>
                  </a:ext>
                </a:extLst>
              </p:cNvPr>
              <p:cNvGraphicFramePr>
                <a:graphicFrameLocks noGrp="1"/>
              </p:cNvGraphicFramePr>
              <p:nvPr>
                <p:extLst>
                  <p:ext uri="{D42A27DB-BD31-4B8C-83A1-F6EECF244321}">
                    <p14:modId xmlns:p14="http://schemas.microsoft.com/office/powerpoint/2010/main" val="642235917"/>
                  </p:ext>
                </p:extLst>
              </p:nvPr>
            </p:nvGraphicFramePr>
            <p:xfrm>
              <a:off x="13634341" y="7469269"/>
              <a:ext cx="12861544" cy="8620426"/>
            </p:xfrm>
            <a:graphic>
              <a:graphicData uri="http://schemas.openxmlformats.org/drawingml/2006/table">
                <a:tbl>
                  <a:tblPr firstRow="1" bandRow="1">
                    <a:tableStyleId>{5C22544A-7EE6-4342-B048-85BDC9FD1C3A}</a:tableStyleId>
                  </a:tblPr>
                  <a:tblGrid>
                    <a:gridCol w="2730359">
                      <a:extLst>
                        <a:ext uri="{9D8B030D-6E8A-4147-A177-3AD203B41FA5}">
                          <a16:colId xmlns:a16="http://schemas.microsoft.com/office/drawing/2014/main" val="3596394617"/>
                        </a:ext>
                      </a:extLst>
                    </a:gridCol>
                    <a:gridCol w="3578113">
                      <a:extLst>
                        <a:ext uri="{9D8B030D-6E8A-4147-A177-3AD203B41FA5}">
                          <a16:colId xmlns:a16="http://schemas.microsoft.com/office/drawing/2014/main" val="1499448404"/>
                        </a:ext>
                      </a:extLst>
                    </a:gridCol>
                    <a:gridCol w="3308409">
                      <a:extLst>
                        <a:ext uri="{9D8B030D-6E8A-4147-A177-3AD203B41FA5}">
                          <a16:colId xmlns:a16="http://schemas.microsoft.com/office/drawing/2014/main" val="40289862"/>
                        </a:ext>
                      </a:extLst>
                    </a:gridCol>
                    <a:gridCol w="3244663">
                      <a:extLst>
                        <a:ext uri="{9D8B030D-6E8A-4147-A177-3AD203B41FA5}">
                          <a16:colId xmlns:a16="http://schemas.microsoft.com/office/drawing/2014/main" val="1495204695"/>
                        </a:ext>
                      </a:extLst>
                    </a:gridCol>
                  </a:tblGrid>
                  <a:tr h="1084183">
                    <a:tc gridSpan="4">
                      <a:txBody>
                        <a:bodyPr/>
                        <a:lstStyle/>
                        <a:p>
                          <a:pPr algn="ctr"/>
                          <a:r>
                            <a:rPr lang="en-US" sz="6000" dirty="0">
                              <a:latin typeface="Athelas" panose="02000503000000020003" pitchFamily="2" charset="77"/>
                            </a:rPr>
                            <a:t>Diet Quality Scoring System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6A091"/>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231697701"/>
                      </a:ext>
                    </a:extLst>
                  </a:tr>
                  <a:tr h="1265685">
                    <a:tc>
                      <a:txBody>
                        <a:bodyPr/>
                        <a:lstStyle/>
                        <a:p>
                          <a:pPr algn="ctr"/>
                          <a:endParaRPr lang="en-US" sz="3200" dirty="0">
                            <a:latin typeface="Athelas" panose="02000503000000020003" pitchFamily="2" charset="77"/>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a:r>
                            <a:rPr lang="en-US" sz="3200" dirty="0">
                              <a:latin typeface="Athelas" panose="02000503000000020003" pitchFamily="2" charset="77"/>
                            </a:rPr>
                            <a:t>Component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a:r>
                            <a:rPr lang="en-US" sz="3200" dirty="0">
                              <a:latin typeface="Athelas" panose="02000503000000020003" pitchFamily="2" charset="77"/>
                            </a:rPr>
                            <a:t>Amount for Max Points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a:r>
                            <a:rPr lang="en-US" sz="3200" dirty="0">
                              <a:latin typeface="Athelas" panose="02000503000000020003" pitchFamily="2" charset="77"/>
                            </a:rPr>
                            <a:t>Amount for Min Points</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extLst>
                      <a:ext uri="{0D108BD9-81ED-4DB2-BD59-A6C34878D82A}">
                        <a16:rowId xmlns:a16="http://schemas.microsoft.com/office/drawing/2014/main" val="3312619103"/>
                      </a:ext>
                    </a:extLst>
                  </a:tr>
                  <a:tr h="587297">
                    <a:tc rowSpan="7">
                      <a:txBody>
                        <a:bodyPr/>
                        <a:lstStyle/>
                        <a:p>
                          <a:pPr algn="ctr" fontAlgn="ctr"/>
                          <a:r>
                            <a:rPr lang="en-US" sz="3200" b="0" i="0" u="none" strike="noStrike" dirty="0">
                              <a:solidFill>
                                <a:srgbClr val="000000"/>
                              </a:solidFill>
                              <a:effectLst/>
                              <a:latin typeface="Athelas" panose="02000503000000020003" pitchFamily="2" charset="77"/>
                            </a:rPr>
                            <a:t>Adequacy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Total Fruit</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14:m>
                            <m:oMath xmlns:m="http://schemas.openxmlformats.org/officeDocument/2006/math">
                              <m:r>
                                <a:rPr lang="en-US" sz="3200" b="0" i="1" u="none" strike="noStrike" smtClean="0">
                                  <a:solidFill>
                                    <a:srgbClr val="000000"/>
                                  </a:solidFill>
                                  <a:effectLst/>
                                  <a:latin typeface="Cambria Math" panose="02040503050406030204" pitchFamily="18" charset="0"/>
                                  <a:ea typeface="Cambria Math" panose="02040503050406030204" pitchFamily="18" charset="0"/>
                                </a:rPr>
                                <m:t>≥</m:t>
                              </m:r>
                            </m:oMath>
                          </a14:m>
                          <a:r>
                            <a:rPr lang="en-US" sz="3200" b="0" i="0" u="none" strike="noStrike" dirty="0">
                              <a:solidFill>
                                <a:srgbClr val="000000"/>
                              </a:solidFill>
                              <a:effectLst/>
                              <a:latin typeface="Athelas" panose="02000503000000020003" pitchFamily="2" charset="77"/>
                            </a:rPr>
                            <a:t>0.8 cups</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No fruit</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35801907"/>
                      </a:ext>
                    </a:extLst>
                  </a:tr>
                  <a:tr h="587297">
                    <a:tc vMerge="1">
                      <a:txBody>
                        <a:bodyPr/>
                        <a:lstStyle/>
                        <a:p>
                          <a:endParaRPr lang="en-US"/>
                        </a:p>
                      </a:txBody>
                      <a:tcPr/>
                    </a:tc>
                    <a:tc>
                      <a:txBody>
                        <a:bodyPr/>
                        <a:lstStyle/>
                        <a:p>
                          <a:pPr algn="ctr" fontAlgn="b"/>
                          <a:r>
                            <a:rPr lang="en-US" sz="3200" b="0" i="0" u="none" strike="noStrike" dirty="0">
                              <a:solidFill>
                                <a:srgbClr val="000000"/>
                              </a:solidFill>
                              <a:effectLst/>
                              <a:latin typeface="Athelas" panose="02000503000000020003" pitchFamily="2" charset="77"/>
                            </a:rPr>
                            <a:t>Total Vegetables</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fontAlgn="b"/>
                          <a14:m>
                            <m:oMath xmlns:m="http://schemas.openxmlformats.org/officeDocument/2006/math">
                              <m:r>
                                <a:rPr lang="en-US" sz="3200" b="0" i="1" u="none" strike="noStrike" smtClean="0">
                                  <a:solidFill>
                                    <a:srgbClr val="000000"/>
                                  </a:solidFill>
                                  <a:effectLst/>
                                  <a:latin typeface="Cambria Math" panose="02040503050406030204" pitchFamily="18" charset="0"/>
                                  <a:ea typeface="Cambria Math" panose="02040503050406030204" pitchFamily="18" charset="0"/>
                                </a:rPr>
                                <m:t>≥</m:t>
                              </m:r>
                            </m:oMath>
                          </a14:m>
                          <a:r>
                            <a:rPr lang="en-US" sz="3200" b="0" i="0" u="none" strike="noStrike" dirty="0">
                              <a:solidFill>
                                <a:srgbClr val="000000"/>
                              </a:solidFill>
                              <a:effectLst/>
                              <a:latin typeface="Athelas" panose="02000503000000020003" pitchFamily="2" charset="77"/>
                            </a:rPr>
                            <a:t>1.1 cups</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fontAlgn="b"/>
                          <a:r>
                            <a:rPr lang="en-US" sz="3200" b="0" i="0" u="none" strike="noStrike" dirty="0">
                              <a:solidFill>
                                <a:srgbClr val="000000"/>
                              </a:solidFill>
                              <a:effectLst/>
                              <a:latin typeface="Athelas" panose="02000503000000020003" pitchFamily="2" charset="77"/>
                            </a:rPr>
                            <a:t>No vegetables</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extLst>
                      <a:ext uri="{0D108BD9-81ED-4DB2-BD59-A6C34878D82A}">
                        <a16:rowId xmlns:a16="http://schemas.microsoft.com/office/drawing/2014/main" val="330899602"/>
                      </a:ext>
                    </a:extLst>
                  </a:tr>
                  <a:tr h="587297">
                    <a:tc vMerge="1">
                      <a:txBody>
                        <a:bodyPr/>
                        <a:lstStyle/>
                        <a:p>
                          <a:endParaRPr lang="en-US"/>
                        </a:p>
                      </a:txBody>
                      <a:tcPr/>
                    </a:tc>
                    <a:tc>
                      <a:txBody>
                        <a:bodyPr/>
                        <a:lstStyle/>
                        <a:p>
                          <a:pPr algn="ctr" fontAlgn="b"/>
                          <a:r>
                            <a:rPr lang="en-US" sz="3200" b="0" i="0" u="none" strike="noStrike" dirty="0">
                              <a:solidFill>
                                <a:srgbClr val="000000"/>
                              </a:solidFill>
                              <a:effectLst/>
                              <a:latin typeface="Athelas" panose="02000503000000020003" pitchFamily="2" charset="77"/>
                            </a:rPr>
                            <a:t>Total Grains</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14:m>
                            <m:oMath xmlns:m="http://schemas.openxmlformats.org/officeDocument/2006/math">
                              <m:r>
                                <a:rPr lang="en-US" sz="3200" b="0" i="1" u="none" strike="noStrike" smtClean="0">
                                  <a:solidFill>
                                    <a:srgbClr val="000000"/>
                                  </a:solidFill>
                                  <a:effectLst/>
                                  <a:latin typeface="Cambria Math" panose="02040503050406030204" pitchFamily="18" charset="0"/>
                                  <a:ea typeface="Cambria Math" panose="02040503050406030204" pitchFamily="18" charset="0"/>
                                </a:rPr>
                                <m:t>≥</m:t>
                              </m:r>
                            </m:oMath>
                          </a14:m>
                          <a:r>
                            <a:rPr lang="en-US" sz="3200" b="0" i="0" u="none" strike="noStrike" dirty="0">
                              <a:solidFill>
                                <a:srgbClr val="000000"/>
                              </a:solidFill>
                              <a:effectLst/>
                              <a:latin typeface="Athelas" panose="02000503000000020003" pitchFamily="2" charset="77"/>
                            </a:rPr>
                            <a:t>3.0 oz</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No grains</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87611476"/>
                      </a:ext>
                    </a:extLst>
                  </a:tr>
                  <a:tr h="587297">
                    <a:tc vMerge="1">
                      <a:txBody>
                        <a:bodyPr/>
                        <a:lstStyle/>
                        <a:p>
                          <a:endParaRPr lang="en-US"/>
                        </a:p>
                      </a:txBody>
                      <a:tcPr/>
                    </a:tc>
                    <a:tc>
                      <a:txBody>
                        <a:bodyPr/>
                        <a:lstStyle/>
                        <a:p>
                          <a:pPr algn="ctr" fontAlgn="b"/>
                          <a:r>
                            <a:rPr lang="en-US" sz="3200" b="0" i="0" u="none" strike="noStrike" dirty="0">
                              <a:solidFill>
                                <a:srgbClr val="000000"/>
                              </a:solidFill>
                              <a:effectLst/>
                              <a:latin typeface="Athelas" panose="02000503000000020003" pitchFamily="2" charset="77"/>
                            </a:rPr>
                            <a:t>Dairy</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fontAlgn="b"/>
                          <a14:m>
                            <m:oMath xmlns:m="http://schemas.openxmlformats.org/officeDocument/2006/math">
                              <m:r>
                                <a:rPr lang="en-US" sz="3200" b="0" i="1" u="none" strike="noStrike" smtClean="0">
                                  <a:solidFill>
                                    <a:srgbClr val="000000"/>
                                  </a:solidFill>
                                  <a:effectLst/>
                                  <a:latin typeface="Cambria Math" panose="02040503050406030204" pitchFamily="18" charset="0"/>
                                  <a:ea typeface="Cambria Math" panose="02040503050406030204" pitchFamily="18" charset="0"/>
                                </a:rPr>
                                <m:t>≥</m:t>
                              </m:r>
                            </m:oMath>
                          </a14:m>
                          <a:r>
                            <a:rPr lang="en-US" sz="3200" b="0" i="0" u="none" strike="noStrike" dirty="0">
                              <a:solidFill>
                                <a:srgbClr val="000000"/>
                              </a:solidFill>
                              <a:effectLst/>
                              <a:latin typeface="Athelas" panose="02000503000000020003" pitchFamily="2" charset="77"/>
                            </a:rPr>
                            <a:t>1.3 cups</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fontAlgn="b"/>
                          <a:r>
                            <a:rPr lang="en-US" sz="3200" b="0" i="0" u="none" strike="noStrike" dirty="0">
                              <a:solidFill>
                                <a:srgbClr val="000000"/>
                              </a:solidFill>
                              <a:effectLst/>
                              <a:latin typeface="Athelas" panose="02000503000000020003" pitchFamily="2" charset="77"/>
                            </a:rPr>
                            <a:t>No dairy</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extLst>
                      <a:ext uri="{0D108BD9-81ED-4DB2-BD59-A6C34878D82A}">
                        <a16:rowId xmlns:a16="http://schemas.microsoft.com/office/drawing/2014/main" val="1422155357"/>
                      </a:ext>
                    </a:extLst>
                  </a:tr>
                  <a:tr h="587297">
                    <a:tc vMerge="1">
                      <a:txBody>
                        <a:bodyPr/>
                        <a:lstStyle/>
                        <a:p>
                          <a:endParaRPr lang="en-US"/>
                        </a:p>
                      </a:txBody>
                      <a:tcPr/>
                    </a:tc>
                    <a:tc>
                      <a:txBody>
                        <a:bodyPr/>
                        <a:lstStyle/>
                        <a:p>
                          <a:pPr algn="ctr" fontAlgn="b"/>
                          <a:r>
                            <a:rPr lang="en-US" sz="3200" b="0" i="0" u="none" strike="noStrike" dirty="0">
                              <a:solidFill>
                                <a:srgbClr val="000000"/>
                              </a:solidFill>
                              <a:effectLst/>
                              <a:latin typeface="Athelas" panose="02000503000000020003" pitchFamily="2" charset="77"/>
                            </a:rPr>
                            <a:t>Total Protein</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14:m>
                            <m:oMath xmlns:m="http://schemas.openxmlformats.org/officeDocument/2006/math">
                              <m:r>
                                <a:rPr lang="en-US" sz="3200" b="0" i="1" u="none" strike="noStrike" smtClean="0">
                                  <a:solidFill>
                                    <a:srgbClr val="000000"/>
                                  </a:solidFill>
                                  <a:effectLst/>
                                  <a:latin typeface="Cambria Math" panose="02040503050406030204" pitchFamily="18" charset="0"/>
                                  <a:ea typeface="Cambria Math" panose="02040503050406030204" pitchFamily="18" charset="0"/>
                                </a:rPr>
                                <m:t>≥</m:t>
                              </m:r>
                            </m:oMath>
                          </a14:m>
                          <a:r>
                            <a:rPr lang="en-US" sz="3200" b="0" i="0" u="none" strike="noStrike" dirty="0">
                              <a:solidFill>
                                <a:srgbClr val="000000"/>
                              </a:solidFill>
                              <a:effectLst/>
                              <a:latin typeface="Athelas" panose="02000503000000020003" pitchFamily="2" charset="77"/>
                            </a:rPr>
                            <a:t>2.5 oz</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No protein</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22159999"/>
                      </a:ext>
                    </a:extLst>
                  </a:tr>
                  <a:tr h="587297">
                    <a:tc vMerge="1">
                      <a:txBody>
                        <a:bodyPr/>
                        <a:lstStyle/>
                        <a:p>
                          <a:endParaRPr lang="en-US"/>
                        </a:p>
                      </a:txBody>
                      <a:tcPr/>
                    </a:tc>
                    <a:tc>
                      <a:txBody>
                        <a:bodyPr/>
                        <a:lstStyle/>
                        <a:p>
                          <a:pPr algn="ctr" fontAlgn="b"/>
                          <a:r>
                            <a:rPr lang="en-US" sz="3200" b="0" i="0" u="none" strike="noStrike" dirty="0">
                              <a:solidFill>
                                <a:srgbClr val="000000"/>
                              </a:solidFill>
                              <a:effectLst/>
                              <a:latin typeface="Athelas" panose="02000503000000020003" pitchFamily="2" charset="77"/>
                            </a:rPr>
                            <a:t>Fatty Acid Ratio* </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fontAlgn="b"/>
                          <a14:m>
                            <m:oMath xmlns:m="http://schemas.openxmlformats.org/officeDocument/2006/math">
                              <m:r>
                                <a:rPr lang="en-US" sz="3200" b="0" i="1" u="none" strike="noStrike" smtClean="0">
                                  <a:solidFill>
                                    <a:srgbClr val="000000"/>
                                  </a:solidFill>
                                  <a:effectLst/>
                                  <a:latin typeface="Cambria Math" panose="02040503050406030204" pitchFamily="18" charset="0"/>
                                  <a:ea typeface="Cambria Math" panose="02040503050406030204" pitchFamily="18" charset="0"/>
                                </a:rPr>
                                <m:t>≥</m:t>
                              </m:r>
                            </m:oMath>
                          </a14:m>
                          <a:r>
                            <a:rPr lang="en-US" sz="3200" b="0" i="0" u="none" strike="noStrike" dirty="0">
                              <a:solidFill>
                                <a:srgbClr val="000000"/>
                              </a:solidFill>
                              <a:effectLst/>
                              <a:latin typeface="Athelas" panose="02000503000000020003" pitchFamily="2" charset="77"/>
                            </a:rPr>
                            <a:t>2.5</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fontAlgn="b"/>
                          <a14:m>
                            <m:oMath xmlns:m="http://schemas.openxmlformats.org/officeDocument/2006/math">
                              <m:r>
                                <a:rPr lang="en-US" sz="3200" b="0" i="1" u="none" strike="noStrike" smtClean="0">
                                  <a:solidFill>
                                    <a:srgbClr val="000000"/>
                                  </a:solidFill>
                                  <a:effectLst/>
                                  <a:latin typeface="Cambria Math" panose="02040503050406030204" pitchFamily="18" charset="0"/>
                                  <a:ea typeface="Cambria Math" panose="02040503050406030204" pitchFamily="18" charset="0"/>
                                </a:rPr>
                                <m:t>≤</m:t>
                              </m:r>
                            </m:oMath>
                          </a14:m>
                          <a:r>
                            <a:rPr lang="en-US" sz="3200" b="0" i="0" u="none" strike="noStrike" dirty="0">
                              <a:solidFill>
                                <a:srgbClr val="000000"/>
                              </a:solidFill>
                              <a:effectLst/>
                              <a:latin typeface="Athelas" panose="02000503000000020003" pitchFamily="2" charset="77"/>
                            </a:rPr>
                            <a:t>1.2</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extLst>
                      <a:ext uri="{0D108BD9-81ED-4DB2-BD59-A6C34878D82A}">
                        <a16:rowId xmlns:a16="http://schemas.microsoft.com/office/drawing/2014/main" val="870682950"/>
                      </a:ext>
                    </a:extLst>
                  </a:tr>
                  <a:tr h="587297">
                    <a:tc vMerge="1">
                      <a:txBody>
                        <a:bodyPr/>
                        <a:lstStyle/>
                        <a:p>
                          <a:endParaRPr lang="en-US"/>
                        </a:p>
                      </a:txBody>
                      <a:tcPr/>
                    </a:tc>
                    <a:tc>
                      <a:txBody>
                        <a:bodyPr/>
                        <a:lstStyle/>
                        <a:p>
                          <a:pPr algn="ctr" fontAlgn="b"/>
                          <a:r>
                            <a:rPr lang="en-US" sz="3200" b="0" i="0" u="none" strike="noStrike" dirty="0">
                              <a:solidFill>
                                <a:srgbClr val="000000"/>
                              </a:solidFill>
                              <a:effectLst/>
                              <a:latin typeface="Athelas" panose="02000503000000020003" pitchFamily="2" charset="77"/>
                            </a:rPr>
                            <a:t>Meat and Beans</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14:m>
                            <m:oMath xmlns:m="http://schemas.openxmlformats.org/officeDocument/2006/math">
                              <m:r>
                                <a:rPr lang="en-US" sz="3200" b="0" i="1" u="none" strike="noStrike" smtClean="0">
                                  <a:solidFill>
                                    <a:srgbClr val="000000"/>
                                  </a:solidFill>
                                  <a:effectLst/>
                                  <a:latin typeface="Cambria Math" panose="02040503050406030204" pitchFamily="18" charset="0"/>
                                  <a:ea typeface="Cambria Math" panose="02040503050406030204" pitchFamily="18" charset="0"/>
                                </a:rPr>
                                <m:t>≥</m:t>
                              </m:r>
                            </m:oMath>
                          </a14:m>
                          <a:r>
                            <a:rPr lang="en-US" sz="3200" b="0" i="0" u="none" strike="noStrike" dirty="0">
                              <a:solidFill>
                                <a:srgbClr val="000000"/>
                              </a:solidFill>
                              <a:effectLst/>
                              <a:latin typeface="Athelas" panose="02000503000000020003" pitchFamily="2" charset="77"/>
                            </a:rPr>
                            <a:t>2.5 oz</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No meat and beans</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4091900"/>
                      </a:ext>
                    </a:extLst>
                  </a:tr>
                  <a:tr h="587297">
                    <a:tc rowSpan="3">
                      <a:txBody>
                        <a:bodyPr/>
                        <a:lstStyle/>
                        <a:p>
                          <a:pPr algn="ctr" fontAlgn="ctr"/>
                          <a:r>
                            <a:rPr lang="en-US" sz="3200" b="0" i="0" u="none" strike="noStrike" dirty="0">
                              <a:solidFill>
                                <a:srgbClr val="000000"/>
                              </a:solidFill>
                              <a:effectLst/>
                              <a:latin typeface="Athelas" panose="02000503000000020003" pitchFamily="2" charset="77"/>
                            </a:rPr>
                            <a:t>Moderation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fontAlgn="b"/>
                          <a:r>
                            <a:rPr lang="en-US" sz="3200" b="0" i="0" u="none" strike="noStrike" dirty="0">
                              <a:solidFill>
                                <a:srgbClr val="000000"/>
                              </a:solidFill>
                              <a:effectLst/>
                              <a:latin typeface="Athelas" panose="02000503000000020003" pitchFamily="2" charset="77"/>
                            </a:rPr>
                            <a:t>Sodium</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fontAlgn="b"/>
                          <a14:m>
                            <m:oMath xmlns:m="http://schemas.openxmlformats.org/officeDocument/2006/math">
                              <m:r>
                                <a:rPr lang="en-US" sz="3200" b="0" i="1" u="none" strike="noStrike" smtClean="0">
                                  <a:solidFill>
                                    <a:srgbClr val="000000"/>
                                  </a:solidFill>
                                  <a:effectLst/>
                                  <a:latin typeface="Cambria Math" panose="02040503050406030204" pitchFamily="18" charset="0"/>
                                  <a:ea typeface="Cambria Math" panose="02040503050406030204" pitchFamily="18" charset="0"/>
                                </a:rPr>
                                <m:t>≤</m:t>
                              </m:r>
                            </m:oMath>
                          </a14:m>
                          <a:r>
                            <a:rPr lang="en-US" sz="3200" b="0" i="0" u="none" strike="noStrike" dirty="0">
                              <a:solidFill>
                                <a:srgbClr val="000000"/>
                              </a:solidFill>
                              <a:effectLst/>
                              <a:latin typeface="Athelas" panose="02000503000000020003" pitchFamily="2" charset="77"/>
                            </a:rPr>
                            <a:t>1.1 g</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fontAlgn="b"/>
                          <a14:m>
                            <m:oMath xmlns:m="http://schemas.openxmlformats.org/officeDocument/2006/math">
                              <m:r>
                                <a:rPr lang="en-US" sz="3200" b="0" i="1" u="none" strike="noStrike" smtClean="0">
                                  <a:solidFill>
                                    <a:srgbClr val="000000"/>
                                  </a:solidFill>
                                  <a:effectLst/>
                                  <a:latin typeface="Cambria Math" panose="02040503050406030204" pitchFamily="18" charset="0"/>
                                  <a:ea typeface="Cambria Math" panose="02040503050406030204" pitchFamily="18" charset="0"/>
                                </a:rPr>
                                <m:t>≥</m:t>
                              </m:r>
                            </m:oMath>
                          </a14:m>
                          <a:r>
                            <a:rPr lang="en-US" sz="3200" b="0" i="0" u="none" strike="noStrike" dirty="0">
                              <a:solidFill>
                                <a:srgbClr val="000000"/>
                              </a:solidFill>
                              <a:effectLst/>
                              <a:latin typeface="Athelas" panose="02000503000000020003" pitchFamily="2" charset="77"/>
                            </a:rPr>
                            <a:t>2.0 g</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extLst>
                      <a:ext uri="{0D108BD9-81ED-4DB2-BD59-A6C34878D82A}">
                        <a16:rowId xmlns:a16="http://schemas.microsoft.com/office/drawing/2014/main" val="799338709"/>
                      </a:ext>
                    </a:extLst>
                  </a:tr>
                  <a:tr h="587297">
                    <a:tc vMerge="1">
                      <a:txBody>
                        <a:bodyPr/>
                        <a:lstStyle/>
                        <a:p>
                          <a:endParaRPr lang="en-US"/>
                        </a:p>
                      </a:txBody>
                      <a:tcPr/>
                    </a:tc>
                    <a:tc>
                      <a:txBody>
                        <a:bodyPr/>
                        <a:lstStyle/>
                        <a:p>
                          <a:pPr algn="ctr" fontAlgn="b"/>
                          <a:r>
                            <a:rPr lang="en-US" sz="3200" b="0" i="0" u="none" strike="noStrike" dirty="0">
                              <a:solidFill>
                                <a:srgbClr val="000000"/>
                              </a:solidFill>
                              <a:effectLst/>
                              <a:latin typeface="Athelas" panose="02000503000000020003" pitchFamily="2" charset="77"/>
                            </a:rPr>
                            <a:t>Empty Calories</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14:m>
                            <m:oMath xmlns:m="http://schemas.openxmlformats.org/officeDocument/2006/math">
                              <m:r>
                                <a:rPr lang="en-US" sz="3200" b="0" i="1" u="none" strike="noStrike" smtClean="0">
                                  <a:solidFill>
                                    <a:srgbClr val="000000"/>
                                  </a:solidFill>
                                  <a:effectLst/>
                                  <a:latin typeface="Cambria Math" panose="02040503050406030204" pitchFamily="18" charset="0"/>
                                  <a:ea typeface="Cambria Math" panose="02040503050406030204" pitchFamily="18" charset="0"/>
                                </a:rPr>
                                <m:t>≤</m:t>
                              </m:r>
                            </m:oMath>
                          </a14:m>
                          <a:r>
                            <a:rPr lang="en-US" sz="3200" b="0" i="0" u="none" strike="noStrike" dirty="0">
                              <a:solidFill>
                                <a:srgbClr val="000000"/>
                              </a:solidFill>
                              <a:effectLst/>
                              <a:latin typeface="Athelas" panose="02000503000000020003" pitchFamily="2" charset="77"/>
                            </a:rPr>
                            <a:t>19% of energy</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14:m>
                            <m:oMath xmlns:m="http://schemas.openxmlformats.org/officeDocument/2006/math">
                              <m:r>
                                <a:rPr lang="en-US" sz="3200" b="0" i="1" u="none" strike="noStrike" smtClean="0">
                                  <a:solidFill>
                                    <a:srgbClr val="000000"/>
                                  </a:solidFill>
                                  <a:effectLst/>
                                  <a:latin typeface="Cambria Math" panose="02040503050406030204" pitchFamily="18" charset="0"/>
                                  <a:ea typeface="Cambria Math" panose="02040503050406030204" pitchFamily="18" charset="0"/>
                                </a:rPr>
                                <m:t>≥</m:t>
                              </m:r>
                            </m:oMath>
                          </a14:m>
                          <a:r>
                            <a:rPr lang="en-US" sz="3200" b="0" i="0" u="none" strike="noStrike" dirty="0">
                              <a:solidFill>
                                <a:srgbClr val="000000"/>
                              </a:solidFill>
                              <a:effectLst/>
                              <a:latin typeface="Athelas" panose="02000503000000020003" pitchFamily="2" charset="77"/>
                            </a:rPr>
                            <a:t>50% of energy</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5101123"/>
                      </a:ext>
                    </a:extLst>
                  </a:tr>
                  <a:tr h="587297">
                    <a:tc vMerge="1">
                      <a:txBody>
                        <a:bodyPr/>
                        <a:lstStyle/>
                        <a:p>
                          <a:endParaRPr lang="en-US"/>
                        </a:p>
                      </a:txBody>
                      <a:tcPr/>
                    </a:tc>
                    <a:tc>
                      <a:txBody>
                        <a:bodyPr/>
                        <a:lstStyle/>
                        <a:p>
                          <a:pPr algn="ctr" fontAlgn="b"/>
                          <a:r>
                            <a:rPr lang="en-US" sz="3200" b="0" i="0" u="none" strike="noStrike" dirty="0">
                              <a:solidFill>
                                <a:srgbClr val="000000"/>
                              </a:solidFill>
                              <a:effectLst/>
                              <a:latin typeface="Athelas" panose="02000503000000020003" pitchFamily="2" charset="77"/>
                            </a:rPr>
                            <a:t>Saturated Fats</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fontAlgn="b"/>
                          <a14:m>
                            <m:oMath xmlns:m="http://schemas.openxmlformats.org/officeDocument/2006/math">
                              <m:r>
                                <a:rPr lang="en-US" sz="3200" b="0" i="1" u="none" strike="noStrike" smtClean="0">
                                  <a:solidFill>
                                    <a:srgbClr val="000000"/>
                                  </a:solidFill>
                                  <a:effectLst/>
                                  <a:latin typeface="Cambria Math" panose="02040503050406030204" pitchFamily="18" charset="0"/>
                                  <a:ea typeface="Cambria Math" panose="02040503050406030204" pitchFamily="18" charset="0"/>
                                </a:rPr>
                                <m:t>≤</m:t>
                              </m:r>
                            </m:oMath>
                          </a14:m>
                          <a:r>
                            <a:rPr lang="en-US" sz="3200" b="0" i="0" u="none" strike="noStrike" dirty="0">
                              <a:solidFill>
                                <a:srgbClr val="000000"/>
                              </a:solidFill>
                              <a:effectLst/>
                              <a:latin typeface="Athelas" panose="02000503000000020003" pitchFamily="2" charset="77"/>
                            </a:rPr>
                            <a:t>8% of energy</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fontAlgn="b"/>
                          <a14:m>
                            <m:oMath xmlns:m="http://schemas.openxmlformats.org/officeDocument/2006/math">
                              <m:r>
                                <a:rPr lang="en-US" sz="3200" b="0" i="1" u="none" strike="noStrike" smtClean="0">
                                  <a:solidFill>
                                    <a:srgbClr val="000000"/>
                                  </a:solidFill>
                                  <a:effectLst/>
                                  <a:latin typeface="Cambria Math" panose="02040503050406030204" pitchFamily="18" charset="0"/>
                                  <a:ea typeface="Cambria Math" panose="02040503050406030204" pitchFamily="18" charset="0"/>
                                </a:rPr>
                                <m:t>≥</m:t>
                              </m:r>
                            </m:oMath>
                          </a14:m>
                          <a:r>
                            <a:rPr lang="en-US" sz="3200" b="0" i="0" u="none" strike="noStrike" dirty="0">
                              <a:solidFill>
                                <a:srgbClr val="000000"/>
                              </a:solidFill>
                              <a:effectLst/>
                              <a:latin typeface="Athelas" panose="02000503000000020003" pitchFamily="2" charset="77"/>
                            </a:rPr>
                            <a:t>16% of energy</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extLst>
                      <a:ext uri="{0D108BD9-81ED-4DB2-BD59-A6C34878D82A}">
                        <a16:rowId xmlns:a16="http://schemas.microsoft.com/office/drawing/2014/main" val="3665985736"/>
                      </a:ext>
                    </a:extLst>
                  </a:tr>
                </a:tbl>
              </a:graphicData>
            </a:graphic>
          </p:graphicFrame>
        </mc:Choice>
        <mc:Fallback xmlns="">
          <p:graphicFrame>
            <p:nvGraphicFramePr>
              <p:cNvPr id="8" name="Table 8">
                <a:extLst>
                  <a:ext uri="{FF2B5EF4-FFF2-40B4-BE49-F238E27FC236}">
                    <a16:creationId xmlns:a16="http://schemas.microsoft.com/office/drawing/2014/main" id="{EC1975DF-E9BE-134D-8E87-812E2A108B7B}"/>
                  </a:ext>
                </a:extLst>
              </p:cNvPr>
              <p:cNvGraphicFramePr>
                <a:graphicFrameLocks noGrp="1"/>
              </p:cNvGraphicFramePr>
              <p:nvPr>
                <p:extLst>
                  <p:ext uri="{D42A27DB-BD31-4B8C-83A1-F6EECF244321}">
                    <p14:modId xmlns:p14="http://schemas.microsoft.com/office/powerpoint/2010/main" val="642235917"/>
                  </p:ext>
                </p:extLst>
              </p:nvPr>
            </p:nvGraphicFramePr>
            <p:xfrm>
              <a:off x="13634341" y="7469269"/>
              <a:ext cx="12861544" cy="8620426"/>
            </p:xfrm>
            <a:graphic>
              <a:graphicData uri="http://schemas.openxmlformats.org/drawingml/2006/table">
                <a:tbl>
                  <a:tblPr firstRow="1" bandRow="1">
                    <a:tableStyleId>{5C22544A-7EE6-4342-B048-85BDC9FD1C3A}</a:tableStyleId>
                  </a:tblPr>
                  <a:tblGrid>
                    <a:gridCol w="2730359">
                      <a:extLst>
                        <a:ext uri="{9D8B030D-6E8A-4147-A177-3AD203B41FA5}">
                          <a16:colId xmlns:a16="http://schemas.microsoft.com/office/drawing/2014/main" val="3596394617"/>
                        </a:ext>
                      </a:extLst>
                    </a:gridCol>
                    <a:gridCol w="3578113">
                      <a:extLst>
                        <a:ext uri="{9D8B030D-6E8A-4147-A177-3AD203B41FA5}">
                          <a16:colId xmlns:a16="http://schemas.microsoft.com/office/drawing/2014/main" val="1499448404"/>
                        </a:ext>
                      </a:extLst>
                    </a:gridCol>
                    <a:gridCol w="3308409">
                      <a:extLst>
                        <a:ext uri="{9D8B030D-6E8A-4147-A177-3AD203B41FA5}">
                          <a16:colId xmlns:a16="http://schemas.microsoft.com/office/drawing/2014/main" val="40289862"/>
                        </a:ext>
                      </a:extLst>
                    </a:gridCol>
                    <a:gridCol w="3244663">
                      <a:extLst>
                        <a:ext uri="{9D8B030D-6E8A-4147-A177-3AD203B41FA5}">
                          <a16:colId xmlns:a16="http://schemas.microsoft.com/office/drawing/2014/main" val="1495204695"/>
                        </a:ext>
                      </a:extLst>
                    </a:gridCol>
                  </a:tblGrid>
                  <a:tr h="1084183">
                    <a:tc gridSpan="4">
                      <a:txBody>
                        <a:bodyPr/>
                        <a:lstStyle/>
                        <a:p>
                          <a:pPr algn="ctr"/>
                          <a:r>
                            <a:rPr lang="en-US" sz="6000" dirty="0">
                              <a:latin typeface="Athelas" panose="02000503000000020003" pitchFamily="2" charset="77"/>
                            </a:rPr>
                            <a:t>Diet Quality Scoring System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6A091"/>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231697701"/>
                      </a:ext>
                    </a:extLst>
                  </a:tr>
                  <a:tr h="1265685">
                    <a:tc>
                      <a:txBody>
                        <a:bodyPr/>
                        <a:lstStyle/>
                        <a:p>
                          <a:pPr algn="ctr"/>
                          <a:endParaRPr lang="en-US" sz="3200" dirty="0">
                            <a:latin typeface="Athelas" panose="02000503000000020003" pitchFamily="2" charset="77"/>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a:r>
                            <a:rPr lang="en-US" sz="3200" dirty="0">
                              <a:latin typeface="Athelas" panose="02000503000000020003" pitchFamily="2" charset="77"/>
                            </a:rPr>
                            <a:t>Component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a:r>
                            <a:rPr lang="en-US" sz="3200" dirty="0">
                              <a:latin typeface="Athelas" panose="02000503000000020003" pitchFamily="2" charset="77"/>
                            </a:rPr>
                            <a:t>Amount for Max Points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a:r>
                            <a:rPr lang="en-US" sz="3200" dirty="0">
                              <a:latin typeface="Athelas" panose="02000503000000020003" pitchFamily="2" charset="77"/>
                            </a:rPr>
                            <a:t>Amount for Min Points</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extLst>
                      <a:ext uri="{0D108BD9-81ED-4DB2-BD59-A6C34878D82A}">
                        <a16:rowId xmlns:a16="http://schemas.microsoft.com/office/drawing/2014/main" val="3312619103"/>
                      </a:ext>
                    </a:extLst>
                  </a:tr>
                  <a:tr h="587297">
                    <a:tc rowSpan="7">
                      <a:txBody>
                        <a:bodyPr/>
                        <a:lstStyle/>
                        <a:p>
                          <a:pPr algn="ctr" fontAlgn="ctr"/>
                          <a:r>
                            <a:rPr lang="en-US" sz="3200" b="0" i="0" u="none" strike="noStrike" dirty="0">
                              <a:solidFill>
                                <a:srgbClr val="000000"/>
                              </a:solidFill>
                              <a:effectLst/>
                              <a:latin typeface="Athelas" panose="02000503000000020003" pitchFamily="2" charset="77"/>
                            </a:rPr>
                            <a:t>Adequacy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200" b="0" i="0" u="none" strike="noStrike" dirty="0">
                              <a:solidFill>
                                <a:srgbClr val="000000"/>
                              </a:solidFill>
                              <a:effectLst/>
                              <a:latin typeface="Athelas" panose="02000503000000020003" pitchFamily="2" charset="77"/>
                            </a:rPr>
                            <a:t>Total Fruit</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190805" t="-434783" r="-98467" b="-1015217"/>
                          </a:stretch>
                        </a:blipFill>
                      </a:tcPr>
                    </a:tc>
                    <a:tc>
                      <a:txBody>
                        <a:bodyPr/>
                        <a:lstStyle/>
                        <a:p>
                          <a:pPr algn="ctr" fontAlgn="b"/>
                          <a:r>
                            <a:rPr lang="en-US" sz="3200" b="0" i="0" u="none" strike="noStrike" dirty="0">
                              <a:solidFill>
                                <a:srgbClr val="000000"/>
                              </a:solidFill>
                              <a:effectLst/>
                              <a:latin typeface="Athelas" panose="02000503000000020003" pitchFamily="2" charset="77"/>
                            </a:rPr>
                            <a:t>No fruit</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35801907"/>
                      </a:ext>
                    </a:extLst>
                  </a:tr>
                  <a:tr h="587297">
                    <a:tc vMerge="1">
                      <a:txBody>
                        <a:bodyPr/>
                        <a:lstStyle/>
                        <a:p>
                          <a:endParaRPr lang="en-US"/>
                        </a:p>
                      </a:txBody>
                      <a:tcPr/>
                    </a:tc>
                    <a:tc>
                      <a:txBody>
                        <a:bodyPr/>
                        <a:lstStyle/>
                        <a:p>
                          <a:pPr algn="ctr" fontAlgn="b"/>
                          <a:r>
                            <a:rPr lang="en-US" sz="3200" b="0" i="0" u="none" strike="noStrike" dirty="0">
                              <a:solidFill>
                                <a:srgbClr val="000000"/>
                              </a:solidFill>
                              <a:effectLst/>
                              <a:latin typeface="Athelas" panose="02000503000000020003" pitchFamily="2" charset="77"/>
                            </a:rPr>
                            <a:t>Total Vegetables</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endParaRPr lang="en-US"/>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190805" t="-523404" r="-98467" b="-893617"/>
                          </a:stretch>
                        </a:blipFill>
                      </a:tcPr>
                    </a:tc>
                    <a:tc>
                      <a:txBody>
                        <a:bodyPr/>
                        <a:lstStyle/>
                        <a:p>
                          <a:pPr algn="ctr" fontAlgn="b"/>
                          <a:r>
                            <a:rPr lang="en-US" sz="3200" b="0" i="0" u="none" strike="noStrike" dirty="0">
                              <a:solidFill>
                                <a:srgbClr val="000000"/>
                              </a:solidFill>
                              <a:effectLst/>
                              <a:latin typeface="Athelas" panose="02000503000000020003" pitchFamily="2" charset="77"/>
                            </a:rPr>
                            <a:t>No vegetables</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extLst>
                      <a:ext uri="{0D108BD9-81ED-4DB2-BD59-A6C34878D82A}">
                        <a16:rowId xmlns:a16="http://schemas.microsoft.com/office/drawing/2014/main" val="330899602"/>
                      </a:ext>
                    </a:extLst>
                  </a:tr>
                  <a:tr h="587297">
                    <a:tc vMerge="1">
                      <a:txBody>
                        <a:bodyPr/>
                        <a:lstStyle/>
                        <a:p>
                          <a:endParaRPr lang="en-US"/>
                        </a:p>
                      </a:txBody>
                      <a:tcPr/>
                    </a:tc>
                    <a:tc>
                      <a:txBody>
                        <a:bodyPr/>
                        <a:lstStyle/>
                        <a:p>
                          <a:pPr algn="ctr" fontAlgn="b"/>
                          <a:r>
                            <a:rPr lang="en-US" sz="3200" b="0" i="0" u="none" strike="noStrike" dirty="0">
                              <a:solidFill>
                                <a:srgbClr val="000000"/>
                              </a:solidFill>
                              <a:effectLst/>
                              <a:latin typeface="Athelas" panose="02000503000000020003" pitchFamily="2" charset="77"/>
                            </a:rPr>
                            <a:t>Total Grains</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190805" t="-636957" r="-98467" b="-813043"/>
                          </a:stretch>
                        </a:blipFill>
                      </a:tcPr>
                    </a:tc>
                    <a:tc>
                      <a:txBody>
                        <a:bodyPr/>
                        <a:lstStyle/>
                        <a:p>
                          <a:pPr algn="ctr" fontAlgn="b"/>
                          <a:r>
                            <a:rPr lang="en-US" sz="3200" b="0" i="0" u="none" strike="noStrike" dirty="0">
                              <a:solidFill>
                                <a:srgbClr val="000000"/>
                              </a:solidFill>
                              <a:effectLst/>
                              <a:latin typeface="Athelas" panose="02000503000000020003" pitchFamily="2" charset="77"/>
                            </a:rPr>
                            <a:t>No grains</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87611476"/>
                      </a:ext>
                    </a:extLst>
                  </a:tr>
                  <a:tr h="587297">
                    <a:tc vMerge="1">
                      <a:txBody>
                        <a:bodyPr/>
                        <a:lstStyle/>
                        <a:p>
                          <a:endParaRPr lang="en-US"/>
                        </a:p>
                      </a:txBody>
                      <a:tcPr/>
                    </a:tc>
                    <a:tc>
                      <a:txBody>
                        <a:bodyPr/>
                        <a:lstStyle/>
                        <a:p>
                          <a:pPr algn="ctr" fontAlgn="b"/>
                          <a:r>
                            <a:rPr lang="en-US" sz="3200" b="0" i="0" u="none" strike="noStrike" dirty="0">
                              <a:solidFill>
                                <a:srgbClr val="000000"/>
                              </a:solidFill>
                              <a:effectLst/>
                              <a:latin typeface="Athelas" panose="02000503000000020003" pitchFamily="2" charset="77"/>
                            </a:rPr>
                            <a:t>Dairy</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endParaRPr lang="en-US"/>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190805" t="-736957" r="-98467" b="-713043"/>
                          </a:stretch>
                        </a:blipFill>
                      </a:tcPr>
                    </a:tc>
                    <a:tc>
                      <a:txBody>
                        <a:bodyPr/>
                        <a:lstStyle/>
                        <a:p>
                          <a:pPr algn="ctr" fontAlgn="b"/>
                          <a:r>
                            <a:rPr lang="en-US" sz="3200" b="0" i="0" u="none" strike="noStrike" dirty="0">
                              <a:solidFill>
                                <a:srgbClr val="000000"/>
                              </a:solidFill>
                              <a:effectLst/>
                              <a:latin typeface="Athelas" panose="02000503000000020003" pitchFamily="2" charset="77"/>
                            </a:rPr>
                            <a:t>No dairy</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extLst>
                      <a:ext uri="{0D108BD9-81ED-4DB2-BD59-A6C34878D82A}">
                        <a16:rowId xmlns:a16="http://schemas.microsoft.com/office/drawing/2014/main" val="1422155357"/>
                      </a:ext>
                    </a:extLst>
                  </a:tr>
                  <a:tr h="587297">
                    <a:tc vMerge="1">
                      <a:txBody>
                        <a:bodyPr/>
                        <a:lstStyle/>
                        <a:p>
                          <a:endParaRPr lang="en-US"/>
                        </a:p>
                      </a:txBody>
                      <a:tcPr/>
                    </a:tc>
                    <a:tc>
                      <a:txBody>
                        <a:bodyPr/>
                        <a:lstStyle/>
                        <a:p>
                          <a:pPr algn="ctr" fontAlgn="b"/>
                          <a:r>
                            <a:rPr lang="en-US" sz="3200" b="0" i="0" u="none" strike="noStrike" dirty="0">
                              <a:solidFill>
                                <a:srgbClr val="000000"/>
                              </a:solidFill>
                              <a:effectLst/>
                              <a:latin typeface="Athelas" panose="02000503000000020003" pitchFamily="2" charset="77"/>
                            </a:rPr>
                            <a:t>Total Protein</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190805" t="-836957" r="-98467" b="-613043"/>
                          </a:stretch>
                        </a:blipFill>
                      </a:tcPr>
                    </a:tc>
                    <a:tc>
                      <a:txBody>
                        <a:bodyPr/>
                        <a:lstStyle/>
                        <a:p>
                          <a:pPr algn="ctr" fontAlgn="b"/>
                          <a:r>
                            <a:rPr lang="en-US" sz="3200" b="0" i="0" u="none" strike="noStrike" dirty="0">
                              <a:solidFill>
                                <a:srgbClr val="000000"/>
                              </a:solidFill>
                              <a:effectLst/>
                              <a:latin typeface="Athelas" panose="02000503000000020003" pitchFamily="2" charset="77"/>
                            </a:rPr>
                            <a:t>No protein</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22159999"/>
                      </a:ext>
                    </a:extLst>
                  </a:tr>
                  <a:tr h="587297">
                    <a:tc vMerge="1">
                      <a:txBody>
                        <a:bodyPr/>
                        <a:lstStyle/>
                        <a:p>
                          <a:endParaRPr lang="en-US"/>
                        </a:p>
                      </a:txBody>
                      <a:tcPr/>
                    </a:tc>
                    <a:tc>
                      <a:txBody>
                        <a:bodyPr/>
                        <a:lstStyle/>
                        <a:p>
                          <a:pPr algn="ctr" fontAlgn="b"/>
                          <a:r>
                            <a:rPr lang="en-US" sz="3200" b="0" i="0" u="none" strike="noStrike" dirty="0">
                              <a:solidFill>
                                <a:srgbClr val="000000"/>
                              </a:solidFill>
                              <a:effectLst/>
                              <a:latin typeface="Athelas" panose="02000503000000020003" pitchFamily="2" charset="77"/>
                            </a:rPr>
                            <a:t>Fatty Acid Ratio* </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endParaRPr lang="en-US"/>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190805" t="-917021" r="-98467" b="-500000"/>
                          </a:stretch>
                        </a:blipFill>
                      </a:tcPr>
                    </a:tc>
                    <a:tc>
                      <a:txBody>
                        <a:bodyPr/>
                        <a:lstStyle/>
                        <a:p>
                          <a:endParaRPr lang="en-US"/>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296484" t="-917021" r="-391" b="-500000"/>
                          </a:stretch>
                        </a:blipFill>
                      </a:tcPr>
                    </a:tc>
                    <a:extLst>
                      <a:ext uri="{0D108BD9-81ED-4DB2-BD59-A6C34878D82A}">
                        <a16:rowId xmlns:a16="http://schemas.microsoft.com/office/drawing/2014/main" val="870682950"/>
                      </a:ext>
                    </a:extLst>
                  </a:tr>
                  <a:tr h="984885">
                    <a:tc vMerge="1">
                      <a:txBody>
                        <a:bodyPr/>
                        <a:lstStyle/>
                        <a:p>
                          <a:endParaRPr lang="en-US"/>
                        </a:p>
                      </a:txBody>
                      <a:tcPr/>
                    </a:tc>
                    <a:tc>
                      <a:txBody>
                        <a:bodyPr/>
                        <a:lstStyle/>
                        <a:p>
                          <a:pPr algn="ctr" fontAlgn="b"/>
                          <a:r>
                            <a:rPr lang="en-US" sz="3200" b="0" i="0" u="none" strike="noStrike" dirty="0">
                              <a:solidFill>
                                <a:srgbClr val="000000"/>
                              </a:solidFill>
                              <a:effectLst/>
                              <a:latin typeface="Athelas" panose="02000503000000020003" pitchFamily="2" charset="77"/>
                            </a:rPr>
                            <a:t>Meat and Beans</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190805" t="-620779" r="-98467" b="-205195"/>
                          </a:stretch>
                        </a:blipFill>
                      </a:tcPr>
                    </a:tc>
                    <a:tc>
                      <a:txBody>
                        <a:bodyPr/>
                        <a:lstStyle/>
                        <a:p>
                          <a:pPr algn="ctr" fontAlgn="b"/>
                          <a:r>
                            <a:rPr lang="en-US" sz="3200" b="0" i="0" u="none" strike="noStrike" dirty="0">
                              <a:solidFill>
                                <a:srgbClr val="000000"/>
                              </a:solidFill>
                              <a:effectLst/>
                              <a:latin typeface="Athelas" panose="02000503000000020003" pitchFamily="2" charset="77"/>
                            </a:rPr>
                            <a:t>No meat and beans</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4091900"/>
                      </a:ext>
                    </a:extLst>
                  </a:tr>
                  <a:tr h="587297">
                    <a:tc rowSpan="3">
                      <a:txBody>
                        <a:bodyPr/>
                        <a:lstStyle/>
                        <a:p>
                          <a:pPr algn="ctr" fontAlgn="ctr"/>
                          <a:r>
                            <a:rPr lang="en-US" sz="3200" b="0" i="0" u="none" strike="noStrike" dirty="0">
                              <a:solidFill>
                                <a:srgbClr val="000000"/>
                              </a:solidFill>
                              <a:effectLst/>
                              <a:latin typeface="Athelas" panose="02000503000000020003" pitchFamily="2" charset="77"/>
                            </a:rPr>
                            <a:t>Moderation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pPr algn="ctr" fontAlgn="b"/>
                          <a:r>
                            <a:rPr lang="en-US" sz="3200" b="0" i="0" u="none" strike="noStrike" dirty="0">
                              <a:solidFill>
                                <a:srgbClr val="000000"/>
                              </a:solidFill>
                              <a:effectLst/>
                              <a:latin typeface="Athelas" panose="02000503000000020003" pitchFamily="2" charset="77"/>
                            </a:rPr>
                            <a:t>Sodium</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endParaRPr lang="en-US"/>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190805" t="-1206522" r="-98467" b="-243478"/>
                          </a:stretch>
                        </a:blipFill>
                      </a:tcPr>
                    </a:tc>
                    <a:tc>
                      <a:txBody>
                        <a:bodyPr/>
                        <a:lstStyle/>
                        <a:p>
                          <a:endParaRPr lang="en-US"/>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296484" t="-1206522" r="-391" b="-243478"/>
                          </a:stretch>
                        </a:blipFill>
                      </a:tcPr>
                    </a:tc>
                    <a:extLst>
                      <a:ext uri="{0D108BD9-81ED-4DB2-BD59-A6C34878D82A}">
                        <a16:rowId xmlns:a16="http://schemas.microsoft.com/office/drawing/2014/main" val="799338709"/>
                      </a:ext>
                    </a:extLst>
                  </a:tr>
                  <a:tr h="587297">
                    <a:tc vMerge="1">
                      <a:txBody>
                        <a:bodyPr/>
                        <a:lstStyle/>
                        <a:p>
                          <a:endParaRPr lang="en-US"/>
                        </a:p>
                      </a:txBody>
                      <a:tcPr/>
                    </a:tc>
                    <a:tc>
                      <a:txBody>
                        <a:bodyPr/>
                        <a:lstStyle/>
                        <a:p>
                          <a:pPr algn="ctr" fontAlgn="b"/>
                          <a:r>
                            <a:rPr lang="en-US" sz="3200" b="0" i="0" u="none" strike="noStrike" dirty="0">
                              <a:solidFill>
                                <a:srgbClr val="000000"/>
                              </a:solidFill>
                              <a:effectLst/>
                              <a:latin typeface="Athelas" panose="02000503000000020003" pitchFamily="2" charset="77"/>
                            </a:rPr>
                            <a:t>Empty Calories</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190805" t="-1278723" r="-98467" b="-138298"/>
                          </a:stretch>
                        </a:blipFill>
                      </a:tcPr>
                    </a:tc>
                    <a:tc>
                      <a:txBody>
                        <a:bodyPr/>
                        <a:lstStyle/>
                        <a:p>
                          <a:endParaRPr lang="en-US"/>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296484" t="-1278723" r="-391" b="-138298"/>
                          </a:stretch>
                        </a:blipFill>
                      </a:tcPr>
                    </a:tc>
                    <a:extLst>
                      <a:ext uri="{0D108BD9-81ED-4DB2-BD59-A6C34878D82A}">
                        <a16:rowId xmlns:a16="http://schemas.microsoft.com/office/drawing/2014/main" val="405101123"/>
                      </a:ext>
                    </a:extLst>
                  </a:tr>
                  <a:tr h="587297">
                    <a:tc vMerge="1">
                      <a:txBody>
                        <a:bodyPr/>
                        <a:lstStyle/>
                        <a:p>
                          <a:endParaRPr lang="en-US"/>
                        </a:p>
                      </a:txBody>
                      <a:tcPr/>
                    </a:tc>
                    <a:tc>
                      <a:txBody>
                        <a:bodyPr/>
                        <a:lstStyle/>
                        <a:p>
                          <a:pPr algn="ctr" fontAlgn="b"/>
                          <a:r>
                            <a:rPr lang="en-US" sz="3200" b="0" i="0" u="none" strike="noStrike" dirty="0">
                              <a:solidFill>
                                <a:srgbClr val="000000"/>
                              </a:solidFill>
                              <a:effectLst/>
                              <a:latin typeface="Athelas" panose="02000503000000020003" pitchFamily="2" charset="77"/>
                            </a:rPr>
                            <a:t>Saturated Fats</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BEB"/>
                        </a:solidFill>
                      </a:tcPr>
                    </a:tc>
                    <a:tc>
                      <a:txBody>
                        <a:bodyPr/>
                        <a:lstStyle/>
                        <a:p>
                          <a:endParaRPr lang="en-US"/>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190805" t="-1408696" r="-98467" b="-41304"/>
                          </a:stretch>
                        </a:blipFill>
                      </a:tcPr>
                    </a:tc>
                    <a:tc>
                      <a:txBody>
                        <a:bodyPr/>
                        <a:lstStyle/>
                        <a:p>
                          <a:endParaRPr lang="en-US"/>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296484" t="-1408696" r="-391" b="-41304"/>
                          </a:stretch>
                        </a:blipFill>
                      </a:tcPr>
                    </a:tc>
                    <a:extLst>
                      <a:ext uri="{0D108BD9-81ED-4DB2-BD59-A6C34878D82A}">
                        <a16:rowId xmlns:a16="http://schemas.microsoft.com/office/drawing/2014/main" val="3665985736"/>
                      </a:ext>
                    </a:extLst>
                  </a:tr>
                </a:tbl>
              </a:graphicData>
            </a:graphic>
          </p:graphicFrame>
        </mc:Fallback>
      </mc:AlternateContent>
      <p:grpSp>
        <p:nvGrpSpPr>
          <p:cNvPr id="76" name="Group 75">
            <a:extLst>
              <a:ext uri="{FF2B5EF4-FFF2-40B4-BE49-F238E27FC236}">
                <a16:creationId xmlns:a16="http://schemas.microsoft.com/office/drawing/2014/main" id="{689C5B3F-F63C-C24E-B6E9-13557B13D738}"/>
              </a:ext>
            </a:extLst>
          </p:cNvPr>
          <p:cNvGrpSpPr/>
          <p:nvPr/>
        </p:nvGrpSpPr>
        <p:grpSpPr>
          <a:xfrm>
            <a:off x="27141503" y="18390038"/>
            <a:ext cx="12861542" cy="5284795"/>
            <a:chOff x="230555" y="3908889"/>
            <a:chExt cx="10938188" cy="5284795"/>
          </a:xfrm>
        </p:grpSpPr>
        <p:sp>
          <p:nvSpPr>
            <p:cNvPr id="77" name="Rectangle 76">
              <a:extLst>
                <a:ext uri="{FF2B5EF4-FFF2-40B4-BE49-F238E27FC236}">
                  <a16:creationId xmlns:a16="http://schemas.microsoft.com/office/drawing/2014/main" id="{E293F858-04CE-5749-987A-2882B7AF86AA}"/>
                </a:ext>
              </a:extLst>
            </p:cNvPr>
            <p:cNvSpPr/>
            <p:nvPr/>
          </p:nvSpPr>
          <p:spPr>
            <a:xfrm>
              <a:off x="230555" y="3908889"/>
              <a:ext cx="10938188" cy="1151469"/>
            </a:xfrm>
            <a:prstGeom prst="rect">
              <a:avLst/>
            </a:prstGeom>
            <a:solidFill>
              <a:srgbClr val="EBEBEB"/>
            </a:solidFill>
            <a:ln>
              <a:solidFill>
                <a:schemeClr val="tx1">
                  <a:lumMod val="75000"/>
                  <a:lumOff val="25000"/>
                </a:schemeClr>
              </a:solidFill>
            </a:ln>
          </p:spPr>
          <p:txBody>
            <a:bodyPr wrap="square" anchor="ctr">
              <a:noAutofit/>
            </a:bodyPr>
            <a:lstStyle/>
            <a:p>
              <a:pPr indent="457200" algn="ctr"/>
              <a:r>
                <a:rPr lang="en-US" sz="6000" b="1" dirty="0">
                  <a:solidFill>
                    <a:srgbClr val="00622F"/>
                  </a:solidFill>
                  <a:latin typeface="Athelas" panose="02000503000000020003" pitchFamily="2" charset="77"/>
                  <a:ea typeface="Times New Roman" panose="02020603050405020304" pitchFamily="18" charset="0"/>
                </a:rPr>
                <a:t>Results</a:t>
              </a:r>
            </a:p>
          </p:txBody>
        </p:sp>
        <p:sp>
          <p:nvSpPr>
            <p:cNvPr id="78" name="Rectangle 77">
              <a:extLst>
                <a:ext uri="{FF2B5EF4-FFF2-40B4-BE49-F238E27FC236}">
                  <a16:creationId xmlns:a16="http://schemas.microsoft.com/office/drawing/2014/main" id="{2D72C0C0-69F9-CA4A-A7D7-7C3F32C0FB27}"/>
                </a:ext>
              </a:extLst>
            </p:cNvPr>
            <p:cNvSpPr/>
            <p:nvPr/>
          </p:nvSpPr>
          <p:spPr>
            <a:xfrm>
              <a:off x="230555" y="5060358"/>
              <a:ext cx="10938188" cy="4133326"/>
            </a:xfrm>
            <a:prstGeom prst="rect">
              <a:avLst/>
            </a:prstGeom>
            <a:solidFill>
              <a:schemeClr val="bg1"/>
            </a:solidFill>
            <a:ln>
              <a:solidFill>
                <a:schemeClr val="tx1">
                  <a:lumMod val="75000"/>
                  <a:lumOff val="25000"/>
                </a:schemeClr>
              </a:solidFill>
            </a:ln>
          </p:spPr>
          <p:txBody>
            <a:bodyPr wrap="square" anchor="t">
              <a:noAutofit/>
            </a:bodyPr>
            <a:lstStyle/>
            <a:p>
              <a:pPr marL="914400" lvl="1" indent="-457200">
                <a:buFont typeface="Arial" panose="020B0604020202020204" pitchFamily="34" charset="0"/>
                <a:buChar char="•"/>
              </a:pPr>
              <a:r>
                <a:rPr lang="en-US" sz="3200" dirty="0">
                  <a:latin typeface="Athelas" panose="02000503000000020003" pitchFamily="2" charset="77"/>
                </a:rPr>
                <a:t>More than half (n=2,624; 58.1%) reported binge drinking within the past 30 days</a:t>
              </a:r>
            </a:p>
            <a:p>
              <a:pPr marL="914400" lvl="1" indent="-457200">
                <a:buFont typeface="Arial" panose="020B0604020202020204" pitchFamily="34" charset="0"/>
                <a:buChar char="•"/>
              </a:pPr>
              <a:r>
                <a:rPr lang="en-US" sz="3200" dirty="0">
                  <a:latin typeface="Athelas" panose="02000503000000020003" pitchFamily="2" charset="77"/>
                </a:rPr>
                <a:t>One out of five (19.8%) reported binge drinking 6 or more times within the past 30 days.  </a:t>
              </a:r>
            </a:p>
            <a:p>
              <a:pPr marL="914400" lvl="1" indent="-457200">
                <a:buFont typeface="Arial" panose="020B0604020202020204" pitchFamily="34" charset="0"/>
                <a:buChar char="•"/>
              </a:pPr>
              <a:r>
                <a:rPr lang="en-US" sz="3200" dirty="0">
                  <a:latin typeface="Athelas" panose="02000503000000020003" pitchFamily="2" charset="77"/>
                </a:rPr>
                <a:t>The mean modified HEI score was 64.8±.2. </a:t>
              </a:r>
            </a:p>
            <a:p>
              <a:pPr marL="914400" lvl="1" indent="-457200">
                <a:buFont typeface="Arial" panose="020B0604020202020204" pitchFamily="34" charset="0"/>
                <a:buChar char="•"/>
              </a:pPr>
              <a:r>
                <a:rPr lang="en-US" sz="3200" b="1" dirty="0">
                  <a:latin typeface="Athelas" panose="02000503000000020003" pitchFamily="2" charset="77"/>
                </a:rPr>
                <a:t>Heavy binge drinkers had the lowest HEI scores when compared to moderate and non-binge drinkers (63.8±.4 vs. 64.8±.3 and 65.5±.3, p=0.05, p&lt;0.01)</a:t>
              </a:r>
            </a:p>
          </p:txBody>
        </p:sp>
      </p:grpSp>
      <p:grpSp>
        <p:nvGrpSpPr>
          <p:cNvPr id="3" name="Group 2">
            <a:extLst>
              <a:ext uri="{FF2B5EF4-FFF2-40B4-BE49-F238E27FC236}">
                <a16:creationId xmlns:a16="http://schemas.microsoft.com/office/drawing/2014/main" id="{683B99A9-85FC-3845-8C6A-A7C21042CBA5}"/>
              </a:ext>
            </a:extLst>
          </p:cNvPr>
          <p:cNvGrpSpPr/>
          <p:nvPr/>
        </p:nvGrpSpPr>
        <p:grpSpPr>
          <a:xfrm>
            <a:off x="27141503" y="24738470"/>
            <a:ext cx="12861543" cy="3419864"/>
            <a:chOff x="27119657" y="25051430"/>
            <a:chExt cx="12861543" cy="3419864"/>
          </a:xfrm>
        </p:grpSpPr>
        <p:sp>
          <p:nvSpPr>
            <p:cNvPr id="61" name="Rectangle 60">
              <a:extLst>
                <a:ext uri="{FF2B5EF4-FFF2-40B4-BE49-F238E27FC236}">
                  <a16:creationId xmlns:a16="http://schemas.microsoft.com/office/drawing/2014/main" id="{FA890C25-1614-F24D-AC81-4E4B353432C8}"/>
                </a:ext>
              </a:extLst>
            </p:cNvPr>
            <p:cNvSpPr/>
            <p:nvPr/>
          </p:nvSpPr>
          <p:spPr>
            <a:xfrm>
              <a:off x="27119657" y="25051430"/>
              <a:ext cx="12861543" cy="1151468"/>
            </a:xfrm>
            <a:prstGeom prst="rect">
              <a:avLst/>
            </a:prstGeom>
            <a:solidFill>
              <a:srgbClr val="EBEBEB"/>
            </a:solidFill>
            <a:ln>
              <a:solidFill>
                <a:schemeClr val="tx1">
                  <a:lumMod val="75000"/>
                  <a:lumOff val="25000"/>
                </a:schemeClr>
              </a:solidFill>
            </a:ln>
          </p:spPr>
          <p:txBody>
            <a:bodyPr wrap="square" anchor="ctr">
              <a:noAutofit/>
            </a:bodyPr>
            <a:lstStyle/>
            <a:p>
              <a:pPr indent="457200" algn="ctr"/>
              <a:r>
                <a:rPr lang="en-US" sz="6000" b="1" dirty="0">
                  <a:solidFill>
                    <a:srgbClr val="00622F"/>
                  </a:solidFill>
                  <a:latin typeface="Athelas" panose="02000503000000020003" pitchFamily="2" charset="77"/>
                  <a:ea typeface="Times New Roman" panose="02020603050405020304" pitchFamily="18" charset="0"/>
                </a:rPr>
                <a:t>Implications</a:t>
              </a:r>
            </a:p>
          </p:txBody>
        </p:sp>
        <p:sp>
          <p:nvSpPr>
            <p:cNvPr id="27" name="Rectangle 26">
              <a:extLst>
                <a:ext uri="{FF2B5EF4-FFF2-40B4-BE49-F238E27FC236}">
                  <a16:creationId xmlns:a16="http://schemas.microsoft.com/office/drawing/2014/main" id="{24B297E6-2D77-B343-A300-D814DFEC94BD}"/>
                </a:ext>
              </a:extLst>
            </p:cNvPr>
            <p:cNvSpPr/>
            <p:nvPr/>
          </p:nvSpPr>
          <p:spPr>
            <a:xfrm>
              <a:off x="27119657" y="26202899"/>
              <a:ext cx="12861542" cy="2268395"/>
            </a:xfrm>
            <a:prstGeom prst="rect">
              <a:avLst/>
            </a:prstGeom>
            <a:solidFill>
              <a:schemeClr val="bg1"/>
            </a:solidFill>
            <a:ln>
              <a:solidFill>
                <a:schemeClr val="tx1">
                  <a:lumMod val="75000"/>
                  <a:lumOff val="25000"/>
                </a:schemeClr>
              </a:solidFill>
            </a:ln>
          </p:spPr>
          <p:txBody>
            <a:bodyPr wrap="square" anchor="t">
              <a:noAutofit/>
            </a:bodyPr>
            <a:lstStyle/>
            <a:p>
              <a:pPr lvl="1" algn="ctr"/>
              <a:r>
                <a:rPr lang="en-US" sz="4500" b="1" dirty="0">
                  <a:latin typeface="Athelas" panose="02000503000000020003" pitchFamily="2" charset="77"/>
                </a:rPr>
                <a:t>Many college students will benefit from reducing binge drinking habits as data suggests a modest relationship with diet quality. </a:t>
              </a:r>
            </a:p>
            <a:p>
              <a:pPr lvl="1"/>
              <a:endParaRPr lang="en-US" sz="3200" dirty="0">
                <a:latin typeface="Athelas" panose="02000503000000020003" pitchFamily="2" charset="77"/>
              </a:endParaRPr>
            </a:p>
            <a:p>
              <a:pPr lvl="1"/>
              <a:endParaRPr lang="en-US" sz="3200" dirty="0">
                <a:latin typeface="Athelas" panose="02000503000000020003" pitchFamily="2" charset="77"/>
              </a:endParaRPr>
            </a:p>
          </p:txBody>
        </p:sp>
      </p:grpSp>
      <p:grpSp>
        <p:nvGrpSpPr>
          <p:cNvPr id="29" name="Group 28">
            <a:extLst>
              <a:ext uri="{FF2B5EF4-FFF2-40B4-BE49-F238E27FC236}">
                <a16:creationId xmlns:a16="http://schemas.microsoft.com/office/drawing/2014/main" id="{5E30DC8B-0C45-1B48-89C5-94A4D8CD53ED}"/>
              </a:ext>
            </a:extLst>
          </p:cNvPr>
          <p:cNvGrpSpPr/>
          <p:nvPr/>
        </p:nvGrpSpPr>
        <p:grpSpPr>
          <a:xfrm>
            <a:off x="13634342" y="3834891"/>
            <a:ext cx="12861543" cy="3350342"/>
            <a:chOff x="27119657" y="24882387"/>
            <a:chExt cx="12861543" cy="3350342"/>
          </a:xfrm>
        </p:grpSpPr>
        <p:sp>
          <p:nvSpPr>
            <p:cNvPr id="30" name="Rectangle 29">
              <a:extLst>
                <a:ext uri="{FF2B5EF4-FFF2-40B4-BE49-F238E27FC236}">
                  <a16:creationId xmlns:a16="http://schemas.microsoft.com/office/drawing/2014/main" id="{D6B9A8EE-738F-5046-8069-D0A6A042F500}"/>
                </a:ext>
              </a:extLst>
            </p:cNvPr>
            <p:cNvSpPr/>
            <p:nvPr/>
          </p:nvSpPr>
          <p:spPr>
            <a:xfrm>
              <a:off x="27119657" y="24882387"/>
              <a:ext cx="12861543" cy="1151469"/>
            </a:xfrm>
            <a:prstGeom prst="rect">
              <a:avLst/>
            </a:prstGeom>
            <a:solidFill>
              <a:srgbClr val="EBEBEB"/>
            </a:solidFill>
            <a:ln>
              <a:solidFill>
                <a:schemeClr val="tx1">
                  <a:lumMod val="75000"/>
                  <a:lumOff val="25000"/>
                </a:schemeClr>
              </a:solidFill>
            </a:ln>
          </p:spPr>
          <p:txBody>
            <a:bodyPr wrap="square" anchor="ctr">
              <a:noAutofit/>
            </a:bodyPr>
            <a:lstStyle/>
            <a:p>
              <a:pPr indent="457200" algn="ctr"/>
              <a:r>
                <a:rPr lang="en-US" sz="6000" b="1" dirty="0">
                  <a:solidFill>
                    <a:srgbClr val="00622F"/>
                  </a:solidFill>
                  <a:latin typeface="Athelas" panose="02000503000000020003" pitchFamily="2" charset="77"/>
                  <a:ea typeface="Times New Roman" panose="02020603050405020304" pitchFamily="18" charset="0"/>
                </a:rPr>
                <a:t>Objective</a:t>
              </a:r>
            </a:p>
          </p:txBody>
        </p:sp>
        <p:sp>
          <p:nvSpPr>
            <p:cNvPr id="31" name="Rectangle 30">
              <a:extLst>
                <a:ext uri="{FF2B5EF4-FFF2-40B4-BE49-F238E27FC236}">
                  <a16:creationId xmlns:a16="http://schemas.microsoft.com/office/drawing/2014/main" id="{8FEF2423-33F0-C043-8837-4236AE34A908}"/>
                </a:ext>
              </a:extLst>
            </p:cNvPr>
            <p:cNvSpPr/>
            <p:nvPr/>
          </p:nvSpPr>
          <p:spPr>
            <a:xfrm>
              <a:off x="27119657" y="26033857"/>
              <a:ext cx="12861542" cy="2198872"/>
            </a:xfrm>
            <a:prstGeom prst="rect">
              <a:avLst/>
            </a:prstGeom>
            <a:solidFill>
              <a:schemeClr val="bg1"/>
            </a:solidFill>
            <a:ln>
              <a:solidFill>
                <a:schemeClr val="tx1">
                  <a:lumMod val="75000"/>
                  <a:lumOff val="25000"/>
                </a:schemeClr>
              </a:solidFill>
            </a:ln>
          </p:spPr>
          <p:txBody>
            <a:bodyPr wrap="square" anchor="t">
              <a:noAutofit/>
            </a:bodyPr>
            <a:lstStyle/>
            <a:p>
              <a:pPr lvl="1" algn="ctr"/>
              <a:r>
                <a:rPr lang="en-US" sz="4200" b="1" dirty="0">
                  <a:latin typeface="Athelas" panose="02000503000000020003" pitchFamily="2" charset="77"/>
                </a:rPr>
                <a:t>Determine the relationship between different levels of binge drinking and diet quality scores among college students at a large, northeastern university. </a:t>
              </a:r>
            </a:p>
            <a:p>
              <a:pPr lvl="1"/>
              <a:endParaRPr lang="en-US" sz="3200" dirty="0">
                <a:latin typeface="Athelas" panose="02000503000000020003" pitchFamily="2" charset="77"/>
              </a:endParaRPr>
            </a:p>
            <a:p>
              <a:pPr lvl="1"/>
              <a:endParaRPr lang="en-US" sz="3200" dirty="0">
                <a:latin typeface="Athelas" panose="02000503000000020003" pitchFamily="2" charset="77"/>
              </a:endParaRPr>
            </a:p>
          </p:txBody>
        </p:sp>
      </p:grpSp>
      <p:grpSp>
        <p:nvGrpSpPr>
          <p:cNvPr id="11" name="Group 10">
            <a:extLst>
              <a:ext uri="{FF2B5EF4-FFF2-40B4-BE49-F238E27FC236}">
                <a16:creationId xmlns:a16="http://schemas.microsoft.com/office/drawing/2014/main" id="{EEE76321-AB41-BB4D-8A40-3CB67027B627}"/>
              </a:ext>
            </a:extLst>
          </p:cNvPr>
          <p:cNvGrpSpPr/>
          <p:nvPr/>
        </p:nvGrpSpPr>
        <p:grpSpPr>
          <a:xfrm>
            <a:off x="27119654" y="3859782"/>
            <a:ext cx="12883392" cy="13920685"/>
            <a:chOff x="27119654" y="3859782"/>
            <a:chExt cx="12883392" cy="13920685"/>
          </a:xfrm>
        </p:grpSpPr>
        <p:sp>
          <p:nvSpPr>
            <p:cNvPr id="35" name="Rectangle 34">
              <a:extLst>
                <a:ext uri="{FF2B5EF4-FFF2-40B4-BE49-F238E27FC236}">
                  <a16:creationId xmlns:a16="http://schemas.microsoft.com/office/drawing/2014/main" id="{B638F3BF-223A-A641-9041-43E0D82C4C85}"/>
                </a:ext>
              </a:extLst>
            </p:cNvPr>
            <p:cNvSpPr/>
            <p:nvPr/>
          </p:nvSpPr>
          <p:spPr>
            <a:xfrm>
              <a:off x="27141503" y="3859782"/>
              <a:ext cx="12861543" cy="1976093"/>
            </a:xfrm>
            <a:prstGeom prst="rect">
              <a:avLst/>
            </a:prstGeom>
            <a:solidFill>
              <a:srgbClr val="76A091"/>
            </a:solidFill>
            <a:ln>
              <a:solidFill>
                <a:schemeClr val="tx1">
                  <a:lumMod val="75000"/>
                  <a:lumOff val="25000"/>
                </a:schemeClr>
              </a:solidFill>
            </a:ln>
          </p:spPr>
          <p:txBody>
            <a:bodyPr wrap="square" anchor="ctr">
              <a:noAutofit/>
            </a:bodyPr>
            <a:lstStyle/>
            <a:p>
              <a:pPr indent="457200" algn="ctr"/>
              <a:r>
                <a:rPr lang="en-US" sz="6000" b="1" dirty="0">
                  <a:solidFill>
                    <a:schemeClr val="bg1"/>
                  </a:solidFill>
                  <a:latin typeface="Athelas" panose="02000503000000020003" pitchFamily="2" charset="77"/>
                  <a:ea typeface="Times New Roman" panose="02020603050405020304" pitchFamily="18" charset="0"/>
                </a:rPr>
                <a:t>Diet Quality Scores and Binge Drinking Category</a:t>
              </a:r>
            </a:p>
          </p:txBody>
        </p:sp>
        <p:graphicFrame>
          <p:nvGraphicFramePr>
            <p:cNvPr id="34" name="Chart 33">
              <a:extLst>
                <a:ext uri="{FF2B5EF4-FFF2-40B4-BE49-F238E27FC236}">
                  <a16:creationId xmlns:a16="http://schemas.microsoft.com/office/drawing/2014/main" id="{ED3F16D1-F531-714B-B7CB-60DEDBC270CF}"/>
                </a:ext>
              </a:extLst>
            </p:cNvPr>
            <p:cNvGraphicFramePr>
              <a:graphicFrameLocks/>
            </p:cNvGraphicFramePr>
            <p:nvPr>
              <p:extLst>
                <p:ext uri="{D42A27DB-BD31-4B8C-83A1-F6EECF244321}">
                  <p14:modId xmlns:p14="http://schemas.microsoft.com/office/powerpoint/2010/main" val="994416495"/>
                </p:ext>
              </p:extLst>
            </p:nvPr>
          </p:nvGraphicFramePr>
          <p:xfrm>
            <a:off x="27119654" y="5804767"/>
            <a:ext cx="12861544" cy="11027575"/>
          </p:xfrm>
          <a:graphic>
            <a:graphicData uri="http://schemas.openxmlformats.org/drawingml/2006/chart">
              <c:chart xmlns:c="http://schemas.openxmlformats.org/drawingml/2006/chart" xmlns:r="http://schemas.openxmlformats.org/officeDocument/2006/relationships" r:id="rId8"/>
            </a:graphicData>
          </a:graphic>
        </p:graphicFrame>
        <p:sp>
          <p:nvSpPr>
            <p:cNvPr id="9" name="TextBox 8">
              <a:extLst>
                <a:ext uri="{FF2B5EF4-FFF2-40B4-BE49-F238E27FC236}">
                  <a16:creationId xmlns:a16="http://schemas.microsoft.com/office/drawing/2014/main" id="{0152DF8C-2E9E-4F48-9B48-DE294066B8E9}"/>
                </a:ext>
              </a:extLst>
            </p:cNvPr>
            <p:cNvSpPr txBox="1"/>
            <p:nvPr/>
          </p:nvSpPr>
          <p:spPr>
            <a:xfrm>
              <a:off x="27119655" y="16826360"/>
              <a:ext cx="12861542" cy="954107"/>
            </a:xfrm>
            <a:prstGeom prst="rect">
              <a:avLst/>
            </a:prstGeom>
            <a:solidFill>
              <a:schemeClr val="bg1"/>
            </a:solidFill>
            <a:ln>
              <a:solidFill>
                <a:schemeClr val="tx1">
                  <a:lumMod val="75000"/>
                  <a:lumOff val="25000"/>
                </a:schemeClr>
              </a:solidFill>
            </a:ln>
          </p:spPr>
          <p:txBody>
            <a:bodyPr wrap="square" rtlCol="0">
              <a:spAutoFit/>
            </a:bodyPr>
            <a:lstStyle/>
            <a:p>
              <a:r>
                <a:rPr lang="en-US" sz="2800" i="1" dirty="0">
                  <a:latin typeface="Athelas" panose="02000503000000020003" pitchFamily="2" charset="77"/>
                </a:rPr>
                <a:t>Modified HEI Score is on a scale from 0-100</a:t>
              </a:r>
            </a:p>
            <a:p>
              <a:r>
                <a:rPr lang="en-US" sz="2800" i="1" dirty="0">
                  <a:latin typeface="Athelas" panose="02000503000000020003" pitchFamily="2" charset="77"/>
                </a:rPr>
                <a:t>*significance of p&lt;0.001</a:t>
              </a:r>
            </a:p>
          </p:txBody>
        </p:sp>
      </p:grpSp>
      <p:sp>
        <p:nvSpPr>
          <p:cNvPr id="37" name="TextBox 36">
            <a:extLst>
              <a:ext uri="{FF2B5EF4-FFF2-40B4-BE49-F238E27FC236}">
                <a16:creationId xmlns:a16="http://schemas.microsoft.com/office/drawing/2014/main" id="{B8967EDD-E779-CC43-BF5D-D0F9A67A3DE3}"/>
              </a:ext>
            </a:extLst>
          </p:cNvPr>
          <p:cNvSpPr txBox="1"/>
          <p:nvPr/>
        </p:nvSpPr>
        <p:spPr>
          <a:xfrm>
            <a:off x="13634342" y="16080042"/>
            <a:ext cx="12861542" cy="954107"/>
          </a:xfrm>
          <a:prstGeom prst="rect">
            <a:avLst/>
          </a:prstGeom>
          <a:solidFill>
            <a:schemeClr val="bg1"/>
          </a:solidFill>
          <a:ln>
            <a:solidFill>
              <a:schemeClr val="tx1">
                <a:lumMod val="75000"/>
                <a:lumOff val="25000"/>
              </a:schemeClr>
            </a:solidFill>
          </a:ln>
        </p:spPr>
        <p:txBody>
          <a:bodyPr wrap="square" rtlCol="0">
            <a:spAutoFit/>
          </a:bodyPr>
          <a:lstStyle/>
          <a:p>
            <a:r>
              <a:rPr lang="en-US" sz="2800" i="1" dirty="0">
                <a:latin typeface="Athelas" panose="02000503000000020003" pitchFamily="2" charset="77"/>
              </a:rPr>
              <a:t>HEI 2005- Fruits, Vegetables, Grains, Dairy, Meat and Beans; HEI 2010- Protein, Fatty Acid Ratio, Sodium, Empty Calories; HEI 2015- Saturated Fat; *MUFA+PUFA/SFA</a:t>
            </a:r>
          </a:p>
        </p:txBody>
      </p:sp>
      <p:grpSp>
        <p:nvGrpSpPr>
          <p:cNvPr id="7" name="Group 6">
            <a:extLst>
              <a:ext uri="{FF2B5EF4-FFF2-40B4-BE49-F238E27FC236}">
                <a16:creationId xmlns:a16="http://schemas.microsoft.com/office/drawing/2014/main" id="{FDA6FBC4-9989-5643-AA16-CD48F4A3BDFA}"/>
              </a:ext>
            </a:extLst>
          </p:cNvPr>
          <p:cNvGrpSpPr/>
          <p:nvPr/>
        </p:nvGrpSpPr>
        <p:grpSpPr>
          <a:xfrm>
            <a:off x="27141503" y="29221972"/>
            <a:ext cx="12861543" cy="3180819"/>
            <a:chOff x="27141503" y="29221972"/>
            <a:chExt cx="12861543" cy="3180819"/>
          </a:xfrm>
        </p:grpSpPr>
        <p:sp>
          <p:nvSpPr>
            <p:cNvPr id="64" name="Rectangle 63">
              <a:extLst>
                <a:ext uri="{FF2B5EF4-FFF2-40B4-BE49-F238E27FC236}">
                  <a16:creationId xmlns:a16="http://schemas.microsoft.com/office/drawing/2014/main" id="{7C56A638-A7F7-C64C-858C-B3F4F0990E25}"/>
                </a:ext>
              </a:extLst>
            </p:cNvPr>
            <p:cNvSpPr/>
            <p:nvPr/>
          </p:nvSpPr>
          <p:spPr>
            <a:xfrm>
              <a:off x="27141503" y="29221972"/>
              <a:ext cx="12861543" cy="1151467"/>
            </a:xfrm>
            <a:prstGeom prst="rect">
              <a:avLst/>
            </a:prstGeom>
            <a:solidFill>
              <a:srgbClr val="EBEBEB"/>
            </a:solidFill>
            <a:ln>
              <a:solidFill>
                <a:schemeClr val="tx1">
                  <a:lumMod val="85000"/>
                  <a:lumOff val="15000"/>
                </a:schemeClr>
              </a:solidFill>
            </a:ln>
          </p:spPr>
          <p:txBody>
            <a:bodyPr wrap="square" anchor="ctr">
              <a:noAutofit/>
            </a:bodyPr>
            <a:lstStyle/>
            <a:p>
              <a:pPr indent="457200" algn="ctr"/>
              <a:r>
                <a:rPr lang="en-US" sz="6000" b="1" dirty="0">
                  <a:solidFill>
                    <a:srgbClr val="00622F"/>
                  </a:solidFill>
                  <a:latin typeface="Athelas" panose="02000503000000020003" pitchFamily="2" charset="77"/>
                  <a:ea typeface="Times New Roman" panose="02020603050405020304" pitchFamily="18" charset="0"/>
                </a:rPr>
                <a:t>Acknowledgements</a:t>
              </a:r>
            </a:p>
          </p:txBody>
        </p:sp>
        <p:sp>
          <p:nvSpPr>
            <p:cNvPr id="32" name="Rectangle 31">
              <a:extLst>
                <a:ext uri="{FF2B5EF4-FFF2-40B4-BE49-F238E27FC236}">
                  <a16:creationId xmlns:a16="http://schemas.microsoft.com/office/drawing/2014/main" id="{08276201-3EA0-124D-A55F-98CD932AE982}"/>
                </a:ext>
              </a:extLst>
            </p:cNvPr>
            <p:cNvSpPr/>
            <p:nvPr/>
          </p:nvSpPr>
          <p:spPr>
            <a:xfrm>
              <a:off x="27141503" y="30373439"/>
              <a:ext cx="12861542" cy="2029352"/>
            </a:xfrm>
            <a:prstGeom prst="rect">
              <a:avLst/>
            </a:prstGeom>
            <a:solidFill>
              <a:schemeClr val="bg1"/>
            </a:solidFill>
            <a:ln>
              <a:solidFill>
                <a:schemeClr val="tx1">
                  <a:lumMod val="75000"/>
                  <a:lumOff val="25000"/>
                </a:schemeClr>
              </a:solidFill>
            </a:ln>
          </p:spPr>
          <p:txBody>
            <a:bodyPr wrap="square" anchor="t">
              <a:noAutofit/>
            </a:bodyPr>
            <a:lstStyle/>
            <a:p>
              <a:pPr lvl="1"/>
              <a:r>
                <a:rPr lang="en-US" sz="3200" dirty="0">
                  <a:latin typeface="Athelas" panose="02000503000000020003" pitchFamily="2" charset="77"/>
                </a:rPr>
                <a:t>This research was funded by New Hampshire Agriculture Experiment Station and USDA National Institute of Food and Agriculture Hatch Project 1010738. Additional acknowledgements go to the Department of Agriculture, Nutrition, and Food Systems, and Chris Guarino, BS. </a:t>
              </a:r>
            </a:p>
            <a:p>
              <a:pPr lvl="1"/>
              <a:r>
                <a:rPr lang="en-US" sz="3200" dirty="0">
                  <a:latin typeface="Athelas" panose="02000503000000020003" pitchFamily="2" charset="77"/>
                </a:rPr>
                <a:t> </a:t>
              </a:r>
            </a:p>
            <a:p>
              <a:pPr lvl="1"/>
              <a:endParaRPr lang="en-US" sz="3200" dirty="0">
                <a:latin typeface="Athelas" panose="02000503000000020003" pitchFamily="2" charset="77"/>
              </a:endParaRPr>
            </a:p>
          </p:txBody>
        </p:sp>
      </p:grpSp>
      <p:sp>
        <p:nvSpPr>
          <p:cNvPr id="10" name="TextBox 9">
            <a:extLst>
              <a:ext uri="{FF2B5EF4-FFF2-40B4-BE49-F238E27FC236}">
                <a16:creationId xmlns:a16="http://schemas.microsoft.com/office/drawing/2014/main" id="{34181C9C-0DAE-6245-8624-3B06D9160FB4}"/>
              </a:ext>
            </a:extLst>
          </p:cNvPr>
          <p:cNvSpPr txBox="1"/>
          <p:nvPr/>
        </p:nvSpPr>
        <p:spPr>
          <a:xfrm>
            <a:off x="36280165" y="6315689"/>
            <a:ext cx="3464467" cy="1077218"/>
          </a:xfrm>
          <a:prstGeom prst="rect">
            <a:avLst/>
          </a:prstGeom>
          <a:solidFill>
            <a:srgbClr val="76A091"/>
          </a:solidFill>
        </p:spPr>
        <p:txBody>
          <a:bodyPr wrap="square" rtlCol="0">
            <a:spAutoFit/>
          </a:bodyPr>
          <a:lstStyle/>
          <a:p>
            <a:pPr algn="ctr"/>
            <a:r>
              <a:rPr lang="en-US" sz="3200" b="1" dirty="0">
                <a:solidFill>
                  <a:srgbClr val="EBEBEB"/>
                </a:solidFill>
                <a:latin typeface="Athelas" panose="02000503000000020003" pitchFamily="2" charset="77"/>
              </a:rPr>
              <a:t>HEI-2015 National Average: 59</a:t>
            </a:r>
            <a:r>
              <a:rPr lang="en-US" sz="3200" b="1" baseline="30000" dirty="0">
                <a:solidFill>
                  <a:srgbClr val="EBEBEB"/>
                </a:solidFill>
                <a:latin typeface="Athelas" panose="02000503000000020003" pitchFamily="2" charset="77"/>
              </a:rPr>
              <a:t>6</a:t>
            </a:r>
            <a:endParaRPr lang="en-US" sz="3200" b="1" dirty="0">
              <a:solidFill>
                <a:srgbClr val="EBEBEB"/>
              </a:solidFill>
              <a:latin typeface="Athelas" panose="02000503000000020003" pitchFamily="2" charset="77"/>
            </a:endParaRPr>
          </a:p>
        </p:txBody>
      </p:sp>
    </p:spTree>
    <p:extLst>
      <p:ext uri="{BB962C8B-B14F-4D97-AF65-F5344CB8AC3E}">
        <p14:creationId xmlns:p14="http://schemas.microsoft.com/office/powerpoint/2010/main" val="3198425991"/>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1384</TotalTime>
  <Words>1132</Words>
  <Application>Microsoft Macintosh PowerPoint</Application>
  <PresentationFormat>Custom</PresentationFormat>
  <Paragraphs>136</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Athelas</vt:lpstr>
      <vt:lpstr>Calibri</vt:lpstr>
      <vt:lpstr>Calibri Light</vt:lpstr>
      <vt:lpstr>Cambria Math</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Maida</dc:creator>
  <cp:lastModifiedBy>Rebecca Maida</cp:lastModifiedBy>
  <cp:revision>43</cp:revision>
  <dcterms:created xsi:type="dcterms:W3CDTF">2022-03-21T15:16:12Z</dcterms:created>
  <dcterms:modified xsi:type="dcterms:W3CDTF">2022-04-27T16:09:26Z</dcterms:modified>
</cp:coreProperties>
</file>