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BEA41B87.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40233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92" userDrawn="1">
          <p15:clr>
            <a:srgbClr val="A4A3A4"/>
          </p15:clr>
        </p15:guide>
        <p15:guide id="2" pos="12624" userDrawn="1">
          <p15:clr>
            <a:srgbClr val="00000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C7CAF-0669-38DC-3938-A51D1C4A2C4F}" name="Rebecca Maida" initials="RM" userId="S::rmm1144@usnh.edu::95ec6a37-d29d-440a-bd47-53f65f1d93a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76A091"/>
    <a:srgbClr val="D2D5D5"/>
    <a:srgbClr val="00622F"/>
    <a:srgbClr val="CEB9FF"/>
    <a:srgbClr val="942093"/>
    <a:srgbClr val="004C24"/>
    <a:srgbClr val="009051"/>
    <a:srgbClr val="011893"/>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90"/>
    <p:restoredTop sz="94569"/>
  </p:normalViewPr>
  <p:slideViewPr>
    <p:cSldViewPr snapToGrid="0" snapToObjects="1">
      <p:cViewPr>
        <p:scale>
          <a:sx n="61" d="100"/>
          <a:sy n="61" d="100"/>
        </p:scale>
        <p:origin x="-4320" y="-2880"/>
      </p:cViewPr>
      <p:guideLst>
        <p:guide orient="horz" pos="10392"/>
        <p:guide pos="126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rebeccamaida/Desktop/research/Tables%20and%20Fig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'Prevelance of BD'!$A$3</c:f>
              <c:strCache>
                <c:ptCount val="1"/>
                <c:pt idx="0">
                  <c:v>HEI Scores (mean)</c:v>
                </c:pt>
              </c:strCache>
            </c:strRef>
          </c:tx>
          <c:spPr>
            <a:solidFill>
              <a:srgbClr val="76A091"/>
            </a:solidFill>
            <a:ln>
              <a:noFill/>
            </a:ln>
            <a:effectLst/>
          </c:spPr>
          <c:invertIfNegative val="0"/>
          <c:dLbls>
            <c:dLbl>
              <c:idx val="0"/>
              <c:layout>
                <c:manualLayout>
                  <c:x val="5.82589462042815E-2"/>
                  <c:y val="-4.4073130847885632E-2"/>
                </c:manualLayout>
              </c:layout>
              <c:tx>
                <c:rich>
                  <a:bodyPr/>
                  <a:lstStyle/>
                  <a:p>
                    <a:r>
                      <a:rPr lang="en-US" dirty="0">
                        <a:solidFill>
                          <a:schemeClr val="tx1"/>
                        </a:solidFill>
                      </a:rPr>
                      <a:t>65.5*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60-5A43-811C-A198558E4A8D}"/>
                </c:ext>
              </c:extLst>
            </c:dLbl>
            <c:dLbl>
              <c:idx val="1"/>
              <c:layout>
                <c:manualLayout>
                  <c:x val="6.4183584801327048E-2"/>
                  <c:y val="-4.525916773830236E-2"/>
                </c:manualLayout>
              </c:layout>
              <c:tx>
                <c:rich>
                  <a:bodyPr/>
                  <a:lstStyle/>
                  <a:p>
                    <a:r>
                      <a:rPr lang="en-US" dirty="0">
                        <a:solidFill>
                          <a:schemeClr val="tx1"/>
                        </a:solidFill>
                      </a:rPr>
                      <a:t>64.8*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C60-5A43-811C-A198558E4A8D}"/>
                </c:ext>
              </c:extLst>
            </c:dLbl>
            <c:dLbl>
              <c:idx val="2"/>
              <c:layout>
                <c:manualLayout>
                  <c:x val="6.2208705268978447E-2"/>
                  <c:y val="-3.6956909505385264E-2"/>
                </c:manualLayout>
              </c:layout>
              <c:tx>
                <c:rich>
                  <a:bodyPr/>
                  <a:lstStyle/>
                  <a:p>
                    <a:r>
                      <a:rPr lang="en-US" dirty="0">
                        <a:solidFill>
                          <a:schemeClr val="tx1"/>
                        </a:solidFill>
                      </a:rPr>
                      <a:t>63.8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C60-5A43-811C-A198558E4A8D}"/>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Athelas" panose="02000503000000020003" pitchFamily="2"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'Prevelance of BD'!$B$4:$D$4</c:f>
                <c:numCache>
                  <c:formatCode>General</c:formatCode>
                  <c:ptCount val="3"/>
                  <c:pt idx="0">
                    <c:v>0.29699999999999999</c:v>
                  </c:pt>
                  <c:pt idx="1">
                    <c:v>0.308</c:v>
                  </c:pt>
                  <c:pt idx="2">
                    <c:v>0.436</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'Prevelance of BD'!$B$1:$D$2</c:f>
              <c:strCache>
                <c:ptCount val="3"/>
                <c:pt idx="0">
                  <c:v>Non-Binge Drinking</c:v>
                </c:pt>
                <c:pt idx="1">
                  <c:v>Moderate Binge Drinking</c:v>
                </c:pt>
                <c:pt idx="2">
                  <c:v>Heavy Binge Drinking</c:v>
                </c:pt>
              </c:strCache>
            </c:strRef>
          </c:cat>
          <c:val>
            <c:numRef>
              <c:f>'Prevelance of BD'!$B$3:$D$3</c:f>
              <c:numCache>
                <c:formatCode>General</c:formatCode>
                <c:ptCount val="3"/>
                <c:pt idx="0">
                  <c:v>65.466999999999999</c:v>
                </c:pt>
                <c:pt idx="1">
                  <c:v>64.802000000000007</c:v>
                </c:pt>
                <c:pt idx="2">
                  <c:v>63.767000000000003</c:v>
                </c:pt>
              </c:numCache>
            </c:numRef>
          </c:val>
          <c:extLst>
            <c:ext xmlns:c16="http://schemas.microsoft.com/office/drawing/2014/chart" uri="{C3380CC4-5D6E-409C-BE32-E72D297353CC}">
              <c16:uniqueId val="{00000000-3C60-5A43-811C-A198558E4A8D}"/>
            </c:ext>
          </c:extLst>
        </c:ser>
        <c:dLbls>
          <c:dLblPos val="inEnd"/>
          <c:showLegendKey val="0"/>
          <c:showVal val="1"/>
          <c:showCatName val="0"/>
          <c:showSerName val="0"/>
          <c:showPercent val="0"/>
          <c:showBubbleSize val="0"/>
        </c:dLbls>
        <c:gapWidth val="219"/>
        <c:overlap val="-27"/>
        <c:axId val="359819680"/>
        <c:axId val="359821360"/>
      </c:barChart>
      <c:catAx>
        <c:axId val="3598196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3200" b="1" dirty="0">
                    <a:solidFill>
                      <a:schemeClr val="tx1"/>
                    </a:solidFill>
                    <a:latin typeface="Athelas" panose="02000503000000020003" pitchFamily="2" charset="77"/>
                  </a:rPr>
                  <a:t>Binge Drinking Category</a:t>
                </a:r>
              </a:p>
            </c:rich>
          </c:tx>
          <c:layout>
            <c:manualLayout>
              <c:xMode val="edge"/>
              <c:yMode val="edge"/>
              <c:x val="0.36509924469410515"/>
              <c:y val="0.9432599951624637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85000"/>
                    <a:lumOff val="15000"/>
                  </a:schemeClr>
                </a:solidFill>
                <a:latin typeface="Athelas" panose="02000503000000020003" pitchFamily="2" charset="77"/>
                <a:ea typeface="+mn-ea"/>
                <a:cs typeface="+mn-cs"/>
              </a:defRPr>
            </a:pPr>
            <a:endParaRPr lang="en-US"/>
          </a:p>
        </c:txPr>
        <c:crossAx val="359821360"/>
        <c:crosses val="autoZero"/>
        <c:auto val="1"/>
        <c:lblAlgn val="ctr"/>
        <c:lblOffset val="100"/>
        <c:noMultiLvlLbl val="0"/>
      </c:catAx>
      <c:valAx>
        <c:axId val="359821360"/>
        <c:scaling>
          <c:orientation val="minMax"/>
          <c:max val="67"/>
          <c:min val="60"/>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3200" b="1" dirty="0">
                    <a:solidFill>
                      <a:schemeClr val="tx1"/>
                    </a:solidFill>
                    <a:latin typeface="Athelas" panose="02000503000000020003" pitchFamily="2" charset="77"/>
                  </a:rPr>
                  <a:t>Modified</a:t>
                </a:r>
                <a:r>
                  <a:rPr lang="en-US" sz="3200" b="1" baseline="0" dirty="0">
                    <a:solidFill>
                      <a:schemeClr val="tx1"/>
                    </a:solidFill>
                    <a:latin typeface="Athelas" panose="02000503000000020003" pitchFamily="2" charset="77"/>
                  </a:rPr>
                  <a:t> HEI Score</a:t>
                </a:r>
                <a:endParaRPr lang="en-US" sz="3200" b="1" dirty="0">
                  <a:solidFill>
                    <a:schemeClr val="tx1"/>
                  </a:solidFill>
                  <a:latin typeface="Athelas" panose="02000503000000020003" pitchFamily="2" charset="77"/>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85000"/>
                    <a:lumOff val="15000"/>
                  </a:schemeClr>
                </a:solidFill>
                <a:latin typeface="Athelas" panose="02000503000000020003" pitchFamily="2" charset="77"/>
                <a:ea typeface="+mn-ea"/>
                <a:cs typeface="+mn-cs"/>
              </a:defRPr>
            </a:pPr>
            <a:endParaRPr lang="en-US"/>
          </a:p>
        </c:txPr>
        <c:crossAx val="359819680"/>
        <c:crosses val="autoZero"/>
        <c:crossBetween val="between"/>
      </c:valAx>
      <c:spPr>
        <a:noFill/>
        <a:ln>
          <a:noFill/>
        </a:ln>
        <a:effectLst/>
      </c:spPr>
    </c:plotArea>
    <c:plotVisOnly val="1"/>
    <c:dispBlanksAs val="gap"/>
    <c:showDLblsOverMax val="0"/>
  </c:chart>
  <c:spPr>
    <a:solidFill>
      <a:schemeClr val="bg1"/>
    </a:solidFill>
    <a:ln>
      <a:solidFill>
        <a:schemeClr val="tx1">
          <a:lumMod val="85000"/>
          <a:lumOff val="1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BEA41B87.xml><?xml version="1.0" encoding="utf-8"?>
<p188:cmLst xmlns:a="http://schemas.openxmlformats.org/drawingml/2006/main" xmlns:r="http://schemas.openxmlformats.org/officeDocument/2006/relationships" xmlns:p188="http://schemas.microsoft.com/office/powerpoint/2018/8/main">
  <p188:cm id="{3139D044-C524-BB4A-9AD4-17A16D7F0060}" authorId="{906C7CAF-0669-38DC-3938-A51D1C4A2C4F}" status="resolved" created="2022-04-05T14:23:50.828" complete="100000">
    <ac:txMkLst xmlns:ac="http://schemas.microsoft.com/office/drawing/2013/main/command">
      <pc:docMk xmlns:pc="http://schemas.microsoft.com/office/powerpoint/2013/main/command"/>
      <pc:sldMk xmlns:pc="http://schemas.microsoft.com/office/powerpoint/2013/main/command" cId="3198425991" sldId="256"/>
      <ac:spMk id="53" creationId="{5919B2A4-AE67-8C42-92BC-1F653B216BFD}"/>
      <ac:txMk cp="0">
        <ac:context len="1409" hash="3910554482"/>
      </ac:txMk>
    </ac:txMkLst>
    <p188:pos x="13043885" y="9001908"/>
    <p188:txBody>
      <a:bodyPr/>
      <a:lstStyle/>
      <a:p>
        <a:r>
          <a:rPr lang="en-US"/>
          <a:t>should i put this here? it is a covariate.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D1F0C-CA79-1D4A-BC15-2EC2C2518460}" type="datetimeFigureOut">
              <a:rPr lang="en-US" smtClean="0"/>
              <a:t>4/27/22</a:t>
            </a:fld>
            <a:endParaRPr lang="en-US"/>
          </a:p>
        </p:txBody>
      </p:sp>
      <p:sp>
        <p:nvSpPr>
          <p:cNvPr id="4" name="Slide Image Placeholder 3"/>
          <p:cNvSpPr>
            <a:spLocks noGrp="1" noRot="1" noChangeAspect="1"/>
          </p:cNvSpPr>
          <p:nvPr>
            <p:ph type="sldImg" idx="2"/>
          </p:nvPr>
        </p:nvSpPr>
        <p:spPr>
          <a:xfrm>
            <a:off x="1543050" y="1143000"/>
            <a:ext cx="37719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B82F2-4288-5A43-A46F-6784D522A5BC}" type="slidenum">
              <a:rPr lang="en-US" smtClean="0"/>
              <a:t>‹#›</a:t>
            </a:fld>
            <a:endParaRPr lang="en-US"/>
          </a:p>
        </p:txBody>
      </p:sp>
    </p:spTree>
    <p:extLst>
      <p:ext uri="{BB962C8B-B14F-4D97-AF65-F5344CB8AC3E}">
        <p14:creationId xmlns:p14="http://schemas.microsoft.com/office/powerpoint/2010/main" val="285821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B82F2-4288-5A43-A46F-6784D522A5BC}" type="slidenum">
              <a:rPr lang="en-US" smtClean="0"/>
              <a:t>1</a:t>
            </a:fld>
            <a:endParaRPr lang="en-US"/>
          </a:p>
        </p:txBody>
      </p:sp>
    </p:spTree>
    <p:extLst>
      <p:ext uri="{BB962C8B-B14F-4D97-AF65-F5344CB8AC3E}">
        <p14:creationId xmlns:p14="http://schemas.microsoft.com/office/powerpoint/2010/main" val="186817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36E06-1792-3F4E-B55B-2265E2849774}"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1680136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36E06-1792-3F4E-B55B-2265E2849774}"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306358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36E06-1792-3F4E-B55B-2265E2849774}"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26893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36E06-1792-3F4E-B55B-2265E2849774}"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284812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536E06-1792-3F4E-B55B-2265E2849774}" type="datetimeFigureOut">
              <a:rPr lang="en-US" smtClean="0"/>
              <a:t>4/27/22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49766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536E06-1792-3F4E-B55B-2265E2849774}"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87266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36E06-1792-3F4E-B55B-2265E2849774}" type="datetimeFigureOut">
              <a:rPr lang="en-US" smtClean="0"/>
              <a:t>4/27/22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39274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36E06-1792-3F4E-B55B-2265E2849774}" type="datetimeFigureOut">
              <a:rPr lang="en-US" smtClean="0"/>
              <a:t>4/27/22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82580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36E06-1792-3F4E-B55B-2265E2849774}" type="datetimeFigureOut">
              <a:rPr lang="en-US" smtClean="0"/>
              <a:t>4/27/22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206175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E6536E06-1792-3F4E-B55B-2265E2849774}"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113027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E6536E06-1792-3F4E-B55B-2265E2849774}" type="datetimeFigureOut">
              <a:rPr lang="en-US" smtClean="0"/>
              <a:t>4/27/22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72BE7-E5F6-E244-B934-9499D7BC17E7}" type="slidenum">
              <a:rPr lang="en-US" smtClean="0"/>
              <a:t>‹#›</a:t>
            </a:fld>
            <a:endParaRPr lang="en-US"/>
          </a:p>
        </p:txBody>
      </p:sp>
    </p:spTree>
    <p:extLst>
      <p:ext uri="{BB962C8B-B14F-4D97-AF65-F5344CB8AC3E}">
        <p14:creationId xmlns:p14="http://schemas.microsoft.com/office/powerpoint/2010/main" val="388231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alpha val="56039"/>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E6536E06-1792-3F4E-B55B-2265E2849774}" type="datetimeFigureOut">
              <a:rPr lang="en-US" smtClean="0"/>
              <a:t>4/27/22</a:t>
            </a:fld>
            <a:endParaRPr lang="en-US" dirty="0"/>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97072BE7-E5F6-E244-B934-9499D7BC17E7}" type="slidenum">
              <a:rPr lang="en-US" smtClean="0"/>
              <a:t>‹#›</a:t>
            </a:fld>
            <a:endParaRPr lang="en-US"/>
          </a:p>
        </p:txBody>
      </p:sp>
      <p:pic>
        <p:nvPicPr>
          <p:cNvPr id="8" name="Picture 7" descr="Text&#10;&#10;Description automatically generated">
            <a:extLst>
              <a:ext uri="{FF2B5EF4-FFF2-40B4-BE49-F238E27FC236}">
                <a16:creationId xmlns:a16="http://schemas.microsoft.com/office/drawing/2014/main" id="{C7BAC70D-EE2B-9146-B445-4BCCD70E9053}"/>
              </a:ext>
            </a:extLst>
          </p:cNvPr>
          <p:cNvPicPr>
            <a:picLocks noChangeAspect="1"/>
          </p:cNvPicPr>
          <p:nvPr userDrawn="1"/>
        </p:nvPicPr>
        <p:blipFill>
          <a:blip r:embed="rId13"/>
          <a:stretch>
            <a:fillRect/>
          </a:stretch>
        </p:blipFill>
        <p:spPr>
          <a:xfrm>
            <a:off x="362018" y="30297113"/>
            <a:ext cx="12713242" cy="2621287"/>
          </a:xfrm>
          <a:prstGeom prst="rect">
            <a:avLst/>
          </a:prstGeom>
        </p:spPr>
      </p:pic>
    </p:spTree>
    <p:extLst>
      <p:ext uri="{BB962C8B-B14F-4D97-AF65-F5344CB8AC3E}">
        <p14:creationId xmlns:p14="http://schemas.microsoft.com/office/powerpoint/2010/main" val="21518407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microsoft.com/office/2018/10/relationships/comments" Target="../comments/modernComment_100_BEA41B87.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917DBF-2110-6343-B153-906DB5CCF143}"/>
              </a:ext>
            </a:extLst>
          </p:cNvPr>
          <p:cNvSpPr txBox="1"/>
          <p:nvPr/>
        </p:nvSpPr>
        <p:spPr>
          <a:xfrm>
            <a:off x="230555" y="238511"/>
            <a:ext cx="39772490" cy="3271433"/>
          </a:xfrm>
          <a:prstGeom prst="rect">
            <a:avLst/>
          </a:prstGeom>
          <a:solidFill>
            <a:srgbClr val="00622F">
              <a:alpha val="50000"/>
            </a:srgbClr>
          </a:solidFill>
          <a:ln>
            <a:solidFill>
              <a:schemeClr val="tx1">
                <a:lumMod val="75000"/>
                <a:lumOff val="25000"/>
              </a:schemeClr>
            </a:solidFill>
          </a:ln>
        </p:spPr>
        <p:txBody>
          <a:bodyPr wrap="none" lIns="0" tIns="0" rIns="0" bIns="0" rtlCol="0">
            <a:noAutofit/>
          </a:bodyPr>
          <a:lstStyle/>
          <a:p>
            <a:pPr algn="ctr"/>
            <a:endParaRPr lang="en-US" sz="4000" b="1" dirty="0">
              <a:solidFill>
                <a:schemeClr val="bg1"/>
              </a:solidFill>
              <a:latin typeface="Athelas" panose="02000503000000020003" pitchFamily="2" charset="77"/>
              <a:cs typeface="Arial Hebrew" pitchFamily="2" charset="-79"/>
            </a:endParaRPr>
          </a:p>
          <a:p>
            <a:pPr algn="ctr"/>
            <a:r>
              <a:rPr lang="en-US" sz="7200" b="1" dirty="0">
                <a:solidFill>
                  <a:schemeClr val="bg1"/>
                </a:solidFill>
                <a:latin typeface="Athelas" panose="02000503000000020003" pitchFamily="2" charset="77"/>
                <a:cs typeface="Arial Hebrew" pitchFamily="2" charset="-79"/>
              </a:rPr>
              <a:t>Relationship Between Binge Drinking and Diet Quality Scores Among College Students</a:t>
            </a:r>
          </a:p>
          <a:p>
            <a:pPr algn="ctr"/>
            <a:r>
              <a:rPr lang="en-US" sz="4800" dirty="0">
                <a:solidFill>
                  <a:schemeClr val="bg1"/>
                </a:solidFill>
                <a:latin typeface="Athelas" panose="02000503000000020003" pitchFamily="2" charset="77"/>
                <a:cs typeface="Arial Hebrew" pitchFamily="2" charset="-79"/>
              </a:rPr>
              <a:t>Rebecca Maida, BS and Jesse Stabile Morrell, PhD</a:t>
            </a:r>
          </a:p>
          <a:p>
            <a:pPr algn="ctr"/>
            <a:r>
              <a:rPr lang="en-US" sz="4800" dirty="0">
                <a:solidFill>
                  <a:schemeClr val="bg1"/>
                </a:solidFill>
                <a:latin typeface="Athelas" panose="02000503000000020003" pitchFamily="2" charset="77"/>
                <a:cs typeface="Arial Hebrew" pitchFamily="2" charset="-79"/>
              </a:rPr>
              <a:t>Department of Agriculture, Nutrition, and Food Systems </a:t>
            </a:r>
          </a:p>
        </p:txBody>
      </p:sp>
      <p:grpSp>
        <p:nvGrpSpPr>
          <p:cNvPr id="6" name="Group 5">
            <a:extLst>
              <a:ext uri="{FF2B5EF4-FFF2-40B4-BE49-F238E27FC236}">
                <a16:creationId xmlns:a16="http://schemas.microsoft.com/office/drawing/2014/main" id="{2C45A792-00C3-7042-82AB-BE928B7EC13D}"/>
              </a:ext>
            </a:extLst>
          </p:cNvPr>
          <p:cNvGrpSpPr/>
          <p:nvPr/>
        </p:nvGrpSpPr>
        <p:grpSpPr>
          <a:xfrm>
            <a:off x="230545" y="3907075"/>
            <a:ext cx="12861545" cy="10618994"/>
            <a:chOff x="230553" y="3923359"/>
            <a:chExt cx="10938190" cy="10618994"/>
          </a:xfrm>
        </p:grpSpPr>
        <p:sp>
          <p:nvSpPr>
            <p:cNvPr id="12" name="Rectangle 11">
              <a:extLst>
                <a:ext uri="{FF2B5EF4-FFF2-40B4-BE49-F238E27FC236}">
                  <a16:creationId xmlns:a16="http://schemas.microsoft.com/office/drawing/2014/main" id="{792C23C5-1065-D746-BCC5-2A77ACE29FE3}"/>
                </a:ext>
              </a:extLst>
            </p:cNvPr>
            <p:cNvSpPr/>
            <p:nvPr/>
          </p:nvSpPr>
          <p:spPr>
            <a:xfrm>
              <a:off x="230553" y="3923359"/>
              <a:ext cx="10938188" cy="1151469"/>
            </a:xfrm>
            <a:prstGeom prst="rect">
              <a:avLst/>
            </a:prstGeom>
            <a:solidFill>
              <a:srgbClr val="EBEBEB"/>
            </a:solidFill>
            <a:ln>
              <a:solidFill>
                <a:schemeClr val="tx1">
                  <a:lumMod val="75000"/>
                  <a:lumOff val="2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Introduction</a:t>
              </a: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4A1E95E9-84E0-384F-BC0A-97403DC8ADFE}"/>
                    </a:ext>
                  </a:extLst>
                </p:cNvPr>
                <p:cNvSpPr/>
                <p:nvPr/>
              </p:nvSpPr>
              <p:spPr>
                <a:xfrm>
                  <a:off x="230555" y="5060357"/>
                  <a:ext cx="10938188" cy="9481996"/>
                </a:xfrm>
                <a:prstGeom prst="rect">
                  <a:avLst/>
                </a:prstGeom>
                <a:solidFill>
                  <a:schemeClr val="bg1"/>
                </a:solidFill>
                <a:ln>
                  <a:solidFill>
                    <a:schemeClr val="tx1">
                      <a:lumMod val="75000"/>
                      <a:lumOff val="25000"/>
                    </a:schemeClr>
                  </a:solidFill>
                </a:ln>
              </p:spPr>
              <p:txBody>
                <a:bodyPr wrap="square" anchor="t">
                  <a:noAutofit/>
                </a:bodyPr>
                <a:lstStyle/>
                <a:p>
                  <a:pPr marL="742950" lvl="1" indent="-285750">
                    <a:buFont typeface="Arial" panose="020B0604020202020204" pitchFamily="34" charset="0"/>
                    <a:buChar char="•"/>
                  </a:pPr>
                  <a:r>
                    <a:rPr lang="en-US" sz="3200" dirty="0">
                      <a:latin typeface="Athelas" panose="02000503000000020003" pitchFamily="2" charset="77"/>
                    </a:rPr>
                    <a:t>College students have the highest rates of binge drinking in the United States, with members of Greek life, athletes, and off-campus residents at an elevated risk</a:t>
                  </a:r>
                  <a:r>
                    <a:rPr lang="en-US" sz="3200" baseline="-25000" dirty="0">
                      <a:latin typeface="Athelas" panose="02000503000000020003" pitchFamily="2" charset="77"/>
                    </a:rPr>
                    <a:t>­</a:t>
                  </a:r>
                  <a:r>
                    <a:rPr lang="en-US" sz="3200" baseline="30000" dirty="0">
                      <a:latin typeface="Athelas" panose="02000503000000020003" pitchFamily="2" charset="77"/>
                    </a:rPr>
                    <a:t>1,4 </a:t>
                  </a:r>
                </a:p>
                <a:p>
                  <a:pPr marL="742950" lvl="1" indent="-285750">
                    <a:buFont typeface="Arial" panose="020B0604020202020204" pitchFamily="34" charset="0"/>
                    <a:buChar char="•"/>
                  </a:pPr>
                  <a:r>
                    <a:rPr lang="en-US" sz="3200" dirty="0">
                      <a:latin typeface="Athelas" panose="02000503000000020003" pitchFamily="2" charset="77"/>
                    </a:rPr>
                    <a:t>New Hampshire has the highest alcohol use and 3</a:t>
                  </a:r>
                  <a:r>
                    <a:rPr lang="en-US" sz="3200" baseline="30000" dirty="0">
                      <a:latin typeface="Athelas" panose="02000503000000020003" pitchFamily="2" charset="77"/>
                    </a:rPr>
                    <a:t>rd</a:t>
                  </a:r>
                  <a:r>
                    <a:rPr lang="en-US" sz="3200" dirty="0">
                      <a:latin typeface="Athelas" panose="02000503000000020003" pitchFamily="2" charset="77"/>
                    </a:rPr>
                    <a:t> highest rates of binge drinking in the US.</a:t>
                  </a:r>
                  <a:r>
                    <a:rPr lang="en-US" sz="3200" baseline="30000" dirty="0">
                      <a:latin typeface="Athelas" panose="02000503000000020003" pitchFamily="2" charset="77"/>
                    </a:rPr>
                    <a:t>1</a:t>
                  </a:r>
                </a:p>
                <a:p>
                  <a:pPr marL="742950" lvl="1" indent="-285750">
                    <a:buFont typeface="Arial" panose="020B0604020202020204" pitchFamily="34" charset="0"/>
                    <a:buChar char="•"/>
                  </a:pPr>
                  <a:r>
                    <a:rPr lang="en-US" sz="3200" dirty="0">
                      <a:latin typeface="Athelas" panose="02000503000000020003" pitchFamily="2" charset="77"/>
                    </a:rPr>
                    <a:t>Binge drinking is defined as a drinking pattern that leads to a person’s blood alcohol concentration (BAC) to be </a:t>
                  </a:r>
                  <a14:m>
                    <m:oMath xmlns:m="http://schemas.openxmlformats.org/officeDocument/2006/math">
                      <m:r>
                        <a:rPr lang="en-US" sz="3200" i="1">
                          <a:solidFill>
                            <a:srgbClr val="000000"/>
                          </a:solidFill>
                          <a:latin typeface="Cambria Math" panose="02040503050406030204" pitchFamily="18" charset="0"/>
                          <a:ea typeface="Cambria Math" panose="02040503050406030204" pitchFamily="18" charset="0"/>
                        </a:rPr>
                        <m:t>≥</m:t>
                      </m:r>
                    </m:oMath>
                  </a14:m>
                  <a:r>
                    <a:rPr lang="en-US" sz="3200" dirty="0">
                      <a:latin typeface="Athelas" panose="02000503000000020003" pitchFamily="2" charset="77"/>
                    </a:rPr>
                    <a:t>0.08 g/dL and is defined as </a:t>
                  </a:r>
                  <a14:m>
                    <m:oMath xmlns:m="http://schemas.openxmlformats.org/officeDocument/2006/math">
                      <m:r>
                        <a:rPr lang="en-US" sz="3200" i="1">
                          <a:solidFill>
                            <a:srgbClr val="000000"/>
                          </a:solidFill>
                          <a:latin typeface="Cambria Math" panose="02040503050406030204" pitchFamily="18" charset="0"/>
                          <a:ea typeface="Cambria Math" panose="02040503050406030204" pitchFamily="18" charset="0"/>
                        </a:rPr>
                        <m:t>≥</m:t>
                      </m:r>
                    </m:oMath>
                  </a14:m>
                  <a:r>
                    <a:rPr lang="en-US" sz="3200" dirty="0">
                      <a:latin typeface="Athelas" panose="02000503000000020003" pitchFamily="2" charset="77"/>
                    </a:rPr>
                    <a:t>5 (men) alcoholic drinks and </a:t>
                  </a:r>
                  <a14:m>
                    <m:oMath xmlns:m="http://schemas.openxmlformats.org/officeDocument/2006/math">
                      <m:r>
                        <a:rPr lang="en-US" sz="3200" i="1">
                          <a:solidFill>
                            <a:srgbClr val="000000"/>
                          </a:solidFill>
                          <a:latin typeface="Cambria Math" panose="02040503050406030204" pitchFamily="18" charset="0"/>
                          <a:ea typeface="Cambria Math" panose="02040503050406030204" pitchFamily="18" charset="0"/>
                        </a:rPr>
                        <m:t>≥</m:t>
                      </m:r>
                    </m:oMath>
                  </a14:m>
                  <a:r>
                    <a:rPr lang="en-US" sz="3200" dirty="0">
                      <a:latin typeface="Athelas" panose="02000503000000020003" pitchFamily="2" charset="77"/>
                    </a:rPr>
                    <a:t>4 (women) alcoholic drinks within a 2-hour period.</a:t>
                  </a:r>
                  <a:r>
                    <a:rPr lang="en-US" sz="3200" baseline="30000" dirty="0">
                      <a:latin typeface="Athelas" panose="02000503000000020003" pitchFamily="2" charset="77"/>
                    </a:rPr>
                    <a:t>2</a:t>
                  </a:r>
                  <a:endParaRPr lang="en-US" sz="3200" dirty="0">
                    <a:latin typeface="Athelas" panose="02000503000000020003" pitchFamily="2" charset="77"/>
                  </a:endParaRPr>
                </a:p>
                <a:p>
                  <a:pPr marL="742950" lvl="1" indent="-285750">
                    <a:buFont typeface="Arial" panose="020B0604020202020204" pitchFamily="34" charset="0"/>
                    <a:buChar char="•"/>
                  </a:pPr>
                  <a:r>
                    <a:rPr lang="en-US" sz="3200" dirty="0">
                      <a:latin typeface="Athelas" panose="02000503000000020003" pitchFamily="2" charset="77"/>
                    </a:rPr>
                    <a:t>Binge Drinking can lead to negative health consequences such as injury, chronic disease (heart disease, high blood pressure, liver disease), and violence.</a:t>
                  </a:r>
                  <a:r>
                    <a:rPr lang="en-US" sz="3200" baseline="30000" dirty="0">
                      <a:latin typeface="Athelas" panose="02000503000000020003" pitchFamily="2" charset="77"/>
                    </a:rPr>
                    <a:t>3</a:t>
                  </a:r>
                  <a:r>
                    <a:rPr lang="en-US" sz="3200" dirty="0">
                      <a:latin typeface="Athelas" panose="02000503000000020003" pitchFamily="2" charset="77"/>
                    </a:rPr>
                    <a:t> </a:t>
                  </a:r>
                </a:p>
                <a:p>
                  <a:pPr marL="742950" lvl="1" indent="-285750">
                    <a:buFont typeface="Arial" panose="020B0604020202020204" pitchFamily="34" charset="0"/>
                    <a:buChar char="•"/>
                  </a:pPr>
                  <a:r>
                    <a:rPr lang="en-US" sz="3200" dirty="0">
                      <a:latin typeface="Athelas" panose="02000503000000020003" pitchFamily="2" charset="77"/>
                    </a:rPr>
                    <a:t>College student have additional negative effects including, poor academic performance, missing class, sexual and physical assault, lapses in memory, injury, and even death.</a:t>
                  </a:r>
                  <a:r>
                    <a:rPr lang="en-US" sz="3200" baseline="30000" dirty="0">
                      <a:latin typeface="Athelas" panose="02000503000000020003" pitchFamily="2" charset="77"/>
                    </a:rPr>
                    <a:t>3</a:t>
                  </a:r>
                </a:p>
                <a:p>
                  <a:pPr marL="742950" lvl="1" indent="-285750">
                    <a:buFont typeface="Arial" panose="020B0604020202020204" pitchFamily="34" charset="0"/>
                    <a:buChar char="•"/>
                  </a:pPr>
                  <a:r>
                    <a:rPr lang="en-US" sz="3200" dirty="0">
                      <a:latin typeface="Athelas" panose="02000503000000020003" pitchFamily="2" charset="77"/>
                    </a:rPr>
                    <a:t>Restricting intake pre or post binge drinking episodes, increased caloric intake during a binge drinking episode and increased caloric intake from alcohol itself are all common problems among this population.</a:t>
                  </a:r>
                  <a:r>
                    <a:rPr lang="en-US" sz="3200" baseline="30000" dirty="0">
                      <a:latin typeface="Athelas" panose="02000503000000020003" pitchFamily="2" charset="77"/>
                    </a:rPr>
                    <a:t>5</a:t>
                  </a:r>
                  <a:r>
                    <a:rPr lang="en-US" sz="3200" dirty="0">
                      <a:latin typeface="Athelas" panose="02000503000000020003" pitchFamily="2" charset="77"/>
                    </a:rPr>
                    <a:t> </a:t>
                  </a:r>
                  <a:endParaRPr lang="en-US" sz="3200" baseline="30000" dirty="0">
                    <a:latin typeface="Athelas" panose="02000503000000020003" pitchFamily="2" charset="77"/>
                  </a:endParaRPr>
                </a:p>
                <a:p>
                  <a:pPr marL="742950" lvl="1" indent="-285750">
                    <a:buFont typeface="Arial" panose="020B0604020202020204" pitchFamily="34" charset="0"/>
                    <a:buChar char="•"/>
                  </a:pPr>
                  <a:endParaRPr lang="en-US" sz="3200" dirty="0">
                    <a:latin typeface="Athelas" panose="02000503000000020003" pitchFamily="2" charset="77"/>
                  </a:endParaRPr>
                </a:p>
                <a:p>
                  <a:pPr marL="742950" lvl="1" indent="-285750">
                    <a:buFont typeface="Arial" panose="020B0604020202020204" pitchFamily="34" charset="0"/>
                    <a:buChar char="•"/>
                  </a:pPr>
                  <a:endParaRPr lang="en-US" sz="3200" b="1" dirty="0">
                    <a:solidFill>
                      <a:srgbClr val="00622F"/>
                    </a:solidFill>
                    <a:latin typeface="Athelas" panose="02000503000000020003" pitchFamily="2" charset="77"/>
                    <a:ea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4A1E95E9-84E0-384F-BC0A-97403DC8ADFE}"/>
                    </a:ext>
                  </a:extLst>
                </p:cNvPr>
                <p:cNvSpPr>
                  <a:spLocks noRot="1" noChangeAspect="1" noMove="1" noResize="1" noEditPoints="1" noAdjustHandles="1" noChangeArrowheads="1" noChangeShapeType="1" noTextEdit="1"/>
                </p:cNvSpPr>
                <p:nvPr/>
              </p:nvSpPr>
              <p:spPr>
                <a:xfrm>
                  <a:off x="230555" y="5060357"/>
                  <a:ext cx="10938188" cy="9481996"/>
                </a:xfrm>
                <a:prstGeom prst="rect">
                  <a:avLst/>
                </a:prstGeom>
                <a:blipFill>
                  <a:blip r:embed="rId4"/>
                  <a:stretch>
                    <a:fillRect t="-668" r="-887" b="-668"/>
                  </a:stretch>
                </a:blipFill>
                <a:ln>
                  <a:solidFill>
                    <a:schemeClr val="tx1">
                      <a:lumMod val="75000"/>
                      <a:lumOff val="25000"/>
                    </a:schemeClr>
                  </a:solidFill>
                </a:ln>
              </p:spPr>
              <p:txBody>
                <a:bodyPr/>
                <a:lstStyle/>
                <a:p>
                  <a:r>
                    <a:rPr lang="en-US">
                      <a:noFill/>
                    </a:rPr>
                    <a:t> </a:t>
                  </a:r>
                </a:p>
              </p:txBody>
            </p:sp>
          </mc:Fallback>
        </mc:AlternateContent>
      </p:grpSp>
      <p:grpSp>
        <p:nvGrpSpPr>
          <p:cNvPr id="66" name="Group 65">
            <a:extLst>
              <a:ext uri="{FF2B5EF4-FFF2-40B4-BE49-F238E27FC236}">
                <a16:creationId xmlns:a16="http://schemas.microsoft.com/office/drawing/2014/main" id="{627A2C83-899F-624E-B02D-CD0477803EF9}"/>
              </a:ext>
            </a:extLst>
          </p:cNvPr>
          <p:cNvGrpSpPr/>
          <p:nvPr/>
        </p:nvGrpSpPr>
        <p:grpSpPr>
          <a:xfrm>
            <a:off x="230545" y="24738470"/>
            <a:ext cx="12861545" cy="5285562"/>
            <a:chOff x="230555" y="3908889"/>
            <a:chExt cx="10938188" cy="5285562"/>
          </a:xfrm>
        </p:grpSpPr>
        <p:sp>
          <p:nvSpPr>
            <p:cNvPr id="67" name="Rectangle 66">
              <a:extLst>
                <a:ext uri="{FF2B5EF4-FFF2-40B4-BE49-F238E27FC236}">
                  <a16:creationId xmlns:a16="http://schemas.microsoft.com/office/drawing/2014/main" id="{424C228F-A1BD-8344-981E-389F3E56DBA1}"/>
                </a:ext>
              </a:extLst>
            </p:cNvPr>
            <p:cNvSpPr/>
            <p:nvPr/>
          </p:nvSpPr>
          <p:spPr>
            <a:xfrm>
              <a:off x="230555" y="3908889"/>
              <a:ext cx="10938188" cy="1151468"/>
            </a:xfrm>
            <a:prstGeom prst="rect">
              <a:avLst/>
            </a:prstGeom>
            <a:solidFill>
              <a:srgbClr val="EBEBEB"/>
            </a:solidFill>
            <a:ln>
              <a:solidFill>
                <a:schemeClr val="tx1">
                  <a:lumMod val="75000"/>
                  <a:lumOff val="2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References</a:t>
              </a:r>
            </a:p>
          </p:txBody>
        </p:sp>
        <p:sp>
          <p:nvSpPr>
            <p:cNvPr id="68" name="Rectangle 67">
              <a:extLst>
                <a:ext uri="{FF2B5EF4-FFF2-40B4-BE49-F238E27FC236}">
                  <a16:creationId xmlns:a16="http://schemas.microsoft.com/office/drawing/2014/main" id="{9C3BF6DB-036A-8B49-8966-8499D0549974}"/>
                </a:ext>
              </a:extLst>
            </p:cNvPr>
            <p:cNvSpPr/>
            <p:nvPr/>
          </p:nvSpPr>
          <p:spPr>
            <a:xfrm>
              <a:off x="230555" y="5060356"/>
              <a:ext cx="10938188" cy="4134095"/>
            </a:xfrm>
            <a:prstGeom prst="rect">
              <a:avLst/>
            </a:prstGeom>
            <a:solidFill>
              <a:schemeClr val="bg1"/>
            </a:solidFill>
            <a:ln>
              <a:solidFill>
                <a:schemeClr val="tx1">
                  <a:lumMod val="75000"/>
                  <a:lumOff val="25000"/>
                </a:schemeClr>
              </a:solidFill>
            </a:ln>
          </p:spPr>
          <p:txBody>
            <a:bodyPr wrap="square" anchor="t">
              <a:noAutofit/>
            </a:bodyPr>
            <a:lstStyle/>
            <a:p>
              <a:pPr marL="342900" lvl="0" indent="-342900">
                <a:buFont typeface="+mj-lt"/>
                <a:buAutoNum type="arabicPeriod"/>
              </a:pPr>
              <a:r>
                <a:rPr lang="en-US" sz="2400" dirty="0">
                  <a:latin typeface="Athelas" panose="02000503000000020003" pitchFamily="2" charset="77"/>
                </a:rPr>
                <a:t>2020 National Survey of Drug Use and Health. Substance Abuse and Mental Health Services Administration. </a:t>
              </a:r>
            </a:p>
            <a:p>
              <a:pPr marL="342900" lvl="0" indent="-342900">
                <a:buFont typeface="+mj-lt"/>
                <a:buAutoNum type="arabicPeriod"/>
              </a:pPr>
              <a:r>
                <a:rPr lang="en-US" sz="2400" dirty="0">
                  <a:latin typeface="Athelas" panose="02000503000000020003" pitchFamily="2" charset="77"/>
                </a:rPr>
                <a:t>National Institute of Alcohol Abuse and Alcoholism. NIAAA council approves definition of binge drinking. NIAAA Newsletter.2004;3.</a:t>
              </a:r>
            </a:p>
            <a:p>
              <a:pPr marL="342900" lvl="0" indent="-342900">
                <a:buFont typeface="+mj-lt"/>
                <a:buAutoNum type="arabicPeriod"/>
              </a:pPr>
              <a:r>
                <a:rPr lang="en-US" sz="2400" dirty="0">
                  <a:latin typeface="Athelas" panose="02000503000000020003" pitchFamily="2" charset="77"/>
                </a:rPr>
                <a:t>White A, </a:t>
              </a:r>
              <a:r>
                <a:rPr lang="en-US" sz="2400" dirty="0" err="1">
                  <a:latin typeface="Athelas" panose="02000503000000020003" pitchFamily="2" charset="77"/>
                </a:rPr>
                <a:t>Hingson</a:t>
              </a:r>
              <a:r>
                <a:rPr lang="en-US" sz="2400" dirty="0">
                  <a:latin typeface="Athelas" panose="02000503000000020003" pitchFamily="2" charset="77"/>
                </a:rPr>
                <a:t> R. The burden of alcohol use: excessive alcohol consumption and related consequences among college students. </a:t>
              </a:r>
              <a:r>
                <a:rPr lang="en-US" sz="2400" i="1" dirty="0">
                  <a:latin typeface="Athelas" panose="02000503000000020003" pitchFamily="2" charset="77"/>
                </a:rPr>
                <a:t>Alcohol Res</a:t>
              </a:r>
              <a:r>
                <a:rPr lang="en-US" sz="2400" dirty="0">
                  <a:latin typeface="Athelas" panose="02000503000000020003" pitchFamily="2" charset="77"/>
                </a:rPr>
                <a:t>. 2013;35(2):201-218.</a:t>
              </a:r>
            </a:p>
            <a:p>
              <a:pPr marL="342900" lvl="0" indent="-342900">
                <a:buFont typeface="+mj-lt"/>
                <a:buAutoNum type="arabicPeriod"/>
              </a:pPr>
              <a:r>
                <a:rPr lang="en-US" sz="2400" dirty="0">
                  <a:latin typeface="Athelas" panose="02000503000000020003" pitchFamily="2" charset="77"/>
                </a:rPr>
                <a:t>Hill EM, Lego JE. Examining the role of body esteem and sensation seeking in drunkorexia behaviors. </a:t>
              </a:r>
              <a:r>
                <a:rPr lang="en-US" sz="2400" i="1" dirty="0">
                  <a:latin typeface="Athelas" panose="02000503000000020003" pitchFamily="2" charset="77"/>
                </a:rPr>
                <a:t>Eat Weight </a:t>
              </a:r>
              <a:r>
                <a:rPr lang="en-US" sz="2400" i="1" dirty="0" err="1">
                  <a:latin typeface="Athelas" panose="02000503000000020003" pitchFamily="2" charset="77"/>
                </a:rPr>
                <a:t>Disord</a:t>
              </a:r>
              <a:r>
                <a:rPr lang="en-US" sz="2400" dirty="0">
                  <a:latin typeface="Athelas" panose="02000503000000020003" pitchFamily="2" charset="77"/>
                </a:rPr>
                <a:t>. 2020;25(6):1507-1513. </a:t>
              </a:r>
            </a:p>
            <a:p>
              <a:pPr marL="342900" indent="-342900">
                <a:buFont typeface="+mj-lt"/>
                <a:buAutoNum type="arabicPeriod"/>
              </a:pPr>
              <a:r>
                <a:rPr lang="en-US" sz="2400" dirty="0">
                  <a:latin typeface="Athelas" panose="02000503000000020003" pitchFamily="2" charset="77"/>
                </a:rPr>
                <a:t>Kwok A, </a:t>
              </a:r>
              <a:r>
                <a:rPr lang="en-US" sz="2400" dirty="0" err="1">
                  <a:latin typeface="Athelas" panose="02000503000000020003" pitchFamily="2" charset="77"/>
                </a:rPr>
                <a:t>Dordevic</a:t>
              </a:r>
              <a:r>
                <a:rPr lang="en-US" sz="2400" dirty="0">
                  <a:latin typeface="Athelas" panose="02000503000000020003" pitchFamily="2" charset="77"/>
                </a:rPr>
                <a:t> AL, Paton G, et al. Effect of alcohol consumption on food energy intake: a systematic review and meta-analysis. </a:t>
              </a:r>
              <a:r>
                <a:rPr lang="en-US" sz="2400" i="1" dirty="0">
                  <a:latin typeface="Athelas" panose="02000503000000020003" pitchFamily="2" charset="77"/>
                </a:rPr>
                <a:t>Br J </a:t>
              </a:r>
              <a:r>
                <a:rPr lang="en-US" sz="2400" i="1" dirty="0" err="1">
                  <a:latin typeface="Athelas" panose="02000503000000020003" pitchFamily="2" charset="77"/>
                </a:rPr>
                <a:t>Nutr</a:t>
              </a:r>
              <a:r>
                <a:rPr lang="en-US" sz="2400" i="1" dirty="0">
                  <a:latin typeface="Athelas" panose="02000503000000020003" pitchFamily="2" charset="77"/>
                </a:rPr>
                <a:t>.</a:t>
              </a:r>
              <a:r>
                <a:rPr lang="en-US" sz="2400" dirty="0">
                  <a:latin typeface="Athelas" panose="02000503000000020003" pitchFamily="2" charset="77"/>
                </a:rPr>
                <a:t> 2019;121:481-495.</a:t>
              </a:r>
            </a:p>
            <a:p>
              <a:pPr marL="342900" indent="-342900">
                <a:buFont typeface="+mj-lt"/>
                <a:buAutoNum type="arabicPeriod"/>
              </a:pPr>
              <a:r>
                <a:rPr lang="en-US" sz="2400" dirty="0">
                  <a:latin typeface="Athelas" panose="02000503000000020003" pitchFamily="2" charset="77"/>
                </a:rPr>
                <a:t>HEI Scores for Americans. USDA Food and Nutrition Service. 2019</a:t>
              </a:r>
            </a:p>
          </p:txBody>
        </p:sp>
      </p:gr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AC874F2A-44F0-F148-B9CA-ABF5536E4430}"/>
                  </a:ext>
                </a:extLst>
              </p:cNvPr>
              <p:cNvGraphicFramePr>
                <a:graphicFrameLocks noGrp="1"/>
              </p:cNvGraphicFramePr>
              <p:nvPr>
                <p:extLst>
                  <p:ext uri="{D42A27DB-BD31-4B8C-83A1-F6EECF244321}">
                    <p14:modId xmlns:p14="http://schemas.microsoft.com/office/powerpoint/2010/main" val="3016810793"/>
                  </p:ext>
                </p:extLst>
              </p:nvPr>
            </p:nvGraphicFramePr>
            <p:xfrm>
              <a:off x="230545" y="14979559"/>
              <a:ext cx="12861543" cy="9305422"/>
            </p:xfrm>
            <a:graphic>
              <a:graphicData uri="http://schemas.openxmlformats.org/drawingml/2006/table">
                <a:tbl>
                  <a:tblPr firstRow="1" bandRow="1">
                    <a:solidFill>
                      <a:schemeClr val="tx1"/>
                    </a:solidFill>
                    <a:tableStyleId>{5C22544A-7EE6-4342-B048-85BDC9FD1C3A}</a:tableStyleId>
                  </a:tblPr>
                  <a:tblGrid>
                    <a:gridCol w="2771070">
                      <a:extLst>
                        <a:ext uri="{9D8B030D-6E8A-4147-A177-3AD203B41FA5}">
                          <a16:colId xmlns:a16="http://schemas.microsoft.com/office/drawing/2014/main" val="445163304"/>
                        </a:ext>
                      </a:extLst>
                    </a:gridCol>
                    <a:gridCol w="2788869">
                      <a:extLst>
                        <a:ext uri="{9D8B030D-6E8A-4147-A177-3AD203B41FA5}">
                          <a16:colId xmlns:a16="http://schemas.microsoft.com/office/drawing/2014/main" val="1153945061"/>
                        </a:ext>
                      </a:extLst>
                    </a:gridCol>
                    <a:gridCol w="3751079">
                      <a:extLst>
                        <a:ext uri="{9D8B030D-6E8A-4147-A177-3AD203B41FA5}">
                          <a16:colId xmlns:a16="http://schemas.microsoft.com/office/drawing/2014/main" val="648312799"/>
                        </a:ext>
                      </a:extLst>
                    </a:gridCol>
                    <a:gridCol w="3550525">
                      <a:extLst>
                        <a:ext uri="{9D8B030D-6E8A-4147-A177-3AD203B41FA5}">
                          <a16:colId xmlns:a16="http://schemas.microsoft.com/office/drawing/2014/main" val="169062993"/>
                        </a:ext>
                      </a:extLst>
                    </a:gridCol>
                  </a:tblGrid>
                  <a:tr h="804675">
                    <a:tc gridSpan="4">
                      <a:txBody>
                        <a:bodyPr/>
                        <a:lstStyle/>
                        <a:p>
                          <a:pPr algn="ctr"/>
                          <a:r>
                            <a:rPr lang="en-US" sz="6000" dirty="0">
                              <a:latin typeface="Athelas" panose="02000503000000020003" pitchFamily="2" charset="77"/>
                            </a:rPr>
                            <a:t>Participant Characteristics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A091"/>
                        </a:solidFill>
                      </a:tcPr>
                    </a:tc>
                    <a:tc hMerge="1">
                      <a:txBody>
                        <a:bodyPr/>
                        <a:lstStyle/>
                        <a:p>
                          <a:endParaRPr lang="en-US"/>
                        </a:p>
                      </a:txBody>
                      <a:tcPr>
                        <a:solidFill>
                          <a:srgbClr val="76A091"/>
                        </a:solidFill>
                      </a:tcPr>
                    </a:tc>
                    <a:tc hMerge="1">
                      <a:txBody>
                        <a:bodyPr/>
                        <a:lstStyle/>
                        <a:p>
                          <a:endParaRPr lang="en-US"/>
                        </a:p>
                      </a:txBody>
                      <a:tcPr>
                        <a:solidFill>
                          <a:srgbClr val="76A091"/>
                        </a:solidFill>
                      </a:tcPr>
                    </a:tc>
                    <a:tc hMerge="1">
                      <a:txBody>
                        <a:bodyPr/>
                        <a:lstStyle/>
                        <a:p>
                          <a:endParaRPr lang="en-US" dirty="0"/>
                        </a:p>
                      </a:txBody>
                      <a:tcPr>
                        <a:solidFill>
                          <a:srgbClr val="76A091"/>
                        </a:solidFill>
                      </a:tcPr>
                    </a:tc>
                    <a:extLst>
                      <a:ext uri="{0D108BD9-81ED-4DB2-BD59-A6C34878D82A}">
                        <a16:rowId xmlns:a16="http://schemas.microsoft.com/office/drawing/2014/main" val="831457727"/>
                      </a:ext>
                    </a:extLst>
                  </a:tr>
                  <a:tr h="1584687">
                    <a:tc>
                      <a:txBody>
                        <a:bodyPr/>
                        <a:lstStyle/>
                        <a:p>
                          <a:endParaRPr lang="en-US" sz="3200" b="0" i="0" dirty="0">
                            <a:latin typeface="Athelas" panose="02000503000000020003"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b="0" i="0" dirty="0">
                              <a:latin typeface="Athelas" panose="02000503000000020003" pitchFamily="2" charset="77"/>
                            </a:rPr>
                            <a:t>Non-Binge Drinking </a:t>
                          </a:r>
                        </a:p>
                        <a:p>
                          <a:pPr algn="ctr"/>
                          <a:r>
                            <a:rPr lang="en-US" sz="3200" b="0" i="0" dirty="0">
                              <a:latin typeface="Athelas" panose="02000503000000020003" pitchFamily="2" charset="77"/>
                            </a:rPr>
                            <a:t>0/30 days (</a:t>
                          </a:r>
                          <a:r>
                            <a:rPr lang="en-US" sz="3200" b="0" i="1" dirty="0">
                              <a:latin typeface="Athelas" panose="02000503000000020003" pitchFamily="2" charset="77"/>
                            </a:rPr>
                            <a:t>n=1,895)</a:t>
                          </a:r>
                          <a:endParaRPr lang="en-US" sz="3200" b="0" i="0" dirty="0">
                            <a:latin typeface="Athelas" panose="02000503000000020003"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b="0" i="0" dirty="0">
                              <a:latin typeface="Athelas" panose="02000503000000020003" pitchFamily="2" charset="77"/>
                            </a:rPr>
                            <a:t>Moderate Binge Drinking </a:t>
                          </a:r>
                        </a:p>
                        <a:p>
                          <a:pPr algn="ctr"/>
                          <a:r>
                            <a:rPr lang="en-US" sz="3200" b="0" i="0" dirty="0">
                              <a:latin typeface="Athelas" panose="02000503000000020003" pitchFamily="2" charset="77"/>
                            </a:rPr>
                            <a:t>1-5/30 days </a:t>
                          </a:r>
                        </a:p>
                        <a:p>
                          <a:pPr algn="ctr"/>
                          <a:r>
                            <a:rPr lang="en-US" sz="3200" b="0" i="1" dirty="0">
                              <a:latin typeface="Athelas" panose="02000503000000020003" pitchFamily="2" charset="77"/>
                            </a:rPr>
                            <a:t>(n=1,731)</a:t>
                          </a:r>
                          <a:endParaRPr lang="en-US" sz="3200" b="0" i="0" dirty="0">
                            <a:latin typeface="Athelas" panose="02000503000000020003"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b="0" i="0" dirty="0">
                              <a:latin typeface="Athelas" panose="02000503000000020003" pitchFamily="2" charset="77"/>
                            </a:rPr>
                            <a:t>Heavy Binge Drinking </a:t>
                          </a:r>
                          <a:endParaRPr lang="en-US" sz="3200" i="1" dirty="0">
                            <a:solidFill>
                              <a:srgbClr val="000000"/>
                            </a:solidFill>
                            <a:latin typeface="Cambria Math" panose="02040503050406030204" pitchFamily="18" charset="0"/>
                            <a:ea typeface="Cambria Math" panose="02040503050406030204" pitchFamily="18" charset="0"/>
                          </a:endParaRPr>
                        </a:p>
                        <a:p>
                          <a:pPr algn="ctr"/>
                          <a14:m>
                            <m:oMath xmlns:m="http://schemas.openxmlformats.org/officeDocument/2006/math">
                              <m:r>
                                <a:rPr lang="en-US" sz="3200" i="1" smtClean="0">
                                  <a:solidFill>
                                    <a:srgbClr val="000000"/>
                                  </a:solidFill>
                                  <a:latin typeface="Cambria Math" panose="02040503050406030204" pitchFamily="18" charset="0"/>
                                  <a:ea typeface="Cambria Math" panose="02040503050406030204" pitchFamily="18" charset="0"/>
                                </a:rPr>
                                <m:t>≥</m:t>
                              </m:r>
                            </m:oMath>
                          </a14:m>
                          <a:r>
                            <a:rPr lang="en-US" sz="3200" dirty="0">
                              <a:latin typeface="Athelas" panose="02000503000000020003" pitchFamily="2" charset="77"/>
                            </a:rPr>
                            <a:t>6/30 days</a:t>
                          </a:r>
                          <a:r>
                            <a:rPr lang="en-US" sz="3200" b="0" i="0" dirty="0">
                              <a:latin typeface="Athelas" panose="02000503000000020003" pitchFamily="2" charset="77"/>
                            </a:rPr>
                            <a:t> </a:t>
                          </a:r>
                        </a:p>
                        <a:p>
                          <a:pPr algn="ctr"/>
                          <a:r>
                            <a:rPr lang="en-US" sz="3200" b="0" i="1" dirty="0">
                              <a:latin typeface="Athelas" panose="02000503000000020003" pitchFamily="2" charset="77"/>
                            </a:rPr>
                            <a:t>(n=893)</a:t>
                          </a:r>
                          <a:endParaRPr lang="en-US" sz="3200" b="0" i="0" dirty="0">
                            <a:latin typeface="Athelas" panose="02000503000000020003" pitchFamily="2" charset="77"/>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943394849"/>
                      </a:ext>
                    </a:extLst>
                  </a:tr>
                  <a:tr h="536712">
                    <a:tc>
                      <a:txBody>
                        <a:bodyPr/>
                        <a:lstStyle/>
                        <a:p>
                          <a:pPr algn="l"/>
                          <a:r>
                            <a:rPr lang="en-US" sz="3200" b="0" i="0" dirty="0">
                              <a:latin typeface="Athelas" panose="02000503000000020003" pitchFamily="2" charset="77"/>
                            </a:rPr>
                            <a:t>Male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530 (35.1%)</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566 (37.4%)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416 (27.5%)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21336"/>
                      </a:ext>
                    </a:extLst>
                  </a:tr>
                  <a:tr h="536712">
                    <a:tc>
                      <a:txBody>
                        <a:bodyPr/>
                        <a:lstStyle/>
                        <a:p>
                          <a:pPr algn="l"/>
                          <a:r>
                            <a:rPr lang="en-US" sz="3200" b="0" i="0" dirty="0">
                              <a:latin typeface="Athelas" panose="02000503000000020003" pitchFamily="2" charset="77"/>
                            </a:rPr>
                            <a:t>Female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1365 (45.4%)</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1165 (38.7%)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477 (15.9%)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072934388"/>
                      </a:ext>
                    </a:extLst>
                  </a:tr>
                  <a:tr h="812231">
                    <a:tc>
                      <a:txBody>
                        <a:bodyPr/>
                        <a:lstStyle/>
                        <a:p>
                          <a:r>
                            <a:rPr lang="en-US" sz="3200" b="0" i="0" dirty="0">
                              <a:latin typeface="Athelas" panose="02000503000000020003" pitchFamily="2" charset="77"/>
                            </a:rPr>
                            <a:t>BMI (kg/m</a:t>
                          </a:r>
                          <a:r>
                            <a:rPr lang="en-US" sz="3200" b="0" i="0" baseline="30000" dirty="0">
                              <a:latin typeface="Athelas" panose="02000503000000020003" pitchFamily="2" charset="77"/>
                            </a:rPr>
                            <a:t>2</a:t>
                          </a:r>
                          <a:r>
                            <a:rPr lang="en-US" sz="3200" b="0" i="0" dirty="0">
                              <a:latin typeface="Athelas" panose="02000503000000020003" pitchFamily="2"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23.29±.09</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23.43±.09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23.91±.12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86385"/>
                      </a:ext>
                    </a:extLst>
                  </a:tr>
                  <a:tr h="812231">
                    <a:tc>
                      <a:txBody>
                        <a:bodyPr/>
                        <a:lstStyle/>
                        <a:p>
                          <a:r>
                            <a:rPr lang="en-US" sz="3200" b="0" i="0" dirty="0">
                              <a:latin typeface="Athelas" panose="02000503000000020003" pitchFamily="2" charset="77"/>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18.8±.03</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19.0±.03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18.9±.04</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011556762"/>
                      </a:ext>
                    </a:extLst>
                  </a:tr>
                  <a:tr h="532089">
                    <a:tc>
                      <a:txBody>
                        <a:bodyPr/>
                        <a:lstStyle/>
                        <a:p>
                          <a:r>
                            <a:rPr lang="en-US" sz="3200" b="0" i="0" dirty="0">
                              <a:latin typeface="Athelas" panose="02000503000000020003" pitchFamily="2" charset="77"/>
                            </a:rPr>
                            <a:t>Class 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endParaRPr lang="en-US" sz="3200" b="0" i="0" dirty="0">
                            <a:latin typeface="Athelas" panose="02000503000000020003"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200" b="0" i="0" dirty="0">
                            <a:latin typeface="Athelas" panose="02000503000000020003"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200" b="0" i="0" dirty="0">
                            <a:latin typeface="Athelas" panose="02000503000000020003" pitchFamily="2" charset="77"/>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42624036"/>
                      </a:ext>
                    </a:extLst>
                  </a:tr>
                  <a:tr h="489923">
                    <a:tc>
                      <a:txBody>
                        <a:bodyPr/>
                        <a:lstStyle/>
                        <a:p>
                          <a:pPr algn="l"/>
                          <a:r>
                            <a:rPr lang="en-US" sz="3200" b="0" i="0" dirty="0">
                              <a:latin typeface="Athelas" panose="02000503000000020003" pitchFamily="2" charset="77"/>
                            </a:rPr>
                            <a:t>      First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1164 (57.8%)</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a:solidFill>
                                <a:srgbClr val="000000"/>
                              </a:solidFill>
                              <a:effectLst/>
                              <a:latin typeface="Athelas" panose="02000503000000020003" pitchFamily="2" charset="77"/>
                            </a:rPr>
                            <a:t>939 (50.6%)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470 (48.9%)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449159"/>
                      </a:ext>
                    </a:extLst>
                  </a:tr>
                  <a:tr h="557106">
                    <a:tc>
                      <a:txBody>
                        <a:bodyPr/>
                        <a:lstStyle/>
                        <a:p>
                          <a:pPr algn="l"/>
                          <a:r>
                            <a:rPr lang="en-US" sz="3200" b="0" i="0" dirty="0">
                              <a:latin typeface="Athelas" panose="02000503000000020003" pitchFamily="2" charset="77"/>
                            </a:rPr>
                            <a:t>      Sophomore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601 (</a:t>
                          </a:r>
                          <a:r>
                            <a:rPr lang="en-US" sz="3200" b="0" i="0" u="none" strike="noStrike">
                              <a:solidFill>
                                <a:srgbClr val="000000"/>
                              </a:solidFill>
                              <a:effectLst/>
                              <a:latin typeface="Athelas" panose="02000503000000020003" pitchFamily="2" charset="77"/>
                            </a:rPr>
                            <a:t>29.8%)</a:t>
                          </a:r>
                          <a:endParaRPr lang="en-US" sz="3200" b="0" i="0" u="none" strike="noStrike" dirty="0">
                            <a:solidFill>
                              <a:srgbClr val="000000"/>
                            </a:solidFill>
                            <a:effectLst/>
                            <a:latin typeface="Athelas" panose="02000503000000020003" pitchFamily="2" charset="77"/>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607 (32.7%)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327 (34.0%)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461327"/>
                      </a:ext>
                    </a:extLst>
                  </a:tr>
                  <a:tr h="360121">
                    <a:tc>
                      <a:txBody>
                        <a:bodyPr/>
                        <a:lstStyle/>
                        <a:p>
                          <a:pPr algn="l"/>
                          <a:r>
                            <a:rPr lang="en-US" sz="3200" b="0" i="0" dirty="0">
                              <a:latin typeface="Athelas" panose="02000503000000020003" pitchFamily="2" charset="77"/>
                            </a:rPr>
                            <a:t>      Junior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168 (8.3%)%</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191 (10.3%)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96 (10.0%)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200762"/>
                      </a:ext>
                    </a:extLst>
                  </a:tr>
                  <a:tr h="499458">
                    <a:tc>
                      <a:txBody>
                        <a:bodyPr/>
                        <a:lstStyle/>
                        <a:p>
                          <a:pPr algn="l"/>
                          <a:r>
                            <a:rPr lang="en-US" sz="3200" b="0" i="0" dirty="0">
                              <a:latin typeface="Athelas" panose="02000503000000020003" pitchFamily="2" charset="77"/>
                            </a:rPr>
                            <a:t>      Senior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69 (3.4%)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97 (5.2%)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67 (7.0%)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176251"/>
                      </a:ext>
                    </a:extLst>
                  </a:tr>
                  <a:tr h="536712">
                    <a:tc>
                      <a:txBody>
                        <a:bodyPr/>
                        <a:lstStyle/>
                        <a:p>
                          <a:pPr algn="l"/>
                          <a:r>
                            <a:rPr lang="en-US" sz="3200" b="0" i="0" dirty="0">
                              <a:latin typeface="Athelas" panose="02000503000000020003" pitchFamily="2" charset="77"/>
                            </a:rPr>
                            <a:t>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12 (0.6%)</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21 (1.1%)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 (0.2%)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025554"/>
                      </a:ext>
                    </a:extLst>
                  </a:tr>
                </a:tbl>
              </a:graphicData>
            </a:graphic>
          </p:graphicFrame>
        </mc:Choice>
        <mc:Fallback xmlns="">
          <p:graphicFrame>
            <p:nvGraphicFramePr>
              <p:cNvPr id="2" name="Table 2">
                <a:extLst>
                  <a:ext uri="{FF2B5EF4-FFF2-40B4-BE49-F238E27FC236}">
                    <a16:creationId xmlns:a16="http://schemas.microsoft.com/office/drawing/2014/main" id="{AC874F2A-44F0-F148-B9CA-ABF5536E4430}"/>
                  </a:ext>
                </a:extLst>
              </p:cNvPr>
              <p:cNvGraphicFramePr>
                <a:graphicFrameLocks noGrp="1"/>
              </p:cNvGraphicFramePr>
              <p:nvPr>
                <p:extLst>
                  <p:ext uri="{D42A27DB-BD31-4B8C-83A1-F6EECF244321}">
                    <p14:modId xmlns:p14="http://schemas.microsoft.com/office/powerpoint/2010/main" val="3016810793"/>
                  </p:ext>
                </p:extLst>
              </p:nvPr>
            </p:nvGraphicFramePr>
            <p:xfrm>
              <a:off x="230545" y="14979559"/>
              <a:ext cx="12861543" cy="9305422"/>
            </p:xfrm>
            <a:graphic>
              <a:graphicData uri="http://schemas.openxmlformats.org/drawingml/2006/table">
                <a:tbl>
                  <a:tblPr firstRow="1" bandRow="1">
                    <a:solidFill>
                      <a:schemeClr val="tx1"/>
                    </a:solidFill>
                    <a:tableStyleId>{5C22544A-7EE6-4342-B048-85BDC9FD1C3A}</a:tableStyleId>
                  </a:tblPr>
                  <a:tblGrid>
                    <a:gridCol w="2771070">
                      <a:extLst>
                        <a:ext uri="{9D8B030D-6E8A-4147-A177-3AD203B41FA5}">
                          <a16:colId xmlns:a16="http://schemas.microsoft.com/office/drawing/2014/main" val="445163304"/>
                        </a:ext>
                      </a:extLst>
                    </a:gridCol>
                    <a:gridCol w="2788869">
                      <a:extLst>
                        <a:ext uri="{9D8B030D-6E8A-4147-A177-3AD203B41FA5}">
                          <a16:colId xmlns:a16="http://schemas.microsoft.com/office/drawing/2014/main" val="1153945061"/>
                        </a:ext>
                      </a:extLst>
                    </a:gridCol>
                    <a:gridCol w="3751079">
                      <a:extLst>
                        <a:ext uri="{9D8B030D-6E8A-4147-A177-3AD203B41FA5}">
                          <a16:colId xmlns:a16="http://schemas.microsoft.com/office/drawing/2014/main" val="648312799"/>
                        </a:ext>
                      </a:extLst>
                    </a:gridCol>
                    <a:gridCol w="3550525">
                      <a:extLst>
                        <a:ext uri="{9D8B030D-6E8A-4147-A177-3AD203B41FA5}">
                          <a16:colId xmlns:a16="http://schemas.microsoft.com/office/drawing/2014/main" val="169062993"/>
                        </a:ext>
                      </a:extLst>
                    </a:gridCol>
                  </a:tblGrid>
                  <a:tr h="1005840">
                    <a:tc gridSpan="4">
                      <a:txBody>
                        <a:bodyPr/>
                        <a:lstStyle/>
                        <a:p>
                          <a:pPr algn="ctr"/>
                          <a:r>
                            <a:rPr lang="en-US" sz="6000" dirty="0">
                              <a:latin typeface="Athelas" panose="02000503000000020003" pitchFamily="2" charset="77"/>
                            </a:rPr>
                            <a:t>Participant Characteristics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6A091"/>
                        </a:solidFill>
                      </a:tcPr>
                    </a:tc>
                    <a:tc hMerge="1">
                      <a:txBody>
                        <a:bodyPr/>
                        <a:lstStyle/>
                        <a:p>
                          <a:endParaRPr lang="en-US"/>
                        </a:p>
                      </a:txBody>
                      <a:tcPr>
                        <a:solidFill>
                          <a:srgbClr val="76A091"/>
                        </a:solidFill>
                      </a:tcPr>
                    </a:tc>
                    <a:tc hMerge="1">
                      <a:txBody>
                        <a:bodyPr/>
                        <a:lstStyle/>
                        <a:p>
                          <a:endParaRPr lang="en-US"/>
                        </a:p>
                      </a:txBody>
                      <a:tcPr>
                        <a:solidFill>
                          <a:srgbClr val="76A091"/>
                        </a:solidFill>
                      </a:tcPr>
                    </a:tc>
                    <a:tc hMerge="1">
                      <a:txBody>
                        <a:bodyPr/>
                        <a:lstStyle/>
                        <a:p>
                          <a:endParaRPr lang="en-US" dirty="0"/>
                        </a:p>
                      </a:txBody>
                      <a:tcPr>
                        <a:solidFill>
                          <a:srgbClr val="76A091"/>
                        </a:solidFill>
                      </a:tcPr>
                    </a:tc>
                    <a:extLst>
                      <a:ext uri="{0D108BD9-81ED-4DB2-BD59-A6C34878D82A}">
                        <a16:rowId xmlns:a16="http://schemas.microsoft.com/office/drawing/2014/main" val="831457727"/>
                      </a:ext>
                    </a:extLst>
                  </a:tr>
                  <a:tr h="2042160">
                    <a:tc>
                      <a:txBody>
                        <a:bodyPr/>
                        <a:lstStyle/>
                        <a:p>
                          <a:endParaRPr lang="en-US" sz="3200" b="0" i="0" dirty="0">
                            <a:latin typeface="Athelas" panose="02000503000000020003"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b="0" i="0" dirty="0">
                              <a:latin typeface="Athelas" panose="02000503000000020003" pitchFamily="2" charset="77"/>
                            </a:rPr>
                            <a:t>Non-Binge Drinking </a:t>
                          </a:r>
                        </a:p>
                        <a:p>
                          <a:pPr algn="ctr"/>
                          <a:r>
                            <a:rPr lang="en-US" sz="3200" b="0" i="0" dirty="0">
                              <a:latin typeface="Athelas" panose="02000503000000020003" pitchFamily="2" charset="77"/>
                            </a:rPr>
                            <a:t>0/30 days (</a:t>
                          </a:r>
                          <a:r>
                            <a:rPr lang="en-US" sz="3200" b="0" i="1" dirty="0">
                              <a:latin typeface="Athelas" panose="02000503000000020003" pitchFamily="2" charset="77"/>
                            </a:rPr>
                            <a:t>n=1,895)</a:t>
                          </a:r>
                          <a:endParaRPr lang="en-US" sz="3200" b="0" i="0" dirty="0">
                            <a:latin typeface="Athelas" panose="02000503000000020003"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b="0" i="0" dirty="0">
                              <a:latin typeface="Athelas" panose="02000503000000020003" pitchFamily="2" charset="77"/>
                            </a:rPr>
                            <a:t>Moderate Binge Drinking </a:t>
                          </a:r>
                        </a:p>
                        <a:p>
                          <a:pPr algn="ctr"/>
                          <a:r>
                            <a:rPr lang="en-US" sz="3200" b="0" i="0" dirty="0">
                              <a:latin typeface="Athelas" panose="02000503000000020003" pitchFamily="2" charset="77"/>
                            </a:rPr>
                            <a:t>1-5/30 days </a:t>
                          </a:r>
                        </a:p>
                        <a:p>
                          <a:pPr algn="ctr"/>
                          <a:r>
                            <a:rPr lang="en-US" sz="3200" b="0" i="1" dirty="0">
                              <a:latin typeface="Athelas" panose="02000503000000020003" pitchFamily="2" charset="77"/>
                            </a:rPr>
                            <a:t>(n=1,731)</a:t>
                          </a:r>
                          <a:endParaRPr lang="en-US" sz="3200" b="0" i="0" dirty="0">
                            <a:latin typeface="Athelas" panose="02000503000000020003"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endParaRPr lang="en-US"/>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62143" t="-58385" r="-357" b="-318634"/>
                          </a:stretch>
                        </a:blipFill>
                      </a:tcPr>
                    </a:tc>
                    <a:extLst>
                      <a:ext uri="{0D108BD9-81ED-4DB2-BD59-A6C34878D82A}">
                        <a16:rowId xmlns:a16="http://schemas.microsoft.com/office/drawing/2014/main" val="3943394849"/>
                      </a:ext>
                    </a:extLst>
                  </a:tr>
                  <a:tr h="579120">
                    <a:tc>
                      <a:txBody>
                        <a:bodyPr/>
                        <a:lstStyle/>
                        <a:p>
                          <a:pPr algn="l"/>
                          <a:r>
                            <a:rPr lang="en-US" sz="3200" b="0" i="0" dirty="0">
                              <a:latin typeface="Athelas" panose="02000503000000020003" pitchFamily="2" charset="77"/>
                            </a:rPr>
                            <a:t>Male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530 (35.1%)</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566 (37.4%)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416 (27.5%)</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21336"/>
                      </a:ext>
                    </a:extLst>
                  </a:tr>
                  <a:tr h="579120">
                    <a:tc>
                      <a:txBody>
                        <a:bodyPr/>
                        <a:lstStyle/>
                        <a:p>
                          <a:pPr algn="l"/>
                          <a:r>
                            <a:rPr lang="en-US" sz="3200" b="0" i="0" dirty="0">
                              <a:latin typeface="Athelas" panose="02000503000000020003" pitchFamily="2" charset="77"/>
                            </a:rPr>
                            <a:t>Female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1365 (45.4%)</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1165 (38.7%)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477 (15.9%)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072934388"/>
                      </a:ext>
                    </a:extLst>
                  </a:tr>
                  <a:tr h="812231">
                    <a:tc>
                      <a:txBody>
                        <a:bodyPr/>
                        <a:lstStyle/>
                        <a:p>
                          <a:r>
                            <a:rPr lang="en-US" sz="3200" b="0" i="0" dirty="0">
                              <a:latin typeface="Athelas" panose="02000503000000020003" pitchFamily="2" charset="77"/>
                            </a:rPr>
                            <a:t>BMI (kg/m</a:t>
                          </a:r>
                          <a:r>
                            <a:rPr lang="en-US" sz="3200" b="0" i="0" baseline="30000" dirty="0">
                              <a:latin typeface="Athelas" panose="02000503000000020003" pitchFamily="2" charset="77"/>
                            </a:rPr>
                            <a:t>2</a:t>
                          </a:r>
                          <a:r>
                            <a:rPr lang="en-US" sz="3200" b="0" i="0" dirty="0">
                              <a:latin typeface="Athelas" panose="02000503000000020003" pitchFamily="2"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23.29±.09</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23.43±.09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23.91±.12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686385"/>
                      </a:ext>
                    </a:extLst>
                  </a:tr>
                  <a:tr h="812231">
                    <a:tc>
                      <a:txBody>
                        <a:bodyPr/>
                        <a:lstStyle/>
                        <a:p>
                          <a:r>
                            <a:rPr lang="en-US" sz="3200" b="0" i="0" dirty="0">
                              <a:latin typeface="Athelas" panose="02000503000000020003" pitchFamily="2" charset="77"/>
                            </a:rPr>
                            <a:t>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18.8±.03</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19.0±.03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18.9±.04</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2011556762"/>
                      </a:ext>
                    </a:extLst>
                  </a:tr>
                  <a:tr h="579120">
                    <a:tc>
                      <a:txBody>
                        <a:bodyPr/>
                        <a:lstStyle/>
                        <a:p>
                          <a:r>
                            <a:rPr lang="en-US" sz="3200" b="0" i="0" dirty="0">
                              <a:latin typeface="Athelas" panose="02000503000000020003" pitchFamily="2" charset="77"/>
                            </a:rPr>
                            <a:t>Class 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endParaRPr lang="en-US" sz="3200" b="0" i="0" dirty="0">
                            <a:latin typeface="Athelas" panose="02000503000000020003"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200" b="0" i="0" dirty="0">
                            <a:latin typeface="Athelas" panose="02000503000000020003" pitchFamily="2"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US" sz="3200" b="0" i="0" dirty="0">
                            <a:latin typeface="Athelas" panose="02000503000000020003" pitchFamily="2" charset="77"/>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42624036"/>
                      </a:ext>
                    </a:extLst>
                  </a:tr>
                  <a:tr h="579120">
                    <a:tc>
                      <a:txBody>
                        <a:bodyPr/>
                        <a:lstStyle/>
                        <a:p>
                          <a:pPr algn="l"/>
                          <a:r>
                            <a:rPr lang="en-US" sz="3200" b="0" i="0" dirty="0">
                              <a:latin typeface="Athelas" panose="02000503000000020003" pitchFamily="2" charset="77"/>
                            </a:rPr>
                            <a:t>      First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1164 (57.8%)</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a:solidFill>
                                <a:srgbClr val="000000"/>
                              </a:solidFill>
                              <a:effectLst/>
                              <a:latin typeface="Athelas" panose="02000503000000020003" pitchFamily="2" charset="77"/>
                            </a:rPr>
                            <a:t>939 (50.6%)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470 (48.9%)</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449159"/>
                      </a:ext>
                    </a:extLst>
                  </a:tr>
                  <a:tr h="579120">
                    <a:tc>
                      <a:txBody>
                        <a:bodyPr/>
                        <a:lstStyle/>
                        <a:p>
                          <a:pPr algn="l"/>
                          <a:r>
                            <a:rPr lang="en-US" sz="3200" b="0" i="0" dirty="0">
                              <a:latin typeface="Athelas" panose="02000503000000020003" pitchFamily="2" charset="77"/>
                            </a:rPr>
                            <a:t>      Sophomore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601 (</a:t>
                          </a:r>
                          <a:r>
                            <a:rPr lang="en-US" sz="3200" b="0" i="0" u="none" strike="noStrike">
                              <a:solidFill>
                                <a:srgbClr val="000000"/>
                              </a:solidFill>
                              <a:effectLst/>
                              <a:latin typeface="Athelas" panose="02000503000000020003" pitchFamily="2" charset="77"/>
                            </a:rPr>
                            <a:t>29.8%)</a:t>
                          </a:r>
                          <a:endParaRPr lang="en-US" sz="3200" b="0" i="0" u="none" strike="noStrike" dirty="0">
                            <a:solidFill>
                              <a:srgbClr val="000000"/>
                            </a:solidFill>
                            <a:effectLst/>
                            <a:latin typeface="Athelas" panose="02000503000000020003" pitchFamily="2" charset="77"/>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607 (32.7%)</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327 (34.0%)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461327"/>
                      </a:ext>
                    </a:extLst>
                  </a:tr>
                  <a:tr h="579120">
                    <a:tc>
                      <a:txBody>
                        <a:bodyPr/>
                        <a:lstStyle/>
                        <a:p>
                          <a:pPr algn="l"/>
                          <a:r>
                            <a:rPr lang="en-US" sz="3200" b="0" i="0" dirty="0">
                              <a:latin typeface="Athelas" panose="02000503000000020003" pitchFamily="2" charset="77"/>
                            </a:rPr>
                            <a:t>      Junior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168 (8.3%)%</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191 (10.3%)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96 (10.0%)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200762"/>
                      </a:ext>
                    </a:extLst>
                  </a:tr>
                  <a:tr h="579120">
                    <a:tc>
                      <a:txBody>
                        <a:bodyPr/>
                        <a:lstStyle/>
                        <a:p>
                          <a:pPr algn="l"/>
                          <a:r>
                            <a:rPr lang="en-US" sz="3200" b="0" i="0" dirty="0">
                              <a:latin typeface="Athelas" panose="02000503000000020003" pitchFamily="2" charset="77"/>
                            </a:rPr>
                            <a:t>      Senior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69 (3.4%)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97 (5.2%)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67 (7.0%)</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7176251"/>
                      </a:ext>
                    </a:extLst>
                  </a:tr>
                  <a:tr h="579120">
                    <a:tc>
                      <a:txBody>
                        <a:bodyPr/>
                        <a:lstStyle/>
                        <a:p>
                          <a:pPr algn="l"/>
                          <a:r>
                            <a:rPr lang="en-US" sz="3200" b="0" i="0" dirty="0">
                              <a:latin typeface="Athelas" panose="02000503000000020003" pitchFamily="2" charset="77"/>
                            </a:rPr>
                            <a:t>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12 (0.6%)</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21 (1.1%)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2 (0.2%)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025554"/>
                      </a:ext>
                    </a:extLst>
                  </a:tr>
                </a:tbl>
              </a:graphicData>
            </a:graphic>
          </p:graphicFrame>
        </mc:Fallback>
      </mc:AlternateContent>
      <p:grpSp>
        <p:nvGrpSpPr>
          <p:cNvPr id="51" name="Group 50">
            <a:extLst>
              <a:ext uri="{FF2B5EF4-FFF2-40B4-BE49-F238E27FC236}">
                <a16:creationId xmlns:a16="http://schemas.microsoft.com/office/drawing/2014/main" id="{2E497CDE-1127-1D42-86D0-F0BC2C523D9D}"/>
              </a:ext>
            </a:extLst>
          </p:cNvPr>
          <p:cNvGrpSpPr/>
          <p:nvPr/>
        </p:nvGrpSpPr>
        <p:grpSpPr>
          <a:xfrm>
            <a:off x="13620756" y="17318185"/>
            <a:ext cx="12888715" cy="15084606"/>
            <a:chOff x="207446" y="3908886"/>
            <a:chExt cx="10961297" cy="15084606"/>
          </a:xfrm>
        </p:grpSpPr>
        <p:sp>
          <p:nvSpPr>
            <p:cNvPr id="52" name="Rectangle 51">
              <a:extLst>
                <a:ext uri="{FF2B5EF4-FFF2-40B4-BE49-F238E27FC236}">
                  <a16:creationId xmlns:a16="http://schemas.microsoft.com/office/drawing/2014/main" id="{51483E73-7A97-1244-B9B9-66EFC42B338E}"/>
                </a:ext>
              </a:extLst>
            </p:cNvPr>
            <p:cNvSpPr/>
            <p:nvPr/>
          </p:nvSpPr>
          <p:spPr>
            <a:xfrm>
              <a:off x="207446" y="3908886"/>
              <a:ext cx="10938188" cy="1151469"/>
            </a:xfrm>
            <a:prstGeom prst="rect">
              <a:avLst/>
            </a:prstGeom>
            <a:solidFill>
              <a:srgbClr val="EBEBEB"/>
            </a:solidFill>
            <a:ln>
              <a:solidFill>
                <a:schemeClr val="tx1">
                  <a:lumMod val="75000"/>
                  <a:lumOff val="2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Methods</a:t>
              </a:r>
            </a:p>
          </p:txBody>
        </p:sp>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919B2A4-AE67-8C42-92BC-1F653B216BFD}"/>
                    </a:ext>
                  </a:extLst>
                </p:cNvPr>
                <p:cNvSpPr/>
                <p:nvPr/>
              </p:nvSpPr>
              <p:spPr>
                <a:xfrm>
                  <a:off x="230555" y="5060354"/>
                  <a:ext cx="10938188" cy="13933138"/>
                </a:xfrm>
                <a:prstGeom prst="rect">
                  <a:avLst/>
                </a:prstGeom>
                <a:solidFill>
                  <a:schemeClr val="bg1"/>
                </a:solidFill>
                <a:ln>
                  <a:solidFill>
                    <a:schemeClr val="tx1">
                      <a:lumMod val="75000"/>
                      <a:lumOff val="25000"/>
                    </a:schemeClr>
                  </a:solidFill>
                </a:ln>
              </p:spPr>
              <p:txBody>
                <a:bodyPr wrap="square" anchor="t">
                  <a:noAutofit/>
                </a:bodyPr>
                <a:lstStyle/>
                <a:p>
                  <a:r>
                    <a:rPr lang="en-US" sz="3200" dirty="0">
                      <a:solidFill>
                        <a:schemeClr val="tx1">
                          <a:lumMod val="85000"/>
                          <a:lumOff val="15000"/>
                        </a:schemeClr>
                      </a:solidFill>
                      <a:latin typeface="Athelas" panose="02000503000000020003" pitchFamily="2" charset="77"/>
                    </a:rPr>
                    <a:t>Data were collected between 2012-2021 from the College Health and Nutrition Assessment Survey (CHANAS); an ongoing, cross-sectional study at the University of New Hampshire. Participants are enrolled through an introductory nutrition course and informed consent is provided (UNH IRB #5524).</a:t>
                  </a:r>
                </a:p>
                <a:p>
                  <a:endParaRPr lang="en-US" sz="3200" dirty="0">
                    <a:solidFill>
                      <a:schemeClr val="tx1">
                        <a:lumMod val="85000"/>
                        <a:lumOff val="15000"/>
                      </a:schemeClr>
                    </a:solidFill>
                    <a:latin typeface="Athelas" panose="02000503000000020003" pitchFamily="2" charset="77"/>
                  </a:endParaRPr>
                </a:p>
                <a:p>
                  <a:r>
                    <a:rPr lang="en-US" sz="3200" u="sng" dirty="0">
                      <a:solidFill>
                        <a:schemeClr val="tx1">
                          <a:lumMod val="85000"/>
                          <a:lumOff val="15000"/>
                        </a:schemeClr>
                      </a:solidFill>
                      <a:latin typeface="Athelas" panose="02000503000000020003" pitchFamily="2" charset="77"/>
                      <a:ea typeface="Times New Roman" panose="02020603050405020304" pitchFamily="18" charset="0"/>
                    </a:rPr>
                    <a:t>Data Collection:</a:t>
                  </a:r>
                </a:p>
                <a:p>
                  <a:pPr marL="914400" lvl="1" indent="-457200">
                    <a:buFont typeface="Arial" panose="020B0604020202020204" pitchFamily="34" charset="0"/>
                    <a:buChar char="•"/>
                  </a:pPr>
                  <a:r>
                    <a:rPr lang="en-US" sz="3200" dirty="0">
                      <a:solidFill>
                        <a:schemeClr val="tx1">
                          <a:lumMod val="85000"/>
                          <a:lumOff val="15000"/>
                        </a:schemeClr>
                      </a:solidFill>
                      <a:latin typeface="Athelas" panose="02000503000000020003" pitchFamily="2" charset="77"/>
                      <a:ea typeface="Times New Roman" panose="02020603050405020304" pitchFamily="18" charset="0"/>
                    </a:rPr>
                    <a:t>Participants (n=5,419) answered binge drinking (# times/30 days) via an online self-administered questionnaire.</a:t>
                  </a:r>
                </a:p>
                <a:p>
                  <a:pPr marL="914400" lvl="1" indent="-457200">
                    <a:buFont typeface="Arial" panose="020B0604020202020204" pitchFamily="34" charset="0"/>
                    <a:buChar char="•"/>
                  </a:pPr>
                  <a:r>
                    <a:rPr lang="en-US" sz="3200" dirty="0">
                      <a:latin typeface="Athelas" panose="02000503000000020003" pitchFamily="2" charset="77"/>
                    </a:rPr>
                    <a:t>Three-day food records were completed and analyzed using nutrient analysis software (Diet and Wellness+). Diet quality was assessed using a modified Healthy Eating Index (HEI); scoring was based upon HEI-2005, -2010, and -2015. </a:t>
                  </a:r>
                </a:p>
                <a:p>
                  <a:pPr marL="914400" lvl="1" indent="-457200">
                    <a:buFont typeface="Arial" panose="020B0604020202020204" pitchFamily="34" charset="0"/>
                    <a:buChar char="•"/>
                  </a:pPr>
                  <a:r>
                    <a:rPr lang="en-US" sz="3200" dirty="0">
                      <a:latin typeface="Athelas" panose="02000503000000020003" pitchFamily="2" charset="77"/>
                    </a:rPr>
                    <a:t>Perceived stress scores were assessed via online questionnaire using 10 item Cohen’s Perceived Stress Scale (0-40) and further categorized into low stress (0-13), moderate stress (14-26), and high stress (26-40). </a:t>
                  </a:r>
                </a:p>
                <a:p>
                  <a:pPr lvl="1"/>
                  <a:endParaRPr lang="en-US" sz="3200" u="sng" dirty="0">
                    <a:solidFill>
                      <a:schemeClr val="tx1">
                        <a:lumMod val="85000"/>
                        <a:lumOff val="15000"/>
                      </a:schemeClr>
                    </a:solidFill>
                    <a:latin typeface="Athelas" panose="02000503000000020003" pitchFamily="2" charset="77"/>
                    <a:ea typeface="Times New Roman" panose="02020603050405020304" pitchFamily="18" charset="0"/>
                  </a:endParaRPr>
                </a:p>
                <a:p>
                  <a:r>
                    <a:rPr lang="en-US" sz="3200" u="sng" dirty="0">
                      <a:solidFill>
                        <a:schemeClr val="tx1">
                          <a:lumMod val="85000"/>
                          <a:lumOff val="15000"/>
                        </a:schemeClr>
                      </a:solidFill>
                      <a:latin typeface="Athelas" panose="02000503000000020003" pitchFamily="2" charset="77"/>
                      <a:ea typeface="Times New Roman" panose="02020603050405020304" pitchFamily="18" charset="0"/>
                    </a:rPr>
                    <a:t>Data Management &amp; Analysis:</a:t>
                  </a:r>
                </a:p>
                <a:p>
                  <a:pPr marL="914400" lvl="1" indent="-457200">
                    <a:buFont typeface="Arial" panose="020B0604020202020204" pitchFamily="34" charset="0"/>
                    <a:buChar char="•"/>
                  </a:pPr>
                  <a:r>
                    <a:rPr lang="en-US" sz="3200" dirty="0">
                      <a:solidFill>
                        <a:schemeClr val="tx1">
                          <a:lumMod val="85000"/>
                          <a:lumOff val="15000"/>
                        </a:schemeClr>
                      </a:solidFill>
                      <a:latin typeface="Athelas" panose="02000503000000020003" pitchFamily="2" charset="77"/>
                      <a:ea typeface="Times New Roman" panose="02020603050405020304" pitchFamily="18" charset="0"/>
                    </a:rPr>
                    <a:t>Binge drinking was categorized into non-binge </a:t>
                  </a:r>
                  <a:r>
                    <a:rPr lang="en-US" sz="3200" dirty="0">
                      <a:latin typeface="Athelas" panose="02000503000000020003" pitchFamily="2" charset="77"/>
                    </a:rPr>
                    <a:t>drinkers (0 times/30 days), moderate binge drinkers (1-5 times/30 days), and heavy binge drinkers (</a:t>
                  </a:r>
                  <a14:m>
                    <m:oMath xmlns:m="http://schemas.openxmlformats.org/officeDocument/2006/math">
                      <m:r>
                        <a:rPr lang="en-US" sz="3200" i="1">
                          <a:solidFill>
                            <a:srgbClr val="000000"/>
                          </a:solidFill>
                          <a:latin typeface="Cambria Math" panose="02040503050406030204" pitchFamily="18" charset="0"/>
                          <a:ea typeface="Cambria Math" panose="02040503050406030204" pitchFamily="18" charset="0"/>
                        </a:rPr>
                        <m:t>≥</m:t>
                      </m:r>
                    </m:oMath>
                  </a14:m>
                  <a:r>
                    <a:rPr lang="en-US" sz="3200" dirty="0">
                      <a:latin typeface="Athelas" panose="02000503000000020003" pitchFamily="2" charset="77"/>
                    </a:rPr>
                    <a:t>6 times/30 days).</a:t>
                  </a:r>
                </a:p>
                <a:p>
                  <a:pPr marL="914400" lvl="1" indent="-457200">
                    <a:buFont typeface="Arial" panose="020B0604020202020204" pitchFamily="34" charset="0"/>
                    <a:buChar char="•"/>
                  </a:pPr>
                  <a:r>
                    <a:rPr lang="en-US" sz="3200" dirty="0">
                      <a:latin typeface="Athelas" panose="02000503000000020003" pitchFamily="2" charset="77"/>
                    </a:rPr>
                    <a:t>Descriptive statistics were used to assess demographics and are presented as means ± SE. </a:t>
                  </a:r>
                </a:p>
                <a:p>
                  <a:pPr marL="914400" lvl="1" indent="-457200">
                    <a:buFont typeface="Arial" panose="020B0604020202020204" pitchFamily="34" charset="0"/>
                    <a:buChar char="•"/>
                  </a:pPr>
                  <a:r>
                    <a:rPr lang="en-US" sz="3200" dirty="0">
                      <a:latin typeface="Athelas" panose="02000503000000020003" pitchFamily="2" charset="77"/>
                    </a:rPr>
                    <a:t>Differences in HEI scores according to binge drinking participation were evaluated using ANCOVA; gender, age, total perceived stress scores, and BMI served as covariates. </a:t>
                  </a:r>
                </a:p>
                <a:p>
                  <a:pPr marL="914400" lvl="1" indent="-457200">
                    <a:buFont typeface="Arial" panose="020B0604020202020204" pitchFamily="34" charset="0"/>
                    <a:buChar char="•"/>
                  </a:pPr>
                  <a:r>
                    <a:rPr lang="en-US" sz="3200" dirty="0">
                      <a:latin typeface="Athelas" panose="02000503000000020003" pitchFamily="2" charset="77"/>
                    </a:rPr>
                    <a:t>All statistical analyses were performed using SPSS v.27; significance defined as p&lt;0.05.</a:t>
                  </a:r>
                </a:p>
                <a:p>
                  <a:pPr marL="914400" lvl="1" indent="-457200">
                    <a:buFont typeface="Arial" panose="020B0604020202020204" pitchFamily="34" charset="0"/>
                    <a:buChar char="•"/>
                  </a:pPr>
                  <a:endParaRPr lang="en-US" sz="3200" dirty="0">
                    <a:solidFill>
                      <a:schemeClr val="tx1">
                        <a:lumMod val="85000"/>
                        <a:lumOff val="15000"/>
                      </a:schemeClr>
                    </a:solidFill>
                    <a:latin typeface="Athelas" panose="02000503000000020003" pitchFamily="2" charset="77"/>
                    <a:ea typeface="Times New Roman" panose="02020603050405020304" pitchFamily="18" charset="0"/>
                  </a:endParaRPr>
                </a:p>
              </p:txBody>
            </p:sp>
          </mc:Choice>
          <mc:Fallback xmlns="">
            <p:sp>
              <p:nvSpPr>
                <p:cNvPr id="53" name="Rectangle 52">
                  <a:extLst>
                    <a:ext uri="{FF2B5EF4-FFF2-40B4-BE49-F238E27FC236}">
                      <a16:creationId xmlns:a16="http://schemas.microsoft.com/office/drawing/2014/main" id="{5919B2A4-AE67-8C42-92BC-1F653B216BFD}"/>
                    </a:ext>
                  </a:extLst>
                </p:cNvPr>
                <p:cNvSpPr>
                  <a:spLocks noRot="1" noChangeAspect="1" noMove="1" noResize="1" noEditPoints="1" noAdjustHandles="1" noChangeArrowheads="1" noChangeShapeType="1" noTextEdit="1"/>
                </p:cNvSpPr>
                <p:nvPr/>
              </p:nvSpPr>
              <p:spPr>
                <a:xfrm>
                  <a:off x="230555" y="5060354"/>
                  <a:ext cx="10938188" cy="13933138"/>
                </a:xfrm>
                <a:prstGeom prst="rect">
                  <a:avLst/>
                </a:prstGeom>
                <a:blipFill>
                  <a:blip r:embed="rId6"/>
                  <a:stretch>
                    <a:fillRect l="-1183" t="-455" r="-1677" b="-91"/>
                  </a:stretch>
                </a:blipFill>
                <a:ln>
                  <a:solidFill>
                    <a:schemeClr val="tx1">
                      <a:lumMod val="75000"/>
                      <a:lumOff val="25000"/>
                    </a:schemeClr>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EC1975DF-E9BE-134D-8E87-812E2A108B7B}"/>
                  </a:ext>
                </a:extLst>
              </p:cNvPr>
              <p:cNvGraphicFramePr>
                <a:graphicFrameLocks noGrp="1"/>
              </p:cNvGraphicFramePr>
              <p:nvPr>
                <p:extLst>
                  <p:ext uri="{D42A27DB-BD31-4B8C-83A1-F6EECF244321}">
                    <p14:modId xmlns:p14="http://schemas.microsoft.com/office/powerpoint/2010/main" val="642235917"/>
                  </p:ext>
                </p:extLst>
              </p:nvPr>
            </p:nvGraphicFramePr>
            <p:xfrm>
              <a:off x="13634341" y="7469269"/>
              <a:ext cx="12861544" cy="8620426"/>
            </p:xfrm>
            <a:graphic>
              <a:graphicData uri="http://schemas.openxmlformats.org/drawingml/2006/table">
                <a:tbl>
                  <a:tblPr firstRow="1" bandRow="1">
                    <a:tableStyleId>{5C22544A-7EE6-4342-B048-85BDC9FD1C3A}</a:tableStyleId>
                  </a:tblPr>
                  <a:tblGrid>
                    <a:gridCol w="2730359">
                      <a:extLst>
                        <a:ext uri="{9D8B030D-6E8A-4147-A177-3AD203B41FA5}">
                          <a16:colId xmlns:a16="http://schemas.microsoft.com/office/drawing/2014/main" val="3596394617"/>
                        </a:ext>
                      </a:extLst>
                    </a:gridCol>
                    <a:gridCol w="3578113">
                      <a:extLst>
                        <a:ext uri="{9D8B030D-6E8A-4147-A177-3AD203B41FA5}">
                          <a16:colId xmlns:a16="http://schemas.microsoft.com/office/drawing/2014/main" val="1499448404"/>
                        </a:ext>
                      </a:extLst>
                    </a:gridCol>
                    <a:gridCol w="3308409">
                      <a:extLst>
                        <a:ext uri="{9D8B030D-6E8A-4147-A177-3AD203B41FA5}">
                          <a16:colId xmlns:a16="http://schemas.microsoft.com/office/drawing/2014/main" val="40289862"/>
                        </a:ext>
                      </a:extLst>
                    </a:gridCol>
                    <a:gridCol w="3244663">
                      <a:extLst>
                        <a:ext uri="{9D8B030D-6E8A-4147-A177-3AD203B41FA5}">
                          <a16:colId xmlns:a16="http://schemas.microsoft.com/office/drawing/2014/main" val="1495204695"/>
                        </a:ext>
                      </a:extLst>
                    </a:gridCol>
                  </a:tblGrid>
                  <a:tr h="1084183">
                    <a:tc gridSpan="4">
                      <a:txBody>
                        <a:bodyPr/>
                        <a:lstStyle/>
                        <a:p>
                          <a:pPr algn="ctr"/>
                          <a:r>
                            <a:rPr lang="en-US" sz="6000" dirty="0">
                              <a:latin typeface="Athelas" panose="02000503000000020003" pitchFamily="2" charset="77"/>
                            </a:rPr>
                            <a:t>Diet Quality Scoring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A09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31697701"/>
                      </a:ext>
                    </a:extLst>
                  </a:tr>
                  <a:tr h="1265685">
                    <a:tc>
                      <a:txBody>
                        <a:bodyPr/>
                        <a:lstStyle/>
                        <a:p>
                          <a:pPr algn="ctr"/>
                          <a:endParaRPr lang="en-US" sz="3200" dirty="0">
                            <a:latin typeface="Athelas" panose="02000503000000020003"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dirty="0">
                              <a:latin typeface="Athelas" panose="02000503000000020003" pitchFamily="2" charset="77"/>
                            </a:rPr>
                            <a:t>Component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dirty="0">
                              <a:latin typeface="Athelas" panose="02000503000000020003" pitchFamily="2" charset="77"/>
                            </a:rPr>
                            <a:t>Amount for Max Points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dirty="0">
                              <a:latin typeface="Athelas" panose="02000503000000020003" pitchFamily="2" charset="77"/>
                            </a:rPr>
                            <a:t>Amount for Min Points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312619103"/>
                      </a:ext>
                    </a:extLst>
                  </a:tr>
                  <a:tr h="587297">
                    <a:tc rowSpan="7">
                      <a:txBody>
                        <a:bodyPr/>
                        <a:lstStyle/>
                        <a:p>
                          <a:pPr algn="ctr" fontAlgn="ctr"/>
                          <a:r>
                            <a:rPr lang="en-US" sz="3200" b="0" i="0" u="none" strike="noStrike" dirty="0">
                              <a:solidFill>
                                <a:srgbClr val="000000"/>
                              </a:solidFill>
                              <a:effectLst/>
                              <a:latin typeface="Athelas" panose="02000503000000020003" pitchFamily="2" charset="77"/>
                            </a:rPr>
                            <a:t>Adequacy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Total Fruit</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0.8 cups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No fruit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801907"/>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Total Vegetables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1.1 cups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No vegetables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30899602"/>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Total Grains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3.0 oz</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No grains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611476"/>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Dairy</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1.3 cups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No dairy</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422155357"/>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Total Protein</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2.5 oz</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No protein</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159999"/>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Fatty Acid Ratio*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2.5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1.2</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870682950"/>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Meat and Beans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2.5 oz</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No meat and beans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91900"/>
                      </a:ext>
                    </a:extLst>
                  </a:tr>
                  <a:tr h="587297">
                    <a:tc rowSpan="3">
                      <a:txBody>
                        <a:bodyPr/>
                        <a:lstStyle/>
                        <a:p>
                          <a:pPr algn="ctr" fontAlgn="ctr"/>
                          <a:r>
                            <a:rPr lang="en-US" sz="3200" b="0" i="0" u="none" strike="noStrike" dirty="0">
                              <a:solidFill>
                                <a:srgbClr val="000000"/>
                              </a:solidFill>
                              <a:effectLst/>
                              <a:latin typeface="Athelas" panose="02000503000000020003" pitchFamily="2" charset="77"/>
                            </a:rPr>
                            <a:t>Moderation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Sodium</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1.1 g</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2.0 g</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99338709"/>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Empty Calories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19% of energy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50% of energy</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101123"/>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Saturated Fats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8% of energy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14:m>
                            <m:oMath xmlns:m="http://schemas.openxmlformats.org/officeDocument/2006/math">
                              <m:r>
                                <a:rPr lang="en-US" sz="3200" b="0" i="1" u="none" strike="noStrike" smtClean="0">
                                  <a:solidFill>
                                    <a:srgbClr val="000000"/>
                                  </a:solidFill>
                                  <a:effectLst/>
                                  <a:latin typeface="Cambria Math" panose="02040503050406030204" pitchFamily="18" charset="0"/>
                                  <a:ea typeface="Cambria Math" panose="02040503050406030204" pitchFamily="18" charset="0"/>
                                </a:rPr>
                                <m:t>≥</m:t>
                              </m:r>
                            </m:oMath>
                          </a14:m>
                          <a:r>
                            <a:rPr lang="en-US" sz="3200" b="0" i="0" u="none" strike="noStrike" dirty="0">
                              <a:solidFill>
                                <a:srgbClr val="000000"/>
                              </a:solidFill>
                              <a:effectLst/>
                              <a:latin typeface="Athelas" panose="02000503000000020003" pitchFamily="2" charset="77"/>
                            </a:rPr>
                            <a:t>16% of energy</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665985736"/>
                      </a:ext>
                    </a:extLst>
                  </a:tr>
                </a:tbl>
              </a:graphicData>
            </a:graphic>
          </p:graphicFrame>
        </mc:Choice>
        <mc:Fallback xmlns="">
          <p:graphicFrame>
            <p:nvGraphicFramePr>
              <p:cNvPr id="8" name="Table 8">
                <a:extLst>
                  <a:ext uri="{FF2B5EF4-FFF2-40B4-BE49-F238E27FC236}">
                    <a16:creationId xmlns:a16="http://schemas.microsoft.com/office/drawing/2014/main" id="{EC1975DF-E9BE-134D-8E87-812E2A108B7B}"/>
                  </a:ext>
                </a:extLst>
              </p:cNvPr>
              <p:cNvGraphicFramePr>
                <a:graphicFrameLocks noGrp="1"/>
              </p:cNvGraphicFramePr>
              <p:nvPr>
                <p:extLst>
                  <p:ext uri="{D42A27DB-BD31-4B8C-83A1-F6EECF244321}">
                    <p14:modId xmlns:p14="http://schemas.microsoft.com/office/powerpoint/2010/main" val="642235917"/>
                  </p:ext>
                </p:extLst>
              </p:nvPr>
            </p:nvGraphicFramePr>
            <p:xfrm>
              <a:off x="13634341" y="7469269"/>
              <a:ext cx="12861544" cy="8620426"/>
            </p:xfrm>
            <a:graphic>
              <a:graphicData uri="http://schemas.openxmlformats.org/drawingml/2006/table">
                <a:tbl>
                  <a:tblPr firstRow="1" bandRow="1">
                    <a:tableStyleId>{5C22544A-7EE6-4342-B048-85BDC9FD1C3A}</a:tableStyleId>
                  </a:tblPr>
                  <a:tblGrid>
                    <a:gridCol w="2730359">
                      <a:extLst>
                        <a:ext uri="{9D8B030D-6E8A-4147-A177-3AD203B41FA5}">
                          <a16:colId xmlns:a16="http://schemas.microsoft.com/office/drawing/2014/main" val="3596394617"/>
                        </a:ext>
                      </a:extLst>
                    </a:gridCol>
                    <a:gridCol w="3578113">
                      <a:extLst>
                        <a:ext uri="{9D8B030D-6E8A-4147-A177-3AD203B41FA5}">
                          <a16:colId xmlns:a16="http://schemas.microsoft.com/office/drawing/2014/main" val="1499448404"/>
                        </a:ext>
                      </a:extLst>
                    </a:gridCol>
                    <a:gridCol w="3308409">
                      <a:extLst>
                        <a:ext uri="{9D8B030D-6E8A-4147-A177-3AD203B41FA5}">
                          <a16:colId xmlns:a16="http://schemas.microsoft.com/office/drawing/2014/main" val="40289862"/>
                        </a:ext>
                      </a:extLst>
                    </a:gridCol>
                    <a:gridCol w="3244663">
                      <a:extLst>
                        <a:ext uri="{9D8B030D-6E8A-4147-A177-3AD203B41FA5}">
                          <a16:colId xmlns:a16="http://schemas.microsoft.com/office/drawing/2014/main" val="1495204695"/>
                        </a:ext>
                      </a:extLst>
                    </a:gridCol>
                  </a:tblGrid>
                  <a:tr h="1084183">
                    <a:tc gridSpan="4">
                      <a:txBody>
                        <a:bodyPr/>
                        <a:lstStyle/>
                        <a:p>
                          <a:pPr algn="ctr"/>
                          <a:r>
                            <a:rPr lang="en-US" sz="6000" dirty="0">
                              <a:latin typeface="Athelas" panose="02000503000000020003" pitchFamily="2" charset="77"/>
                            </a:rPr>
                            <a:t>Diet Quality Scoring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A09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31697701"/>
                      </a:ext>
                    </a:extLst>
                  </a:tr>
                  <a:tr h="1265685">
                    <a:tc>
                      <a:txBody>
                        <a:bodyPr/>
                        <a:lstStyle/>
                        <a:p>
                          <a:pPr algn="ctr"/>
                          <a:endParaRPr lang="en-US" sz="3200" dirty="0">
                            <a:latin typeface="Athelas" panose="02000503000000020003" pitchFamily="2" charset="77"/>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dirty="0">
                              <a:latin typeface="Athelas" panose="02000503000000020003" pitchFamily="2" charset="77"/>
                            </a:rPr>
                            <a:t>Component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dirty="0">
                              <a:latin typeface="Athelas" panose="02000503000000020003" pitchFamily="2" charset="77"/>
                            </a:rPr>
                            <a:t>Amount for Max Points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a:r>
                            <a:rPr lang="en-US" sz="3200" dirty="0">
                              <a:latin typeface="Athelas" panose="02000503000000020003" pitchFamily="2" charset="77"/>
                            </a:rPr>
                            <a:t>Amount for Min Points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312619103"/>
                      </a:ext>
                    </a:extLst>
                  </a:tr>
                  <a:tr h="587297">
                    <a:tc rowSpan="7">
                      <a:txBody>
                        <a:bodyPr/>
                        <a:lstStyle/>
                        <a:p>
                          <a:pPr algn="ctr" fontAlgn="ctr"/>
                          <a:r>
                            <a:rPr lang="en-US" sz="3200" b="0" i="0" u="none" strike="noStrike" dirty="0">
                              <a:solidFill>
                                <a:srgbClr val="000000"/>
                              </a:solidFill>
                              <a:effectLst/>
                              <a:latin typeface="Athelas" panose="02000503000000020003" pitchFamily="2" charset="77"/>
                            </a:rPr>
                            <a:t>Adequacy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200" b="0" i="0" u="none" strike="noStrike" dirty="0">
                              <a:solidFill>
                                <a:srgbClr val="000000"/>
                              </a:solidFill>
                              <a:effectLst/>
                              <a:latin typeface="Athelas" panose="02000503000000020003" pitchFamily="2" charset="77"/>
                            </a:rPr>
                            <a:t>Total Fruit</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434783" r="-98467" b="-1015217"/>
                          </a:stretch>
                        </a:blipFill>
                      </a:tcPr>
                    </a:tc>
                    <a:tc>
                      <a:txBody>
                        <a:bodyPr/>
                        <a:lstStyle/>
                        <a:p>
                          <a:pPr algn="ctr" fontAlgn="b"/>
                          <a:r>
                            <a:rPr lang="en-US" sz="3200" b="0" i="0" u="none" strike="noStrike" dirty="0">
                              <a:solidFill>
                                <a:srgbClr val="000000"/>
                              </a:solidFill>
                              <a:effectLst/>
                              <a:latin typeface="Athelas" panose="02000503000000020003" pitchFamily="2" charset="77"/>
                            </a:rPr>
                            <a:t>No fruit</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801907"/>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Total Vegetables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523404" r="-98467" b="-893617"/>
                          </a:stretch>
                        </a:blipFill>
                      </a:tcPr>
                    </a:tc>
                    <a:tc>
                      <a:txBody>
                        <a:bodyPr/>
                        <a:lstStyle/>
                        <a:p>
                          <a:pPr algn="ctr" fontAlgn="b"/>
                          <a:r>
                            <a:rPr lang="en-US" sz="3200" b="0" i="0" u="none" strike="noStrike" dirty="0">
                              <a:solidFill>
                                <a:srgbClr val="000000"/>
                              </a:solidFill>
                              <a:effectLst/>
                              <a:latin typeface="Athelas" panose="02000503000000020003" pitchFamily="2" charset="77"/>
                            </a:rPr>
                            <a:t>No vegetables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30899602"/>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Total Grains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636957" r="-98467" b="-813043"/>
                          </a:stretch>
                        </a:blipFill>
                      </a:tcPr>
                    </a:tc>
                    <a:tc>
                      <a:txBody>
                        <a:bodyPr/>
                        <a:lstStyle/>
                        <a:p>
                          <a:pPr algn="ctr" fontAlgn="b"/>
                          <a:r>
                            <a:rPr lang="en-US" sz="3200" b="0" i="0" u="none" strike="noStrike" dirty="0">
                              <a:solidFill>
                                <a:srgbClr val="000000"/>
                              </a:solidFill>
                              <a:effectLst/>
                              <a:latin typeface="Athelas" panose="02000503000000020003" pitchFamily="2" charset="77"/>
                            </a:rPr>
                            <a:t>No grains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7611476"/>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Dairy</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736957" r="-98467" b="-713043"/>
                          </a:stretch>
                        </a:blipFill>
                      </a:tcPr>
                    </a:tc>
                    <a:tc>
                      <a:txBody>
                        <a:bodyPr/>
                        <a:lstStyle/>
                        <a:p>
                          <a:pPr algn="ctr" fontAlgn="b"/>
                          <a:r>
                            <a:rPr lang="en-US" sz="3200" b="0" i="0" u="none" strike="noStrike" dirty="0">
                              <a:solidFill>
                                <a:srgbClr val="000000"/>
                              </a:solidFill>
                              <a:effectLst/>
                              <a:latin typeface="Athelas" panose="02000503000000020003" pitchFamily="2" charset="77"/>
                            </a:rPr>
                            <a:t>No dairy</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422155357"/>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Total Protein</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836957" r="-98467" b="-613043"/>
                          </a:stretch>
                        </a:blipFill>
                      </a:tcPr>
                    </a:tc>
                    <a:tc>
                      <a:txBody>
                        <a:bodyPr/>
                        <a:lstStyle/>
                        <a:p>
                          <a:pPr algn="ctr" fontAlgn="b"/>
                          <a:r>
                            <a:rPr lang="en-US" sz="3200" b="0" i="0" u="none" strike="noStrike" dirty="0">
                              <a:solidFill>
                                <a:srgbClr val="000000"/>
                              </a:solidFill>
                              <a:effectLst/>
                              <a:latin typeface="Athelas" panose="02000503000000020003" pitchFamily="2" charset="77"/>
                            </a:rPr>
                            <a:t>No protein</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2159999"/>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Fatty Acid Ratio* </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917021" r="-98467" b="-500000"/>
                          </a:stretch>
                        </a:blip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96484" t="-917021" r="-391" b="-500000"/>
                          </a:stretch>
                        </a:blipFill>
                      </a:tcPr>
                    </a:tc>
                    <a:extLst>
                      <a:ext uri="{0D108BD9-81ED-4DB2-BD59-A6C34878D82A}">
                        <a16:rowId xmlns:a16="http://schemas.microsoft.com/office/drawing/2014/main" val="870682950"/>
                      </a:ext>
                    </a:extLst>
                  </a:tr>
                  <a:tr h="984885">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Meat and Beans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620779" r="-98467" b="-205195"/>
                          </a:stretch>
                        </a:blipFill>
                      </a:tcPr>
                    </a:tc>
                    <a:tc>
                      <a:txBody>
                        <a:bodyPr/>
                        <a:lstStyle/>
                        <a:p>
                          <a:pPr algn="ctr" fontAlgn="b"/>
                          <a:r>
                            <a:rPr lang="en-US" sz="3200" b="0" i="0" u="none" strike="noStrike" dirty="0">
                              <a:solidFill>
                                <a:srgbClr val="000000"/>
                              </a:solidFill>
                              <a:effectLst/>
                              <a:latin typeface="Athelas" panose="02000503000000020003" pitchFamily="2" charset="77"/>
                            </a:rPr>
                            <a:t>No meat and beans</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091900"/>
                      </a:ext>
                    </a:extLst>
                  </a:tr>
                  <a:tr h="587297">
                    <a:tc rowSpan="3">
                      <a:txBody>
                        <a:bodyPr/>
                        <a:lstStyle/>
                        <a:p>
                          <a:pPr algn="ctr" fontAlgn="ctr"/>
                          <a:r>
                            <a:rPr lang="en-US" sz="3200" b="0" i="0" u="none" strike="noStrike" dirty="0">
                              <a:solidFill>
                                <a:srgbClr val="000000"/>
                              </a:solidFill>
                              <a:effectLst/>
                              <a:latin typeface="Athelas" panose="02000503000000020003" pitchFamily="2" charset="77"/>
                            </a:rPr>
                            <a:t>Moderation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pPr algn="ctr" fontAlgn="b"/>
                          <a:r>
                            <a:rPr lang="en-US" sz="3200" b="0" i="0" u="none" strike="noStrike" dirty="0">
                              <a:solidFill>
                                <a:srgbClr val="000000"/>
                              </a:solidFill>
                              <a:effectLst/>
                              <a:latin typeface="Athelas" panose="02000503000000020003" pitchFamily="2" charset="77"/>
                            </a:rPr>
                            <a:t>Sodium</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1206522" r="-98467" b="-243478"/>
                          </a:stretch>
                        </a:blip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96484" t="-1206522" r="-391" b="-243478"/>
                          </a:stretch>
                        </a:blipFill>
                      </a:tcPr>
                    </a:tc>
                    <a:extLst>
                      <a:ext uri="{0D108BD9-81ED-4DB2-BD59-A6C34878D82A}">
                        <a16:rowId xmlns:a16="http://schemas.microsoft.com/office/drawing/2014/main" val="799338709"/>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Empty Calories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1278723" r="-98467" b="-138298"/>
                          </a:stretch>
                        </a:blip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96484" t="-1278723" r="-391" b="-138298"/>
                          </a:stretch>
                        </a:blipFill>
                      </a:tcPr>
                    </a:tc>
                    <a:extLst>
                      <a:ext uri="{0D108BD9-81ED-4DB2-BD59-A6C34878D82A}">
                        <a16:rowId xmlns:a16="http://schemas.microsoft.com/office/drawing/2014/main" val="405101123"/>
                      </a:ext>
                    </a:extLst>
                  </a:tr>
                  <a:tr h="587297">
                    <a:tc vMerge="1">
                      <a:txBody>
                        <a:bodyPr/>
                        <a:lstStyle/>
                        <a:p>
                          <a:endParaRPr lang="en-US"/>
                        </a:p>
                      </a:txBody>
                      <a:tcPr/>
                    </a:tc>
                    <a:tc>
                      <a:txBody>
                        <a:bodyPr/>
                        <a:lstStyle/>
                        <a:p>
                          <a:pPr algn="ctr" fontAlgn="b"/>
                          <a:r>
                            <a:rPr lang="en-US" sz="3200" b="0" i="0" u="none" strike="noStrike" dirty="0">
                              <a:solidFill>
                                <a:srgbClr val="000000"/>
                              </a:solidFill>
                              <a:effectLst/>
                              <a:latin typeface="Athelas" panose="02000503000000020003" pitchFamily="2" charset="77"/>
                            </a:rPr>
                            <a:t>Saturated Fats</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90805" t="-1408696" r="-98467" b="-41304"/>
                          </a:stretch>
                        </a:blipFill>
                      </a:tcPr>
                    </a:tc>
                    <a:tc>
                      <a:txBody>
                        <a:bodyPr/>
                        <a:lstStyle/>
                        <a:p>
                          <a:endParaRPr lang="en-US"/>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96484" t="-1408696" r="-391" b="-41304"/>
                          </a:stretch>
                        </a:blipFill>
                      </a:tcPr>
                    </a:tc>
                    <a:extLst>
                      <a:ext uri="{0D108BD9-81ED-4DB2-BD59-A6C34878D82A}">
                        <a16:rowId xmlns:a16="http://schemas.microsoft.com/office/drawing/2014/main" val="3665985736"/>
                      </a:ext>
                    </a:extLst>
                  </a:tr>
                </a:tbl>
              </a:graphicData>
            </a:graphic>
          </p:graphicFrame>
        </mc:Fallback>
      </mc:AlternateContent>
      <p:grpSp>
        <p:nvGrpSpPr>
          <p:cNvPr id="76" name="Group 75">
            <a:extLst>
              <a:ext uri="{FF2B5EF4-FFF2-40B4-BE49-F238E27FC236}">
                <a16:creationId xmlns:a16="http://schemas.microsoft.com/office/drawing/2014/main" id="{689C5B3F-F63C-C24E-B6E9-13557B13D738}"/>
              </a:ext>
            </a:extLst>
          </p:cNvPr>
          <p:cNvGrpSpPr/>
          <p:nvPr/>
        </p:nvGrpSpPr>
        <p:grpSpPr>
          <a:xfrm>
            <a:off x="27141503" y="18390038"/>
            <a:ext cx="12861542" cy="5284795"/>
            <a:chOff x="230555" y="3908889"/>
            <a:chExt cx="10938188" cy="5284795"/>
          </a:xfrm>
        </p:grpSpPr>
        <p:sp>
          <p:nvSpPr>
            <p:cNvPr id="77" name="Rectangle 76">
              <a:extLst>
                <a:ext uri="{FF2B5EF4-FFF2-40B4-BE49-F238E27FC236}">
                  <a16:creationId xmlns:a16="http://schemas.microsoft.com/office/drawing/2014/main" id="{E293F858-04CE-5749-987A-2882B7AF86AA}"/>
                </a:ext>
              </a:extLst>
            </p:cNvPr>
            <p:cNvSpPr/>
            <p:nvPr/>
          </p:nvSpPr>
          <p:spPr>
            <a:xfrm>
              <a:off x="230555" y="3908889"/>
              <a:ext cx="10938188" cy="1151469"/>
            </a:xfrm>
            <a:prstGeom prst="rect">
              <a:avLst/>
            </a:prstGeom>
            <a:solidFill>
              <a:srgbClr val="EBEBEB"/>
            </a:solidFill>
            <a:ln>
              <a:solidFill>
                <a:schemeClr val="tx1">
                  <a:lumMod val="75000"/>
                  <a:lumOff val="2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Results</a:t>
              </a:r>
            </a:p>
          </p:txBody>
        </p:sp>
        <p:sp>
          <p:nvSpPr>
            <p:cNvPr id="78" name="Rectangle 77">
              <a:extLst>
                <a:ext uri="{FF2B5EF4-FFF2-40B4-BE49-F238E27FC236}">
                  <a16:creationId xmlns:a16="http://schemas.microsoft.com/office/drawing/2014/main" id="{2D72C0C0-69F9-CA4A-A7D7-7C3F32C0FB27}"/>
                </a:ext>
              </a:extLst>
            </p:cNvPr>
            <p:cNvSpPr/>
            <p:nvPr/>
          </p:nvSpPr>
          <p:spPr>
            <a:xfrm>
              <a:off x="230555" y="5060358"/>
              <a:ext cx="10938188" cy="4133326"/>
            </a:xfrm>
            <a:prstGeom prst="rect">
              <a:avLst/>
            </a:prstGeom>
            <a:solidFill>
              <a:schemeClr val="bg1"/>
            </a:solidFill>
            <a:ln>
              <a:solidFill>
                <a:schemeClr val="tx1">
                  <a:lumMod val="75000"/>
                  <a:lumOff val="25000"/>
                </a:schemeClr>
              </a:solidFill>
            </a:ln>
          </p:spPr>
          <p:txBody>
            <a:bodyPr wrap="square" anchor="t">
              <a:noAutofit/>
            </a:bodyPr>
            <a:lstStyle/>
            <a:p>
              <a:pPr marL="914400" lvl="1" indent="-457200">
                <a:buFont typeface="Arial" panose="020B0604020202020204" pitchFamily="34" charset="0"/>
                <a:buChar char="•"/>
              </a:pPr>
              <a:r>
                <a:rPr lang="en-US" sz="3200" dirty="0">
                  <a:latin typeface="Athelas" panose="02000503000000020003" pitchFamily="2" charset="77"/>
                </a:rPr>
                <a:t>More than half (n=2,624; 58.1%) reported binge drinking within the past 30 days</a:t>
              </a:r>
            </a:p>
            <a:p>
              <a:pPr marL="914400" lvl="1" indent="-457200">
                <a:buFont typeface="Arial" panose="020B0604020202020204" pitchFamily="34" charset="0"/>
                <a:buChar char="•"/>
              </a:pPr>
              <a:r>
                <a:rPr lang="en-US" sz="3200" dirty="0">
                  <a:latin typeface="Athelas" panose="02000503000000020003" pitchFamily="2" charset="77"/>
                </a:rPr>
                <a:t>One out of five (19.8%) reported binge drinking 6 or more times within the past 30 days.  </a:t>
              </a:r>
            </a:p>
            <a:p>
              <a:pPr marL="914400" lvl="1" indent="-457200">
                <a:buFont typeface="Arial" panose="020B0604020202020204" pitchFamily="34" charset="0"/>
                <a:buChar char="•"/>
              </a:pPr>
              <a:r>
                <a:rPr lang="en-US" sz="3200" dirty="0">
                  <a:latin typeface="Athelas" panose="02000503000000020003" pitchFamily="2" charset="77"/>
                </a:rPr>
                <a:t>The mean modified HEI score was 64.8±.2. </a:t>
              </a:r>
            </a:p>
            <a:p>
              <a:pPr marL="914400" lvl="1" indent="-457200">
                <a:buFont typeface="Arial" panose="020B0604020202020204" pitchFamily="34" charset="0"/>
                <a:buChar char="•"/>
              </a:pPr>
              <a:r>
                <a:rPr lang="en-US" sz="3200" b="1" dirty="0">
                  <a:latin typeface="Athelas" panose="02000503000000020003" pitchFamily="2" charset="77"/>
                </a:rPr>
                <a:t>Heavy binge drinkers had the lowest HEI scores when compared to moderate and non-binge drinkers (63.8±.4 vs. 64.8±.3 and 65.5±.3, p=0.05, p&lt;0.01)</a:t>
              </a:r>
            </a:p>
          </p:txBody>
        </p:sp>
      </p:grpSp>
      <p:grpSp>
        <p:nvGrpSpPr>
          <p:cNvPr id="3" name="Group 2">
            <a:extLst>
              <a:ext uri="{FF2B5EF4-FFF2-40B4-BE49-F238E27FC236}">
                <a16:creationId xmlns:a16="http://schemas.microsoft.com/office/drawing/2014/main" id="{683B99A9-85FC-3845-8C6A-A7C21042CBA5}"/>
              </a:ext>
            </a:extLst>
          </p:cNvPr>
          <p:cNvGrpSpPr/>
          <p:nvPr/>
        </p:nvGrpSpPr>
        <p:grpSpPr>
          <a:xfrm>
            <a:off x="27141503" y="24738470"/>
            <a:ext cx="12861543" cy="3419864"/>
            <a:chOff x="27119657" y="25051430"/>
            <a:chExt cx="12861543" cy="3419864"/>
          </a:xfrm>
        </p:grpSpPr>
        <p:sp>
          <p:nvSpPr>
            <p:cNvPr id="61" name="Rectangle 60">
              <a:extLst>
                <a:ext uri="{FF2B5EF4-FFF2-40B4-BE49-F238E27FC236}">
                  <a16:creationId xmlns:a16="http://schemas.microsoft.com/office/drawing/2014/main" id="{FA890C25-1614-F24D-AC81-4E4B353432C8}"/>
                </a:ext>
              </a:extLst>
            </p:cNvPr>
            <p:cNvSpPr/>
            <p:nvPr/>
          </p:nvSpPr>
          <p:spPr>
            <a:xfrm>
              <a:off x="27119657" y="25051430"/>
              <a:ext cx="12861543" cy="1151468"/>
            </a:xfrm>
            <a:prstGeom prst="rect">
              <a:avLst/>
            </a:prstGeom>
            <a:solidFill>
              <a:srgbClr val="EBEBEB"/>
            </a:solidFill>
            <a:ln>
              <a:solidFill>
                <a:schemeClr val="tx1">
                  <a:lumMod val="75000"/>
                  <a:lumOff val="2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Implications</a:t>
              </a:r>
            </a:p>
          </p:txBody>
        </p:sp>
        <p:sp>
          <p:nvSpPr>
            <p:cNvPr id="27" name="Rectangle 26">
              <a:extLst>
                <a:ext uri="{FF2B5EF4-FFF2-40B4-BE49-F238E27FC236}">
                  <a16:creationId xmlns:a16="http://schemas.microsoft.com/office/drawing/2014/main" id="{24B297E6-2D77-B343-A300-D814DFEC94BD}"/>
                </a:ext>
              </a:extLst>
            </p:cNvPr>
            <p:cNvSpPr/>
            <p:nvPr/>
          </p:nvSpPr>
          <p:spPr>
            <a:xfrm>
              <a:off x="27119657" y="26202899"/>
              <a:ext cx="12861542" cy="2268395"/>
            </a:xfrm>
            <a:prstGeom prst="rect">
              <a:avLst/>
            </a:prstGeom>
            <a:solidFill>
              <a:schemeClr val="bg1"/>
            </a:solidFill>
            <a:ln>
              <a:solidFill>
                <a:schemeClr val="tx1">
                  <a:lumMod val="75000"/>
                  <a:lumOff val="25000"/>
                </a:schemeClr>
              </a:solidFill>
            </a:ln>
          </p:spPr>
          <p:txBody>
            <a:bodyPr wrap="square" anchor="t">
              <a:noAutofit/>
            </a:bodyPr>
            <a:lstStyle/>
            <a:p>
              <a:pPr lvl="1" algn="ctr"/>
              <a:r>
                <a:rPr lang="en-US" sz="4500" b="1" dirty="0">
                  <a:latin typeface="Athelas" panose="02000503000000020003" pitchFamily="2" charset="77"/>
                </a:rPr>
                <a:t>Many college students will benefit from reducing binge drinking habits as data suggests a modest relationship with diet quality. </a:t>
              </a:r>
            </a:p>
            <a:p>
              <a:pPr lvl="1"/>
              <a:endParaRPr lang="en-US" sz="3200" dirty="0">
                <a:latin typeface="Athelas" panose="02000503000000020003" pitchFamily="2" charset="77"/>
              </a:endParaRPr>
            </a:p>
            <a:p>
              <a:pPr lvl="1"/>
              <a:endParaRPr lang="en-US" sz="3200" dirty="0">
                <a:latin typeface="Athelas" panose="02000503000000020003" pitchFamily="2" charset="77"/>
              </a:endParaRPr>
            </a:p>
          </p:txBody>
        </p:sp>
      </p:grpSp>
      <p:grpSp>
        <p:nvGrpSpPr>
          <p:cNvPr id="29" name="Group 28">
            <a:extLst>
              <a:ext uri="{FF2B5EF4-FFF2-40B4-BE49-F238E27FC236}">
                <a16:creationId xmlns:a16="http://schemas.microsoft.com/office/drawing/2014/main" id="{5E30DC8B-0C45-1B48-89C5-94A4D8CD53ED}"/>
              </a:ext>
            </a:extLst>
          </p:cNvPr>
          <p:cNvGrpSpPr/>
          <p:nvPr/>
        </p:nvGrpSpPr>
        <p:grpSpPr>
          <a:xfrm>
            <a:off x="13634342" y="3834891"/>
            <a:ext cx="12861543" cy="3350342"/>
            <a:chOff x="27119657" y="24882387"/>
            <a:chExt cx="12861543" cy="3350342"/>
          </a:xfrm>
        </p:grpSpPr>
        <p:sp>
          <p:nvSpPr>
            <p:cNvPr id="30" name="Rectangle 29">
              <a:extLst>
                <a:ext uri="{FF2B5EF4-FFF2-40B4-BE49-F238E27FC236}">
                  <a16:creationId xmlns:a16="http://schemas.microsoft.com/office/drawing/2014/main" id="{D6B9A8EE-738F-5046-8069-D0A6A042F500}"/>
                </a:ext>
              </a:extLst>
            </p:cNvPr>
            <p:cNvSpPr/>
            <p:nvPr/>
          </p:nvSpPr>
          <p:spPr>
            <a:xfrm>
              <a:off x="27119657" y="24882387"/>
              <a:ext cx="12861543" cy="1151469"/>
            </a:xfrm>
            <a:prstGeom prst="rect">
              <a:avLst/>
            </a:prstGeom>
            <a:solidFill>
              <a:srgbClr val="EBEBEB"/>
            </a:solidFill>
            <a:ln>
              <a:solidFill>
                <a:schemeClr val="tx1">
                  <a:lumMod val="75000"/>
                  <a:lumOff val="2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Objective</a:t>
              </a:r>
            </a:p>
          </p:txBody>
        </p:sp>
        <p:sp>
          <p:nvSpPr>
            <p:cNvPr id="31" name="Rectangle 30">
              <a:extLst>
                <a:ext uri="{FF2B5EF4-FFF2-40B4-BE49-F238E27FC236}">
                  <a16:creationId xmlns:a16="http://schemas.microsoft.com/office/drawing/2014/main" id="{8FEF2423-33F0-C043-8837-4236AE34A908}"/>
                </a:ext>
              </a:extLst>
            </p:cNvPr>
            <p:cNvSpPr/>
            <p:nvPr/>
          </p:nvSpPr>
          <p:spPr>
            <a:xfrm>
              <a:off x="27119657" y="26033857"/>
              <a:ext cx="12861542" cy="2198872"/>
            </a:xfrm>
            <a:prstGeom prst="rect">
              <a:avLst/>
            </a:prstGeom>
            <a:solidFill>
              <a:schemeClr val="bg1"/>
            </a:solidFill>
            <a:ln>
              <a:solidFill>
                <a:schemeClr val="tx1">
                  <a:lumMod val="75000"/>
                  <a:lumOff val="25000"/>
                </a:schemeClr>
              </a:solidFill>
            </a:ln>
          </p:spPr>
          <p:txBody>
            <a:bodyPr wrap="square" anchor="t">
              <a:noAutofit/>
            </a:bodyPr>
            <a:lstStyle/>
            <a:p>
              <a:pPr lvl="1" algn="ctr"/>
              <a:r>
                <a:rPr lang="en-US" sz="4200" b="1" dirty="0">
                  <a:latin typeface="Athelas" panose="02000503000000020003" pitchFamily="2" charset="77"/>
                </a:rPr>
                <a:t>Determine the relationship between different levels of binge drinking and diet quality scores among college students at a large, northeastern university. </a:t>
              </a:r>
            </a:p>
            <a:p>
              <a:pPr lvl="1"/>
              <a:endParaRPr lang="en-US" sz="3200" dirty="0">
                <a:latin typeface="Athelas" panose="02000503000000020003" pitchFamily="2" charset="77"/>
              </a:endParaRPr>
            </a:p>
            <a:p>
              <a:pPr lvl="1"/>
              <a:endParaRPr lang="en-US" sz="3200" dirty="0">
                <a:latin typeface="Athelas" panose="02000503000000020003" pitchFamily="2" charset="77"/>
              </a:endParaRPr>
            </a:p>
          </p:txBody>
        </p:sp>
      </p:grpSp>
      <p:grpSp>
        <p:nvGrpSpPr>
          <p:cNvPr id="11" name="Group 10">
            <a:extLst>
              <a:ext uri="{FF2B5EF4-FFF2-40B4-BE49-F238E27FC236}">
                <a16:creationId xmlns:a16="http://schemas.microsoft.com/office/drawing/2014/main" id="{EEE76321-AB41-BB4D-8A40-3CB67027B627}"/>
              </a:ext>
            </a:extLst>
          </p:cNvPr>
          <p:cNvGrpSpPr/>
          <p:nvPr/>
        </p:nvGrpSpPr>
        <p:grpSpPr>
          <a:xfrm>
            <a:off x="27119654" y="3859782"/>
            <a:ext cx="12883392" cy="13920685"/>
            <a:chOff x="27119654" y="3859782"/>
            <a:chExt cx="12883392" cy="13920685"/>
          </a:xfrm>
        </p:grpSpPr>
        <p:sp>
          <p:nvSpPr>
            <p:cNvPr id="35" name="Rectangle 34">
              <a:extLst>
                <a:ext uri="{FF2B5EF4-FFF2-40B4-BE49-F238E27FC236}">
                  <a16:creationId xmlns:a16="http://schemas.microsoft.com/office/drawing/2014/main" id="{B638F3BF-223A-A641-9041-43E0D82C4C85}"/>
                </a:ext>
              </a:extLst>
            </p:cNvPr>
            <p:cNvSpPr/>
            <p:nvPr/>
          </p:nvSpPr>
          <p:spPr>
            <a:xfrm>
              <a:off x="27141503" y="3859782"/>
              <a:ext cx="12861543" cy="1976093"/>
            </a:xfrm>
            <a:prstGeom prst="rect">
              <a:avLst/>
            </a:prstGeom>
            <a:solidFill>
              <a:srgbClr val="76A091"/>
            </a:solidFill>
            <a:ln>
              <a:solidFill>
                <a:schemeClr val="tx1">
                  <a:lumMod val="75000"/>
                  <a:lumOff val="25000"/>
                </a:schemeClr>
              </a:solidFill>
            </a:ln>
          </p:spPr>
          <p:txBody>
            <a:bodyPr wrap="square" anchor="ctr">
              <a:noAutofit/>
            </a:bodyPr>
            <a:lstStyle/>
            <a:p>
              <a:pPr indent="457200" algn="ctr"/>
              <a:r>
                <a:rPr lang="en-US" sz="6000" b="1" dirty="0">
                  <a:solidFill>
                    <a:schemeClr val="bg1"/>
                  </a:solidFill>
                  <a:latin typeface="Athelas" panose="02000503000000020003" pitchFamily="2" charset="77"/>
                  <a:ea typeface="Times New Roman" panose="02020603050405020304" pitchFamily="18" charset="0"/>
                </a:rPr>
                <a:t>Diet Quality Scores and Binge Drinking Category</a:t>
              </a:r>
            </a:p>
          </p:txBody>
        </p:sp>
        <p:graphicFrame>
          <p:nvGraphicFramePr>
            <p:cNvPr id="34" name="Chart 33">
              <a:extLst>
                <a:ext uri="{FF2B5EF4-FFF2-40B4-BE49-F238E27FC236}">
                  <a16:creationId xmlns:a16="http://schemas.microsoft.com/office/drawing/2014/main" id="{ED3F16D1-F531-714B-B7CB-60DEDBC270CF}"/>
                </a:ext>
              </a:extLst>
            </p:cNvPr>
            <p:cNvGraphicFramePr>
              <a:graphicFrameLocks/>
            </p:cNvGraphicFramePr>
            <p:nvPr>
              <p:extLst>
                <p:ext uri="{D42A27DB-BD31-4B8C-83A1-F6EECF244321}">
                  <p14:modId xmlns:p14="http://schemas.microsoft.com/office/powerpoint/2010/main" val="994416495"/>
                </p:ext>
              </p:extLst>
            </p:nvPr>
          </p:nvGraphicFramePr>
          <p:xfrm>
            <a:off x="27119654" y="5804767"/>
            <a:ext cx="12861544" cy="11027575"/>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Box 8">
              <a:extLst>
                <a:ext uri="{FF2B5EF4-FFF2-40B4-BE49-F238E27FC236}">
                  <a16:creationId xmlns:a16="http://schemas.microsoft.com/office/drawing/2014/main" id="{0152DF8C-2E9E-4F48-9B48-DE294066B8E9}"/>
                </a:ext>
              </a:extLst>
            </p:cNvPr>
            <p:cNvSpPr txBox="1"/>
            <p:nvPr/>
          </p:nvSpPr>
          <p:spPr>
            <a:xfrm>
              <a:off x="27119655" y="16826360"/>
              <a:ext cx="12861542" cy="954107"/>
            </a:xfrm>
            <a:prstGeom prst="rect">
              <a:avLst/>
            </a:prstGeom>
            <a:solidFill>
              <a:schemeClr val="bg1"/>
            </a:solidFill>
            <a:ln>
              <a:solidFill>
                <a:schemeClr val="tx1">
                  <a:lumMod val="75000"/>
                  <a:lumOff val="25000"/>
                </a:schemeClr>
              </a:solidFill>
            </a:ln>
          </p:spPr>
          <p:txBody>
            <a:bodyPr wrap="square" rtlCol="0">
              <a:spAutoFit/>
            </a:bodyPr>
            <a:lstStyle/>
            <a:p>
              <a:r>
                <a:rPr lang="en-US" sz="2800" i="1" dirty="0">
                  <a:latin typeface="Athelas" panose="02000503000000020003" pitchFamily="2" charset="77"/>
                </a:rPr>
                <a:t>Modified HEI Score is on a scale from 0-100</a:t>
              </a:r>
            </a:p>
            <a:p>
              <a:r>
                <a:rPr lang="en-US" sz="2800" i="1" dirty="0">
                  <a:latin typeface="Athelas" panose="02000503000000020003" pitchFamily="2" charset="77"/>
                </a:rPr>
                <a:t>*significance of p&lt;0.001</a:t>
              </a:r>
            </a:p>
          </p:txBody>
        </p:sp>
      </p:grpSp>
      <p:sp>
        <p:nvSpPr>
          <p:cNvPr id="37" name="TextBox 36">
            <a:extLst>
              <a:ext uri="{FF2B5EF4-FFF2-40B4-BE49-F238E27FC236}">
                <a16:creationId xmlns:a16="http://schemas.microsoft.com/office/drawing/2014/main" id="{B8967EDD-E779-CC43-BF5D-D0F9A67A3DE3}"/>
              </a:ext>
            </a:extLst>
          </p:cNvPr>
          <p:cNvSpPr txBox="1"/>
          <p:nvPr/>
        </p:nvSpPr>
        <p:spPr>
          <a:xfrm>
            <a:off x="13634342" y="16080042"/>
            <a:ext cx="12861542" cy="954107"/>
          </a:xfrm>
          <a:prstGeom prst="rect">
            <a:avLst/>
          </a:prstGeom>
          <a:solidFill>
            <a:schemeClr val="bg1"/>
          </a:solidFill>
          <a:ln>
            <a:solidFill>
              <a:schemeClr val="tx1">
                <a:lumMod val="75000"/>
                <a:lumOff val="25000"/>
              </a:schemeClr>
            </a:solidFill>
          </a:ln>
        </p:spPr>
        <p:txBody>
          <a:bodyPr wrap="square" rtlCol="0">
            <a:spAutoFit/>
          </a:bodyPr>
          <a:lstStyle/>
          <a:p>
            <a:r>
              <a:rPr lang="en-US" sz="2800" i="1" dirty="0">
                <a:latin typeface="Athelas" panose="02000503000000020003" pitchFamily="2" charset="77"/>
              </a:rPr>
              <a:t>HEI 2005- Fruits, Vegetables, Grains, Dairy, Meat and Beans; HEI 2010- Protein, Fatty Acid Ratio, Sodium, Empty Calories; HEI 2015- Saturated Fat; *MUFA+PUFA/SFA</a:t>
            </a:r>
          </a:p>
        </p:txBody>
      </p:sp>
      <p:grpSp>
        <p:nvGrpSpPr>
          <p:cNvPr id="7" name="Group 6">
            <a:extLst>
              <a:ext uri="{FF2B5EF4-FFF2-40B4-BE49-F238E27FC236}">
                <a16:creationId xmlns:a16="http://schemas.microsoft.com/office/drawing/2014/main" id="{FDA6FBC4-9989-5643-AA16-CD48F4A3BDFA}"/>
              </a:ext>
            </a:extLst>
          </p:cNvPr>
          <p:cNvGrpSpPr/>
          <p:nvPr/>
        </p:nvGrpSpPr>
        <p:grpSpPr>
          <a:xfrm>
            <a:off x="27141503" y="29221972"/>
            <a:ext cx="12861543" cy="3180819"/>
            <a:chOff x="27141503" y="29221972"/>
            <a:chExt cx="12861543" cy="3180819"/>
          </a:xfrm>
        </p:grpSpPr>
        <p:sp>
          <p:nvSpPr>
            <p:cNvPr id="64" name="Rectangle 63">
              <a:extLst>
                <a:ext uri="{FF2B5EF4-FFF2-40B4-BE49-F238E27FC236}">
                  <a16:creationId xmlns:a16="http://schemas.microsoft.com/office/drawing/2014/main" id="{7C56A638-A7F7-C64C-858C-B3F4F0990E25}"/>
                </a:ext>
              </a:extLst>
            </p:cNvPr>
            <p:cNvSpPr/>
            <p:nvPr/>
          </p:nvSpPr>
          <p:spPr>
            <a:xfrm>
              <a:off x="27141503" y="29221972"/>
              <a:ext cx="12861543" cy="1151467"/>
            </a:xfrm>
            <a:prstGeom prst="rect">
              <a:avLst/>
            </a:prstGeom>
            <a:solidFill>
              <a:srgbClr val="EBEBEB"/>
            </a:solidFill>
            <a:ln>
              <a:solidFill>
                <a:schemeClr val="tx1">
                  <a:lumMod val="85000"/>
                  <a:lumOff val="15000"/>
                </a:schemeClr>
              </a:solidFill>
            </a:ln>
          </p:spPr>
          <p:txBody>
            <a:bodyPr wrap="square" anchor="ctr">
              <a:noAutofit/>
            </a:bodyPr>
            <a:lstStyle/>
            <a:p>
              <a:pPr indent="457200" algn="ctr"/>
              <a:r>
                <a:rPr lang="en-US" sz="6000" b="1" dirty="0">
                  <a:solidFill>
                    <a:srgbClr val="00622F"/>
                  </a:solidFill>
                  <a:latin typeface="Athelas" panose="02000503000000020003" pitchFamily="2" charset="77"/>
                  <a:ea typeface="Times New Roman" panose="02020603050405020304" pitchFamily="18" charset="0"/>
                </a:rPr>
                <a:t>Acknowledgements</a:t>
              </a:r>
            </a:p>
          </p:txBody>
        </p:sp>
        <p:sp>
          <p:nvSpPr>
            <p:cNvPr id="32" name="Rectangle 31">
              <a:extLst>
                <a:ext uri="{FF2B5EF4-FFF2-40B4-BE49-F238E27FC236}">
                  <a16:creationId xmlns:a16="http://schemas.microsoft.com/office/drawing/2014/main" id="{08276201-3EA0-124D-A55F-98CD932AE982}"/>
                </a:ext>
              </a:extLst>
            </p:cNvPr>
            <p:cNvSpPr/>
            <p:nvPr/>
          </p:nvSpPr>
          <p:spPr>
            <a:xfrm>
              <a:off x="27141503" y="30373439"/>
              <a:ext cx="12861542" cy="2029352"/>
            </a:xfrm>
            <a:prstGeom prst="rect">
              <a:avLst/>
            </a:prstGeom>
            <a:solidFill>
              <a:schemeClr val="bg1"/>
            </a:solidFill>
            <a:ln>
              <a:solidFill>
                <a:schemeClr val="tx1">
                  <a:lumMod val="75000"/>
                  <a:lumOff val="25000"/>
                </a:schemeClr>
              </a:solidFill>
            </a:ln>
          </p:spPr>
          <p:txBody>
            <a:bodyPr wrap="square" anchor="t">
              <a:noAutofit/>
            </a:bodyPr>
            <a:lstStyle/>
            <a:p>
              <a:pPr lvl="1"/>
              <a:r>
                <a:rPr lang="en-US" sz="3200" dirty="0">
                  <a:latin typeface="Athelas" panose="02000503000000020003" pitchFamily="2" charset="77"/>
                </a:rPr>
                <a:t>This research was funded by New Hampshire Agriculture Experiment Station and USDA National Institute of Food and Agriculture Hatch Project 1010738. Additional acknowledgements go to the Department of Agriculture, Nutrition, and Food Systems, and Chris Guarino, BS. </a:t>
              </a:r>
            </a:p>
            <a:p>
              <a:pPr lvl="1"/>
              <a:r>
                <a:rPr lang="en-US" sz="3200" dirty="0">
                  <a:latin typeface="Athelas" panose="02000503000000020003" pitchFamily="2" charset="77"/>
                </a:rPr>
                <a:t> </a:t>
              </a:r>
            </a:p>
            <a:p>
              <a:pPr lvl="1"/>
              <a:endParaRPr lang="en-US" sz="3200" dirty="0">
                <a:latin typeface="Athelas" panose="02000503000000020003" pitchFamily="2" charset="77"/>
              </a:endParaRPr>
            </a:p>
          </p:txBody>
        </p:sp>
      </p:grpSp>
      <p:sp>
        <p:nvSpPr>
          <p:cNvPr id="10" name="TextBox 9">
            <a:extLst>
              <a:ext uri="{FF2B5EF4-FFF2-40B4-BE49-F238E27FC236}">
                <a16:creationId xmlns:a16="http://schemas.microsoft.com/office/drawing/2014/main" id="{34181C9C-0DAE-6245-8624-3B06D9160FB4}"/>
              </a:ext>
            </a:extLst>
          </p:cNvPr>
          <p:cNvSpPr txBox="1"/>
          <p:nvPr/>
        </p:nvSpPr>
        <p:spPr>
          <a:xfrm>
            <a:off x="36280165" y="6315689"/>
            <a:ext cx="3464467" cy="1077218"/>
          </a:xfrm>
          <a:prstGeom prst="rect">
            <a:avLst/>
          </a:prstGeom>
          <a:solidFill>
            <a:srgbClr val="76A091"/>
          </a:solidFill>
        </p:spPr>
        <p:txBody>
          <a:bodyPr wrap="square" rtlCol="0">
            <a:spAutoFit/>
          </a:bodyPr>
          <a:lstStyle/>
          <a:p>
            <a:pPr algn="ctr"/>
            <a:r>
              <a:rPr lang="en-US" sz="3200" b="1" dirty="0">
                <a:solidFill>
                  <a:srgbClr val="EBEBEB"/>
                </a:solidFill>
                <a:latin typeface="Athelas" panose="02000503000000020003" pitchFamily="2" charset="77"/>
              </a:rPr>
              <a:t>HEI-2015 National Average: 59</a:t>
            </a:r>
            <a:r>
              <a:rPr lang="en-US" sz="3200" b="1" baseline="30000" dirty="0">
                <a:solidFill>
                  <a:srgbClr val="EBEBEB"/>
                </a:solidFill>
                <a:latin typeface="Athelas" panose="02000503000000020003" pitchFamily="2" charset="77"/>
              </a:rPr>
              <a:t>6</a:t>
            </a:r>
            <a:endParaRPr lang="en-US" sz="3200" b="1" dirty="0">
              <a:solidFill>
                <a:srgbClr val="EBEBEB"/>
              </a:solidFill>
              <a:latin typeface="Athelas" panose="02000503000000020003" pitchFamily="2" charset="77"/>
            </a:endParaRPr>
          </a:p>
        </p:txBody>
      </p:sp>
    </p:spTree>
    <p:extLst>
      <p:ext uri="{BB962C8B-B14F-4D97-AF65-F5344CB8AC3E}">
        <p14:creationId xmlns:p14="http://schemas.microsoft.com/office/powerpoint/2010/main" val="319842599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1384</TotalTime>
  <Words>1132</Words>
  <Application>Microsoft Macintosh PowerPoint</Application>
  <PresentationFormat>Custom</PresentationFormat>
  <Paragraphs>136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Athelas</vt:lpstr>
      <vt:lpstr>Calibri</vt:lpstr>
      <vt:lpstr>Calibri Light</vt:lpstr>
      <vt:lpstr>Cambria Math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Maida</dc:creator>
  <cp:lastModifiedBy>Rebecca Maida</cp:lastModifiedBy>
  <cp:revision>43</cp:revision>
  <dcterms:created xsi:type="dcterms:W3CDTF">2022-03-21T15:16:12Z</dcterms:created>
  <dcterms:modified xsi:type="dcterms:W3CDTF">2022-04-27T16:09:26Z</dcterms:modified>
</cp:coreProperties>
</file>